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79" r:id="rId3"/>
    <p:sldId id="261" r:id="rId4"/>
    <p:sldId id="285" r:id="rId5"/>
    <p:sldId id="286" r:id="rId6"/>
    <p:sldId id="282" r:id="rId7"/>
    <p:sldId id="287" r:id="rId8"/>
    <p:sldId id="289" r:id="rId9"/>
    <p:sldId id="291" r:id="rId10"/>
    <p:sldId id="296" r:id="rId11"/>
    <p:sldId id="298" r:id="rId12"/>
    <p:sldId id="293" r:id="rId13"/>
    <p:sldId id="297" r:id="rId14"/>
    <p:sldId id="294" r:id="rId15"/>
    <p:sldId id="295" r:id="rId16"/>
    <p:sldId id="276"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26B22-D729-48A4-B667-9B2F8BA41451}" v="3" dt="2024-11-30T04:54:02.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2" d="100"/>
          <a:sy n="82"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hi bollineni" userId="19c57ccc492fecd5" providerId="LiveId" clId="{92FCB73D-5337-44F7-AD2F-BB30EDFDBD02}"/>
    <pc:docChg chg="undo custSel addSld delSld modSld sldOrd">
      <pc:chgData name="swathi bollineni" userId="19c57ccc492fecd5" providerId="LiveId" clId="{92FCB73D-5337-44F7-AD2F-BB30EDFDBD02}" dt="2024-11-27T06:52:26.587" v="802" actId="20577"/>
      <pc:docMkLst>
        <pc:docMk/>
      </pc:docMkLst>
      <pc:sldChg chg="modSp mod">
        <pc:chgData name="swathi bollineni" userId="19c57ccc492fecd5" providerId="LiveId" clId="{92FCB73D-5337-44F7-AD2F-BB30EDFDBD02}" dt="2024-11-27T06:21:44.323" v="495" actId="14100"/>
        <pc:sldMkLst>
          <pc:docMk/>
          <pc:sldMk cId="2142735881" sldId="261"/>
        </pc:sldMkLst>
        <pc:spChg chg="mod">
          <ac:chgData name="swathi bollineni" userId="19c57ccc492fecd5" providerId="LiveId" clId="{92FCB73D-5337-44F7-AD2F-BB30EDFDBD02}" dt="2024-11-27T06:21:44.323" v="495" actId="14100"/>
          <ac:spMkLst>
            <pc:docMk/>
            <pc:sldMk cId="2142735881" sldId="261"/>
            <ac:spMk id="3" creationId="{02C86687-95E4-6D3C-70F2-BD3BE7DAA375}"/>
          </ac:spMkLst>
        </pc:spChg>
      </pc:sldChg>
      <pc:sldChg chg="modSp mod">
        <pc:chgData name="swathi bollineni" userId="19c57ccc492fecd5" providerId="LiveId" clId="{92FCB73D-5337-44F7-AD2F-BB30EDFDBD02}" dt="2024-11-27T06:03:13.493" v="129" actId="20577"/>
        <pc:sldMkLst>
          <pc:docMk/>
          <pc:sldMk cId="151053672" sldId="276"/>
        </pc:sldMkLst>
        <pc:spChg chg="mod">
          <ac:chgData name="swathi bollineni" userId="19c57ccc492fecd5" providerId="LiveId" clId="{92FCB73D-5337-44F7-AD2F-BB30EDFDBD02}" dt="2024-11-27T06:03:13.493" v="129" actId="20577"/>
          <ac:spMkLst>
            <pc:docMk/>
            <pc:sldMk cId="151053672" sldId="276"/>
            <ac:spMk id="3" creationId="{7136CBF2-8264-4EFE-B14E-765E958FC52C}"/>
          </ac:spMkLst>
        </pc:spChg>
      </pc:sldChg>
      <pc:sldChg chg="modSp mod">
        <pc:chgData name="swathi bollineni" userId="19c57ccc492fecd5" providerId="LiveId" clId="{92FCB73D-5337-44F7-AD2F-BB30EDFDBD02}" dt="2024-11-27T06:22:13.819" v="498" actId="5793"/>
        <pc:sldMkLst>
          <pc:docMk/>
          <pc:sldMk cId="4185995091" sldId="287"/>
        </pc:sldMkLst>
        <pc:spChg chg="mod">
          <ac:chgData name="swathi bollineni" userId="19c57ccc492fecd5" providerId="LiveId" clId="{92FCB73D-5337-44F7-AD2F-BB30EDFDBD02}" dt="2024-11-27T06:22:13.819" v="498" actId="5793"/>
          <ac:spMkLst>
            <pc:docMk/>
            <pc:sldMk cId="4185995091" sldId="287"/>
            <ac:spMk id="3" creationId="{924368C1-A7BC-4A10-2C77-FBB870991EC0}"/>
          </ac:spMkLst>
        </pc:spChg>
      </pc:sldChg>
      <pc:sldChg chg="addSp modSp mod">
        <pc:chgData name="swathi bollineni" userId="19c57ccc492fecd5" providerId="LiveId" clId="{92FCB73D-5337-44F7-AD2F-BB30EDFDBD02}" dt="2024-11-27T05:05:03.861" v="86" actId="20577"/>
        <pc:sldMkLst>
          <pc:docMk/>
          <pc:sldMk cId="807875822" sldId="289"/>
        </pc:sldMkLst>
        <pc:spChg chg="add mod">
          <ac:chgData name="swathi bollineni" userId="19c57ccc492fecd5" providerId="LiveId" clId="{92FCB73D-5337-44F7-AD2F-BB30EDFDBD02}" dt="2024-11-27T05:05:03.861" v="86" actId="20577"/>
          <ac:spMkLst>
            <pc:docMk/>
            <pc:sldMk cId="807875822" sldId="289"/>
            <ac:spMk id="4" creationId="{311158AD-79A5-5C7A-E14C-AC48029DD158}"/>
          </ac:spMkLst>
        </pc:spChg>
      </pc:sldChg>
      <pc:sldChg chg="addSp modSp mod">
        <pc:chgData name="swathi bollineni" userId="19c57ccc492fecd5" providerId="LiveId" clId="{92FCB73D-5337-44F7-AD2F-BB30EDFDBD02}" dt="2024-11-27T06:19:55.478" v="491" actId="14100"/>
        <pc:sldMkLst>
          <pc:docMk/>
          <pc:sldMk cId="236448633" sldId="291"/>
        </pc:sldMkLst>
        <pc:spChg chg="add mod">
          <ac:chgData name="swathi bollineni" userId="19c57ccc492fecd5" providerId="LiveId" clId="{92FCB73D-5337-44F7-AD2F-BB30EDFDBD02}" dt="2024-11-27T06:19:55.478" v="491" actId="14100"/>
          <ac:spMkLst>
            <pc:docMk/>
            <pc:sldMk cId="236448633" sldId="291"/>
            <ac:spMk id="2" creationId="{3D98A47E-FF22-3867-17AB-8799098AEB21}"/>
          </ac:spMkLst>
        </pc:spChg>
        <pc:spChg chg="mod">
          <ac:chgData name="swathi bollineni" userId="19c57ccc492fecd5" providerId="LiveId" clId="{92FCB73D-5337-44F7-AD2F-BB30EDFDBD02}" dt="2024-11-27T05:05:20.597" v="89" actId="123"/>
          <ac:spMkLst>
            <pc:docMk/>
            <pc:sldMk cId="236448633" sldId="291"/>
            <ac:spMk id="16" creationId="{83AAAFA5-4078-79AA-9EB1-B100AA177195}"/>
          </ac:spMkLst>
        </pc:spChg>
      </pc:sldChg>
      <pc:sldChg chg="modSp mod">
        <pc:chgData name="swathi bollineni" userId="19c57ccc492fecd5" providerId="LiveId" clId="{92FCB73D-5337-44F7-AD2F-BB30EDFDBD02}" dt="2024-11-27T06:19:44.966" v="490" actId="20577"/>
        <pc:sldMkLst>
          <pc:docMk/>
          <pc:sldMk cId="3572664432" sldId="293"/>
        </pc:sldMkLst>
        <pc:spChg chg="mod">
          <ac:chgData name="swathi bollineni" userId="19c57ccc492fecd5" providerId="LiveId" clId="{92FCB73D-5337-44F7-AD2F-BB30EDFDBD02}" dt="2024-11-27T06:19:44.966" v="490" actId="20577"/>
          <ac:spMkLst>
            <pc:docMk/>
            <pc:sldMk cId="3572664432" sldId="293"/>
            <ac:spMk id="15" creationId="{9A832051-895F-1C3C-C89E-9A6BA3CD5395}"/>
          </ac:spMkLst>
        </pc:spChg>
      </pc:sldChg>
      <pc:sldChg chg="modSp mod ord">
        <pc:chgData name="swathi bollineni" userId="19c57ccc492fecd5" providerId="LiveId" clId="{92FCB73D-5337-44F7-AD2F-BB30EDFDBD02}" dt="2024-11-27T06:35:13.856" v="600" actId="20577"/>
        <pc:sldMkLst>
          <pc:docMk/>
          <pc:sldMk cId="1571730632" sldId="294"/>
        </pc:sldMkLst>
        <pc:spChg chg="mod">
          <ac:chgData name="swathi bollineni" userId="19c57ccc492fecd5" providerId="LiveId" clId="{92FCB73D-5337-44F7-AD2F-BB30EDFDBD02}" dt="2024-11-27T06:35:13.856" v="600" actId="20577"/>
          <ac:spMkLst>
            <pc:docMk/>
            <pc:sldMk cId="1571730632" sldId="294"/>
            <ac:spMk id="3" creationId="{6B48B764-5099-5AFB-51E1-A213875DE90E}"/>
          </ac:spMkLst>
        </pc:spChg>
      </pc:sldChg>
      <pc:sldChg chg="modSp new mod">
        <pc:chgData name="swathi bollineni" userId="19c57ccc492fecd5" providerId="LiveId" clId="{92FCB73D-5337-44F7-AD2F-BB30EDFDBD02}" dt="2024-11-27T06:52:26.587" v="802" actId="20577"/>
        <pc:sldMkLst>
          <pc:docMk/>
          <pc:sldMk cId="2492569972" sldId="295"/>
        </pc:sldMkLst>
        <pc:spChg chg="mod">
          <ac:chgData name="swathi bollineni" userId="19c57ccc492fecd5" providerId="LiveId" clId="{92FCB73D-5337-44F7-AD2F-BB30EDFDBD02}" dt="2024-11-27T06:44:42.967" v="737" actId="115"/>
          <ac:spMkLst>
            <pc:docMk/>
            <pc:sldMk cId="2492569972" sldId="295"/>
            <ac:spMk id="2" creationId="{4EFDDB6C-DE46-95F9-3144-315509A076E9}"/>
          </ac:spMkLst>
        </pc:spChg>
        <pc:spChg chg="mod">
          <ac:chgData name="swathi bollineni" userId="19c57ccc492fecd5" providerId="LiveId" clId="{92FCB73D-5337-44F7-AD2F-BB30EDFDBD02}" dt="2024-11-27T06:52:26.587" v="802" actId="20577"/>
          <ac:spMkLst>
            <pc:docMk/>
            <pc:sldMk cId="2492569972" sldId="295"/>
            <ac:spMk id="3" creationId="{1A6FA160-DFDE-D7DD-2BD6-C0B0A62FEDE5}"/>
          </ac:spMkLst>
        </pc:spChg>
      </pc:sldChg>
      <pc:sldChg chg="addSp modSp del mod">
        <pc:chgData name="swathi bollineni" userId="19c57ccc492fecd5" providerId="LiveId" clId="{92FCB73D-5337-44F7-AD2F-BB30EDFDBD02}" dt="2024-11-27T06:43:50.775" v="719" actId="47"/>
        <pc:sldMkLst>
          <pc:docMk/>
          <pc:sldMk cId="4247712840" sldId="295"/>
        </pc:sldMkLst>
        <pc:spChg chg="add mod">
          <ac:chgData name="swathi bollineni" userId="19c57ccc492fecd5" providerId="LiveId" clId="{92FCB73D-5337-44F7-AD2F-BB30EDFDBD02}" dt="2024-11-27T06:43:09.477" v="718" actId="20577"/>
          <ac:spMkLst>
            <pc:docMk/>
            <pc:sldMk cId="4247712840" sldId="295"/>
            <ac:spMk id="2" creationId="{272A5222-4FE5-2CF1-085A-A8A6EA1EF7CB}"/>
          </ac:spMkLst>
        </pc:spChg>
        <pc:spChg chg="mod">
          <ac:chgData name="swathi bollineni" userId="19c57ccc492fecd5" providerId="LiveId" clId="{92FCB73D-5337-44F7-AD2F-BB30EDFDBD02}" dt="2024-11-27T06:39:28.837" v="660" actId="14100"/>
          <ac:spMkLst>
            <pc:docMk/>
            <pc:sldMk cId="4247712840" sldId="295"/>
            <ac:spMk id="3" creationId="{C3873F1D-5284-CC76-2371-C7C9F5EF7B4C}"/>
          </ac:spMkLst>
        </pc:spChg>
      </pc:sldChg>
      <pc:sldChg chg="delSp modSp new del mod ord">
        <pc:chgData name="swathi bollineni" userId="19c57ccc492fecd5" providerId="LiveId" clId="{92FCB73D-5337-44F7-AD2F-BB30EDFDBD02}" dt="2024-11-27T06:07:43.647" v="342" actId="47"/>
        <pc:sldMkLst>
          <pc:docMk/>
          <pc:sldMk cId="2332486081" sldId="296"/>
        </pc:sldMkLst>
        <pc:spChg chg="del">
          <ac:chgData name="swathi bollineni" userId="19c57ccc492fecd5" providerId="LiveId" clId="{92FCB73D-5337-44F7-AD2F-BB30EDFDBD02}" dt="2024-11-27T06:04:03.460" v="133" actId="478"/>
          <ac:spMkLst>
            <pc:docMk/>
            <pc:sldMk cId="2332486081" sldId="296"/>
            <ac:spMk id="2" creationId="{2125BEBB-369D-1323-7412-9B8B42E7B72A}"/>
          </ac:spMkLst>
        </pc:spChg>
        <pc:spChg chg="mod">
          <ac:chgData name="swathi bollineni" userId="19c57ccc492fecd5" providerId="LiveId" clId="{92FCB73D-5337-44F7-AD2F-BB30EDFDBD02}" dt="2024-11-27T06:07:39.666" v="341" actId="6549"/>
          <ac:spMkLst>
            <pc:docMk/>
            <pc:sldMk cId="2332486081" sldId="296"/>
            <ac:spMk id="3" creationId="{7964066F-5D0B-64FE-60ED-D93811959413}"/>
          </ac:spMkLst>
        </pc:spChg>
      </pc:sldChg>
    </pc:docChg>
  </pc:docChgLst>
  <pc:docChgLst>
    <pc:chgData name="swathi bollineni" userId="19c57ccc492fecd5" providerId="LiveId" clId="{FDE5C643-DB7A-4E0D-B9F3-8A17BC12BA64}"/>
    <pc:docChg chg="modSld sldOrd">
      <pc:chgData name="swathi bollineni" userId="19c57ccc492fecd5" providerId="LiveId" clId="{FDE5C643-DB7A-4E0D-B9F3-8A17BC12BA64}" dt="2024-11-26T17:15:11.675" v="7"/>
      <pc:docMkLst>
        <pc:docMk/>
      </pc:docMkLst>
      <pc:sldChg chg="modSp mod">
        <pc:chgData name="swathi bollineni" userId="19c57ccc492fecd5" providerId="LiveId" clId="{FDE5C643-DB7A-4E0D-B9F3-8A17BC12BA64}" dt="2024-11-26T17:14:47.123" v="3" actId="20577"/>
        <pc:sldMkLst>
          <pc:docMk/>
          <pc:sldMk cId="2142735881" sldId="261"/>
        </pc:sldMkLst>
        <pc:spChg chg="mod">
          <ac:chgData name="swathi bollineni" userId="19c57ccc492fecd5" providerId="LiveId" clId="{FDE5C643-DB7A-4E0D-B9F3-8A17BC12BA64}" dt="2024-11-26T17:14:47.123" v="3" actId="20577"/>
          <ac:spMkLst>
            <pc:docMk/>
            <pc:sldMk cId="2142735881" sldId="261"/>
            <ac:spMk id="3" creationId="{02C86687-95E4-6D3C-70F2-BD3BE7DAA375}"/>
          </ac:spMkLst>
        </pc:spChg>
      </pc:sldChg>
      <pc:sldChg chg="ord">
        <pc:chgData name="swathi bollineni" userId="19c57ccc492fecd5" providerId="LiveId" clId="{FDE5C643-DB7A-4E0D-B9F3-8A17BC12BA64}" dt="2024-11-26T17:15:11.675" v="7"/>
        <pc:sldMkLst>
          <pc:docMk/>
          <pc:sldMk cId="3572664432" sldId="293"/>
        </pc:sldMkLst>
      </pc:sldChg>
    </pc:docChg>
  </pc:docChgLst>
  <pc:docChgLst>
    <pc:chgData name="Manoj pemmadi" userId="a75a376d7997404c" providerId="LiveId" clId="{1A026B22-D729-48A4-B667-9B2F8BA41451}"/>
    <pc:docChg chg="undo custSel addSld delSld modSld sldOrd">
      <pc:chgData name="Manoj pemmadi" userId="a75a376d7997404c" providerId="LiveId" clId="{1A026B22-D729-48A4-B667-9B2F8BA41451}" dt="2024-11-30T05:05:57.553" v="1009" actId="20577"/>
      <pc:docMkLst>
        <pc:docMk/>
      </pc:docMkLst>
      <pc:sldChg chg="modSp mod">
        <pc:chgData name="Manoj pemmadi" userId="a75a376d7997404c" providerId="LiveId" clId="{1A026B22-D729-48A4-B667-9B2F8BA41451}" dt="2024-11-30T04:31:26.778" v="901" actId="20577"/>
        <pc:sldMkLst>
          <pc:docMk/>
          <pc:sldMk cId="1869935186" sldId="256"/>
        </pc:sldMkLst>
        <pc:spChg chg="mod">
          <ac:chgData name="Manoj pemmadi" userId="a75a376d7997404c" providerId="LiveId" clId="{1A026B22-D729-48A4-B667-9B2F8BA41451}" dt="2024-11-30T04:31:26.778" v="901" actId="20577"/>
          <ac:spMkLst>
            <pc:docMk/>
            <pc:sldMk cId="1869935186" sldId="256"/>
            <ac:spMk id="3" creationId="{1494B81A-5382-D385-B441-A6EDA7C63540}"/>
          </ac:spMkLst>
        </pc:spChg>
      </pc:sldChg>
      <pc:sldChg chg="modSp mod">
        <pc:chgData name="Manoj pemmadi" userId="a75a376d7997404c" providerId="LiveId" clId="{1A026B22-D729-48A4-B667-9B2F8BA41451}" dt="2024-11-30T04:22:02.365" v="773" actId="313"/>
        <pc:sldMkLst>
          <pc:docMk/>
          <pc:sldMk cId="2142735881" sldId="261"/>
        </pc:sldMkLst>
        <pc:spChg chg="mod">
          <ac:chgData name="Manoj pemmadi" userId="a75a376d7997404c" providerId="LiveId" clId="{1A026B22-D729-48A4-B667-9B2F8BA41451}" dt="2024-11-30T04:22:02.365" v="773" actId="313"/>
          <ac:spMkLst>
            <pc:docMk/>
            <pc:sldMk cId="2142735881" sldId="261"/>
            <ac:spMk id="3" creationId="{02C86687-95E4-6D3C-70F2-BD3BE7DAA375}"/>
          </ac:spMkLst>
        </pc:spChg>
      </pc:sldChg>
      <pc:sldChg chg="modSp mod">
        <pc:chgData name="Manoj pemmadi" userId="a75a376d7997404c" providerId="LiveId" clId="{1A026B22-D729-48A4-B667-9B2F8BA41451}" dt="2024-11-30T04:44:17.553" v="908" actId="255"/>
        <pc:sldMkLst>
          <pc:docMk/>
          <pc:sldMk cId="400853837" sldId="282"/>
        </pc:sldMkLst>
        <pc:spChg chg="mod">
          <ac:chgData name="Manoj pemmadi" userId="a75a376d7997404c" providerId="LiveId" clId="{1A026B22-D729-48A4-B667-9B2F8BA41451}" dt="2024-11-30T04:44:17.553" v="908" actId="255"/>
          <ac:spMkLst>
            <pc:docMk/>
            <pc:sldMk cId="400853837" sldId="282"/>
            <ac:spMk id="2" creationId="{C07929CB-EF2E-0BA6-9878-77EA694BC1F9}"/>
          </ac:spMkLst>
        </pc:spChg>
      </pc:sldChg>
      <pc:sldChg chg="modSp mod">
        <pc:chgData name="Manoj pemmadi" userId="a75a376d7997404c" providerId="LiveId" clId="{1A026B22-D729-48A4-B667-9B2F8BA41451}" dt="2024-11-30T04:43:57.463" v="907" actId="255"/>
        <pc:sldMkLst>
          <pc:docMk/>
          <pc:sldMk cId="1092872850" sldId="285"/>
        </pc:sldMkLst>
        <pc:spChg chg="mod">
          <ac:chgData name="Manoj pemmadi" userId="a75a376d7997404c" providerId="LiveId" clId="{1A026B22-D729-48A4-B667-9B2F8BA41451}" dt="2024-11-30T04:43:57.463" v="907" actId="255"/>
          <ac:spMkLst>
            <pc:docMk/>
            <pc:sldMk cId="1092872850" sldId="285"/>
            <ac:spMk id="2" creationId="{BB82DDA1-125C-589F-5DBB-A61B40D07E2E}"/>
          </ac:spMkLst>
        </pc:spChg>
        <pc:spChg chg="mod">
          <ac:chgData name="Manoj pemmadi" userId="a75a376d7997404c" providerId="LiveId" clId="{1A026B22-D729-48A4-B667-9B2F8BA41451}" dt="2024-11-30T04:21:24.648" v="772" actId="313"/>
          <ac:spMkLst>
            <pc:docMk/>
            <pc:sldMk cId="1092872850" sldId="285"/>
            <ac:spMk id="3" creationId="{EBE56E8B-900F-55CD-060F-502187EA5300}"/>
          </ac:spMkLst>
        </pc:spChg>
      </pc:sldChg>
      <pc:sldChg chg="modSp mod">
        <pc:chgData name="Manoj pemmadi" userId="a75a376d7997404c" providerId="LiveId" clId="{1A026B22-D729-48A4-B667-9B2F8BA41451}" dt="2024-11-30T04:45:08.567" v="913" actId="20577"/>
        <pc:sldMkLst>
          <pc:docMk/>
          <pc:sldMk cId="99153613" sldId="286"/>
        </pc:sldMkLst>
        <pc:spChg chg="mod">
          <ac:chgData name="Manoj pemmadi" userId="a75a376d7997404c" providerId="LiveId" clId="{1A026B22-D729-48A4-B667-9B2F8BA41451}" dt="2024-11-30T04:45:08.567" v="913" actId="20577"/>
          <ac:spMkLst>
            <pc:docMk/>
            <pc:sldMk cId="99153613" sldId="286"/>
            <ac:spMk id="2" creationId="{44A12E3E-24AA-BF1E-1D73-328B3E6EF55D}"/>
          </ac:spMkLst>
        </pc:spChg>
        <pc:spChg chg="mod">
          <ac:chgData name="Manoj pemmadi" userId="a75a376d7997404c" providerId="LiveId" clId="{1A026B22-D729-48A4-B667-9B2F8BA41451}" dt="2024-11-30T04:32:15.982" v="905" actId="20577"/>
          <ac:spMkLst>
            <pc:docMk/>
            <pc:sldMk cId="99153613" sldId="286"/>
            <ac:spMk id="3" creationId="{A40FB543-CA6A-6D67-089D-79929BD89EB4}"/>
          </ac:spMkLst>
        </pc:spChg>
      </pc:sldChg>
      <pc:sldChg chg="modSp mod">
        <pc:chgData name="Manoj pemmadi" userId="a75a376d7997404c" providerId="LiveId" clId="{1A026B22-D729-48A4-B667-9B2F8BA41451}" dt="2024-11-30T04:44:29.180" v="909" actId="255"/>
        <pc:sldMkLst>
          <pc:docMk/>
          <pc:sldMk cId="4185995091" sldId="287"/>
        </pc:sldMkLst>
        <pc:spChg chg="mod">
          <ac:chgData name="Manoj pemmadi" userId="a75a376d7997404c" providerId="LiveId" clId="{1A026B22-D729-48A4-B667-9B2F8BA41451}" dt="2024-11-30T04:44:29.180" v="909" actId="255"/>
          <ac:spMkLst>
            <pc:docMk/>
            <pc:sldMk cId="4185995091" sldId="287"/>
            <ac:spMk id="2" creationId="{E64253D1-6EDB-1B0B-DFEF-77018C795D87}"/>
          </ac:spMkLst>
        </pc:spChg>
      </pc:sldChg>
      <pc:sldChg chg="modSp mod">
        <pc:chgData name="Manoj pemmadi" userId="a75a376d7997404c" providerId="LiveId" clId="{1A026B22-D729-48A4-B667-9B2F8BA41451}" dt="2024-11-30T04:44:52.784" v="911" actId="1076"/>
        <pc:sldMkLst>
          <pc:docMk/>
          <pc:sldMk cId="807875822" sldId="289"/>
        </pc:sldMkLst>
        <pc:spChg chg="mod">
          <ac:chgData name="Manoj pemmadi" userId="a75a376d7997404c" providerId="LiveId" clId="{1A026B22-D729-48A4-B667-9B2F8BA41451}" dt="2024-11-30T04:44:52.784" v="911" actId="1076"/>
          <ac:spMkLst>
            <pc:docMk/>
            <pc:sldMk cId="807875822" sldId="289"/>
            <ac:spMk id="2" creationId="{89567DF1-1488-5C56-FD8A-BEDFCBC400D1}"/>
          </ac:spMkLst>
        </pc:spChg>
        <pc:spChg chg="mod">
          <ac:chgData name="Manoj pemmadi" userId="a75a376d7997404c" providerId="LiveId" clId="{1A026B22-D729-48A4-B667-9B2F8BA41451}" dt="2024-11-30T04:38:32.588" v="906" actId="20577"/>
          <ac:spMkLst>
            <pc:docMk/>
            <pc:sldMk cId="807875822" sldId="289"/>
            <ac:spMk id="3" creationId="{B8A68A22-2A19-A79B-FF4D-F06CBBFF2E5B}"/>
          </ac:spMkLst>
        </pc:spChg>
      </pc:sldChg>
      <pc:sldChg chg="modSp mod">
        <pc:chgData name="Manoj pemmadi" userId="a75a376d7997404c" providerId="LiveId" clId="{1A026B22-D729-48A4-B667-9B2F8BA41451}" dt="2024-11-30T04:47:35.011" v="972" actId="20577"/>
        <pc:sldMkLst>
          <pc:docMk/>
          <pc:sldMk cId="3572664432" sldId="293"/>
        </pc:sldMkLst>
        <pc:spChg chg="mod">
          <ac:chgData name="Manoj pemmadi" userId="a75a376d7997404c" providerId="LiveId" clId="{1A026B22-D729-48A4-B667-9B2F8BA41451}" dt="2024-11-30T04:47:35.011" v="972" actId="20577"/>
          <ac:spMkLst>
            <pc:docMk/>
            <pc:sldMk cId="3572664432" sldId="293"/>
            <ac:spMk id="15" creationId="{9A832051-895F-1C3C-C89E-9A6BA3CD5395}"/>
          </ac:spMkLst>
        </pc:spChg>
      </pc:sldChg>
      <pc:sldChg chg="modSp mod ord">
        <pc:chgData name="Manoj pemmadi" userId="a75a376d7997404c" providerId="LiveId" clId="{1A026B22-D729-48A4-B667-9B2F8BA41451}" dt="2024-11-30T05:05:57.553" v="1009" actId="20577"/>
        <pc:sldMkLst>
          <pc:docMk/>
          <pc:sldMk cId="2492569972" sldId="295"/>
        </pc:sldMkLst>
        <pc:spChg chg="mod">
          <ac:chgData name="Manoj pemmadi" userId="a75a376d7997404c" providerId="LiveId" clId="{1A026B22-D729-48A4-B667-9B2F8BA41451}" dt="2024-11-30T05:05:57.553" v="1009" actId="20577"/>
          <ac:spMkLst>
            <pc:docMk/>
            <pc:sldMk cId="2492569972" sldId="295"/>
            <ac:spMk id="3" creationId="{1A6FA160-DFDE-D7DD-2BD6-C0B0A62FEDE5}"/>
          </ac:spMkLst>
        </pc:spChg>
      </pc:sldChg>
      <pc:sldChg chg="addSp delSp modSp new add del mod">
        <pc:chgData name="Manoj pemmadi" userId="a75a376d7997404c" providerId="LiveId" clId="{1A026B22-D729-48A4-B667-9B2F8BA41451}" dt="2024-11-30T04:47:14.043" v="966" actId="20577"/>
        <pc:sldMkLst>
          <pc:docMk/>
          <pc:sldMk cId="2221410173" sldId="296"/>
        </pc:sldMkLst>
        <pc:spChg chg="del">
          <ac:chgData name="Manoj pemmadi" userId="a75a376d7997404c" providerId="LiveId" clId="{1A026B22-D729-48A4-B667-9B2F8BA41451}" dt="2024-11-30T04:13:55.727" v="653" actId="478"/>
          <ac:spMkLst>
            <pc:docMk/>
            <pc:sldMk cId="2221410173" sldId="296"/>
            <ac:spMk id="2" creationId="{3DC03F59-08C3-091B-BC8B-5279CA277455}"/>
          </ac:spMkLst>
        </pc:spChg>
        <pc:spChg chg="mod">
          <ac:chgData name="Manoj pemmadi" userId="a75a376d7997404c" providerId="LiveId" clId="{1A026B22-D729-48A4-B667-9B2F8BA41451}" dt="2024-11-30T04:15:34.877" v="684" actId="20577"/>
          <ac:spMkLst>
            <pc:docMk/>
            <pc:sldMk cId="2221410173" sldId="296"/>
            <ac:spMk id="3" creationId="{92CAD4F5-41C9-6E62-1C4C-760D514BF638}"/>
          </ac:spMkLst>
        </pc:spChg>
        <pc:spChg chg="del mod">
          <ac:chgData name="Manoj pemmadi" userId="a75a376d7997404c" providerId="LiveId" clId="{1A026B22-D729-48A4-B667-9B2F8BA41451}" dt="2024-11-30T04:14:03.713" v="655" actId="478"/>
          <ac:spMkLst>
            <pc:docMk/>
            <pc:sldMk cId="2221410173" sldId="296"/>
            <ac:spMk id="4" creationId="{0BA307B9-D150-DC50-85E3-068ACE1ECB6A}"/>
          </ac:spMkLst>
        </pc:spChg>
        <pc:spChg chg="add mod">
          <ac:chgData name="Manoj pemmadi" userId="a75a376d7997404c" providerId="LiveId" clId="{1A026B22-D729-48A4-B667-9B2F8BA41451}" dt="2024-11-30T04:47:14.043" v="966" actId="20577"/>
          <ac:spMkLst>
            <pc:docMk/>
            <pc:sldMk cId="2221410173" sldId="296"/>
            <ac:spMk id="7" creationId="{0E11ECFD-25DE-2302-F779-92BAB5B2EC94}"/>
          </ac:spMkLst>
        </pc:spChg>
        <pc:picChg chg="add mod">
          <ac:chgData name="Manoj pemmadi" userId="a75a376d7997404c" providerId="LiveId" clId="{1A026B22-D729-48A4-B667-9B2F8BA41451}" dt="2024-11-30T04:46:11.712" v="915" actId="1076"/>
          <ac:picMkLst>
            <pc:docMk/>
            <pc:sldMk cId="2221410173" sldId="296"/>
            <ac:picMk id="6" creationId="{8E72A61F-DF78-E3A0-B740-F1509BD7E5B9}"/>
          </ac:picMkLst>
        </pc:picChg>
      </pc:sldChg>
      <pc:sldChg chg="modSp new mod">
        <pc:chgData name="Manoj pemmadi" userId="a75a376d7997404c" providerId="LiveId" clId="{1A026B22-D729-48A4-B667-9B2F8BA41451}" dt="2024-11-30T04:27:30.004" v="897" actId="20577"/>
        <pc:sldMkLst>
          <pc:docMk/>
          <pc:sldMk cId="2854685399" sldId="297"/>
        </pc:sldMkLst>
        <pc:spChg chg="mod">
          <ac:chgData name="Manoj pemmadi" userId="a75a376d7997404c" providerId="LiveId" clId="{1A026B22-D729-48A4-B667-9B2F8BA41451}" dt="2024-11-30T04:24:00.410" v="814" actId="20577"/>
          <ac:spMkLst>
            <pc:docMk/>
            <pc:sldMk cId="2854685399" sldId="297"/>
            <ac:spMk id="2" creationId="{25B184E1-E73B-BD4A-EB97-E845FF490067}"/>
          </ac:spMkLst>
        </pc:spChg>
        <pc:spChg chg="mod">
          <ac:chgData name="Manoj pemmadi" userId="a75a376d7997404c" providerId="LiveId" clId="{1A026B22-D729-48A4-B667-9B2F8BA41451}" dt="2024-11-30T04:27:30.004" v="897" actId="20577"/>
          <ac:spMkLst>
            <pc:docMk/>
            <pc:sldMk cId="2854685399" sldId="297"/>
            <ac:spMk id="3" creationId="{8E8FA402-D50D-83F5-BAF3-B3626BF777B4}"/>
          </ac:spMkLst>
        </pc:spChg>
      </pc:sldChg>
      <pc:sldChg chg="addSp delSp modSp new mod">
        <pc:chgData name="Manoj pemmadi" userId="a75a376d7997404c" providerId="LiveId" clId="{1A026B22-D729-48A4-B667-9B2F8BA41451}" dt="2024-11-30T04:54:42.690" v="1005" actId="14100"/>
        <pc:sldMkLst>
          <pc:docMk/>
          <pc:sldMk cId="1492545015" sldId="298"/>
        </pc:sldMkLst>
        <pc:spChg chg="mod">
          <ac:chgData name="Manoj pemmadi" userId="a75a376d7997404c" providerId="LiveId" clId="{1A026B22-D729-48A4-B667-9B2F8BA41451}" dt="2024-11-30T04:51:14.992" v="994" actId="115"/>
          <ac:spMkLst>
            <pc:docMk/>
            <pc:sldMk cId="1492545015" sldId="298"/>
            <ac:spMk id="2" creationId="{CCB9B266-3041-5603-D804-AE4C8AD73367}"/>
          </ac:spMkLst>
        </pc:spChg>
        <pc:spChg chg="del">
          <ac:chgData name="Manoj pemmadi" userId="a75a376d7997404c" providerId="LiveId" clId="{1A026B22-D729-48A4-B667-9B2F8BA41451}" dt="2024-11-30T04:54:02.564" v="995" actId="931"/>
          <ac:spMkLst>
            <pc:docMk/>
            <pc:sldMk cId="1492545015" sldId="298"/>
            <ac:spMk id="3" creationId="{7BD2FB9E-7C2E-48EC-5DF9-486EFE2D3A96}"/>
          </ac:spMkLst>
        </pc:spChg>
        <pc:spChg chg="del mod">
          <ac:chgData name="Manoj pemmadi" userId="a75a376d7997404c" providerId="LiveId" clId="{1A026B22-D729-48A4-B667-9B2F8BA41451}" dt="2024-11-30T04:54:22.649" v="999" actId="478"/>
          <ac:spMkLst>
            <pc:docMk/>
            <pc:sldMk cId="1492545015" sldId="298"/>
            <ac:spMk id="4" creationId="{5D2831E9-C8C8-1653-066D-1710B8B57351}"/>
          </ac:spMkLst>
        </pc:spChg>
        <pc:picChg chg="add mod">
          <ac:chgData name="Manoj pemmadi" userId="a75a376d7997404c" providerId="LiveId" clId="{1A026B22-D729-48A4-B667-9B2F8BA41451}" dt="2024-11-30T04:54:42.690" v="1005" actId="14100"/>
          <ac:picMkLst>
            <pc:docMk/>
            <pc:sldMk cId="1492545015" sldId="298"/>
            <ac:picMk id="6" creationId="{82C550E6-EB29-DCA4-5F81-005304F3D1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71D5-9D5D-E014-999B-26477AEDF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107E2-4CF5-3FA8-821A-B7EDFD7A7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82A6EC-A493-94B0-0470-55B557D2C2DD}"/>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5" name="Footer Placeholder 4">
            <a:extLst>
              <a:ext uri="{FF2B5EF4-FFF2-40B4-BE49-F238E27FC236}">
                <a16:creationId xmlns:a16="http://schemas.microsoft.com/office/drawing/2014/main" id="{0C20D6E5-9194-72DC-3861-5F3B403F7F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AD8B05-80C6-4C0E-2D36-67694F67139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95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4174-ACDC-39FA-C13E-40A17C5B5F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1A01E7-CCFE-750E-AD47-E2228EFB2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E6DFB-AF6C-7E11-1195-4701F5A2C589}"/>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5" name="Footer Placeholder 4">
            <a:extLst>
              <a:ext uri="{FF2B5EF4-FFF2-40B4-BE49-F238E27FC236}">
                <a16:creationId xmlns:a16="http://schemas.microsoft.com/office/drawing/2014/main" id="{076AB2B1-08A1-C916-B6C2-01E25CC8BF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B2DB51-EF59-1C27-A98D-A49AB8CF615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06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D55F7-507F-ED68-9226-CA2A4763AC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7ABA76-23BA-4BBB-AB99-8103637C15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67179-8BCF-8F1F-B4D4-DEF8CDCA2E51}"/>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5" name="Footer Placeholder 4">
            <a:extLst>
              <a:ext uri="{FF2B5EF4-FFF2-40B4-BE49-F238E27FC236}">
                <a16:creationId xmlns:a16="http://schemas.microsoft.com/office/drawing/2014/main" id="{FC2F205D-0741-DE14-4A1E-CEC9199DFF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430A7C-F477-6879-468A-9B367FA9FB6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94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7DB2-B906-B94F-300E-F853C37C8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286D7-1FFE-6154-621F-09B0BC73C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9671E-64FD-9E96-3F9E-2B76D6A906A4}"/>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5" name="Footer Placeholder 4">
            <a:extLst>
              <a:ext uri="{FF2B5EF4-FFF2-40B4-BE49-F238E27FC236}">
                <a16:creationId xmlns:a16="http://schemas.microsoft.com/office/drawing/2014/main" id="{46456E4E-32B7-5A87-7F5B-652167DCA4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553B7F-3AAE-D306-C93A-4FCD40B4287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46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5C1D-E5D5-6026-312B-AC01A90458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28B2A3-E5EE-6DE3-000F-990723405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A3B34-1A76-25AF-8394-97FBEAFF8F62}"/>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5" name="Footer Placeholder 4">
            <a:extLst>
              <a:ext uri="{FF2B5EF4-FFF2-40B4-BE49-F238E27FC236}">
                <a16:creationId xmlns:a16="http://schemas.microsoft.com/office/drawing/2014/main" id="{EAF03677-5DA1-F38F-DF49-1D20DDAF4F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5D4145-3678-7318-9A32-C95463C28FC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240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3437-D8CA-D56D-85AE-B91631ACD1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05B79F-8D56-F4F7-0172-AAB19BDF3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236C5-0B42-070C-63AD-08BD7512A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85ED91-2B4D-85D0-9F5F-DBB79DBEA86F}"/>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6" name="Footer Placeholder 5">
            <a:extLst>
              <a:ext uri="{FF2B5EF4-FFF2-40B4-BE49-F238E27FC236}">
                <a16:creationId xmlns:a16="http://schemas.microsoft.com/office/drawing/2014/main" id="{1A3F6318-FE57-946C-ADED-B3C8128B04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EC48AD-5C42-6C02-BBF9-4EED303270B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903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91B8-28D5-CDA0-C079-1209414C2B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4A69E-0D60-2136-EE2E-1B8191E4F8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4BA6C-C194-84EC-49BA-F0ED8653B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1EFF5C-2649-C9CD-8A2F-22285AB6E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D2E49-1FA4-3BD0-6457-FB92F25CD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6B8B-AACC-8898-1497-B4B8E1FFC536}"/>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8" name="Footer Placeholder 7">
            <a:extLst>
              <a:ext uri="{FF2B5EF4-FFF2-40B4-BE49-F238E27FC236}">
                <a16:creationId xmlns:a16="http://schemas.microsoft.com/office/drawing/2014/main" id="{F9BE3AC6-ED66-CCEA-6EC3-644E36FDCC4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63F5058-D97C-F2D2-6F49-9DB3D65DEA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623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67EE-4027-5021-FFF3-B0F36E26E7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4EC8D0-34A8-B1CC-08A4-ED6B1399B72C}"/>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4" name="Footer Placeholder 3">
            <a:extLst>
              <a:ext uri="{FF2B5EF4-FFF2-40B4-BE49-F238E27FC236}">
                <a16:creationId xmlns:a16="http://schemas.microsoft.com/office/drawing/2014/main" id="{6297BB88-39B3-3B13-3488-9591109035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BACB0B-7DFD-1CD0-C5FA-F9B068E48E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55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EFC78-8585-9157-47EC-8D2BCCFFF76F}"/>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3" name="Footer Placeholder 2">
            <a:extLst>
              <a:ext uri="{FF2B5EF4-FFF2-40B4-BE49-F238E27FC236}">
                <a16:creationId xmlns:a16="http://schemas.microsoft.com/office/drawing/2014/main" id="{81E219ED-3F56-D71B-484F-99A7870C0E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B06E96-2259-BEA7-170B-B6BA9E5E9A6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761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D79-CEFB-6461-47C2-DF6712558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88B07D-16D8-37B0-C827-41A08CD38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1AC54-4791-1083-531A-EBD5E9ADF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60485-64C2-442E-B1E7-39ADE18E320F}"/>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6" name="Footer Placeholder 5">
            <a:extLst>
              <a:ext uri="{FF2B5EF4-FFF2-40B4-BE49-F238E27FC236}">
                <a16:creationId xmlns:a16="http://schemas.microsoft.com/office/drawing/2014/main" id="{33BA6C0A-417E-EDFF-4CDB-73FC94AE52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9BA045-2606-4EB2-3EAA-9FE6F067D8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18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A2F1-6901-B260-1215-BC27C0502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159FFC-2E20-47E0-3BD8-AB9CF42509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39C55A-5BFE-061C-AC27-5435FE2D5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D0E94-35AF-15B1-591A-06146F80406C}"/>
              </a:ext>
            </a:extLst>
          </p:cNvPr>
          <p:cNvSpPr>
            <a:spLocks noGrp="1"/>
          </p:cNvSpPr>
          <p:nvPr>
            <p:ph type="dt" sz="half" idx="10"/>
          </p:nvPr>
        </p:nvSpPr>
        <p:spPr/>
        <p:txBody>
          <a:bodyPr/>
          <a:lstStyle/>
          <a:p>
            <a:fld id="{48A87A34-81AB-432B-8DAE-1953F412C126}" type="datetimeFigureOut">
              <a:rPr lang="en-US" smtClean="0"/>
              <a:t>11/30/2024</a:t>
            </a:fld>
            <a:endParaRPr lang="en-US" dirty="0"/>
          </a:p>
        </p:txBody>
      </p:sp>
      <p:sp>
        <p:nvSpPr>
          <p:cNvPr id="6" name="Footer Placeholder 5">
            <a:extLst>
              <a:ext uri="{FF2B5EF4-FFF2-40B4-BE49-F238E27FC236}">
                <a16:creationId xmlns:a16="http://schemas.microsoft.com/office/drawing/2014/main" id="{93BE8D98-29F3-7ED1-A730-2B0245EA39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AD6F38-47D2-8069-15AC-2EFB1C0FC9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056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EF1749-AC97-4F02-7955-46EBC72D7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084CB8-E2E7-9EC0-CE72-7DC97A870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DB7B4-CD85-F92B-00C4-3352974C0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11/30/2024</a:t>
            </a:fld>
            <a:endParaRPr lang="en-US" dirty="0"/>
          </a:p>
        </p:txBody>
      </p:sp>
      <p:sp>
        <p:nvSpPr>
          <p:cNvPr id="5" name="Footer Placeholder 4">
            <a:extLst>
              <a:ext uri="{FF2B5EF4-FFF2-40B4-BE49-F238E27FC236}">
                <a16:creationId xmlns:a16="http://schemas.microsoft.com/office/drawing/2014/main" id="{33D6545E-0C9B-EEDA-CE50-91850EA6C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8A7E975-2F0D-A581-790A-2B0C583DF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392897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A85F-271F-C74D-0E04-CD3EE20C58BA}"/>
              </a:ext>
            </a:extLst>
          </p:cNvPr>
          <p:cNvSpPr>
            <a:spLocks noGrp="1"/>
          </p:cNvSpPr>
          <p:nvPr>
            <p:ph type="ctrTitle"/>
          </p:nvPr>
        </p:nvSpPr>
        <p:spPr>
          <a:xfrm>
            <a:off x="2155370" y="731434"/>
            <a:ext cx="10036629" cy="2235601"/>
          </a:xfrm>
        </p:spPr>
        <p:txBody>
          <a:bodyPr>
            <a:normAutofit/>
          </a:bodyPr>
          <a:lstStyle/>
          <a:p>
            <a:r>
              <a:rPr lang="en-US" sz="3000" b="1" dirty="0">
                <a:latin typeface="Times New Roman" panose="02020603050405020304" pitchFamily="18" charset="0"/>
                <a:ea typeface="Segoe UI Black" panose="020B0A02040204020203" pitchFamily="34" charset="0"/>
                <a:cs typeface="Times New Roman" panose="02020603050405020304" pitchFamily="18" charset="0"/>
              </a:rPr>
              <a:t>Velagapudi Ramakrishna Siddhartha Engineering College </a:t>
            </a:r>
            <a:r>
              <a:rPr lang="en-US" sz="2400" b="1" dirty="0">
                <a:latin typeface="Times New Roman" panose="02020603050405020304" pitchFamily="18" charset="0"/>
                <a:ea typeface="Segoe UI Black" panose="020B0A02040204020203" pitchFamily="34" charset="0"/>
                <a:cs typeface="Times New Roman" panose="02020603050405020304" pitchFamily="18" charset="0"/>
              </a:rPr>
              <a:t>Deemed to be University</a:t>
            </a:r>
            <a:br>
              <a:rPr lang="en-US" sz="2000" b="1" dirty="0">
                <a:latin typeface="Segoe UI Black" panose="020B0A02040204020203" pitchFamily="34" charset="0"/>
                <a:ea typeface="Segoe UI Black" panose="020B0A02040204020203" pitchFamily="34" charset="0"/>
              </a:rPr>
            </a:br>
            <a:br>
              <a:rPr lang="en-US" sz="2000" b="1" dirty="0">
                <a:latin typeface="Segoe UI Black" panose="020B0A02040204020203" pitchFamily="34" charset="0"/>
                <a:ea typeface="Segoe UI Black" panose="020B0A02040204020203" pitchFamily="34" charset="0"/>
              </a:rPr>
            </a:br>
            <a:r>
              <a:rPr lang="en-US" sz="2700" b="1" dirty="0">
                <a:latin typeface="Segoe UI Historic" panose="020B0502040204020203" pitchFamily="34" charset="0"/>
                <a:ea typeface="Segoe UI Historic" panose="020B0502040204020203" pitchFamily="34" charset="0"/>
                <a:cs typeface="Segoe UI Historic" panose="020B0502040204020203" pitchFamily="34" charset="0"/>
              </a:rPr>
              <a:t>Department of Electronics and Communication Engineering</a:t>
            </a:r>
            <a:br>
              <a:rPr lang="en-US" sz="2000" b="1" dirty="0"/>
            </a:br>
            <a:br>
              <a:rPr lang="en-US" sz="2000" b="1" dirty="0"/>
            </a:br>
            <a:endParaRPr lang="en-IN" sz="2000" b="1" dirty="0"/>
          </a:p>
        </p:txBody>
      </p:sp>
      <p:sp>
        <p:nvSpPr>
          <p:cNvPr id="3" name="Subtitle 2">
            <a:extLst>
              <a:ext uri="{FF2B5EF4-FFF2-40B4-BE49-F238E27FC236}">
                <a16:creationId xmlns:a16="http://schemas.microsoft.com/office/drawing/2014/main" id="{1494B81A-5382-D385-B441-A6EDA7C63540}"/>
              </a:ext>
            </a:extLst>
          </p:cNvPr>
          <p:cNvSpPr>
            <a:spLocks noGrp="1"/>
          </p:cNvSpPr>
          <p:nvPr>
            <p:ph type="subTitle" idx="1"/>
          </p:nvPr>
        </p:nvSpPr>
        <p:spPr>
          <a:xfrm>
            <a:off x="987553" y="2967035"/>
            <a:ext cx="10808207" cy="3425258"/>
          </a:xfrm>
        </p:spPr>
        <p:txBody>
          <a:bodyPr>
            <a:normAutofit/>
          </a:bodyPr>
          <a:lstStyle/>
          <a:p>
            <a:r>
              <a:rPr lang="en-US" sz="3200" b="1" dirty="0">
                <a:latin typeface="Times New Roman" panose="02020603050405020304" pitchFamily="18" charset="0"/>
                <a:cs typeface="Times New Roman" panose="02020603050405020304" pitchFamily="18" charset="0"/>
              </a:rPr>
              <a:t>Smart Grass Cutter – The Future Of Lawn Maintenance</a:t>
            </a:r>
          </a:p>
          <a:p>
            <a:endParaRPr lang="en-US" sz="16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1600" b="1" dirty="0">
                <a:latin typeface="Segoe UI Historic" panose="020B0502040204020203" pitchFamily="34" charset="0"/>
                <a:ea typeface="Segoe UI Historic" panose="020B0502040204020203" pitchFamily="34" charset="0"/>
                <a:cs typeface="Segoe UI Historic" panose="020B0502040204020203" pitchFamily="34" charset="0"/>
              </a:rPr>
              <a:t>G</a:t>
            </a:r>
            <a:r>
              <a:rPr lang="en-US" sz="1600" b="1"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uide : </a:t>
            </a:r>
            <a:r>
              <a:rPr lang="en-IN" sz="1600" b="1" dirty="0" err="1">
                <a:latin typeface="Segoe UI Historic" panose="020B0502040204020203" pitchFamily="34" charset="0"/>
                <a:ea typeface="Segoe UI Historic" panose="020B0502040204020203" pitchFamily="34" charset="0"/>
                <a:cs typeface="Segoe UI Historic" panose="020B0502040204020203" pitchFamily="34" charset="0"/>
              </a:rPr>
              <a:t>Dr.</a:t>
            </a:r>
            <a:r>
              <a:rPr lang="en-IN" sz="16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n-IN" sz="1600" b="1" dirty="0" err="1">
                <a:latin typeface="Segoe UI Historic" panose="020B0502040204020203" pitchFamily="34" charset="0"/>
                <a:ea typeface="Segoe UI Historic" panose="020B0502040204020203" pitchFamily="34" charset="0"/>
                <a:cs typeface="Segoe UI Historic" panose="020B0502040204020203" pitchFamily="34" charset="0"/>
              </a:rPr>
              <a:t>Pratikhya</a:t>
            </a:r>
            <a:r>
              <a:rPr lang="en-IN" sz="1600" b="1" dirty="0">
                <a:latin typeface="Segoe UI Historic" panose="020B0502040204020203" pitchFamily="34" charset="0"/>
                <a:ea typeface="Segoe UI Historic" panose="020B0502040204020203" pitchFamily="34" charset="0"/>
                <a:cs typeface="Segoe UI Historic" panose="020B0502040204020203" pitchFamily="34" charset="0"/>
              </a:rPr>
              <a:t> Raut</a:t>
            </a:r>
          </a:p>
          <a:p>
            <a:r>
              <a:rPr lang="en-US" sz="1600" b="1" dirty="0">
                <a:latin typeface="Segoe UI Historic" panose="020B0502040204020203" pitchFamily="34" charset="0"/>
                <a:ea typeface="Segoe UI Historic" panose="020B0502040204020203" pitchFamily="34" charset="0"/>
                <a:cs typeface="Segoe UI Historic" panose="020B0502040204020203" pitchFamily="34" charset="0"/>
              </a:rPr>
              <a:t>Assistant Professor, Dept of ECE</a:t>
            </a:r>
            <a:r>
              <a:rPr lang="en-US" dirty="0"/>
              <a:t>                                                                                                                             </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Batch No : C20</a:t>
            </a:r>
          </a:p>
          <a:p>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                                                                                                                              228W1A04E1-B.Swathi</a:t>
            </a:r>
          </a:p>
          <a:p>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                                                                                                                              228W1A04H8-P.Manoj</a:t>
            </a:r>
          </a:p>
          <a:p>
            <a:r>
              <a:rPr lang="en-US" sz="1600" dirty="0">
                <a:latin typeface="Segoe UI Historic" panose="020B0502040204020203" pitchFamily="34" charset="0"/>
                <a:ea typeface="Segoe UI Historic" panose="020B0502040204020203" pitchFamily="34" charset="0"/>
                <a:cs typeface="Segoe UI Historic" panose="020B0502040204020203" pitchFamily="34" charset="0"/>
              </a:rPr>
              <a:t>                                                                                                                                      228W1A04F4-J.Tejaswini Sai</a:t>
            </a:r>
            <a:endParaRPr lang="en-IN" sz="1600" dirty="0"/>
          </a:p>
        </p:txBody>
      </p:sp>
      <p:pic>
        <p:nvPicPr>
          <p:cNvPr id="4" name="Picture 3">
            <a:extLst>
              <a:ext uri="{FF2B5EF4-FFF2-40B4-BE49-F238E27FC236}">
                <a16:creationId xmlns:a16="http://schemas.microsoft.com/office/drawing/2014/main" id="{DD3EF046-6B72-7548-3A8E-FEE13B23237D}"/>
              </a:ext>
            </a:extLst>
          </p:cNvPr>
          <p:cNvPicPr>
            <a:picLocks noChangeAspect="1"/>
          </p:cNvPicPr>
          <p:nvPr/>
        </p:nvPicPr>
        <p:blipFill>
          <a:blip r:embed="rId2"/>
          <a:stretch>
            <a:fillRect/>
          </a:stretch>
        </p:blipFill>
        <p:spPr>
          <a:xfrm>
            <a:off x="557351" y="465707"/>
            <a:ext cx="1772453" cy="2046610"/>
          </a:xfrm>
          <a:prstGeom prst="rect">
            <a:avLst/>
          </a:prstGeom>
        </p:spPr>
      </p:pic>
    </p:spTree>
    <p:extLst>
      <p:ext uri="{BB962C8B-B14F-4D97-AF65-F5344CB8AC3E}">
        <p14:creationId xmlns:p14="http://schemas.microsoft.com/office/powerpoint/2010/main" val="1869935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AD4F5-41C9-6E62-1C4C-760D514BF638}"/>
              </a:ext>
            </a:extLst>
          </p:cNvPr>
          <p:cNvSpPr>
            <a:spLocks noGrp="1"/>
          </p:cNvSpPr>
          <p:nvPr>
            <p:ph sz="half" idx="1"/>
          </p:nvPr>
        </p:nvSpPr>
        <p:spPr>
          <a:xfrm>
            <a:off x="419878" y="279918"/>
            <a:ext cx="11346024" cy="6204858"/>
          </a:xfrm>
        </p:spPr>
        <p:txBody>
          <a:bodyPr/>
          <a:lstStyle/>
          <a:p>
            <a:pPr marL="0" indent="0">
              <a:buNone/>
            </a:pPr>
            <a:r>
              <a:rPr lang="en-US" b="1" u="sng" dirty="0">
                <a:latin typeface="Times New Roman" panose="02020603050405020304" pitchFamily="18" charset="0"/>
                <a:cs typeface="Times New Roman" panose="02020603050405020304" pitchFamily="18" charset="0"/>
              </a:rPr>
              <a:t>FLOW CHART:</a:t>
            </a:r>
          </a:p>
          <a:p>
            <a:pPr marL="0" indent="0">
              <a:buNone/>
            </a:pPr>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E72A61F-DF78-E3A0-B740-F1509BD7E5B9}"/>
              </a:ext>
            </a:extLst>
          </p:cNvPr>
          <p:cNvPicPr>
            <a:picLocks noChangeAspect="1"/>
          </p:cNvPicPr>
          <p:nvPr/>
        </p:nvPicPr>
        <p:blipFill>
          <a:blip r:embed="rId2"/>
          <a:stretch>
            <a:fillRect/>
          </a:stretch>
        </p:blipFill>
        <p:spPr>
          <a:xfrm>
            <a:off x="3112439" y="165658"/>
            <a:ext cx="5667668" cy="6041493"/>
          </a:xfrm>
          <a:prstGeom prst="rect">
            <a:avLst/>
          </a:prstGeom>
        </p:spPr>
      </p:pic>
      <p:sp>
        <p:nvSpPr>
          <p:cNvPr id="7" name="TextBox 6">
            <a:extLst>
              <a:ext uri="{FF2B5EF4-FFF2-40B4-BE49-F238E27FC236}">
                <a16:creationId xmlns:a16="http://schemas.microsoft.com/office/drawing/2014/main" id="{0E11ECFD-25DE-2302-F779-92BAB5B2EC94}"/>
              </a:ext>
            </a:extLst>
          </p:cNvPr>
          <p:cNvSpPr txBox="1"/>
          <p:nvPr/>
        </p:nvSpPr>
        <p:spPr>
          <a:xfrm>
            <a:off x="3685592" y="6321411"/>
            <a:ext cx="4450702" cy="369332"/>
          </a:xfrm>
          <a:prstGeom prst="rect">
            <a:avLst/>
          </a:prstGeom>
          <a:noFill/>
        </p:spPr>
        <p:txBody>
          <a:bodyPr wrap="square" rtlCol="0">
            <a:spAutoFit/>
          </a:bodyPr>
          <a:lstStyle/>
          <a:p>
            <a:r>
              <a:rPr lang="en-US" dirty="0"/>
              <a:t>      Fig 3: Working of smart grass cutter</a:t>
            </a:r>
            <a:endParaRPr lang="en-IN" dirty="0"/>
          </a:p>
        </p:txBody>
      </p:sp>
    </p:spTree>
    <p:extLst>
      <p:ext uri="{BB962C8B-B14F-4D97-AF65-F5344CB8AC3E}">
        <p14:creationId xmlns:p14="http://schemas.microsoft.com/office/powerpoint/2010/main" val="222141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B266-3041-5603-D804-AE4C8AD73367}"/>
              </a:ext>
            </a:extLst>
          </p:cNvPr>
          <p:cNvSpPr>
            <a:spLocks noGrp="1"/>
          </p:cNvSpPr>
          <p:nvPr>
            <p:ph type="title"/>
          </p:nvPr>
        </p:nvSpPr>
        <p:spPr/>
        <p:txBody>
          <a:bodyPr>
            <a:normAutofit/>
          </a:bodyPr>
          <a:lstStyle/>
          <a:p>
            <a:r>
              <a:rPr lang="en-US" sz="3000" b="1" u="sng" dirty="0">
                <a:latin typeface="Times New Roman" panose="02020603050405020304" pitchFamily="18" charset="0"/>
                <a:cs typeface="Times New Roman" panose="02020603050405020304" pitchFamily="18" charset="0"/>
              </a:rPr>
              <a:t>Circuit Diagram:</a:t>
            </a:r>
            <a:endParaRPr lang="en-IN" sz="3000"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2C550E6-EB29-DCA4-5F81-005304F3D1C1}"/>
              </a:ext>
            </a:extLst>
          </p:cNvPr>
          <p:cNvPicPr>
            <a:picLocks noGrp="1" noChangeAspect="1"/>
          </p:cNvPicPr>
          <p:nvPr>
            <p:ph sz="half" idx="1"/>
          </p:nvPr>
        </p:nvPicPr>
        <p:blipFill>
          <a:blip r:embed="rId2"/>
          <a:stretch>
            <a:fillRect/>
          </a:stretch>
        </p:blipFill>
        <p:spPr>
          <a:xfrm>
            <a:off x="2041850" y="1567542"/>
            <a:ext cx="9136896" cy="4925333"/>
          </a:xfrm>
        </p:spPr>
      </p:pic>
    </p:spTree>
    <p:extLst>
      <p:ext uri="{BB962C8B-B14F-4D97-AF65-F5344CB8AC3E}">
        <p14:creationId xmlns:p14="http://schemas.microsoft.com/office/powerpoint/2010/main" val="149254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237AF-86ED-B9F1-0A89-807C2E906282}"/>
              </a:ext>
            </a:extLst>
          </p:cNvPr>
          <p:cNvSpPr>
            <a:spLocks noGrp="1"/>
          </p:cNvSpPr>
          <p:nvPr>
            <p:ph idx="1"/>
          </p:nvPr>
        </p:nvSpPr>
        <p:spPr>
          <a:xfrm>
            <a:off x="592394" y="419611"/>
            <a:ext cx="11049000" cy="6168001"/>
          </a:xfrm>
        </p:spPr>
        <p:txBody>
          <a:bodyPr/>
          <a:lstStyle/>
          <a:p>
            <a:pPr marL="0" indent="0">
              <a:buNone/>
            </a:pPr>
            <a:r>
              <a:rPr lang="en-US" b="1" u="sng" dirty="0">
                <a:latin typeface="Times New Roman" panose="02020603050405020304" pitchFamily="18" charset="0"/>
                <a:cs typeface="Times New Roman" panose="02020603050405020304" pitchFamily="18" charset="0"/>
              </a:rPr>
              <a:t>RESULT&amp;ANALYSIS:</a:t>
            </a:r>
          </a:p>
        </p:txBody>
      </p:sp>
      <p:pic>
        <p:nvPicPr>
          <p:cNvPr id="5" name="Picture 4">
            <a:extLst>
              <a:ext uri="{FF2B5EF4-FFF2-40B4-BE49-F238E27FC236}">
                <a16:creationId xmlns:a16="http://schemas.microsoft.com/office/drawing/2014/main" id="{D43A0EAB-06BB-B739-925B-6FD998F7F409}"/>
              </a:ext>
            </a:extLst>
          </p:cNvPr>
          <p:cNvPicPr>
            <a:picLocks noChangeAspect="1"/>
          </p:cNvPicPr>
          <p:nvPr/>
        </p:nvPicPr>
        <p:blipFill>
          <a:blip r:embed="rId2"/>
          <a:stretch>
            <a:fillRect/>
          </a:stretch>
        </p:blipFill>
        <p:spPr>
          <a:xfrm>
            <a:off x="674545" y="1109304"/>
            <a:ext cx="5175650" cy="4721225"/>
          </a:xfrm>
          <a:prstGeom prst="rect">
            <a:avLst/>
          </a:prstGeom>
        </p:spPr>
      </p:pic>
      <p:pic>
        <p:nvPicPr>
          <p:cNvPr id="7" name="Picture 6">
            <a:extLst>
              <a:ext uri="{FF2B5EF4-FFF2-40B4-BE49-F238E27FC236}">
                <a16:creationId xmlns:a16="http://schemas.microsoft.com/office/drawing/2014/main" id="{D9016C8B-6A8E-ADFB-9AF1-F182174BD2C3}"/>
              </a:ext>
            </a:extLst>
          </p:cNvPr>
          <p:cNvPicPr>
            <a:picLocks noChangeAspect="1"/>
          </p:cNvPicPr>
          <p:nvPr/>
        </p:nvPicPr>
        <p:blipFill>
          <a:blip r:embed="rId3"/>
          <a:stretch>
            <a:fillRect/>
          </a:stretch>
        </p:blipFill>
        <p:spPr>
          <a:xfrm>
            <a:off x="6341806" y="1109304"/>
            <a:ext cx="4896465" cy="4721225"/>
          </a:xfrm>
          <a:prstGeom prst="rect">
            <a:avLst/>
          </a:prstGeom>
        </p:spPr>
      </p:pic>
      <p:sp>
        <p:nvSpPr>
          <p:cNvPr id="15" name="TextBox 14">
            <a:extLst>
              <a:ext uri="{FF2B5EF4-FFF2-40B4-BE49-F238E27FC236}">
                <a16:creationId xmlns:a16="http://schemas.microsoft.com/office/drawing/2014/main" id="{9A832051-895F-1C3C-C89E-9A6BA3CD5395}"/>
              </a:ext>
            </a:extLst>
          </p:cNvPr>
          <p:cNvSpPr txBox="1"/>
          <p:nvPr/>
        </p:nvSpPr>
        <p:spPr>
          <a:xfrm>
            <a:off x="674545" y="6164826"/>
            <a:ext cx="10563726" cy="369332"/>
          </a:xfrm>
          <a:prstGeom prst="rect">
            <a:avLst/>
          </a:prstGeom>
          <a:noFill/>
        </p:spPr>
        <p:txBody>
          <a:bodyPr wrap="square" rtlCol="0">
            <a:spAutoFit/>
          </a:bodyPr>
          <a:lstStyle/>
          <a:p>
            <a:r>
              <a:rPr lang="en-US" dirty="0"/>
              <a:t>             Fig-4 : Front view of smart grass cutter.                                 Fig-5 : Side view of smart grass cutter.</a:t>
            </a:r>
          </a:p>
        </p:txBody>
      </p:sp>
    </p:spTree>
    <p:extLst>
      <p:ext uri="{BB962C8B-B14F-4D97-AF65-F5344CB8AC3E}">
        <p14:creationId xmlns:p14="http://schemas.microsoft.com/office/powerpoint/2010/main" val="357266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84E1-E73B-BD4A-EB97-E845FF490067}"/>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RESULT&amp;ANALYSIS: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8FA402-D50D-83F5-BAF3-B3626BF777B4}"/>
              </a:ext>
            </a:extLst>
          </p:cNvPr>
          <p:cNvSpPr>
            <a:spLocks noGrp="1"/>
          </p:cNvSpPr>
          <p:nvPr>
            <p:ph idx="1"/>
          </p:nvPr>
        </p:nvSpPr>
        <p:spPr>
          <a:xfrm>
            <a:off x="838200" y="1558212"/>
            <a:ext cx="10515600" cy="4618751"/>
          </a:xfrm>
        </p:spPr>
        <p:txBody>
          <a:bodyPr>
            <a:normAutofit/>
          </a:bodyPr>
          <a:lstStyle/>
          <a:p>
            <a:pPr algn="just"/>
            <a:r>
              <a:rPr lang="en-US" sz="1800" dirty="0">
                <a:latin typeface="Times New Roman" panose="02020603050405020304" pitchFamily="18" charset="0"/>
                <a:cs typeface="Times New Roman" panose="02020603050405020304" pitchFamily="18" charset="0"/>
              </a:rPr>
              <a:t>Proposed method demonstrates clear advantages over existing methods in the literature across several key areas. </a:t>
            </a:r>
          </a:p>
          <a:p>
            <a:pPr algn="just"/>
            <a:r>
              <a:rPr lang="en-US" sz="1800" dirty="0">
                <a:latin typeface="Times New Roman" panose="02020603050405020304" pitchFamily="18" charset="0"/>
                <a:cs typeface="Times New Roman" panose="02020603050405020304" pitchFamily="18" charset="0"/>
              </a:rPr>
              <a:t>By incorporating advanced robotic integration, sensor fusion, our system outperforms traditional robotic mowers in terms of accuracy, efficiency, scalable , cost-effectiveness, and robustness. </a:t>
            </a:r>
          </a:p>
          <a:p>
            <a:pPr algn="just"/>
            <a:r>
              <a:rPr lang="en-US" sz="1800" dirty="0">
                <a:latin typeface="Times New Roman" panose="02020603050405020304" pitchFamily="18" charset="0"/>
                <a:cs typeface="Times New Roman" panose="02020603050405020304" pitchFamily="18" charset="0"/>
              </a:rPr>
              <a:t>While existing methods may be simpler and more cost-effective upfront, they often lack the advanced features that make our system more reliable and adaptable to a wide range of environments and user needs. </a:t>
            </a:r>
          </a:p>
          <a:p>
            <a:pPr algn="just"/>
            <a:r>
              <a:rPr lang="en-US" sz="1800" dirty="0">
                <a:latin typeface="Times New Roman" panose="02020603050405020304" pitchFamily="18" charset="0"/>
                <a:cs typeface="Times New Roman" panose="02020603050405020304" pitchFamily="18" charset="0"/>
              </a:rPr>
              <a:t>By offering greater automation, efficiency, and control, the proposed method represents a significant step for ward in the evolution of smart lawn care systems.</a:t>
            </a:r>
          </a:p>
          <a:p>
            <a:pPr algn="just"/>
            <a:r>
              <a:rPr lang="en-US" sz="1800" dirty="0">
                <a:latin typeface="Times New Roman" panose="02020603050405020304" pitchFamily="18" charset="0"/>
                <a:cs typeface="Times New Roman" panose="02020603050405020304" pitchFamily="18" charset="0"/>
              </a:rPr>
              <a:t>The result of this smart grass cutter prototype is an autonomous robot capable of cutting grass efficiently. It uses an ultrasonic sensor for obstacle detection and avoidance, ensuring safe and uninterrupted operation. The rotating blade at the front cuts grass while the motorized wheels enable movement. </a:t>
            </a:r>
          </a:p>
          <a:p>
            <a:pPr algn="just"/>
            <a:r>
              <a:rPr lang="en-US" sz="1800" dirty="0">
                <a:latin typeface="Times New Roman" panose="02020603050405020304" pitchFamily="18" charset="0"/>
                <a:cs typeface="Times New Roman" panose="02020603050405020304" pitchFamily="18" charset="0"/>
              </a:rPr>
              <a:t>This robot reduces manual effort and can be used for maintaining small lawns or gardens.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68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8B764-5099-5AFB-51E1-A213875DE90E}"/>
              </a:ext>
            </a:extLst>
          </p:cNvPr>
          <p:cNvSpPr>
            <a:spLocks noGrp="1"/>
          </p:cNvSpPr>
          <p:nvPr>
            <p:ph idx="1"/>
          </p:nvPr>
        </p:nvSpPr>
        <p:spPr>
          <a:xfrm>
            <a:off x="651387" y="508103"/>
            <a:ext cx="10754032" cy="5991020"/>
          </a:xfrm>
        </p:spPr>
        <p:txBody>
          <a:bodyPr>
            <a:normAutofit fontScale="25000" lnSpcReduction="20000"/>
          </a:bodyPr>
          <a:lstStyle/>
          <a:p>
            <a:pPr marL="0" indent="0">
              <a:buNone/>
            </a:pPr>
            <a:r>
              <a:rPr lang="en-US" sz="11200" b="1" u="sng" dirty="0">
                <a:latin typeface="Times New Roman" panose="02020603050405020304" pitchFamily="18" charset="0"/>
                <a:cs typeface="Times New Roman" panose="02020603050405020304" pitchFamily="18" charset="0"/>
              </a:rPr>
              <a:t>CONCLUSION:</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The smart grass cutter offers a fully automated solution to lawn care, reducing the need for manual intervention and making lawn mowing more efficient.</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The system relies on the Arduino Uno, which serves as the core control unit. Its easy programming and broad compatibility with sensors ensure smooth and coordinated operation of all components.</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Ultrasonic sensors are integrated into the grass cutter to detect obstacles like trees, rocks, or pets. This ensures that the mower avoids collisions, enhancing safety and efficiency.</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 DC motors, controlled through the L298N motor driver, enable the mower to navigate various terrains smoothly. The motor driver allows the Arduino to regulate the direction and speed of the motors, ensuring accurate movement.</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The system is designed to be affordable, making it a viable option for consumers looking for an automated lawn mower that doesn't require significant investment.</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The grass cutter is designed to be easy to operate, even for users with no technical expertise. Its simple functionality makes it accessible to a wide range of users.</a:t>
            </a:r>
          </a:p>
          <a:p>
            <a:pPr algn="just">
              <a:lnSpc>
                <a:spcPct val="120000"/>
              </a:lnSpc>
            </a:pPr>
            <a:r>
              <a:rPr lang="en-US" sz="7200" b="0" i="0" dirty="0">
                <a:solidFill>
                  <a:srgbClr val="0D0D0D"/>
                </a:solidFill>
                <a:effectLst/>
                <a:latin typeface="Times New Roman" panose="02020603050405020304" pitchFamily="18" charset="0"/>
                <a:cs typeface="Times New Roman" panose="02020603050405020304" pitchFamily="18" charset="0"/>
              </a:rPr>
              <a:t>The system requires low maintenance, thanks to its durable components and efficient design. This ensures reliability and reduces long-term upkeep costs.</a:t>
            </a:r>
          </a:p>
          <a:p>
            <a:pPr algn="just"/>
            <a:br>
              <a:rPr lang="en-US" sz="1900" dirty="0"/>
            </a:br>
            <a:br>
              <a:rPr lang="en-US" sz="1800" dirty="0"/>
            </a:br>
            <a:br>
              <a:rPr lang="en-US" sz="1800" dirty="0"/>
            </a:br>
            <a:br>
              <a:rPr lang="en-US" sz="1800" dirty="0"/>
            </a:br>
            <a:endParaRPr lang="en-US" sz="1800" b="0" i="0" dirty="0">
              <a:solidFill>
                <a:srgbClr val="0D0D0D"/>
              </a:solidFill>
              <a:effectLst/>
              <a:latin typeface="ui-sans-serif"/>
            </a:endParaRPr>
          </a:p>
          <a:p>
            <a:br>
              <a:rPr lang="en-US" sz="1200" dirty="0"/>
            </a:br>
            <a:br>
              <a:rPr lang="en-US" sz="1800" dirty="0"/>
            </a:br>
            <a:endParaRPr lang="en-US" sz="1800"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73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6C-DE46-95F9-3144-315509A076E9}"/>
              </a:ext>
            </a:extLst>
          </p:cNvPr>
          <p:cNvSpPr>
            <a:spLocks noGrp="1"/>
          </p:cNvSpPr>
          <p:nvPr>
            <p:ph type="title"/>
          </p:nvPr>
        </p:nvSpPr>
        <p:spPr>
          <a:xfrm>
            <a:off x="838200" y="119319"/>
            <a:ext cx="10515600" cy="1325563"/>
          </a:xfrm>
        </p:spPr>
        <p:txBody>
          <a:bodyPr>
            <a:normAutofit/>
          </a:bodyPr>
          <a:lstStyle/>
          <a:p>
            <a:r>
              <a:rPr lang="en-US" sz="2800" b="1" u="sng"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1A6FA160-DFDE-D7DD-2BD6-C0B0A62FEDE5}"/>
              </a:ext>
            </a:extLst>
          </p:cNvPr>
          <p:cNvSpPr>
            <a:spLocks noGrp="1"/>
          </p:cNvSpPr>
          <p:nvPr>
            <p:ph idx="1"/>
          </p:nvPr>
        </p:nvSpPr>
        <p:spPr>
          <a:xfrm>
            <a:off x="838200" y="1444882"/>
            <a:ext cx="10515600" cy="4732081"/>
          </a:xfrm>
        </p:spPr>
        <p:txBody>
          <a:bodyPr>
            <a:normAutofit/>
          </a:bodyPr>
          <a:lstStyle/>
          <a:p>
            <a:pPr algn="just">
              <a:lnSpc>
                <a:spcPct val="100000"/>
              </a:lnSpc>
            </a:pPr>
            <a:r>
              <a:rPr lang="en-US" sz="1800" b="1" dirty="0">
                <a:latin typeface="Times New Roman" panose="02020603050405020304" pitchFamily="18" charset="0"/>
                <a:cs typeface="Times New Roman" panose="02020603050405020304" pitchFamily="18" charset="0"/>
              </a:rPr>
              <a:t>Enhanced Navigation and Path Planning: </a:t>
            </a:r>
            <a:r>
              <a:rPr lang="en-US" sz="1800" dirty="0">
                <a:latin typeface="Times New Roman" panose="02020603050405020304" pitchFamily="18" charset="0"/>
                <a:cs typeface="Times New Roman" panose="02020603050405020304" pitchFamily="18" charset="0"/>
              </a:rPr>
              <a:t>Future developments could focus on improving the navigation system, incorporating more advanced sensors like infrared or computer vision. These enhancements would enable the grass cutter to better handle complex terrains, navigate efficiently in tighter spaces, and optimize mowing paths for faster operation.</a:t>
            </a:r>
          </a:p>
          <a:p>
            <a:pPr algn="just">
              <a:lnSpc>
                <a:spcPct val="100000"/>
              </a:lnSpc>
            </a:pPr>
            <a:r>
              <a:rPr lang="en-US" sz="1800" b="1" dirty="0">
                <a:latin typeface="Times New Roman" panose="02020603050405020304" pitchFamily="18" charset="0"/>
                <a:cs typeface="Times New Roman" panose="02020603050405020304" pitchFamily="18" charset="0"/>
              </a:rPr>
              <a:t>Improved Obstacle Detection and Avoidance:</a:t>
            </a:r>
            <a:r>
              <a:rPr lang="en-US" sz="1800" dirty="0">
                <a:latin typeface="Times New Roman" panose="02020603050405020304" pitchFamily="18" charset="0"/>
                <a:cs typeface="Times New Roman" panose="02020603050405020304" pitchFamily="18" charset="0"/>
              </a:rPr>
              <a:t> While the current system uses ultrasonic sensors for obstacle detection, future versions could integrate advanced sensor technologies like LiDAR or camera-based systems. These would provide more accurate obstacle detection and enable the mower to identify and react to obstacles with greater precision, such as small objects or even moving pets.</a:t>
            </a:r>
          </a:p>
          <a:p>
            <a:pPr algn="just">
              <a:lnSpc>
                <a:spcPct val="100000"/>
              </a:lnSpc>
            </a:pPr>
            <a:r>
              <a:rPr lang="en-US" sz="1800" b="1" dirty="0">
                <a:latin typeface="Times New Roman" panose="02020603050405020304" pitchFamily="18" charset="0"/>
                <a:cs typeface="Times New Roman" panose="02020603050405020304" pitchFamily="18" charset="0"/>
              </a:rPr>
              <a:t>Integration of Machine Learning for Adaptability: </a:t>
            </a:r>
            <a:r>
              <a:rPr lang="en-US" sz="1800" dirty="0">
                <a:latin typeface="Times New Roman" panose="02020603050405020304" pitchFamily="18" charset="0"/>
                <a:cs typeface="Times New Roman" panose="02020603050405020304" pitchFamily="18" charset="0"/>
              </a:rPr>
              <a:t>Machine learning algorithms could be used to teach the smart grass cutter to recognize different terrains, patterns of grass growth, and even weather conditions. The mower could adapt its operation based on these factors, optimizing mowing times and patterns automatically.</a:t>
            </a:r>
          </a:p>
          <a:p>
            <a:pPr algn="just">
              <a:lnSpc>
                <a:spcPct val="100000"/>
              </a:lnSpc>
            </a:pPr>
            <a:r>
              <a:rPr lang="en-US" sz="1800" b="1" dirty="0">
                <a:latin typeface="Times New Roman" panose="02020603050405020304" pitchFamily="18" charset="0"/>
                <a:cs typeface="Times New Roman" panose="02020603050405020304" pitchFamily="18" charset="0"/>
              </a:rPr>
              <a:t>Weather Resistance and Durability: </a:t>
            </a:r>
            <a:r>
              <a:rPr lang="en-US" sz="1800" dirty="0">
                <a:latin typeface="Times New Roman" panose="02020603050405020304" pitchFamily="18" charset="0"/>
                <a:cs typeface="Times New Roman" panose="02020603050405020304" pitchFamily="18" charset="0"/>
              </a:rPr>
              <a:t>Future designs could focus on making the mower more weather-resistant and durable. This could include waterproofing, reinforced housing to protect against harsh conditions, and components designed to withstand long-term outdoor use.</a:t>
            </a:r>
          </a:p>
        </p:txBody>
      </p:sp>
    </p:spTree>
    <p:extLst>
      <p:ext uri="{BB962C8B-B14F-4D97-AF65-F5344CB8AC3E}">
        <p14:creationId xmlns:p14="http://schemas.microsoft.com/office/powerpoint/2010/main" val="249256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C8FF-DE37-4732-BEB6-DADAB1C6BF68}"/>
              </a:ext>
            </a:extLst>
          </p:cNvPr>
          <p:cNvSpPr>
            <a:spLocks noGrp="1"/>
          </p:cNvSpPr>
          <p:nvPr>
            <p:ph type="title"/>
          </p:nvPr>
        </p:nvSpPr>
        <p:spPr>
          <a:xfrm>
            <a:off x="414103" y="279133"/>
            <a:ext cx="3870356" cy="1049235"/>
          </a:xfrm>
        </p:spPr>
        <p:txBody>
          <a:bodyPr>
            <a:normAutofit/>
          </a:bodyPr>
          <a:lstStyle/>
          <a:p>
            <a:r>
              <a:rPr lang="en-US" sz="3200" b="1" dirty="0">
                <a:latin typeface="Times New Roman" panose="02020603050405020304" pitchFamily="18" charset="0"/>
                <a:ea typeface="Segoe UI Historic" panose="020B0502040204020203" pitchFamily="34" charset="0"/>
                <a:cs typeface="Times New Roman" panose="02020603050405020304" pitchFamily="18" charset="0"/>
              </a:rPr>
              <a:t>     </a:t>
            </a:r>
            <a:r>
              <a:rPr lang="en-US" sz="3200" b="1" u="sng" dirty="0">
                <a:latin typeface="Times New Roman" panose="02020603050405020304" pitchFamily="18" charset="0"/>
                <a:ea typeface="Segoe UI Historic" panose="020B0502040204020203" pitchFamily="34" charset="0"/>
                <a:cs typeface="Times New Roman" panose="02020603050405020304" pitchFamily="18" charset="0"/>
              </a:rPr>
              <a:t>REFERENCES</a:t>
            </a:r>
            <a:r>
              <a:rPr lang="en-US" sz="3200" b="1" u="sng" dirty="0">
                <a:latin typeface="Segoe UI Historic" panose="020B0502040204020203" pitchFamily="34" charset="0"/>
                <a:ea typeface="Segoe UI Historic" panose="020B0502040204020203" pitchFamily="34" charset="0"/>
                <a:cs typeface="Segoe UI Historic" panose="020B0502040204020203" pitchFamily="34" charset="0"/>
              </a:rPr>
              <a:t>:</a:t>
            </a:r>
            <a:endParaRPr lang="en-IN" sz="3200" b="1" u="sng"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3" name="Content Placeholder 2">
            <a:extLst>
              <a:ext uri="{FF2B5EF4-FFF2-40B4-BE49-F238E27FC236}">
                <a16:creationId xmlns:a16="http://schemas.microsoft.com/office/drawing/2014/main" id="{7136CBF2-8264-4EFE-B14E-765E958FC52C}"/>
              </a:ext>
            </a:extLst>
          </p:cNvPr>
          <p:cNvSpPr>
            <a:spLocks noGrp="1"/>
          </p:cNvSpPr>
          <p:nvPr>
            <p:ph idx="1"/>
          </p:nvPr>
        </p:nvSpPr>
        <p:spPr>
          <a:xfrm>
            <a:off x="713486" y="1328368"/>
            <a:ext cx="10515600" cy="4852482"/>
          </a:xfrm>
        </p:spPr>
        <p:txBody>
          <a:bodyPr>
            <a:normAutofit fontScale="92500"/>
          </a:bodyPr>
          <a:lstStyle/>
          <a:p>
            <a:pPr marL="0" indent="0" algn="just">
              <a:lnSpc>
                <a:spcPct val="107000"/>
              </a:lnSpc>
              <a:buNone/>
            </a:pPr>
            <a:r>
              <a:rPr lang="en-IN" sz="2200" dirty="0">
                <a:latin typeface="Times New Roman" panose="02020603050405020304" pitchFamily="18" charset="0"/>
                <a:ea typeface="Segoe UI Historic" panose="020B0502040204020203" pitchFamily="34" charset="0"/>
                <a:cs typeface="Times New Roman" panose="02020603050405020304" pitchFamily="18" charset="0"/>
              </a:rPr>
              <a:t>[1] Muhammad Ali Raza1,Hussnain </a:t>
            </a:r>
            <a:r>
              <a:rPr lang="en-IN" sz="2200" dirty="0" err="1">
                <a:latin typeface="Times New Roman" panose="02020603050405020304" pitchFamily="18" charset="0"/>
                <a:ea typeface="Segoe UI Historic" panose="020B0502040204020203" pitchFamily="34" charset="0"/>
                <a:cs typeface="Times New Roman" panose="02020603050405020304" pitchFamily="18" charset="0"/>
              </a:rPr>
              <a:t>Hamza,faisal</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Naeem.(2024 16th July). Design of smart and self-        controlled solar grass cutter with lawn coverage. </a:t>
            </a:r>
            <a:r>
              <a:rPr lang="en-IN" sz="2200" u="sng" dirty="0">
                <a:latin typeface="Times New Roman" panose="02020603050405020304" pitchFamily="18" charset="0"/>
                <a:ea typeface="Segoe UI Historic" panose="020B0502040204020203" pitchFamily="34" charset="0"/>
                <a:cs typeface="Times New Roman" panose="02020603050405020304" pitchFamily="18" charset="0"/>
              </a:rPr>
              <a:t>https://doi.org/10.5875/z29mv916. </a:t>
            </a:r>
          </a:p>
          <a:p>
            <a:pPr marL="0" indent="0" algn="just">
              <a:lnSpc>
                <a:spcPct val="107000"/>
              </a:lnSpc>
              <a:buNone/>
            </a:pPr>
            <a:r>
              <a:rPr lang="en-IN" sz="2200" dirty="0">
                <a:latin typeface="Times New Roman" panose="02020603050405020304" pitchFamily="18" charset="0"/>
                <a:ea typeface="Segoe UI Historic" panose="020B0502040204020203" pitchFamily="34" charset="0"/>
                <a:cs typeface="Times New Roman" panose="02020603050405020304" pitchFamily="18" charset="0"/>
              </a:rPr>
              <a:t>[2] Gao, Z., Tian, Y., Cheng, T., Li, W., &amp; Zhang,(2022,March).Survey on Robot Lawn Mowers:   Development, Challenges, and Future </a:t>
            </a:r>
            <a:r>
              <a:rPr lang="en-IN" sz="2200" dirty="0" err="1">
                <a:latin typeface="Times New Roman" panose="02020603050405020304" pitchFamily="18" charset="0"/>
                <a:ea typeface="Segoe UI Historic" panose="020B0502040204020203" pitchFamily="34" charset="0"/>
                <a:cs typeface="Times New Roman" panose="02020603050405020304" pitchFamily="18" charset="0"/>
              </a:rPr>
              <a:t>Trends.IEEE</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Access, 10, 27203- 27222. </a:t>
            </a:r>
            <a:r>
              <a:rPr lang="en-IN" sz="2200" u="sng" dirty="0">
                <a:latin typeface="Times New Roman" panose="02020603050405020304" pitchFamily="18" charset="0"/>
                <a:ea typeface="Segoe UI Historic" panose="020B0502040204020203" pitchFamily="34" charset="0"/>
                <a:cs typeface="Times New Roman" panose="02020603050405020304" pitchFamily="18" charset="0"/>
              </a:rPr>
              <a:t>https://ieeexplore.ieee.org/document/90749</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a:t>
            </a:r>
          </a:p>
          <a:p>
            <a:pPr marL="0" indent="0" algn="just">
              <a:lnSpc>
                <a:spcPct val="107000"/>
              </a:lnSpc>
              <a:buNone/>
            </a:pPr>
            <a:r>
              <a:rPr lang="en-IN" sz="2200" dirty="0">
                <a:latin typeface="Times New Roman" panose="02020603050405020304" pitchFamily="18" charset="0"/>
                <a:ea typeface="Segoe UI Historic" panose="020B0502040204020203" pitchFamily="34" charset="0"/>
                <a:cs typeface="Times New Roman" panose="02020603050405020304" pitchFamily="18" charset="0"/>
              </a:rPr>
              <a:t>[3] Gong, L., Cheng, S., &amp; Chen, Y. (2021, December). Path Planning Strategies for Navigation of Autonomous Lawn Mowers: A Review. Sensors, 21(24), 8547. </a:t>
            </a:r>
            <a:r>
              <a:rPr lang="en-IN" sz="2200" u="sng" dirty="0">
                <a:latin typeface="Times New Roman" panose="02020603050405020304" pitchFamily="18" charset="0"/>
                <a:ea typeface="Segoe UI Historic" panose="020B0502040204020203" pitchFamily="34" charset="0"/>
                <a:cs typeface="Times New Roman" panose="02020603050405020304" pitchFamily="18" charset="0"/>
              </a:rPr>
              <a:t>https://www.mdpi.com/2076-3417/13/13/7. </a:t>
            </a:r>
          </a:p>
          <a:p>
            <a:pPr marL="0" indent="0" algn="just">
              <a:lnSpc>
                <a:spcPct val="107000"/>
              </a:lnSpc>
              <a:buNone/>
            </a:pPr>
            <a:r>
              <a:rPr lang="en-IN" sz="2200" dirty="0">
                <a:latin typeface="Times New Roman" panose="02020603050405020304" pitchFamily="18" charset="0"/>
                <a:ea typeface="Segoe UI Historic" panose="020B0502040204020203" pitchFamily="34" charset="0"/>
                <a:cs typeface="Times New Roman" panose="02020603050405020304" pitchFamily="18" charset="0"/>
              </a:rPr>
              <a:t>[4] K.N </a:t>
            </a:r>
            <a:r>
              <a:rPr lang="en-IN" sz="2200" dirty="0" err="1">
                <a:latin typeface="Times New Roman" panose="02020603050405020304" pitchFamily="18" charset="0"/>
                <a:ea typeface="Segoe UI Historic" panose="020B0502040204020203" pitchFamily="34" charset="0"/>
                <a:cs typeface="Times New Roman" panose="02020603050405020304" pitchFamily="18" charset="0"/>
              </a:rPr>
              <a:t>Baluprithviraj</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R Harini, M.M </a:t>
            </a:r>
            <a:r>
              <a:rPr lang="en-IN" sz="2200" dirty="0" err="1">
                <a:latin typeface="Times New Roman" panose="02020603050405020304" pitchFamily="18" charset="0"/>
                <a:ea typeface="Segoe UI Historic" panose="020B0502040204020203" pitchFamily="34" charset="0"/>
                <a:cs typeface="Times New Roman" panose="02020603050405020304" pitchFamily="18" charset="0"/>
              </a:rPr>
              <a:t>Janarthanan</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and C </a:t>
            </a:r>
            <a:r>
              <a:rPr lang="en-IN" sz="2200" dirty="0" err="1">
                <a:latin typeface="Times New Roman" panose="02020603050405020304" pitchFamily="18" charset="0"/>
                <a:ea typeface="Segoe UI Historic" panose="020B0502040204020203" pitchFamily="34" charset="0"/>
                <a:cs typeface="Times New Roman" panose="02020603050405020304" pitchFamily="18" charset="0"/>
              </a:rPr>
              <a:t>JasodhaSree</a:t>
            </a:r>
            <a:r>
              <a:rPr lang="en-IN" sz="2200" dirty="0">
                <a:latin typeface="Times New Roman" panose="02020603050405020304" pitchFamily="18" charset="0"/>
                <a:ea typeface="Segoe UI Historic" panose="020B0502040204020203" pitchFamily="34" charset="0"/>
                <a:cs typeface="Times New Roman" panose="02020603050405020304" pitchFamily="18" charset="0"/>
              </a:rPr>
              <a:t>, Design and Development of Smart Lawn Mower,2021. </a:t>
            </a:r>
          </a:p>
          <a:p>
            <a:pPr marL="0" indent="0" algn="just">
              <a:lnSpc>
                <a:spcPct val="107000"/>
              </a:lnSpc>
              <a:buNone/>
            </a:pPr>
            <a:r>
              <a:rPr lang="en-IN" sz="2200" dirty="0">
                <a:latin typeface="Times New Roman" panose="02020603050405020304" pitchFamily="18" charset="0"/>
                <a:ea typeface="Segoe UI Historic" panose="020B0502040204020203" pitchFamily="34" charset="0"/>
                <a:cs typeface="Times New Roman" panose="02020603050405020304" pitchFamily="18" charset="0"/>
              </a:rPr>
              <a:t>[5] Environmental Protection Agency. (2023, April 21). Lawns and Landscaping. United States Environmental Protection Agency (.gov</a:t>
            </a:r>
            <a:r>
              <a:rPr lang="en-IN" sz="2200" u="sng" dirty="0">
                <a:latin typeface="Times New Roman" panose="02020603050405020304" pitchFamily="18" charset="0"/>
                <a:ea typeface="Segoe UI Historic" panose="020B0502040204020203" pitchFamily="34" charset="0"/>
                <a:cs typeface="Times New Roman" panose="02020603050405020304" pitchFamily="18" charset="0"/>
              </a:rPr>
              <a:t>).https://www.epa.gov/safepestcontrol/lawn-and-garden.</a:t>
            </a:r>
            <a:r>
              <a:rPr lang="en-US" sz="2200" dirty="0">
                <a:effectLst/>
                <a:latin typeface="Times New Roman" panose="02020603050405020304" pitchFamily="18" charset="0"/>
                <a:ea typeface="Segoe UI Historic" panose="020B0502040204020203" pitchFamily="34" charset="0"/>
                <a:cs typeface="Times New Roman" panose="02020603050405020304" pitchFamily="18" charset="0"/>
              </a:rPr>
              <a:t> </a:t>
            </a:r>
            <a:endParaRPr lang="en-IN" sz="2200" dirty="0">
              <a:effectLst/>
              <a:latin typeface="Times New Roman" panose="02020603050405020304" pitchFamily="18" charset="0"/>
              <a:ea typeface="Segoe UI Historic" panose="020B0502040204020203" pitchFamily="34" charset="0"/>
              <a:cs typeface="Times New Roman" panose="02020603050405020304" pitchFamily="18" charset="0"/>
            </a:endParaRPr>
          </a:p>
          <a:p>
            <a:pPr marL="0" indent="0" algn="just">
              <a:lnSpc>
                <a:spcPct val="107000"/>
              </a:lnSpc>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5105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5950E-EF07-F4A3-8BC3-405777E277AF}"/>
              </a:ext>
            </a:extLst>
          </p:cNvPr>
          <p:cNvSpPr>
            <a:spLocks noGrp="1"/>
          </p:cNvSpPr>
          <p:nvPr>
            <p:ph idx="1"/>
          </p:nvPr>
        </p:nvSpPr>
        <p:spPr>
          <a:xfrm>
            <a:off x="838200" y="422787"/>
            <a:ext cx="10515600" cy="6027174"/>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9600" dirty="0">
                <a:latin typeface="Times New Roman" panose="02020603050405020304" pitchFamily="18" charset="0"/>
                <a:cs typeface="Times New Roman" panose="02020603050405020304" pitchFamily="18" charset="0"/>
              </a:rPr>
              <a:t>     THANK YOU                                              </a:t>
            </a:r>
          </a:p>
        </p:txBody>
      </p:sp>
    </p:spTree>
    <p:extLst>
      <p:ext uri="{BB962C8B-B14F-4D97-AF65-F5344CB8AC3E}">
        <p14:creationId xmlns:p14="http://schemas.microsoft.com/office/powerpoint/2010/main" val="376415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ABDF-18A3-1DF5-4734-3C766FEA4790}"/>
              </a:ext>
            </a:extLst>
          </p:cNvPr>
          <p:cNvSpPr>
            <a:spLocks noGrp="1"/>
          </p:cNvSpPr>
          <p:nvPr>
            <p:ph type="title"/>
          </p:nvPr>
        </p:nvSpPr>
        <p:spPr>
          <a:xfrm>
            <a:off x="774439" y="518723"/>
            <a:ext cx="10318103" cy="1325563"/>
          </a:xfrm>
        </p:spPr>
        <p:txBody>
          <a:bodyPr>
            <a:normAutofit/>
          </a:bodyPr>
          <a:lstStyle/>
          <a:p>
            <a:r>
              <a:rPr lang="en-US" sz="3200" b="1" u="sng" dirty="0">
                <a:latin typeface="Times New Roman" panose="02020603050405020304" pitchFamily="18" charset="0"/>
                <a:cs typeface="Times New Roman" panose="02020603050405020304" pitchFamily="18" charset="0"/>
              </a:rPr>
              <a:t>CONTENTS:</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1D111-4DF2-9DFD-A730-3114C53A5F8E}"/>
              </a:ext>
            </a:extLst>
          </p:cNvPr>
          <p:cNvSpPr>
            <a:spLocks noGrp="1"/>
          </p:cNvSpPr>
          <p:nvPr>
            <p:ph idx="1"/>
          </p:nvPr>
        </p:nvSpPr>
        <p:spPr>
          <a:xfrm>
            <a:off x="774439" y="1622324"/>
            <a:ext cx="10803297" cy="4716954"/>
          </a:xfrm>
        </p:spPr>
        <p:txBody>
          <a:bodyPr>
            <a:normAutofit/>
          </a:bodyPr>
          <a:lstStyle/>
          <a:p>
            <a:pPr algn="just"/>
            <a:r>
              <a:rPr lang="en-US" sz="24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sz="2000" dirty="0">
                <a:latin typeface="Times New Roman" panose="02020603050405020304" pitchFamily="18" charset="0"/>
                <a:ea typeface="Segoe UI Historic" panose="020B0502040204020203" pitchFamily="34" charset="0"/>
                <a:cs typeface="Times New Roman" panose="02020603050405020304" pitchFamily="18" charset="0"/>
              </a:rPr>
              <a:t>Introduction</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Problem statement</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Objectives</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Literature review</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Methodology</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Block diagram </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Circuit diagram</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Result &amp;</a:t>
            </a:r>
            <a:r>
              <a:rPr lang="en-IN" sz="2000" dirty="0">
                <a:latin typeface="Times New Roman" panose="02020603050405020304" pitchFamily="18" charset="0"/>
                <a:ea typeface="Segoe UI Historic" panose="020B0502040204020203" pitchFamily="34" charset="0"/>
                <a:cs typeface="Times New Roman" panose="02020603050405020304" pitchFamily="18" charset="0"/>
              </a:rPr>
              <a:t> Analysis</a:t>
            </a:r>
          </a:p>
          <a:p>
            <a:pPr algn="just"/>
            <a:r>
              <a:rPr lang="en-IN" sz="2000" dirty="0">
                <a:latin typeface="Times New Roman" panose="02020603050405020304" pitchFamily="18" charset="0"/>
                <a:ea typeface="Segoe UI Historic" panose="020B0502040204020203" pitchFamily="34" charset="0"/>
                <a:cs typeface="Times New Roman" panose="02020603050405020304" pitchFamily="18" charset="0"/>
              </a:rPr>
              <a:t> Conclusion</a:t>
            </a:r>
          </a:p>
          <a:p>
            <a:pPr algn="just"/>
            <a:r>
              <a:rPr lang="en-IN" sz="2000" dirty="0">
                <a:latin typeface="Times New Roman" panose="02020603050405020304" pitchFamily="18" charset="0"/>
                <a:ea typeface="Segoe UI Historic" panose="020B0502040204020203" pitchFamily="34" charset="0"/>
                <a:cs typeface="Times New Roman" panose="02020603050405020304" pitchFamily="18" charset="0"/>
              </a:rPr>
              <a:t> Future work</a:t>
            </a:r>
          </a:p>
          <a:p>
            <a:pPr algn="just"/>
            <a:r>
              <a:rPr lang="en-US" sz="2000" dirty="0">
                <a:latin typeface="Times New Roman" panose="02020603050405020304" pitchFamily="18" charset="0"/>
                <a:ea typeface="Segoe UI Historic" panose="020B0502040204020203" pitchFamily="34" charset="0"/>
                <a:cs typeface="Times New Roman" panose="02020603050405020304" pitchFamily="18" charset="0"/>
              </a:rPr>
              <a:t> References</a:t>
            </a:r>
          </a:p>
          <a:p>
            <a:pPr marL="0" indent="0" algn="just">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0470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F09C-C499-608C-1ACE-4D3BD76501FD}"/>
              </a:ext>
            </a:extLst>
          </p:cNvPr>
          <p:cNvSpPr>
            <a:spLocks noGrp="1"/>
          </p:cNvSpPr>
          <p:nvPr>
            <p:ph type="title"/>
          </p:nvPr>
        </p:nvSpPr>
        <p:spPr>
          <a:xfrm>
            <a:off x="805803" y="849085"/>
            <a:ext cx="9095106" cy="858417"/>
          </a:xfrm>
        </p:spPr>
        <p:txBody>
          <a:bodyPr>
            <a:normAutofit fontScale="90000"/>
          </a:bodyPr>
          <a:lstStyle/>
          <a:p>
            <a:r>
              <a:rPr lang="en-US" sz="3300" b="1" u="sng" kern="100" dirty="0">
                <a:latin typeface="Times New Roman" panose="02020603050405020304" pitchFamily="18" charset="0"/>
                <a:cs typeface="Times New Roman" panose="02020603050405020304" pitchFamily="18" charset="0"/>
              </a:rPr>
              <a:t>INTRODUCTION</a:t>
            </a:r>
            <a:r>
              <a:rPr lang="en-US" sz="3600" b="1" u="sng" kern="100" dirty="0">
                <a:latin typeface="Times New Roman" panose="02020603050405020304" pitchFamily="18" charset="0"/>
                <a:cs typeface="Times New Roman" panose="02020603050405020304" pitchFamily="18" charset="0"/>
              </a:rPr>
              <a:t>:</a:t>
            </a:r>
            <a:br>
              <a:rPr lang="en-IN" sz="3600" b="1" u="sng" dirty="0">
                <a:latin typeface="Times New Roman" panose="02020603050405020304" pitchFamily="18" charset="0"/>
                <a:cs typeface="Times New Roman" panose="02020603050405020304" pitchFamily="18" charset="0"/>
              </a:rPr>
            </a:br>
            <a:endParaRPr lang="en-IN" sz="3600" u="sng" dirty="0"/>
          </a:p>
        </p:txBody>
      </p:sp>
      <p:sp>
        <p:nvSpPr>
          <p:cNvPr id="3" name="Content Placeholder 2">
            <a:extLst>
              <a:ext uri="{FF2B5EF4-FFF2-40B4-BE49-F238E27FC236}">
                <a16:creationId xmlns:a16="http://schemas.microsoft.com/office/drawing/2014/main" id="{02C86687-95E4-6D3C-70F2-BD3BE7DAA375}"/>
              </a:ext>
            </a:extLst>
          </p:cNvPr>
          <p:cNvSpPr>
            <a:spLocks noGrp="1"/>
          </p:cNvSpPr>
          <p:nvPr>
            <p:ph idx="1"/>
          </p:nvPr>
        </p:nvSpPr>
        <p:spPr>
          <a:xfrm>
            <a:off x="717755" y="1543666"/>
            <a:ext cx="10589341" cy="5650238"/>
          </a:xfrm>
        </p:spPr>
        <p:txBody>
          <a:bodyPr/>
          <a:lstStyle/>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Traditional lawn mowing is time-consuming, labor-intensive, and often inefficient. Moreover, it can pose challenges for people with mobility issues or those with large lawn areas.</a:t>
            </a:r>
          </a:p>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By leveraging autonomous systems, the smart grass cutter addresses these challenges, providing an intelligent and programmable alternative that ensures consistent grass cutting with minimal effort.</a:t>
            </a:r>
          </a:p>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The smart grass cutter is an innovative solution with advancements sensor technologies, this project aims to create a self-operating grass cutter that can efficiently maintain lawns without human intervention.</a:t>
            </a:r>
          </a:p>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The smart grass cutter integrates features such as obstacle detection, energy efficiency, making lawn care more convenient, environmentally friendly, and safe.</a:t>
            </a:r>
          </a:p>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Conventional lawn mowing is often a hassle and time consuming in cutting the grass. The task of manual lawn mowing is often a hassle and time consuming in cutting the grass.</a:t>
            </a:r>
          </a:p>
          <a:p>
            <a:pPr algn="just">
              <a:lnSpc>
                <a:spcPct val="100000"/>
              </a:lnSpc>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A robotic lawn mower is designed and installed in this project. The objective of the electric remote control lawn mower is to extend the design of currently used lawn mowers, and to improve the capabilities of standard robotic lawn mowers as well as assuring cost efficiency. It is safe use, as well as efficient because it electric powered and cordless.</a:t>
            </a:r>
          </a:p>
          <a:p>
            <a:endParaRPr lang="en-US" sz="1800" dirty="0">
              <a:latin typeface="Times New Roman" panose="02020603050405020304" pitchFamily="18" charset="0"/>
              <a:ea typeface="Segoe UI Historic" panose="020B0502040204020203" pitchFamily="34" charset="0"/>
              <a:cs typeface="Times New Roman" panose="02020603050405020304" pitchFamily="18" charset="0"/>
            </a:endParaRPr>
          </a:p>
          <a:p>
            <a:pPr marL="0" indent="0">
              <a:buNone/>
            </a:pPr>
            <a:endParaRPr lang="en-US" sz="22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lang="en-US" sz="2200" dirty="0">
              <a:latin typeface="Segoe UI Historic" panose="020B0502040204020203" pitchFamily="34" charset="0"/>
              <a:ea typeface="Segoe UI Historic" panose="020B0502040204020203" pitchFamily="34" charset="0"/>
              <a:cs typeface="Segoe UI Historic" panose="020B0502040204020203" pitchFamily="34" charset="0"/>
            </a:endParaRPr>
          </a:p>
          <a:p>
            <a:pPr>
              <a:buFont typeface="Wingdings" panose="05000000000000000000" pitchFamily="2" charset="2"/>
              <a:buChar char="Ø"/>
            </a:pPr>
            <a:endParaRPr lang="en-US" sz="2200" dirty="0">
              <a:latin typeface="Segoe UI Historic" panose="020B0502040204020203" pitchFamily="34" charset="0"/>
              <a:ea typeface="Segoe UI Historic" panose="020B0502040204020203" pitchFamily="34" charset="0"/>
              <a:cs typeface="Segoe UI Historic" panose="020B0502040204020203" pitchFamily="34" charset="0"/>
            </a:endParaRPr>
          </a:p>
          <a:p>
            <a:pPr>
              <a:buFont typeface="Wingdings" panose="05000000000000000000" pitchFamily="2" charset="2"/>
              <a:buChar char="Ø"/>
            </a:pPr>
            <a:endParaRPr lang="en-US" sz="2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14273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DDA1-125C-589F-5DBB-A61B40D07E2E}"/>
              </a:ext>
            </a:extLst>
          </p:cNvPr>
          <p:cNvSpPr>
            <a:spLocks noGrp="1"/>
          </p:cNvSpPr>
          <p:nvPr>
            <p:ph type="title"/>
          </p:nvPr>
        </p:nvSpPr>
        <p:spPr>
          <a:xfrm>
            <a:off x="586274" y="444077"/>
            <a:ext cx="10515600" cy="1325563"/>
          </a:xfrm>
        </p:spPr>
        <p:txBody>
          <a:bodyPr>
            <a:normAutofit/>
          </a:bodyPr>
          <a:lstStyle/>
          <a:p>
            <a:r>
              <a:rPr lang="en-US" sz="3000" b="1" u="sng" dirty="0">
                <a:latin typeface="Times New Roman" panose="02020603050405020304" pitchFamily="18" charset="0"/>
                <a:cs typeface="Times New Roman" panose="02020603050405020304" pitchFamily="18" charset="0"/>
              </a:rPr>
              <a:t>PROBLEM STATEMENT:</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E56E8B-900F-55CD-060F-502187EA5300}"/>
              </a:ext>
            </a:extLst>
          </p:cNvPr>
          <p:cNvSpPr>
            <a:spLocks noGrp="1"/>
          </p:cNvSpPr>
          <p:nvPr>
            <p:ph idx="1"/>
          </p:nvPr>
        </p:nvSpPr>
        <p:spPr>
          <a:xfrm>
            <a:off x="432620" y="1602658"/>
            <a:ext cx="10515600" cy="4994085"/>
          </a:xfrm>
        </p:spPr>
        <p:txBody>
          <a:bodyPr/>
          <a:lstStyle/>
          <a:p>
            <a:pPr algn="just"/>
            <a:r>
              <a:rPr lang="en-US" sz="1800" dirty="0">
                <a:effectLst/>
                <a:latin typeface="Times New Roman" panose="02020603050405020304" pitchFamily="18" charset="0"/>
                <a:ea typeface="Segoe UI Historic" panose="020B0502040204020203" pitchFamily="34" charset="0"/>
                <a:cs typeface="Times New Roman" panose="02020603050405020304" pitchFamily="18" charset="0"/>
              </a:rPr>
              <a:t>In today's world, automation is essential for reducing labor and improving      efficiency. Traditional grass-cutting machines, powered by internal combustion    (IC) engines, contribute to pollution, are costly to maintain, and require skilled labor.</a:t>
            </a:r>
          </a:p>
          <a:p>
            <a:pPr algn="just"/>
            <a:r>
              <a:rPr lang="en-US" sz="1800" dirty="0">
                <a:effectLst/>
                <a:latin typeface="Times New Roman" panose="02020603050405020304" pitchFamily="18" charset="0"/>
                <a:ea typeface="Segoe UI Historic" panose="020B0502040204020203" pitchFamily="34" charset="0"/>
                <a:cs typeface="Times New Roman" panose="02020603050405020304" pitchFamily="18" charset="0"/>
              </a:rPr>
              <a:t>To address these issues, we propose a smart, budget-friendly grass cutter powered by a battery and controlled using an Arduino Uno.</a:t>
            </a:r>
          </a:p>
          <a:p>
            <a:pPr algn="just"/>
            <a:r>
              <a:rPr lang="en-US" sz="1800" dirty="0">
                <a:effectLst/>
                <a:latin typeface="Times New Roman" panose="02020603050405020304" pitchFamily="18" charset="0"/>
                <a:ea typeface="Segoe UI Historic" panose="020B0502040204020203" pitchFamily="34" charset="0"/>
                <a:cs typeface="Times New Roman" panose="02020603050405020304" pitchFamily="18" charset="0"/>
              </a:rPr>
              <a:t>The system features an ultrasonic sensor  for obstacle detection and a motor driver to control the chassis movement, allowing it to navigate and cut grass autonomously.</a:t>
            </a:r>
          </a:p>
          <a:p>
            <a:pPr algn="just"/>
            <a:r>
              <a:rPr lang="en-US" sz="1800" dirty="0">
                <a:effectLst/>
                <a:latin typeface="Times New Roman" panose="02020603050405020304" pitchFamily="18" charset="0"/>
                <a:ea typeface="Segoe UI Historic" panose="020B0502040204020203" pitchFamily="34" charset="0"/>
                <a:cs typeface="Times New Roman" panose="02020603050405020304" pitchFamily="18" charset="0"/>
              </a:rPr>
              <a:t>This solution aims to reduce manpower, minimize environmental impact, and eliminate the need for IC engines in lawn maintenance.</a:t>
            </a:r>
          </a:p>
          <a:p>
            <a:pPr algn="just"/>
            <a:r>
              <a:rPr lang="en-US" sz="1800" dirty="0">
                <a:latin typeface="Times New Roman" panose="02020603050405020304" pitchFamily="18" charset="0"/>
                <a:ea typeface="Segoe UI Historic" panose="020B0502040204020203" pitchFamily="34" charset="0"/>
                <a:cs typeface="Times New Roman" panose="02020603050405020304" pitchFamily="18" charset="0"/>
              </a:rPr>
              <a:t>The problem is to develop a smart remote control grass cutter that addresses these issues by providing an autonomous, user-friendly, and eco-friendly solution.</a:t>
            </a:r>
          </a:p>
          <a:p>
            <a:pPr algn="just"/>
            <a:r>
              <a:rPr lang="en-US" sz="1800" dirty="0">
                <a:latin typeface="Times New Roman" panose="02020603050405020304" pitchFamily="18" charset="0"/>
                <a:ea typeface="Segoe UI Historic" panose="020B0502040204020203" pitchFamily="34" charset="0"/>
                <a:cs typeface="Times New Roman" panose="02020603050405020304" pitchFamily="18" charset="0"/>
              </a:rPr>
              <a:t>This device should be capable of precise navigation and </a:t>
            </a:r>
            <a:r>
              <a:rPr lang="en-US" sz="1800" dirty="0" err="1">
                <a:latin typeface="Times New Roman" panose="02020603050405020304" pitchFamily="18" charset="0"/>
                <a:ea typeface="Segoe UI Historic" panose="020B0502040204020203" pitchFamily="34" charset="0"/>
                <a:cs typeface="Times New Roman" panose="02020603050405020304" pitchFamily="18" charset="0"/>
              </a:rPr>
              <a:t>cutting,obstacle</a:t>
            </a:r>
            <a:r>
              <a:rPr lang="en-US" sz="1800" dirty="0">
                <a:latin typeface="Times New Roman" panose="02020603050405020304" pitchFamily="18" charset="0"/>
                <a:ea typeface="Segoe UI Historic" panose="020B0502040204020203" pitchFamily="34" charset="0"/>
                <a:cs typeface="Times New Roman" panose="02020603050405020304" pitchFamily="18" charset="0"/>
              </a:rPr>
              <a:t> avoidance, and ,ultimately reducing the time, effort, and environmental impact associated with traditional lawn mowing methods.</a:t>
            </a:r>
            <a:endParaRPr lang="en-IN" sz="1800" dirty="0">
              <a:effectLst/>
              <a:latin typeface="Times New Roman" panose="02020603050405020304" pitchFamily="18" charset="0"/>
              <a:ea typeface="Segoe UI Historic" panose="020B0502040204020203" pitchFamily="34" charset="0"/>
              <a:cs typeface="Times New Roman" panose="02020603050405020304" pitchFamily="18" charset="0"/>
            </a:endParaRPr>
          </a:p>
          <a:p>
            <a:pPr algn="just">
              <a:buFont typeface="Wingdings" panose="05000000000000000000" pitchFamily="2" charset="2"/>
              <a:buChar char="Ø"/>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9287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2E3E-24AA-BF1E-1D73-328B3E6EF55D}"/>
              </a:ext>
            </a:extLst>
          </p:cNvPr>
          <p:cNvSpPr>
            <a:spLocks noGrp="1"/>
          </p:cNvSpPr>
          <p:nvPr>
            <p:ph type="title"/>
          </p:nvPr>
        </p:nvSpPr>
        <p:spPr/>
        <p:txBody>
          <a:bodyPr>
            <a:normAutofit/>
          </a:bodyPr>
          <a:lstStyle/>
          <a:p>
            <a:r>
              <a:rPr lang="en-US" sz="3000" b="1" u="sng" dirty="0">
                <a:latin typeface="Times New Roman" panose="02020603050405020304" pitchFamily="18" charset="0"/>
                <a:cs typeface="Times New Roman" panose="02020603050405020304" pitchFamily="18" charset="0"/>
              </a:rPr>
              <a:t>OBJECTIVES:</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FB543-CA6A-6D67-089D-79929BD89EB4}"/>
              </a:ext>
            </a:extLst>
          </p:cNvPr>
          <p:cNvSpPr>
            <a:spLocks noGrp="1"/>
          </p:cNvSpPr>
          <p:nvPr>
            <p:ph idx="1"/>
          </p:nvPr>
        </p:nvSpPr>
        <p:spPr>
          <a:xfrm>
            <a:off x="838200" y="1543666"/>
            <a:ext cx="10515600" cy="5127722"/>
          </a:xfrm>
        </p:spPr>
        <p:txBody>
          <a:bodyPr>
            <a:noAutofit/>
          </a:bodyPr>
          <a:lstStyle/>
          <a:p>
            <a:pPr marL="0" indent="0" algn="just">
              <a:buNone/>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The main objectives of a smart grass cutter , automation, and safety. Here are some potential objectives:</a:t>
            </a:r>
          </a:p>
          <a:p>
            <a:pPr marL="0" indent="0" algn="just">
              <a:buNone/>
            </a:pPr>
            <a:r>
              <a:rPr lang="en-US" sz="1800" b="1" dirty="0">
                <a:latin typeface="Times New Roman" panose="02020603050405020304" pitchFamily="18" charset="0"/>
                <a:ea typeface="Segoe UI Historic" panose="020B0502040204020203" pitchFamily="34" charset="0"/>
                <a:cs typeface="Times New Roman" panose="02020603050405020304" pitchFamily="18" charset="0"/>
              </a:rPr>
              <a:t>1. Automated Lawn Mowing: </a:t>
            </a:r>
            <a:r>
              <a:rPr lang="en-US" sz="1800" dirty="0">
                <a:latin typeface="Times New Roman" panose="02020603050405020304" pitchFamily="18" charset="0"/>
                <a:ea typeface="Segoe UI Historic" panose="020B0502040204020203" pitchFamily="34" charset="0"/>
                <a:cs typeface="Times New Roman" panose="02020603050405020304" pitchFamily="18" charset="0"/>
              </a:rPr>
              <a:t>Automatically cut grass in a lawn without requiring manual intervention.</a:t>
            </a:r>
          </a:p>
          <a:p>
            <a:pPr marL="0" indent="0" algn="just">
              <a:buNone/>
            </a:pPr>
            <a:r>
              <a:rPr lang="en-US" sz="1800" b="1" dirty="0">
                <a:latin typeface="Times New Roman" panose="02020603050405020304" pitchFamily="18" charset="0"/>
                <a:ea typeface="Segoe UI Historic" panose="020B0502040204020203" pitchFamily="34" charset="0"/>
                <a:cs typeface="Times New Roman" panose="02020603050405020304" pitchFamily="18" charset="0"/>
              </a:rPr>
              <a:t>2. Obstacle Detection and Avoidance: </a:t>
            </a:r>
            <a:r>
              <a:rPr lang="en-US" sz="1800" dirty="0">
                <a:latin typeface="Times New Roman" panose="02020603050405020304" pitchFamily="18" charset="0"/>
                <a:ea typeface="Segoe UI Historic" panose="020B0502040204020203" pitchFamily="34" charset="0"/>
                <a:cs typeface="Times New Roman" panose="02020603050405020304" pitchFamily="18" charset="0"/>
              </a:rPr>
              <a:t>Use Ultra sonic sensor to detect and avoid obstacles such as rocks, pets, or garden furniture.</a:t>
            </a:r>
          </a:p>
          <a:p>
            <a:pPr marL="0" indent="0" algn="just">
              <a:buNone/>
            </a:pPr>
            <a:r>
              <a:rPr lang="en-US" sz="1800" b="1" dirty="0"/>
              <a:t>3.Autonomous Operation: </a:t>
            </a:r>
            <a:r>
              <a:rPr lang="en-US" sz="1800" dirty="0"/>
              <a:t>Develop a fully automated grass cutter to operate without manual intervention. Ensure the system can function independently for extended periods. Minimize human involvement in lawn maintenance tasks. </a:t>
            </a:r>
          </a:p>
          <a:p>
            <a:pPr marL="0" indent="0" algn="just">
              <a:buNone/>
            </a:pPr>
            <a:r>
              <a:rPr lang="en-US" sz="1800" b="1" dirty="0"/>
              <a:t>4.Safe Navigation: </a:t>
            </a:r>
            <a:r>
              <a:rPr lang="en-US" sz="1800" dirty="0"/>
              <a:t>Utilize ultrasonic sensors for precise obstacle detection and avoidance. Prevent collisions with objects, ensuring safety during operation. </a:t>
            </a:r>
          </a:p>
          <a:p>
            <a:pPr marL="0" indent="0" algn="just">
              <a:buNone/>
            </a:pPr>
            <a:r>
              <a:rPr lang="en-US" sz="1800" b="1" dirty="0"/>
              <a:t>5.Noise Reduction: </a:t>
            </a:r>
            <a:r>
              <a:rPr lang="en-US" sz="1800" dirty="0"/>
              <a:t>The Smart Grass Cutter minimizes noise using low-noise motors and efficient blade design, ensuring quiet operation. This makes it ideal for residential areas, reducing disturbances while maintaining user comfort. </a:t>
            </a:r>
          </a:p>
          <a:p>
            <a:pPr marL="0" indent="0" algn="just">
              <a:buNone/>
            </a:pPr>
            <a:r>
              <a:rPr lang="en-US" sz="1800" b="1" dirty="0"/>
              <a:t>6.Low Maintenance: </a:t>
            </a:r>
            <a:r>
              <a:rPr lang="en-US" sz="1800" dirty="0"/>
              <a:t>The Smart Grass Cutter is built for low maintenance with durable, rust resistant materials that extend its lifespan. Its simple design reduces moving parts, minimizing wear and tear. </a:t>
            </a:r>
            <a:endParaRPr lang="en-US" sz="1800" dirty="0">
              <a:latin typeface="Times New Roman" panose="02020603050405020304" pitchFamily="18" charset="0"/>
              <a:ea typeface="Segoe UI Historic"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9915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29CB-EF2E-0BA6-9878-77EA694BC1F9}"/>
              </a:ext>
            </a:extLst>
          </p:cNvPr>
          <p:cNvSpPr>
            <a:spLocks noGrp="1"/>
          </p:cNvSpPr>
          <p:nvPr>
            <p:ph type="title"/>
          </p:nvPr>
        </p:nvSpPr>
        <p:spPr>
          <a:xfrm>
            <a:off x="363895" y="93307"/>
            <a:ext cx="10896600" cy="727786"/>
          </a:xfrm>
        </p:spPr>
        <p:txBody>
          <a:bodyPr>
            <a:normAutofit/>
          </a:bodyPr>
          <a:lstStyle/>
          <a:p>
            <a:r>
              <a:rPr lang="en-IN" sz="3000" b="1" u="sng" dirty="0">
                <a:latin typeface="Times New Roman" panose="02020603050405020304" pitchFamily="18" charset="0"/>
                <a:cs typeface="Times New Roman" panose="02020603050405020304" pitchFamily="18" charset="0"/>
              </a:rPr>
              <a:t>LITERATURE REVIEW</a:t>
            </a:r>
            <a:r>
              <a:rPr lang="en-IN" sz="3200" b="1" u="sng" dirty="0">
                <a:latin typeface="Times New Roman" panose="02020603050405020304" pitchFamily="18" charset="0"/>
                <a:cs typeface="Times New Roman" panose="02020603050405020304" pitchFamily="18" charset="0"/>
              </a:rPr>
              <a:t>:</a:t>
            </a:r>
          </a:p>
        </p:txBody>
      </p:sp>
      <p:graphicFrame>
        <p:nvGraphicFramePr>
          <p:cNvPr id="4" name="Content Placeholder 3">
            <a:extLst>
              <a:ext uri="{FF2B5EF4-FFF2-40B4-BE49-F238E27FC236}">
                <a16:creationId xmlns:a16="http://schemas.microsoft.com/office/drawing/2014/main" id="{C154EAAF-0FAB-68FB-2CC1-023CF87324D6}"/>
              </a:ext>
            </a:extLst>
          </p:cNvPr>
          <p:cNvGraphicFramePr>
            <a:graphicFrameLocks noGrp="1"/>
          </p:cNvGraphicFramePr>
          <p:nvPr>
            <p:ph idx="1"/>
            <p:extLst>
              <p:ext uri="{D42A27DB-BD31-4B8C-83A1-F6EECF244321}">
                <p14:modId xmlns:p14="http://schemas.microsoft.com/office/powerpoint/2010/main" val="3185617622"/>
              </p:ext>
            </p:extLst>
          </p:nvPr>
        </p:nvGraphicFramePr>
        <p:xfrm>
          <a:off x="162232" y="781557"/>
          <a:ext cx="11867536" cy="5976405"/>
        </p:xfrm>
        <a:graphic>
          <a:graphicData uri="http://schemas.openxmlformats.org/drawingml/2006/table">
            <a:tbl>
              <a:tblPr firstRow="1" bandRow="1">
                <a:tableStyleId>{00A15C55-8517-42AA-B614-E9B94910E393}</a:tableStyleId>
              </a:tblPr>
              <a:tblGrid>
                <a:gridCol w="724248">
                  <a:extLst>
                    <a:ext uri="{9D8B030D-6E8A-4147-A177-3AD203B41FA5}">
                      <a16:colId xmlns:a16="http://schemas.microsoft.com/office/drawing/2014/main" val="1309124031"/>
                    </a:ext>
                  </a:extLst>
                </a:gridCol>
                <a:gridCol w="2731791">
                  <a:extLst>
                    <a:ext uri="{9D8B030D-6E8A-4147-A177-3AD203B41FA5}">
                      <a16:colId xmlns:a16="http://schemas.microsoft.com/office/drawing/2014/main" val="2973112678"/>
                    </a:ext>
                  </a:extLst>
                </a:gridCol>
                <a:gridCol w="1425677">
                  <a:extLst>
                    <a:ext uri="{9D8B030D-6E8A-4147-A177-3AD203B41FA5}">
                      <a16:colId xmlns:a16="http://schemas.microsoft.com/office/drawing/2014/main" val="1816054174"/>
                    </a:ext>
                  </a:extLst>
                </a:gridCol>
                <a:gridCol w="3222974">
                  <a:extLst>
                    <a:ext uri="{9D8B030D-6E8A-4147-A177-3AD203B41FA5}">
                      <a16:colId xmlns:a16="http://schemas.microsoft.com/office/drawing/2014/main" val="158091343"/>
                    </a:ext>
                  </a:extLst>
                </a:gridCol>
                <a:gridCol w="3762846">
                  <a:extLst>
                    <a:ext uri="{9D8B030D-6E8A-4147-A177-3AD203B41FA5}">
                      <a16:colId xmlns:a16="http://schemas.microsoft.com/office/drawing/2014/main" val="4219550104"/>
                    </a:ext>
                  </a:extLst>
                </a:gridCol>
              </a:tblGrid>
              <a:tr h="668768">
                <a:tc>
                  <a:txBody>
                    <a:bodyPr/>
                    <a:lstStyle/>
                    <a:p>
                      <a:r>
                        <a:rPr lang="en-US" dirty="0"/>
                        <a:t>S.NO</a:t>
                      </a:r>
                      <a:endParaRPr lang="en-IN" dirty="0"/>
                    </a:p>
                  </a:txBody>
                  <a:tcPr/>
                </a:tc>
                <a:tc>
                  <a:txBody>
                    <a:bodyPr/>
                    <a:lstStyle/>
                    <a:p>
                      <a:r>
                        <a:rPr lang="en-IN" dirty="0"/>
                        <a:t>          Author name</a:t>
                      </a:r>
                    </a:p>
                  </a:txBody>
                  <a:tcPr/>
                </a:tc>
                <a:tc>
                  <a:txBody>
                    <a:bodyPr/>
                    <a:lstStyle/>
                    <a:p>
                      <a:r>
                        <a:rPr lang="en-IN" dirty="0"/>
                        <a:t>Journal /Year</a:t>
                      </a:r>
                    </a:p>
                  </a:txBody>
                  <a:tcPr/>
                </a:tc>
                <a:tc>
                  <a:txBody>
                    <a:bodyPr/>
                    <a:lstStyle/>
                    <a:p>
                      <a:r>
                        <a:rPr lang="en-IN" dirty="0"/>
                        <a:t>                    Title</a:t>
                      </a:r>
                    </a:p>
                  </a:txBody>
                  <a:tcPr/>
                </a:tc>
                <a:tc>
                  <a:txBody>
                    <a:bodyPr/>
                    <a:lstStyle/>
                    <a:p>
                      <a:r>
                        <a:rPr lang="en-IN" dirty="0"/>
                        <a:t>              Observation</a:t>
                      </a:r>
                    </a:p>
                  </a:txBody>
                  <a:tcPr/>
                </a:tc>
                <a:extLst>
                  <a:ext uri="{0D108BD9-81ED-4DB2-BD59-A6C34878D82A}">
                    <a16:rowId xmlns:a16="http://schemas.microsoft.com/office/drawing/2014/main" val="882611248"/>
                  </a:ext>
                </a:extLst>
              </a:tr>
              <a:tr h="1060706">
                <a:tc>
                  <a:txBody>
                    <a:bodyPr/>
                    <a:lstStyle/>
                    <a:p>
                      <a:r>
                        <a:rPr lang="en-US" dirty="0"/>
                        <a:t>1.</a:t>
                      </a:r>
                      <a:endParaRPr lang="en-IN" dirty="0"/>
                    </a:p>
                  </a:txBody>
                  <a:tcPr/>
                </a:tc>
                <a:tc>
                  <a:txBody>
                    <a:bodyPr/>
                    <a:lstStyle/>
                    <a:p>
                      <a:pPr>
                        <a:lnSpc>
                          <a:spcPct val="107000"/>
                        </a:lnSpc>
                        <a:spcAft>
                          <a:spcPts val="800"/>
                        </a:spcAft>
                      </a:pPr>
                      <a:r>
                        <a:rPr lang="en-IN" sz="1800" b="0" dirty="0" err="1">
                          <a:latin typeface="Times New Roman" panose="02020603050405020304" pitchFamily="18" charset="0"/>
                          <a:ea typeface="Segoe UI Historic" panose="020B0502040204020203" pitchFamily="34" charset="0"/>
                          <a:cs typeface="Times New Roman" panose="02020603050405020304" pitchFamily="18" charset="0"/>
                        </a:rPr>
                        <a:t>Mrudal</a:t>
                      </a:r>
                      <a:r>
                        <a:rPr lang="en-IN" sz="1800" b="0" dirty="0">
                          <a:latin typeface="Times New Roman" panose="02020603050405020304" pitchFamily="18" charset="0"/>
                          <a:ea typeface="Segoe UI Historic" panose="020B0502040204020203" pitchFamily="34" charset="0"/>
                          <a:cs typeface="Times New Roman" panose="02020603050405020304" pitchFamily="18" charset="0"/>
                        </a:rPr>
                        <a:t> </a:t>
                      </a:r>
                      <a:r>
                        <a:rPr lang="en-IN" sz="1800" b="0" dirty="0" err="1">
                          <a:latin typeface="Times New Roman" panose="02020603050405020304" pitchFamily="18" charset="0"/>
                          <a:ea typeface="Segoe UI Historic" panose="020B0502040204020203" pitchFamily="34" charset="0"/>
                          <a:cs typeface="Times New Roman" panose="02020603050405020304" pitchFamily="18" charset="0"/>
                        </a:rPr>
                        <a:t>Kanhekar</a:t>
                      </a:r>
                      <a:r>
                        <a:rPr lang="en-IN" sz="1800" b="0" dirty="0">
                          <a:latin typeface="Times New Roman" panose="02020603050405020304" pitchFamily="18" charset="0"/>
                          <a:ea typeface="Segoe UI Historic" panose="020B0502040204020203" pitchFamily="34" charset="0"/>
                          <a:cs typeface="Times New Roman" panose="02020603050405020304" pitchFamily="18" charset="0"/>
                        </a:rPr>
                        <a:t> and </a:t>
                      </a:r>
                      <a:r>
                        <a:rPr lang="en-IN" sz="1800" b="0" dirty="0" err="1">
                          <a:latin typeface="Times New Roman" panose="02020603050405020304" pitchFamily="18" charset="0"/>
                          <a:ea typeface="Segoe UI Historic" panose="020B0502040204020203" pitchFamily="34" charset="0"/>
                          <a:cs typeface="Times New Roman" panose="02020603050405020304" pitchFamily="18" charset="0"/>
                        </a:rPr>
                        <a:t>Sachinwaghmare</a:t>
                      </a:r>
                      <a:endParaRPr lang="en-IN" sz="1800" b="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Propulsion </a:t>
                      </a:r>
                    </a:p>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Technology</a:t>
                      </a:r>
                    </a:p>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2021                       </a:t>
                      </a:r>
                    </a:p>
                  </a:txBody>
                  <a:tcPr/>
                </a:tc>
                <a:tc>
                  <a:txBody>
                    <a:bodyPr/>
                    <a:lstStyle/>
                    <a:p>
                      <a:pPr>
                        <a:lnSpc>
                          <a:spcPct val="107000"/>
                        </a:lnSpc>
                        <a:spcAft>
                          <a:spcPts val="800"/>
                        </a:spcAft>
                      </a:pPr>
                      <a:r>
                        <a:rPr lang="en-IN" sz="1600" dirty="0">
                          <a:latin typeface="Times New Roman" panose="02020603050405020304" pitchFamily="18" charset="0"/>
                          <a:ea typeface="Segoe UI Historic" panose="020B0502040204020203" pitchFamily="34" charset="0"/>
                          <a:cs typeface="Times New Roman" panose="02020603050405020304" pitchFamily="18" charset="0"/>
                        </a:rPr>
                        <a:t>Smart Grass Cutter Using Solar Power System </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latin typeface="Times New Roman" panose="02020603050405020304" pitchFamily="18" charset="0"/>
                          <a:ea typeface="Segoe UI Historic" panose="020B0502040204020203" pitchFamily="34" charset="0"/>
                          <a:cs typeface="Times New Roman" panose="02020603050405020304" pitchFamily="18" charset="0"/>
                        </a:rPr>
                        <a:t>Explained that cutting the grass itself requires human effort, time and can create a unique structure of grass length. </a:t>
                      </a:r>
                      <a:endParaRPr lang="en-IN" sz="15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521366"/>
                  </a:ext>
                </a:extLst>
              </a:tr>
              <a:tr h="1243671">
                <a:tc>
                  <a:txBody>
                    <a:bodyPr/>
                    <a:lstStyle/>
                    <a:p>
                      <a:r>
                        <a:rPr lang="en-US" dirty="0"/>
                        <a:t>2.</a:t>
                      </a:r>
                      <a:endParaRPr lang="en-IN" dirty="0"/>
                    </a:p>
                  </a:txBody>
                  <a:tcPr/>
                </a:tc>
                <a:tc>
                  <a:txBody>
                    <a:bodyPr/>
                    <a:lstStyle/>
                    <a:p>
                      <a:pPr>
                        <a:lnSpc>
                          <a:spcPct val="107000"/>
                        </a:lnSpc>
                        <a:spcAft>
                          <a:spcPts val="800"/>
                        </a:spcAft>
                      </a:pPr>
                      <a:r>
                        <a:rPr lang="en-IN" sz="1800" dirty="0">
                          <a:latin typeface="Times New Roman" panose="02020603050405020304" pitchFamily="18" charset="0"/>
                          <a:ea typeface="Segoe UI Historic" panose="020B0502040204020203" pitchFamily="34" charset="0"/>
                          <a:cs typeface="Times New Roman" panose="02020603050405020304" pitchFamily="18" charset="0"/>
                        </a:rPr>
                        <a:t>Jose </a:t>
                      </a:r>
                      <a:r>
                        <a:rPr lang="en-IN" sz="1800" dirty="0" err="1">
                          <a:latin typeface="Times New Roman" panose="02020603050405020304" pitchFamily="18" charset="0"/>
                          <a:ea typeface="Segoe UI Historic" panose="020B0502040204020203" pitchFamily="34" charset="0"/>
                          <a:cs typeface="Times New Roman" panose="02020603050405020304" pitchFamily="18" charset="0"/>
                        </a:rPr>
                        <a:t>Anand,Renugha</a:t>
                      </a:r>
                      <a:r>
                        <a:rPr lang="en-IN" sz="1800" dirty="0">
                          <a:latin typeface="Times New Roman" panose="02020603050405020304" pitchFamily="18" charset="0"/>
                          <a:ea typeface="Segoe UI Historic" panose="020B0502040204020203" pitchFamily="34" charset="0"/>
                          <a:cs typeface="Times New Roman" panose="02020603050405020304" pitchFamily="18" charset="0"/>
                        </a:rPr>
                        <a:t> </a:t>
                      </a:r>
                      <a:r>
                        <a:rPr lang="en-IN" sz="1800" dirty="0" err="1">
                          <a:latin typeface="Times New Roman" panose="02020603050405020304" pitchFamily="18" charset="0"/>
                          <a:ea typeface="Segoe UI Historic" panose="020B0502040204020203" pitchFamily="34" charset="0"/>
                          <a:cs typeface="Times New Roman" panose="02020603050405020304" pitchFamily="18" charset="0"/>
                        </a:rPr>
                        <a:t>Devi.R</a:t>
                      </a:r>
                      <a:endParaRPr lang="en-IN" sz="18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ea typeface="Segoe UI Historic" panose="020B0502040204020203" pitchFamily="34" charset="0"/>
                          <a:cs typeface="Times New Roman" panose="02020603050405020304" pitchFamily="18" charset="0"/>
                        </a:rPr>
                        <a:t>ICAECA</a:t>
                      </a:r>
                    </a:p>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2021 </a:t>
                      </a:r>
                    </a:p>
                  </a:txBody>
                  <a:tcPr/>
                </a:tc>
                <a:tc>
                  <a:txBody>
                    <a:bodyPr/>
                    <a:lstStyle/>
                    <a:p>
                      <a:pPr>
                        <a:lnSpc>
                          <a:spcPct val="107000"/>
                        </a:lnSpc>
                        <a:spcAft>
                          <a:spcPts val="800"/>
                        </a:spcAft>
                      </a:pPr>
                      <a:r>
                        <a:rPr lang="en-US" sz="1600" dirty="0">
                          <a:latin typeface="Times New Roman" panose="02020603050405020304" pitchFamily="18" charset="0"/>
                          <a:ea typeface="Segoe UI Historic" panose="020B0502040204020203" pitchFamily="34" charset="0"/>
                          <a:cs typeface="Times New Roman" panose="02020603050405020304" pitchFamily="18" charset="0"/>
                        </a:rPr>
                        <a:t>Solar Grass Cutter with Water Spraying Vehicle </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latin typeface="Times New Roman" panose="02020603050405020304" pitchFamily="18" charset="0"/>
                          <a:ea typeface="Segoe UI Historic" panose="020B0502040204020203" pitchFamily="34" charset="0"/>
                          <a:cs typeface="Times New Roman" panose="02020603050405020304" pitchFamily="18" charset="0"/>
                        </a:rPr>
                        <a:t>Has implemented the designing and fabricating a solar grass cutter with water spraying system using RF Technology to reduce man power, pollution and usage </a:t>
                      </a:r>
                      <a:r>
                        <a:rPr lang="en-IN" sz="1400" dirty="0">
                          <a:latin typeface="Times New Roman" panose="02020603050405020304" pitchFamily="18" charset="0"/>
                          <a:ea typeface="Segoe UI Historic" panose="020B0502040204020203" pitchFamily="34" charset="0"/>
                          <a:cs typeface="Times New Roman" panose="02020603050405020304" pitchFamily="18" charset="0"/>
                        </a:rPr>
                        <a:t>of electricity in gardening.</a:t>
                      </a:r>
                      <a:endParaRPr lang="en-IN" sz="14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6667826"/>
                  </a:ext>
                </a:extLst>
              </a:tr>
              <a:tr h="1005751">
                <a:tc>
                  <a:txBody>
                    <a:bodyPr/>
                    <a:lstStyle/>
                    <a:p>
                      <a:r>
                        <a:rPr lang="en-US" dirty="0"/>
                        <a:t>3.</a:t>
                      </a:r>
                      <a:endParaRPr lang="en-IN" dirty="0"/>
                    </a:p>
                  </a:txBody>
                  <a:tcPr/>
                </a:tc>
                <a:tc>
                  <a:txBody>
                    <a:bodyPr/>
                    <a:lstStyle/>
                    <a:p>
                      <a:pPr>
                        <a:lnSpc>
                          <a:spcPct val="107000"/>
                        </a:lnSpc>
                        <a:spcAft>
                          <a:spcPts val="800"/>
                        </a:spcAft>
                      </a:pPr>
                      <a:r>
                        <a:rPr lang="en-IN" sz="1800" dirty="0">
                          <a:latin typeface="Times New Roman" panose="02020603050405020304" pitchFamily="18" charset="0"/>
                          <a:ea typeface="Segoe UI Historic" panose="020B0502040204020203" pitchFamily="34" charset="0"/>
                          <a:cs typeface="Times New Roman" panose="02020603050405020304" pitchFamily="18" charset="0"/>
                        </a:rPr>
                        <a:t>Pranay </a:t>
                      </a:r>
                      <a:r>
                        <a:rPr lang="en-IN" sz="1800" dirty="0" err="1">
                          <a:latin typeface="Times New Roman" panose="02020603050405020304" pitchFamily="18" charset="0"/>
                          <a:ea typeface="Segoe UI Historic" panose="020B0502040204020203" pitchFamily="34" charset="0"/>
                          <a:cs typeface="Times New Roman" panose="02020603050405020304" pitchFamily="18" charset="0"/>
                        </a:rPr>
                        <a:t>Pohankar,Prashikdable</a:t>
                      </a:r>
                      <a:endParaRPr lang="en-IN" sz="18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ea typeface="Segoe UI Historic" panose="020B0502040204020203" pitchFamily="34" charset="0"/>
                          <a:cs typeface="Times New Roman" panose="02020603050405020304" pitchFamily="18" charset="0"/>
                        </a:rPr>
                        <a:t>IEEE</a:t>
                      </a:r>
                    </a:p>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2022 </a:t>
                      </a:r>
                    </a:p>
                  </a:txBody>
                  <a:tcPr/>
                </a:tc>
                <a:tc>
                  <a:txBody>
                    <a:bodyPr/>
                    <a:lstStyle/>
                    <a:p>
                      <a:pPr>
                        <a:lnSpc>
                          <a:spcPct val="107000"/>
                        </a:lnSpc>
                        <a:spcAft>
                          <a:spcPts val="800"/>
                        </a:spcAft>
                      </a:pPr>
                      <a:r>
                        <a:rPr lang="en-US" sz="1600" dirty="0">
                          <a:latin typeface="Times New Roman" panose="02020603050405020304" pitchFamily="18" charset="0"/>
                          <a:ea typeface="Segoe UI Historic" panose="020B0502040204020203" pitchFamily="34" charset="0"/>
                          <a:cs typeface="Times New Roman" panose="02020603050405020304" pitchFamily="18" charset="0"/>
                        </a:rPr>
                        <a:t>Smart Lawn Bluetooth Mower with sprinkler and Time tracker</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latin typeface="Times New Roman" panose="02020603050405020304" pitchFamily="18" charset="0"/>
                          <a:ea typeface="Segoe UI Historic" panose="020B0502040204020203" pitchFamily="34" charset="0"/>
                          <a:cs typeface="Times New Roman" panose="02020603050405020304" pitchFamily="18" charset="0"/>
                        </a:rPr>
                        <a:t>Operation uses a lawn mower with a battery that can be charged with solar power. This can be done using an android phone</a:t>
                      </a:r>
                      <a:endParaRPr lang="en-IN" sz="14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943335"/>
                  </a:ext>
                </a:extLst>
              </a:tr>
              <a:tr h="830284">
                <a:tc>
                  <a:txBody>
                    <a:bodyPr/>
                    <a:lstStyle/>
                    <a:p>
                      <a:r>
                        <a:rPr lang="en-US" dirty="0"/>
                        <a:t>4.</a:t>
                      </a:r>
                      <a:endParaRPr lang="en-IN" dirty="0"/>
                    </a:p>
                  </a:txBody>
                  <a:tcPr/>
                </a:tc>
                <a:tc>
                  <a:txBody>
                    <a:bodyPr/>
                    <a:lstStyle/>
                    <a:p>
                      <a:pPr>
                        <a:lnSpc>
                          <a:spcPct val="107000"/>
                        </a:lnSpc>
                        <a:spcAft>
                          <a:spcPts val="800"/>
                        </a:spcAft>
                      </a:pPr>
                      <a:r>
                        <a:rPr lang="en-IN" sz="1800" dirty="0" err="1">
                          <a:latin typeface="Times New Roman" panose="02020603050405020304" pitchFamily="18" charset="0"/>
                          <a:cs typeface="Times New Roman" panose="02020603050405020304" pitchFamily="18" charset="0"/>
                        </a:rPr>
                        <a:t>Mr.Abhishek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Pawar,Miss.Anushka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Bhalerao</a:t>
                      </a:r>
                      <a:r>
                        <a:rPr lang="en-IN" sz="1800" dirty="0">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IFJMR </a:t>
                      </a:r>
                    </a:p>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2023 </a:t>
                      </a:r>
                    </a:p>
                  </a:txBody>
                  <a:tcPr/>
                </a:tc>
                <a:tc>
                  <a:txBody>
                    <a:bodyPr/>
                    <a:lstStyle/>
                    <a:p>
                      <a:pPr>
                        <a:lnSpc>
                          <a:spcPct val="107000"/>
                        </a:lnSpc>
                        <a:spcAft>
                          <a:spcPts val="800"/>
                        </a:spcAft>
                      </a:pPr>
                      <a:r>
                        <a:rPr lang="en-US" sz="1600" dirty="0">
                          <a:latin typeface="Times New Roman" panose="02020603050405020304" pitchFamily="18" charset="0"/>
                          <a:ea typeface="Segoe UI Historic" panose="020B0502040204020203" pitchFamily="34" charset="0"/>
                          <a:cs typeface="Times New Roman" panose="02020603050405020304" pitchFamily="18" charset="0"/>
                        </a:rPr>
                        <a:t>Hybrid Fully Automatic Solar Grass cutter </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latin typeface="Times New Roman" panose="02020603050405020304" pitchFamily="18" charset="0"/>
                          <a:ea typeface="Segoe UI Historic" panose="020B0502040204020203" pitchFamily="34" charset="0"/>
                          <a:cs typeface="Times New Roman" panose="02020603050405020304" pitchFamily="18" charset="0"/>
                        </a:rPr>
                        <a:t>Semi-Automatic Solar Powered Grass Cutter</a:t>
                      </a:r>
                      <a:endParaRPr lang="en-IN" sz="15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7680810"/>
                  </a:ext>
                </a:extLst>
              </a:tr>
              <a:tr h="1136766">
                <a:tc>
                  <a:txBody>
                    <a:bodyPr/>
                    <a:lstStyle/>
                    <a:p>
                      <a:r>
                        <a:rPr lang="en-US" dirty="0"/>
                        <a:t>5.</a:t>
                      </a:r>
                      <a:endParaRPr lang="en-IN" dirty="0"/>
                    </a:p>
                  </a:txBody>
                  <a:tcPr/>
                </a:tc>
                <a:tc>
                  <a:txBody>
                    <a:bodyPr/>
                    <a:lstStyle/>
                    <a:p>
                      <a:pPr>
                        <a:lnSpc>
                          <a:spcPct val="107000"/>
                        </a:lnSpc>
                        <a:spcAft>
                          <a:spcPts val="800"/>
                        </a:spcAft>
                      </a:pPr>
                      <a:r>
                        <a:rPr lang="en-IN" sz="1600" dirty="0">
                          <a:latin typeface="Times New Roman" panose="02020603050405020304" pitchFamily="18" charset="0"/>
                          <a:ea typeface="Segoe UI Historic" panose="020B0502040204020203" pitchFamily="34" charset="0"/>
                          <a:cs typeface="Times New Roman" panose="02020603050405020304" pitchFamily="18" charset="0"/>
                        </a:rPr>
                        <a:t>K.N. </a:t>
                      </a:r>
                      <a:r>
                        <a:rPr lang="en-IN" sz="1600" dirty="0" err="1">
                          <a:latin typeface="Times New Roman" panose="02020603050405020304" pitchFamily="18" charset="0"/>
                          <a:ea typeface="Segoe UI Historic" panose="020B0502040204020203" pitchFamily="34" charset="0"/>
                          <a:cs typeface="Times New Roman" panose="02020603050405020304" pitchFamily="18" charset="0"/>
                        </a:rPr>
                        <a:t>Baluprithviraj</a:t>
                      </a:r>
                      <a:r>
                        <a:rPr lang="en-IN" sz="1600" dirty="0">
                          <a:latin typeface="Times New Roman" panose="02020603050405020304" pitchFamily="18" charset="0"/>
                          <a:ea typeface="Segoe UI Historic" panose="020B0502040204020203" pitchFamily="34" charset="0"/>
                          <a:cs typeface="Times New Roman" panose="02020603050405020304" pitchFamily="18" charset="0"/>
                        </a:rPr>
                        <a:t>, R Harini, M.M </a:t>
                      </a:r>
                      <a:r>
                        <a:rPr lang="en-IN" sz="1600" dirty="0" err="1">
                          <a:latin typeface="Times New Roman" panose="02020603050405020304" pitchFamily="18" charset="0"/>
                          <a:ea typeface="Segoe UI Historic" panose="020B0502040204020203" pitchFamily="34" charset="0"/>
                          <a:cs typeface="Times New Roman" panose="02020603050405020304" pitchFamily="18" charset="0"/>
                        </a:rPr>
                        <a:t>Janarthanan</a:t>
                      </a:r>
                      <a:r>
                        <a:rPr lang="en-IN" sz="1600" dirty="0">
                          <a:latin typeface="Times New Roman" panose="02020603050405020304" pitchFamily="18" charset="0"/>
                          <a:ea typeface="Segoe UI Historic" panose="020B0502040204020203" pitchFamily="34" charset="0"/>
                          <a:cs typeface="Times New Roman" panose="02020603050405020304" pitchFamily="18" charset="0"/>
                        </a:rPr>
                        <a:t> and C </a:t>
                      </a:r>
                      <a:r>
                        <a:rPr lang="en-IN" sz="1600" dirty="0" err="1">
                          <a:latin typeface="Times New Roman" panose="02020603050405020304" pitchFamily="18" charset="0"/>
                          <a:ea typeface="Segoe UI Historic" panose="020B0502040204020203" pitchFamily="34" charset="0"/>
                          <a:cs typeface="Times New Roman" panose="02020603050405020304" pitchFamily="18" charset="0"/>
                        </a:rPr>
                        <a:t>JasodhaSree</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r>
                        <a:rPr lang="en-IN" sz="1600" dirty="0">
                          <a:latin typeface="Times New Roman" panose="02020603050405020304" pitchFamily="18" charset="0"/>
                          <a:ea typeface="Segoe UI Historic" panose="020B0502040204020203" pitchFamily="34" charset="0"/>
                          <a:cs typeface="Times New Roman" panose="02020603050405020304" pitchFamily="18" charset="0"/>
                        </a:rPr>
                        <a:t>    </a:t>
                      </a:r>
                      <a:r>
                        <a:rPr lang="en-IN" sz="1600" b="0" dirty="0">
                          <a:latin typeface="Times New Roman" panose="02020603050405020304" pitchFamily="18" charset="0"/>
                          <a:ea typeface="Segoe UI Historic" panose="020B0502040204020203" pitchFamily="34" charset="0"/>
                          <a:cs typeface="Times New Roman" panose="02020603050405020304" pitchFamily="18" charset="0"/>
                        </a:rPr>
                        <a:t>IOSEC</a:t>
                      </a:r>
                    </a:p>
                    <a:p>
                      <a:r>
                        <a:rPr lang="en-IN" sz="1600" b="0" dirty="0">
                          <a:latin typeface="Times New Roman" panose="02020603050405020304" pitchFamily="18" charset="0"/>
                          <a:ea typeface="Segoe UI Historic" panose="020B0502040204020203" pitchFamily="34" charset="0"/>
                          <a:cs typeface="Times New Roman" panose="02020603050405020304" pitchFamily="18" charset="0"/>
                        </a:rPr>
                        <a:t>    2021                         </a:t>
                      </a:r>
                    </a:p>
                  </a:txBody>
                  <a:tcPr/>
                </a:tc>
                <a:tc>
                  <a:txBody>
                    <a:bodyPr/>
                    <a:lstStyle/>
                    <a:p>
                      <a:pPr>
                        <a:lnSpc>
                          <a:spcPct val="107000"/>
                        </a:lnSpc>
                        <a:spcAft>
                          <a:spcPts val="800"/>
                        </a:spcAft>
                      </a:pPr>
                      <a:r>
                        <a:rPr lang="en-US" sz="1600" dirty="0">
                          <a:latin typeface="Times New Roman" panose="02020603050405020304" pitchFamily="18" charset="0"/>
                          <a:ea typeface="Segoe UI Historic" panose="020B0502040204020203" pitchFamily="34" charset="0"/>
                          <a:cs typeface="Times New Roman" panose="02020603050405020304" pitchFamily="18" charset="0"/>
                        </a:rPr>
                        <a:t>Design and Development of Smart Lawn Mower</a:t>
                      </a:r>
                      <a:endParaRPr lang="en-IN" sz="16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latin typeface="Times New Roman" panose="02020603050405020304" pitchFamily="18" charset="0"/>
                          <a:ea typeface="Segoe UI Historic" panose="020B0502040204020203" pitchFamily="34" charset="0"/>
                          <a:cs typeface="Times New Roman" panose="02020603050405020304" pitchFamily="18" charset="0"/>
                        </a:rPr>
                        <a:t>It enables remote control and </a:t>
                      </a:r>
                      <a:r>
                        <a:rPr lang="en-US" sz="1400" dirty="0" err="1">
                          <a:latin typeface="Times New Roman" panose="02020603050405020304" pitchFamily="18" charset="0"/>
                          <a:ea typeface="Segoe UI Historic" panose="020B0502040204020203" pitchFamily="34" charset="0"/>
                          <a:cs typeface="Times New Roman" panose="02020603050405020304" pitchFamily="18" charset="0"/>
                        </a:rPr>
                        <a:t>realtime</a:t>
                      </a:r>
                      <a:r>
                        <a:rPr lang="en-US" sz="1400" dirty="0">
                          <a:latin typeface="Times New Roman" panose="02020603050405020304" pitchFamily="18" charset="0"/>
                          <a:ea typeface="Segoe UI Historic" panose="020B0502040204020203" pitchFamily="34" charset="0"/>
                          <a:cs typeface="Times New Roman" panose="02020603050405020304" pitchFamily="18" charset="0"/>
                        </a:rPr>
                        <a:t> monitoring of the lawnmower, making grass cutting more convenient and efficient while reducing the need for manual operation.</a:t>
                      </a:r>
                      <a:endParaRPr lang="en-IN" sz="1400" dirty="0">
                        <a:effectLst/>
                        <a:latin typeface="Times New Roman" panose="02020603050405020304" pitchFamily="18" charset="0"/>
                        <a:ea typeface="Segoe UI Historic" panose="020B05020402040202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8747135"/>
                  </a:ext>
                </a:extLst>
              </a:tr>
            </a:tbl>
          </a:graphicData>
        </a:graphic>
      </p:graphicFrame>
    </p:spTree>
    <p:extLst>
      <p:ext uri="{BB962C8B-B14F-4D97-AF65-F5344CB8AC3E}">
        <p14:creationId xmlns:p14="http://schemas.microsoft.com/office/powerpoint/2010/main" val="40085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253D1-6EDB-1B0B-DFEF-77018C795D87}"/>
              </a:ext>
            </a:extLst>
          </p:cNvPr>
          <p:cNvSpPr txBox="1"/>
          <p:nvPr/>
        </p:nvSpPr>
        <p:spPr>
          <a:xfrm>
            <a:off x="970384" y="494523"/>
            <a:ext cx="6988628" cy="584775"/>
          </a:xfrm>
          <a:prstGeom prst="rect">
            <a:avLst/>
          </a:prstGeom>
          <a:noFill/>
        </p:spPr>
        <p:txBody>
          <a:bodyPr wrap="square" rtlCol="0">
            <a:spAutoFit/>
          </a:bodyPr>
          <a:lstStyle/>
          <a:p>
            <a:r>
              <a:rPr lang="en-US" sz="3000" b="1" u="sng" dirty="0">
                <a:latin typeface="Times New Roman" panose="02020603050405020304" pitchFamily="18" charset="0"/>
                <a:cs typeface="Times New Roman" panose="02020603050405020304" pitchFamily="18" charset="0"/>
              </a:rPr>
              <a:t>METHODOLOGY</a:t>
            </a:r>
            <a:r>
              <a:rPr lang="en-US" sz="3200" b="1" u="sng" dirty="0">
                <a:latin typeface="Times New Roman" panose="02020603050405020304" pitchFamily="18" charset="0"/>
                <a:cs typeface="Times New Roman" panose="02020603050405020304" pitchFamily="18" charset="0"/>
              </a:rPr>
              <a:t>:</a:t>
            </a:r>
            <a:endParaRPr lang="en-IN" b="1" u="sng" dirty="0"/>
          </a:p>
        </p:txBody>
      </p:sp>
      <p:sp>
        <p:nvSpPr>
          <p:cNvPr id="3" name="TextBox 2">
            <a:extLst>
              <a:ext uri="{FF2B5EF4-FFF2-40B4-BE49-F238E27FC236}">
                <a16:creationId xmlns:a16="http://schemas.microsoft.com/office/drawing/2014/main" id="{924368C1-A7BC-4A10-2C77-FBB870991EC0}"/>
              </a:ext>
            </a:extLst>
          </p:cNvPr>
          <p:cNvSpPr txBox="1"/>
          <p:nvPr/>
        </p:nvSpPr>
        <p:spPr>
          <a:xfrm>
            <a:off x="521110" y="1234450"/>
            <a:ext cx="11228438" cy="5970865"/>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The heart of the system is the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Arduino uno</a:t>
            </a:r>
            <a:r>
              <a:rPr lang="en-US" dirty="0">
                <a:latin typeface="Times New Roman" panose="02020603050405020304" pitchFamily="18" charset="0"/>
                <a:ea typeface="Segoe UI Historic" panose="020B0502040204020203" pitchFamily="34" charset="0"/>
                <a:cs typeface="Times New Roman" panose="02020603050405020304" pitchFamily="18" charset="0"/>
              </a:rPr>
              <a:t>, a popular microcontroller that provides the necessary processing power to control various inputs and outputs. Its ease of programming and compatibility with a wide range of sensors make it an ideal choice for managing the overall functionality of the smart grass cutter.</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For obstacle detection, an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Ultrasonic sensor </a:t>
            </a:r>
            <a:r>
              <a:rPr lang="en-US" dirty="0">
                <a:latin typeface="Times New Roman" panose="02020603050405020304" pitchFamily="18" charset="0"/>
                <a:ea typeface="Segoe UI Historic" panose="020B0502040204020203" pitchFamily="34" charset="0"/>
                <a:cs typeface="Times New Roman" panose="02020603050405020304" pitchFamily="18" charset="0"/>
              </a:rPr>
              <a:t>is integrated into the system. This sensor emits sound waves and measures the time it takes for the waves to bounce back from objects, enabling the mower to detect and avoid obstacles such as trees, rocks, or pets.</a:t>
            </a:r>
          </a:p>
          <a:p>
            <a:pPr marL="342900" indent="-342900" algn="just">
              <a:buFont typeface="Wingdings" panose="05000000000000000000" pitchFamily="2" charset="2"/>
              <a:buChar char="Ø"/>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The movement of the smart grass cutter is driven by motors, This motor driver allows the microcontroller to regulate the speed and direction of the motors, ensuring that the grass cutter moves smoothly across the lawn and adjusts when encountering obstacles.</a:t>
            </a:r>
            <a:endParaRPr lang="en-US" sz="2200" dirty="0">
              <a:latin typeface="Times New Roman" panose="02020603050405020304" pitchFamily="18" charset="0"/>
              <a:ea typeface="Segoe UI Historic" panose="020B0502040204020203"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Segoe UI Historic" panose="020B0502040204020203" pitchFamily="34" charset="0"/>
                <a:cs typeface="Times New Roman" panose="02020603050405020304" pitchFamily="18" charset="0"/>
              </a:rPr>
              <a:t>Lastly, a </a:t>
            </a:r>
            <a:r>
              <a:rPr lang="en-US" sz="1800" b="1" dirty="0">
                <a:latin typeface="Times New Roman" panose="02020603050405020304" pitchFamily="18" charset="0"/>
                <a:ea typeface="Segoe UI Historic" panose="020B0502040204020203" pitchFamily="34" charset="0"/>
                <a:cs typeface="Times New Roman" panose="02020603050405020304" pitchFamily="18" charset="0"/>
              </a:rPr>
              <a:t>battery pack</a:t>
            </a:r>
            <a:r>
              <a:rPr lang="en-US" sz="1800" dirty="0">
                <a:latin typeface="Times New Roman" panose="02020603050405020304" pitchFamily="18" charset="0"/>
                <a:ea typeface="Segoe UI Historic" panose="020B0502040204020203" pitchFamily="34" charset="0"/>
                <a:cs typeface="Times New Roman" panose="02020603050405020304" pitchFamily="18" charset="0"/>
              </a:rPr>
              <a:t> is used to power the entire system. The battery must be chosen to provide sufficient power for the microcontroller, sensors, motors, and Bluetooth module while ensuring long operational hours.</a:t>
            </a:r>
          </a:p>
          <a:p>
            <a:pPr marL="285750" indent="-285750" algn="just">
              <a:buFont typeface="Arial" panose="020B0604020202020204" pitchFamily="34" charset="0"/>
              <a:buChar char="•"/>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Grass Cutting -</a:t>
            </a:r>
            <a:r>
              <a:rPr lang="en-US" dirty="0">
                <a:latin typeface="Times New Roman" panose="02020603050405020304" pitchFamily="18" charset="0"/>
                <a:cs typeface="Times New Roman" panose="02020603050405020304" pitchFamily="18" charset="0"/>
              </a:rPr>
              <a:t> While moving, the grass-cutting mechanism is engaged. ensure the blades adjust dynamically for an even cut.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342900" indent="-342900">
              <a:buFont typeface="Wingdings" panose="05000000000000000000" pitchFamily="2" charset="2"/>
              <a:buChar char="Ø"/>
            </a:pPr>
            <a:endParaRPr lang="en-IN" sz="2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18599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67DF1-1488-5C56-FD8A-BEDFCBC400D1}"/>
              </a:ext>
            </a:extLst>
          </p:cNvPr>
          <p:cNvSpPr txBox="1"/>
          <p:nvPr/>
        </p:nvSpPr>
        <p:spPr>
          <a:xfrm>
            <a:off x="668895" y="528032"/>
            <a:ext cx="4457624"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BLOCK DIAGRAM:</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A68A22-2A19-A79B-FF4D-F06CBBFF2E5B}"/>
              </a:ext>
            </a:extLst>
          </p:cNvPr>
          <p:cNvSpPr txBox="1"/>
          <p:nvPr/>
        </p:nvSpPr>
        <p:spPr>
          <a:xfrm>
            <a:off x="275303" y="1671484"/>
            <a:ext cx="5712542"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The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Arduino Uno</a:t>
            </a:r>
            <a:r>
              <a:rPr lang="en-US" dirty="0">
                <a:latin typeface="Times New Roman" panose="02020603050405020304" pitchFamily="18" charset="0"/>
                <a:ea typeface="Segoe UI Historic" panose="020B0502040204020203" pitchFamily="34" charset="0"/>
                <a:cs typeface="Times New Roman" panose="02020603050405020304" pitchFamily="18" charset="0"/>
              </a:rPr>
              <a:t> receives inputs from the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Ultrasonic Sensor</a:t>
            </a:r>
            <a:r>
              <a:rPr lang="en-US" dirty="0">
                <a:latin typeface="Times New Roman" panose="02020603050405020304" pitchFamily="18" charset="0"/>
                <a:ea typeface="Segoe UI Historic" panose="020B0502040204020203" pitchFamily="34" charset="0"/>
                <a:cs typeface="Times New Roman" panose="02020603050405020304" pitchFamily="18" charset="0"/>
              </a:rPr>
              <a:t> to detect obstacles or measure distance.</a:t>
            </a:r>
          </a:p>
          <a:p>
            <a:pPr marL="285750" indent="-285750" algn="just">
              <a:buFont typeface="Wingdings" panose="05000000000000000000" pitchFamily="2" charset="2"/>
              <a:buChar char="Ø"/>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The direction of the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4-Gear Motors</a:t>
            </a:r>
            <a:r>
              <a:rPr lang="en-US" dirty="0">
                <a:latin typeface="Times New Roman" panose="02020603050405020304" pitchFamily="18" charset="0"/>
                <a:ea typeface="Segoe UI Historic" panose="020B0502040204020203" pitchFamily="34" charset="0"/>
                <a:cs typeface="Times New Roman" panose="02020603050405020304" pitchFamily="18" charset="0"/>
              </a:rPr>
              <a:t> and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30 RPM Gear Motor</a:t>
            </a:r>
            <a:r>
              <a:rPr lang="en-US" dirty="0">
                <a:latin typeface="Times New Roman" panose="02020603050405020304" pitchFamily="18" charset="0"/>
                <a:ea typeface="Segoe UI Historic" panose="020B0502040204020203" pitchFamily="34" charset="0"/>
                <a:cs typeface="Times New Roman" panose="02020603050405020304" pitchFamily="18" charset="0"/>
              </a:rPr>
              <a:t>, which likely work together to move the robot forward, backward, or steer it.</a:t>
            </a:r>
          </a:p>
          <a:p>
            <a:pPr marL="285750" indent="-285750" algn="just">
              <a:buFont typeface="Wingdings" panose="05000000000000000000" pitchFamily="2" charset="2"/>
              <a:buChar char="Ø"/>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Segoe UI Historic" panose="020B0502040204020203" pitchFamily="34" charset="0"/>
                <a:cs typeface="Times New Roman" panose="02020603050405020304" pitchFamily="18" charset="0"/>
              </a:rPr>
              <a:t>A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12V power supply</a:t>
            </a:r>
            <a:r>
              <a:rPr lang="en-US" dirty="0">
                <a:latin typeface="Times New Roman" panose="02020603050405020304" pitchFamily="18" charset="0"/>
                <a:ea typeface="Segoe UI Historic" panose="020B0502040204020203" pitchFamily="34" charset="0"/>
                <a:cs typeface="Times New Roman" panose="02020603050405020304" pitchFamily="18" charset="0"/>
              </a:rPr>
              <a:t> powers the motors through the motor driver, and a </a:t>
            </a:r>
            <a:r>
              <a:rPr lang="en-US" b="1" dirty="0">
                <a:latin typeface="Times New Roman" panose="02020603050405020304" pitchFamily="18" charset="0"/>
                <a:ea typeface="Segoe UI Historic" panose="020B0502040204020203" pitchFamily="34" charset="0"/>
                <a:cs typeface="Times New Roman" panose="02020603050405020304" pitchFamily="18" charset="0"/>
              </a:rPr>
              <a:t>Battery</a:t>
            </a:r>
            <a:r>
              <a:rPr lang="en-US" dirty="0">
                <a:latin typeface="Times New Roman" panose="02020603050405020304" pitchFamily="18" charset="0"/>
                <a:ea typeface="Segoe UI Historic" panose="020B0502040204020203" pitchFamily="34" charset="0"/>
                <a:cs typeface="Times New Roman" panose="02020603050405020304" pitchFamily="18" charset="0"/>
              </a:rPr>
              <a:t> powers the Arduino and other components.</a:t>
            </a:r>
          </a:p>
          <a:p>
            <a:pPr marL="285750" indent="-285750" algn="just">
              <a:buFont typeface="Arial" panose="020B0604020202020204" pitchFamily="34" charset="0"/>
              <a:buChar char="•"/>
            </a:pPr>
            <a:endParaRPr lang="en-US"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dirty="0"/>
              <a:t>DC motors, powered  by an </a:t>
            </a:r>
            <a:r>
              <a:rPr lang="en-US" b="1" dirty="0"/>
              <a:t>L298N motor driver, </a:t>
            </a:r>
            <a:r>
              <a:rPr lang="en-US" dirty="0"/>
              <a:t>control the grass cutter’s wheels. The motor driver regulates motor speed.</a:t>
            </a:r>
            <a:endParaRPr lang="en-IN" dirty="0">
              <a:latin typeface="Times New Roman" panose="02020603050405020304" pitchFamily="18" charset="0"/>
              <a:ea typeface="Segoe UI Historic" panose="020B0502040204020203"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64F9072-AF7B-C5B4-7B6B-0EC74FE2DB4B}"/>
              </a:ext>
            </a:extLst>
          </p:cNvPr>
          <p:cNvPicPr>
            <a:picLocks noChangeAspect="1"/>
          </p:cNvPicPr>
          <p:nvPr/>
        </p:nvPicPr>
        <p:blipFill>
          <a:blip r:embed="rId2"/>
          <a:stretch>
            <a:fillRect/>
          </a:stretch>
        </p:blipFill>
        <p:spPr>
          <a:xfrm>
            <a:off x="6096000" y="1671484"/>
            <a:ext cx="5329831" cy="3467185"/>
          </a:xfrm>
          <a:prstGeom prst="rect">
            <a:avLst/>
          </a:prstGeom>
        </p:spPr>
      </p:pic>
      <p:sp>
        <p:nvSpPr>
          <p:cNvPr id="4" name="TextBox 3">
            <a:extLst>
              <a:ext uri="{FF2B5EF4-FFF2-40B4-BE49-F238E27FC236}">
                <a16:creationId xmlns:a16="http://schemas.microsoft.com/office/drawing/2014/main" id="{311158AD-79A5-5C7A-E14C-AC48029DD158}"/>
              </a:ext>
            </a:extLst>
          </p:cNvPr>
          <p:cNvSpPr txBox="1"/>
          <p:nvPr/>
        </p:nvSpPr>
        <p:spPr>
          <a:xfrm>
            <a:off x="6764594" y="5456903"/>
            <a:ext cx="4345858" cy="369332"/>
          </a:xfrm>
          <a:prstGeom prst="rect">
            <a:avLst/>
          </a:prstGeom>
          <a:noFill/>
        </p:spPr>
        <p:txBody>
          <a:bodyPr wrap="square" rtlCol="0">
            <a:spAutoFit/>
          </a:bodyPr>
          <a:lstStyle/>
          <a:p>
            <a:r>
              <a:rPr lang="en-US" dirty="0"/>
              <a:t>Fig :1 Block of smart grass cutter</a:t>
            </a:r>
          </a:p>
        </p:txBody>
      </p:sp>
    </p:spTree>
    <p:extLst>
      <p:ext uri="{BB962C8B-B14F-4D97-AF65-F5344CB8AC3E}">
        <p14:creationId xmlns:p14="http://schemas.microsoft.com/office/powerpoint/2010/main" val="80787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E1747C6-3201-2104-C0C4-369AED1079DB}"/>
              </a:ext>
            </a:extLst>
          </p:cNvPr>
          <p:cNvSpPr>
            <a:spLocks noGrp="1"/>
          </p:cNvSpPr>
          <p:nvPr>
            <p:ph sz="half" idx="2"/>
          </p:nvPr>
        </p:nvSpPr>
        <p:spPr>
          <a:xfrm>
            <a:off x="7049728" y="993057"/>
            <a:ext cx="4304071" cy="5183905"/>
          </a:xfrm>
        </p:spPr>
        <p:txBody>
          <a:bodyPr>
            <a:normAutofit fontScale="25000" lnSpcReduction="20000"/>
          </a:bodyPr>
          <a:lstStyle/>
          <a:p>
            <a:pPr marL="0" indent="0">
              <a:buNone/>
            </a:pPr>
            <a:r>
              <a:rPr lang="en-US" sz="1600" dirty="0"/>
              <a:t>                               </a:t>
            </a:r>
          </a:p>
          <a:p>
            <a:pPr marL="0" indent="0">
              <a:buNone/>
            </a:pPr>
            <a:r>
              <a:rPr lang="en-US" sz="1600" dirty="0"/>
              <a:t>                                  </a:t>
            </a:r>
          </a:p>
          <a:p>
            <a:pPr marL="0" indent="0">
              <a:buNone/>
            </a:pPr>
            <a:endParaRPr lang="en-US" sz="2400" b="1" u="sng" dirty="0"/>
          </a:p>
        </p:txBody>
      </p:sp>
      <p:sp>
        <p:nvSpPr>
          <p:cNvPr id="16" name="Content Placeholder 15">
            <a:extLst>
              <a:ext uri="{FF2B5EF4-FFF2-40B4-BE49-F238E27FC236}">
                <a16:creationId xmlns:a16="http://schemas.microsoft.com/office/drawing/2014/main" id="{83AAAFA5-4078-79AA-9EB1-B100AA177195}"/>
              </a:ext>
            </a:extLst>
          </p:cNvPr>
          <p:cNvSpPr>
            <a:spLocks noGrp="1"/>
          </p:cNvSpPr>
          <p:nvPr>
            <p:ph sz="half" idx="1"/>
          </p:nvPr>
        </p:nvSpPr>
        <p:spPr>
          <a:xfrm>
            <a:off x="398820" y="339614"/>
            <a:ext cx="7122857" cy="6518386"/>
          </a:xfrm>
        </p:spPr>
        <p:txBody>
          <a:bodyPr>
            <a:normAutofit fontScale="25000" lnSpcReduction="20000"/>
          </a:bodyPr>
          <a:lstStyle/>
          <a:p>
            <a:pPr marL="0" indent="0">
              <a:buNone/>
            </a:pPr>
            <a:r>
              <a:rPr lang="en-US" sz="2400" b="1" dirty="0"/>
              <a:t>   </a:t>
            </a:r>
          </a:p>
          <a:p>
            <a:pPr marL="0" indent="0">
              <a:buNone/>
            </a:pPr>
            <a:r>
              <a:rPr lang="en-US" sz="11200" b="1" dirty="0"/>
              <a:t> </a:t>
            </a:r>
            <a:r>
              <a:rPr lang="en-US" sz="11200" b="1" u="sng" dirty="0">
                <a:latin typeface="Times New Roman" panose="02020603050405020304" pitchFamily="18" charset="0"/>
                <a:cs typeface="Times New Roman" panose="02020603050405020304" pitchFamily="18" charset="0"/>
              </a:rPr>
              <a:t>CIRCUIT DIAGRAM:   </a:t>
            </a:r>
          </a:p>
          <a:p>
            <a:pPr marL="342900" indent="-342900" algn="just">
              <a:lnSpc>
                <a:spcPct val="100000"/>
              </a:lnSpc>
              <a:buAutoNum type="arabicPeriod"/>
            </a:pPr>
            <a:r>
              <a:rPr lang="en-US" sz="7200" b="1" dirty="0">
                <a:latin typeface="Times New Roman" panose="02020603050405020304" pitchFamily="18" charset="0"/>
                <a:cs typeface="Times New Roman" panose="02020603050405020304" pitchFamily="18" charset="0"/>
              </a:rPr>
              <a:t>Power Supply :</a:t>
            </a:r>
            <a:r>
              <a:rPr lang="en-US" sz="7200" dirty="0">
                <a:latin typeface="Times New Roman" panose="02020603050405020304" pitchFamily="18" charset="0"/>
                <a:cs typeface="Times New Roman" panose="02020603050405020304" pitchFamily="18" charset="0"/>
              </a:rPr>
              <a:t> The system is powered by a 14.8V battery pack (4 x 18650 Li-Ion batteries). The battery pack provides energy to the Arduino board.</a:t>
            </a:r>
          </a:p>
          <a:p>
            <a:pPr marL="342900" indent="-342900" algn="just">
              <a:lnSpc>
                <a:spcPct val="100000"/>
              </a:lnSpc>
              <a:buAutoNum type="arabicPeriod"/>
            </a:pPr>
            <a:r>
              <a:rPr lang="en-US" sz="7200" b="1" dirty="0">
                <a:latin typeface="Times New Roman" panose="02020603050405020304" pitchFamily="18" charset="0"/>
                <a:cs typeface="Times New Roman" panose="02020603050405020304" pitchFamily="18" charset="0"/>
              </a:rPr>
              <a:t>Arduino Microcontroller : </a:t>
            </a:r>
            <a:r>
              <a:rPr lang="en-US" sz="7200" dirty="0">
                <a:latin typeface="Times New Roman" panose="02020603050405020304" pitchFamily="18" charset="0"/>
                <a:cs typeface="Times New Roman" panose="02020603050405020304" pitchFamily="18" charset="0"/>
              </a:rPr>
              <a:t>The Arduino serves as the brain of the system, controlling the motors and receiving input from sensors.</a:t>
            </a:r>
          </a:p>
          <a:p>
            <a:pPr marL="342900" indent="-342900" algn="just">
              <a:lnSpc>
                <a:spcPct val="100000"/>
              </a:lnSpc>
              <a:buAutoNum type="arabicPeriod"/>
            </a:pPr>
            <a:r>
              <a:rPr lang="en-US" sz="7200" b="1" dirty="0">
                <a:latin typeface="Times New Roman" panose="02020603050405020304" pitchFamily="18" charset="0"/>
                <a:cs typeface="Times New Roman" panose="02020603050405020304" pitchFamily="18" charset="0"/>
              </a:rPr>
              <a:t>Motor Driver (H-Bridge): </a:t>
            </a:r>
            <a:r>
              <a:rPr lang="en-US" sz="7200" dirty="0">
                <a:latin typeface="Times New Roman" panose="02020603050405020304" pitchFamily="18" charset="0"/>
                <a:cs typeface="Times New Roman" panose="02020603050405020304" pitchFamily="18" charset="0"/>
              </a:rPr>
              <a:t>The motor driver (L298N or similar) is used to control the speed and direction of the motors. Four DC motors are connected to the motor driver: front-left, front-right, back-left, and back-right. The motor driver receives control signals from the Arduino to operate the motors.</a:t>
            </a:r>
          </a:p>
          <a:p>
            <a:pPr marL="342900" indent="-342900" algn="just">
              <a:lnSpc>
                <a:spcPct val="100000"/>
              </a:lnSpc>
              <a:buAutoNum type="arabicPeriod"/>
            </a:pPr>
            <a:r>
              <a:rPr lang="en-US" sz="7200" b="1" dirty="0">
                <a:latin typeface="Times New Roman" panose="02020603050405020304" pitchFamily="18" charset="0"/>
                <a:cs typeface="Times New Roman" panose="02020603050405020304" pitchFamily="18" charset="0"/>
              </a:rPr>
              <a:t>DC Motors: </a:t>
            </a:r>
            <a:r>
              <a:rPr lang="en-US" sz="7200" dirty="0">
                <a:latin typeface="Times New Roman" panose="02020603050405020304" pitchFamily="18" charset="0"/>
                <a:cs typeface="Times New Roman" panose="02020603050405020304" pitchFamily="18" charset="0"/>
              </a:rPr>
              <a:t>The four DC Gear motors are responsible for the movement of the robotic vehicle. The motors allow forward, backward, left, and right movement depending on the control logic.</a:t>
            </a:r>
          </a:p>
          <a:p>
            <a:pPr marL="342900" indent="-342900" algn="just">
              <a:lnSpc>
                <a:spcPct val="100000"/>
              </a:lnSpc>
              <a:buAutoNum type="arabicPeriod"/>
            </a:pPr>
            <a:r>
              <a:rPr lang="en-US" sz="7200"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Ultrasonic Sensor: </a:t>
            </a:r>
            <a:r>
              <a:rPr lang="en-US" sz="7200" dirty="0">
                <a:latin typeface="Times New Roman" panose="02020603050405020304" pitchFamily="18" charset="0"/>
                <a:cs typeface="Times New Roman" panose="02020603050405020304" pitchFamily="18" charset="0"/>
              </a:rPr>
              <a:t>An ultrasonic sensor is used for obstacle detection. It sends distance data to the Arduino, which processes this information to avoid collisions.</a:t>
            </a:r>
          </a:p>
          <a:p>
            <a:pPr marL="342900" indent="-342900" algn="just">
              <a:lnSpc>
                <a:spcPct val="100000"/>
              </a:lnSpc>
              <a:buAutoNum type="arabicPeriod"/>
            </a:pPr>
            <a:r>
              <a:rPr lang="en-US" sz="7200" b="1" dirty="0">
                <a:latin typeface="Times New Roman" panose="02020603050405020304" pitchFamily="18" charset="0"/>
                <a:cs typeface="Times New Roman" panose="02020603050405020304" pitchFamily="18" charset="0"/>
              </a:rPr>
              <a:t>Connections: </a:t>
            </a:r>
            <a:r>
              <a:rPr lang="en-US" sz="7200" dirty="0">
                <a:latin typeface="Times New Roman" panose="02020603050405020304" pitchFamily="18" charset="0"/>
                <a:cs typeface="Times New Roman" panose="02020603050405020304" pitchFamily="18" charset="0"/>
              </a:rPr>
              <a:t>The motors are powered directly the Control signals from the Arduino are sent to the motor driver to manage motor speed and direction. The ultrasonic sensor is connected to the Arduino for real-time obstacle detection and response. This system can be used for a variety of applications, such as an autonomous grass-cutting robot or obstacle-avoiding vehicle.</a:t>
            </a:r>
            <a:r>
              <a:rPr lang="en-US" sz="7200" b="1" u="sng" dirty="0">
                <a:latin typeface="Times New Roman" panose="02020603050405020304" pitchFamily="18" charset="0"/>
                <a:cs typeface="Times New Roman" panose="02020603050405020304" pitchFamily="18" charset="0"/>
              </a:rPr>
              <a:t> </a:t>
            </a:r>
          </a:p>
          <a:p>
            <a:pPr marL="0" indent="0" algn="just">
              <a:buNone/>
            </a:pPr>
            <a:r>
              <a:rPr lang="en-US" sz="7200" dirty="0"/>
              <a:t>                                       </a:t>
            </a:r>
          </a:p>
        </p:txBody>
      </p:sp>
      <p:pic>
        <p:nvPicPr>
          <p:cNvPr id="11" name="Picture 10">
            <a:extLst>
              <a:ext uri="{FF2B5EF4-FFF2-40B4-BE49-F238E27FC236}">
                <a16:creationId xmlns:a16="http://schemas.microsoft.com/office/drawing/2014/main" id="{73C62BDF-029B-F808-1266-C622CD12E1E5}"/>
              </a:ext>
            </a:extLst>
          </p:cNvPr>
          <p:cNvPicPr>
            <a:picLocks noChangeAspect="1"/>
          </p:cNvPicPr>
          <p:nvPr/>
        </p:nvPicPr>
        <p:blipFill>
          <a:blip r:embed="rId2"/>
          <a:stretch>
            <a:fillRect/>
          </a:stretch>
        </p:blipFill>
        <p:spPr>
          <a:xfrm>
            <a:off x="7691283" y="806245"/>
            <a:ext cx="4304071" cy="5370717"/>
          </a:xfrm>
          <a:prstGeom prst="rect">
            <a:avLst/>
          </a:prstGeom>
        </p:spPr>
      </p:pic>
      <p:sp>
        <p:nvSpPr>
          <p:cNvPr id="2" name="TextBox 1">
            <a:extLst>
              <a:ext uri="{FF2B5EF4-FFF2-40B4-BE49-F238E27FC236}">
                <a16:creationId xmlns:a16="http://schemas.microsoft.com/office/drawing/2014/main" id="{3D98A47E-FF22-3867-17AB-8799098AEB21}"/>
              </a:ext>
            </a:extLst>
          </p:cNvPr>
          <p:cNvSpPr txBox="1"/>
          <p:nvPr/>
        </p:nvSpPr>
        <p:spPr>
          <a:xfrm>
            <a:off x="7934631" y="6105832"/>
            <a:ext cx="4129549" cy="369332"/>
          </a:xfrm>
          <a:prstGeom prst="rect">
            <a:avLst/>
          </a:prstGeom>
          <a:noFill/>
        </p:spPr>
        <p:txBody>
          <a:bodyPr wrap="square" rtlCol="0">
            <a:spAutoFit/>
          </a:bodyPr>
          <a:lstStyle/>
          <a:p>
            <a:r>
              <a:rPr lang="en-US" dirty="0"/>
              <a:t>Fig 2: circuit diagram of smart grass cutter</a:t>
            </a:r>
          </a:p>
        </p:txBody>
      </p:sp>
    </p:spTree>
    <p:extLst>
      <p:ext uri="{BB962C8B-B14F-4D97-AF65-F5344CB8AC3E}">
        <p14:creationId xmlns:p14="http://schemas.microsoft.com/office/powerpoint/2010/main" val="236448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2244</TotalTime>
  <Words>2346</Words>
  <Application>Microsoft Office PowerPoint</Application>
  <PresentationFormat>Widescreen</PresentationFormat>
  <Paragraphs>158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Segoe UI Black</vt:lpstr>
      <vt:lpstr>Segoe UI Historic</vt:lpstr>
      <vt:lpstr>Times New Roman</vt:lpstr>
      <vt:lpstr>ui-sans-serif</vt:lpstr>
      <vt:lpstr>Wingdings</vt:lpstr>
      <vt:lpstr>Office Theme</vt:lpstr>
      <vt:lpstr>Velagapudi Ramakrishna Siddhartha Engineering College Deemed to be University  Department of Electronics and Communication Engineering  </vt:lpstr>
      <vt:lpstr>CONTENTS:</vt:lpstr>
      <vt:lpstr>INTRODUCTION: </vt:lpstr>
      <vt:lpstr>PROBLEM STATEMENT:</vt:lpstr>
      <vt:lpstr>OBJECTIVES:</vt:lpstr>
      <vt:lpstr>LITERATURE REVIEW:</vt:lpstr>
      <vt:lpstr>PowerPoint Presentation</vt:lpstr>
      <vt:lpstr>PowerPoint Presentation</vt:lpstr>
      <vt:lpstr>PowerPoint Presentation</vt:lpstr>
      <vt:lpstr>PowerPoint Presentation</vt:lpstr>
      <vt:lpstr>Circuit Diagram:</vt:lpstr>
      <vt:lpstr>PowerPoint Presentation</vt:lpstr>
      <vt:lpstr>RESULT&amp;ANALYSIS:</vt:lpstr>
      <vt:lpstr>PowerPoint Presentation</vt:lpstr>
      <vt:lpstr>FUTURE WORK:</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power and high speed approximate multipliers for neural network and image processing applications</dc:title>
  <dc:creator>~ manee</dc:creator>
  <cp:lastModifiedBy>Manoj pemmadi</cp:lastModifiedBy>
  <cp:revision>33</cp:revision>
  <dcterms:created xsi:type="dcterms:W3CDTF">2024-09-02T09:04:38Z</dcterms:created>
  <dcterms:modified xsi:type="dcterms:W3CDTF">2024-11-30T05:06:03Z</dcterms:modified>
</cp:coreProperties>
</file>