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0" d="100"/>
          <a:sy n="80" d="100"/>
        </p:scale>
        <p:origin x="-96" y="-57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2/21/2025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2/21/2025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2/21/2025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2/21/2025</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2/21/2025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2/21/2025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2/21/2025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2/21/2025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2/21/2025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2/21/2025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MANOJPESALAVARI/PESALAVARIVENKATASAIMANOJ.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GB" b="1" dirty="0" smtClean="0">
                <a:solidFill>
                  <a:schemeClr val="accent1"/>
                </a:solidFill>
                <a:latin typeface="Arial" panose="020B0604020202020204" pitchFamily="34" charset="0"/>
                <a:cs typeface="Arial" panose="020B0604020202020204" pitchFamily="34" charset="0"/>
              </a:rPr>
              <a:t>SECURE DATA HIDING IN IMAGES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 PESALAVARI VENKATA SAI MANOJ</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Student Name </a:t>
            </a:r>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pitchFamily="34" charset="0"/>
                <a:cs typeface="Arial" pitchFamily="34" charset="0"/>
              </a:rPr>
              <a:t>PESALAVARI VENKATA SAI MANOJ</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&amp; Department : </a:t>
            </a:r>
            <a:r>
              <a:rPr lang="en-US" sz="2000" b="1" dirty="0" smtClean="0">
                <a:solidFill>
                  <a:schemeClr val="accent1">
                    <a:lumMod val="75000"/>
                  </a:schemeClr>
                </a:solidFill>
                <a:latin typeface="Arial"/>
                <a:cs typeface="Arial"/>
              </a:rPr>
              <a:t>ANANTA LAKSHMI INSTITUTE OF    				TECHNOLOGY AND SCIENCE – 			         (DIPLOMA IN COMPUTER SCIENCE)</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fontScale="77500" lnSpcReduction="20000"/>
          </a:bodyPr>
          <a:lstStyle/>
          <a:p>
            <a:pPr marL="305435" indent="-305435">
              <a:buNone/>
            </a:pPr>
            <a:r>
              <a:rPr lang="en-GB" dirty="0" smtClean="0"/>
              <a:t>	</a:t>
            </a:r>
            <a:r>
              <a:rPr lang="en-GB" sz="1900" dirty="0" smtClean="0"/>
              <a:t>The future scope of "Secure Data Hiding in Images Using </a:t>
            </a:r>
            <a:r>
              <a:rPr lang="en-GB" sz="1900" dirty="0" err="1" smtClean="0"/>
              <a:t>Steganography</a:t>
            </a:r>
            <a:r>
              <a:rPr lang="en-GB" sz="1900" dirty="0" smtClean="0"/>
              <a:t>" is vast and can be enhanced through various advancements:</a:t>
            </a:r>
          </a:p>
          <a:p>
            <a:pPr marL="305435" indent="-305435">
              <a:buNone/>
            </a:pPr>
            <a:r>
              <a:rPr lang="en-GB" sz="1900" dirty="0" smtClean="0"/>
              <a:t>	</a:t>
            </a:r>
            <a:r>
              <a:rPr lang="en-GB" sz="1900" u="sng" dirty="0" smtClean="0"/>
              <a:t>Integration with AI and Machine Learning:</a:t>
            </a:r>
            <a:r>
              <a:rPr lang="en-GB" sz="1900" dirty="0" smtClean="0"/>
              <a:t> Future developments could involve using AI and machine learning algorithms to detect patterns in images for more efficient data hiding and to make the process more adaptive to various image types.</a:t>
            </a:r>
          </a:p>
          <a:p>
            <a:pPr marL="305435" indent="-305435">
              <a:buNone/>
            </a:pPr>
            <a:r>
              <a:rPr lang="en-GB" sz="1900" dirty="0" smtClean="0"/>
              <a:t>	</a:t>
            </a:r>
            <a:r>
              <a:rPr lang="en-GB" sz="1900" u="sng" dirty="0" smtClean="0"/>
              <a:t>Deep Learning-based </a:t>
            </a:r>
            <a:r>
              <a:rPr lang="en-GB" sz="1900" u="sng" dirty="0" err="1" smtClean="0"/>
              <a:t>Steganography</a:t>
            </a:r>
            <a:r>
              <a:rPr lang="en-GB" sz="1900" u="sng" dirty="0" smtClean="0"/>
              <a:t>:</a:t>
            </a:r>
            <a:r>
              <a:rPr lang="en-GB" sz="1900" dirty="0" smtClean="0"/>
              <a:t> Leveraging deep learning models like Generative Adversarial Networks (GANs) could allow for more advanced, harder-to-detect data hiding methods with improved security and data capacity.</a:t>
            </a:r>
          </a:p>
          <a:p>
            <a:pPr marL="305435" indent="-305435">
              <a:buNone/>
            </a:pPr>
            <a:r>
              <a:rPr lang="en-GB" sz="1900" dirty="0" smtClean="0"/>
              <a:t>	</a:t>
            </a:r>
            <a:r>
              <a:rPr lang="en-GB" sz="1900" u="sng" dirty="0" smtClean="0"/>
              <a:t>Cross-Platform and Real-Time Applications:</a:t>
            </a:r>
            <a:r>
              <a:rPr lang="en-GB" sz="1900" dirty="0" smtClean="0"/>
              <a:t> Expanding the project to support mobile apps or real-time applications would make it more accessible for everyday users, providing secure communication on </a:t>
            </a:r>
            <a:r>
              <a:rPr lang="en-GB" sz="1900" dirty="0" err="1" smtClean="0"/>
              <a:t>smartphones</a:t>
            </a:r>
            <a:r>
              <a:rPr lang="en-GB" sz="1900" dirty="0" smtClean="0"/>
              <a:t> and other devices.</a:t>
            </a:r>
          </a:p>
          <a:p>
            <a:pPr marL="305435" indent="-305435">
              <a:buNone/>
            </a:pPr>
            <a:r>
              <a:rPr lang="en-GB" sz="1900" dirty="0" smtClean="0"/>
              <a:t>	</a:t>
            </a:r>
            <a:r>
              <a:rPr lang="en-GB" sz="1900" u="sng" dirty="0" smtClean="0"/>
              <a:t>Multi-Modal </a:t>
            </a:r>
            <a:r>
              <a:rPr lang="en-GB" sz="1900" u="sng" dirty="0" err="1" smtClean="0"/>
              <a:t>Steganography</a:t>
            </a:r>
            <a:r>
              <a:rPr lang="en-GB" sz="1900" u="sng" dirty="0" smtClean="0"/>
              <a:t>:</a:t>
            </a:r>
            <a:r>
              <a:rPr lang="en-GB" sz="1900" dirty="0" smtClean="0"/>
              <a:t> Future research could explore combining different media types (audio, video, text) alongside images for multi-modal </a:t>
            </a:r>
            <a:r>
              <a:rPr lang="en-GB" sz="1900" dirty="0" err="1" smtClean="0"/>
              <a:t>steganography</a:t>
            </a:r>
            <a:r>
              <a:rPr lang="en-GB" sz="1900" dirty="0" smtClean="0"/>
              <a:t>, increasing the robustness and versatility of data hiding techniques.</a:t>
            </a:r>
          </a:p>
          <a:p>
            <a:pPr marL="305435" indent="-305435">
              <a:buNone/>
            </a:pPr>
            <a:r>
              <a:rPr lang="en-GB" sz="1900" dirty="0" smtClean="0"/>
              <a:t>	</a:t>
            </a:r>
            <a:r>
              <a:rPr lang="en-GB" sz="1900" u="sng" dirty="0" smtClean="0"/>
              <a:t>Quantum-Resistant Encryption:</a:t>
            </a:r>
            <a:r>
              <a:rPr lang="en-GB" sz="1900" dirty="0" smtClean="0"/>
              <a:t> With the rise of quantum computing, there will be a need for </a:t>
            </a:r>
            <a:r>
              <a:rPr lang="en-GB" sz="1900" dirty="0" err="1" smtClean="0"/>
              <a:t>steganography</a:t>
            </a:r>
            <a:r>
              <a:rPr lang="en-GB" sz="1900" dirty="0" smtClean="0"/>
              <a:t> techniques combined with quantum-resistant encryption methods to ensure data security remains intact in the future.</a:t>
            </a:r>
          </a:p>
          <a:p>
            <a:pPr marL="305435" indent="-305435">
              <a:buNone/>
            </a:pPr>
            <a:r>
              <a:rPr lang="en-GB" sz="1900" dirty="0" smtClean="0"/>
              <a:t>	</a:t>
            </a:r>
            <a:r>
              <a:rPr lang="en-GB" sz="1900" u="sng" dirty="0" smtClean="0"/>
              <a:t>Enhanced Detection and Countermeasures:</a:t>
            </a:r>
            <a:r>
              <a:rPr lang="en-GB" sz="1900" dirty="0" smtClean="0"/>
              <a:t> As </a:t>
            </a:r>
            <a:r>
              <a:rPr lang="en-GB" sz="1900" dirty="0" err="1" smtClean="0"/>
              <a:t>steganographic</a:t>
            </a:r>
            <a:r>
              <a:rPr lang="en-GB" sz="1900" dirty="0" smtClean="0"/>
              <a:t> methods evolve, so will the need for advanced detection tools. Research in creating </a:t>
            </a:r>
            <a:r>
              <a:rPr lang="en-GB" sz="1900" dirty="0" err="1" smtClean="0"/>
              <a:t>steganalysis</a:t>
            </a:r>
            <a:r>
              <a:rPr lang="en-GB" sz="1900" dirty="0" smtClean="0"/>
              <a:t> methods capable of identifying hidden data more effectively will continue to grow alongside data-hiding technologies.</a:t>
            </a:r>
          </a:p>
          <a:p>
            <a:pPr marL="305435" indent="-305435">
              <a:buNone/>
            </a:pPr>
            <a:r>
              <a:rPr lang="en-GB" sz="1900" dirty="0" smtClean="0"/>
              <a:t>	These developments could lead to more secure, efficient, and diverse applications for hiding data in images, catering to a wide range of industries and use cases.</a:t>
            </a:r>
            <a:endParaRPr lang="en-US" sz="1900"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scope(optional)</a:t>
            </a:r>
            <a:endParaRPr lang="en-US" sz="4400" b="1" dirty="0">
              <a:solidFill>
                <a:schemeClr val="accent1"/>
              </a:solidFill>
              <a:latin typeface="Arial"/>
              <a:cs typeface="Arial"/>
            </a:endParaRPr>
          </a:p>
        </p:txBody>
      </p:sp>
    </p:spTree>
    <p:extLst>
      <p:ext uri="{BB962C8B-B14F-4D97-AF65-F5344CB8AC3E}">
        <p14:creationId xmlns=""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fontScale="92500"/>
          </a:bodyPr>
          <a:lstStyle/>
          <a:p>
            <a:pPr marL="0" indent="0">
              <a:buNone/>
            </a:pPr>
            <a:r>
              <a:rPr lang="en-GB" sz="3200" dirty="0" smtClean="0">
                <a:solidFill>
                  <a:srgbClr val="0F0F0F"/>
                </a:solidFill>
                <a:ea typeface="+mn-lt"/>
                <a:cs typeface="+mn-lt"/>
              </a:rPr>
              <a:t>	</a:t>
            </a:r>
            <a:r>
              <a:rPr lang="en-GB" sz="3200" dirty="0" smtClean="0">
                <a:solidFill>
                  <a:srgbClr val="0F0F0F"/>
                </a:solidFill>
                <a:latin typeface="Calibri" pitchFamily="34" charset="0"/>
                <a:ea typeface="+mn-lt"/>
                <a:cs typeface="Calibri" pitchFamily="34" charset="0"/>
              </a:rPr>
              <a:t>The problem of secure data hiding in images using </a:t>
            </a:r>
            <a:r>
              <a:rPr lang="en-GB" sz="3200" dirty="0" err="1" smtClean="0">
                <a:solidFill>
                  <a:srgbClr val="0F0F0F"/>
                </a:solidFill>
                <a:latin typeface="Calibri" pitchFamily="34" charset="0"/>
                <a:ea typeface="+mn-lt"/>
                <a:cs typeface="Calibri" pitchFamily="34" charset="0"/>
              </a:rPr>
              <a:t>steganography</a:t>
            </a:r>
            <a:r>
              <a:rPr lang="en-GB" sz="3200" dirty="0" smtClean="0">
                <a:solidFill>
                  <a:srgbClr val="0F0F0F"/>
                </a:solidFill>
                <a:latin typeface="Calibri" pitchFamily="34" charset="0"/>
                <a:ea typeface="+mn-lt"/>
                <a:cs typeface="Calibri" pitchFamily="34" charset="0"/>
              </a:rPr>
              <a:t> involves embedding sensitive information within an image without noticeable distortion. This technique aims to conceal data in a way that makes it imperceptible to the human eye while maintaining the integrity and confidentiality of the original image. The challenge lies in designing algorithms that provide high capacity, robustness, and security against unauthorized detection or extraction of the hidden data. Ensuring both data security and image quality is critical for effective </a:t>
            </a:r>
            <a:r>
              <a:rPr lang="en-GB" sz="3200" dirty="0" err="1" smtClean="0">
                <a:solidFill>
                  <a:srgbClr val="0F0F0F"/>
                </a:solidFill>
                <a:latin typeface="Calibri" pitchFamily="34" charset="0"/>
                <a:ea typeface="+mn-lt"/>
                <a:cs typeface="Calibri" pitchFamily="34" charset="0"/>
              </a:rPr>
              <a:t>steganography</a:t>
            </a:r>
            <a:r>
              <a:rPr lang="en-GB" sz="3200" dirty="0" smtClean="0">
                <a:solidFill>
                  <a:srgbClr val="0F0F0F"/>
                </a:solidFill>
                <a:latin typeface="Calibri" pitchFamily="34" charset="0"/>
                <a:ea typeface="+mn-lt"/>
                <a:cs typeface="Calibri" pitchFamily="34" charset="0"/>
              </a:rPr>
              <a:t>.</a:t>
            </a:r>
            <a:endParaRPr lang="en-IN" dirty="0">
              <a:latin typeface="Calibri" pitchFamily="34" charset="0"/>
              <a:cs typeface="Calibri" pitchFamily="34" charset="0"/>
            </a:endParaRPr>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892628" y="1382487"/>
            <a:ext cx="11114315" cy="5094514"/>
          </a:xfrm>
        </p:spPr>
        <p:txBody>
          <a:bodyPr vert="horz" lIns="91440" tIns="45720" rIns="91440" bIns="45720" rtlCol="0" anchor="ctr">
            <a:noAutofit/>
          </a:bodyPr>
          <a:lstStyle/>
          <a:p>
            <a:pPr marL="0" indent="0">
              <a:buNone/>
            </a:pPr>
            <a:r>
              <a:rPr lang="en-IN" sz="1800" dirty="0" smtClean="0">
                <a:latin typeface="Calibri" pitchFamily="34" charset="0"/>
                <a:cs typeface="Calibri" pitchFamily="34" charset="0"/>
              </a:rPr>
              <a:t>	The technology used for secure data hiding in images via </a:t>
            </a:r>
            <a:r>
              <a:rPr lang="en-IN" sz="1800" dirty="0" err="1" smtClean="0">
                <a:latin typeface="Calibri" pitchFamily="34" charset="0"/>
                <a:cs typeface="Calibri" pitchFamily="34" charset="0"/>
              </a:rPr>
              <a:t>steganography</a:t>
            </a:r>
            <a:r>
              <a:rPr lang="en-IN" sz="1800" dirty="0" smtClean="0">
                <a:latin typeface="Calibri" pitchFamily="34" charset="0"/>
                <a:cs typeface="Calibri" pitchFamily="34" charset="0"/>
              </a:rPr>
              <a:t> typically involves the following libraries and platforms:</a:t>
            </a:r>
          </a:p>
          <a:p>
            <a:pPr marL="0" indent="0">
              <a:buNone/>
            </a:pPr>
            <a:r>
              <a:rPr lang="en-IN" sz="1800" b="1" u="sng" dirty="0" smtClean="0">
                <a:latin typeface="Calibri" pitchFamily="34" charset="0"/>
                <a:cs typeface="Calibri" pitchFamily="34" charset="0"/>
              </a:rPr>
              <a:t>Libraries:</a:t>
            </a:r>
          </a:p>
          <a:p>
            <a:pPr marL="0" indent="0">
              <a:buNone/>
            </a:pPr>
            <a:r>
              <a:rPr lang="en-IN" sz="1800" u="sng" dirty="0" smtClean="0">
                <a:latin typeface="Calibri" pitchFamily="34" charset="0"/>
                <a:cs typeface="Calibri" pitchFamily="34" charset="0"/>
              </a:rPr>
              <a:t>Python:</a:t>
            </a:r>
            <a:r>
              <a:rPr lang="en-IN" sz="1800" dirty="0" smtClean="0">
                <a:latin typeface="Calibri" pitchFamily="34" charset="0"/>
                <a:cs typeface="Calibri" pitchFamily="34" charset="0"/>
              </a:rPr>
              <a:t> Commonly used programming language for </a:t>
            </a:r>
            <a:r>
              <a:rPr lang="en-IN" sz="1800" dirty="0" err="1" smtClean="0">
                <a:latin typeface="Calibri" pitchFamily="34" charset="0"/>
                <a:cs typeface="Calibri" pitchFamily="34" charset="0"/>
              </a:rPr>
              <a:t>steganography</a:t>
            </a:r>
            <a:r>
              <a:rPr lang="en-IN" sz="1800" dirty="0" smtClean="0">
                <a:latin typeface="Calibri" pitchFamily="34" charset="0"/>
                <a:cs typeface="Calibri" pitchFamily="34" charset="0"/>
              </a:rPr>
              <a:t> applications.</a:t>
            </a:r>
          </a:p>
          <a:p>
            <a:pPr marL="0" indent="0">
              <a:buNone/>
            </a:pPr>
            <a:r>
              <a:rPr lang="en-IN" sz="1800" u="sng" dirty="0" err="1" smtClean="0">
                <a:latin typeface="Calibri" pitchFamily="34" charset="0"/>
                <a:cs typeface="Calibri" pitchFamily="34" charset="0"/>
              </a:rPr>
              <a:t>OpenCV</a:t>
            </a:r>
            <a:r>
              <a:rPr lang="en-IN" sz="1800" u="sng" dirty="0" smtClean="0">
                <a:latin typeface="Calibri" pitchFamily="34" charset="0"/>
                <a:cs typeface="Calibri" pitchFamily="34" charset="0"/>
              </a:rPr>
              <a:t>:</a:t>
            </a:r>
            <a:r>
              <a:rPr lang="en-IN" sz="1800" dirty="0" smtClean="0">
                <a:latin typeface="Calibri" pitchFamily="34" charset="0"/>
                <a:cs typeface="Calibri" pitchFamily="34" charset="0"/>
              </a:rPr>
              <a:t> For advanced image processing tasks.</a:t>
            </a:r>
          </a:p>
          <a:p>
            <a:pPr marL="0" indent="0">
              <a:buNone/>
            </a:pPr>
            <a:r>
              <a:rPr lang="en-IN" sz="1800" u="sng" dirty="0" err="1" smtClean="0">
                <a:latin typeface="Calibri" pitchFamily="34" charset="0"/>
                <a:cs typeface="Calibri" pitchFamily="34" charset="0"/>
              </a:rPr>
              <a:t>PyCryptodome</a:t>
            </a:r>
            <a:r>
              <a:rPr lang="en-IN" sz="1800" u="sng" dirty="0" smtClean="0">
                <a:latin typeface="Calibri" pitchFamily="34" charset="0"/>
                <a:cs typeface="Calibri" pitchFamily="34" charset="0"/>
              </a:rPr>
              <a:t>:</a:t>
            </a:r>
            <a:r>
              <a:rPr lang="en-IN" sz="1800" dirty="0" smtClean="0">
                <a:latin typeface="Calibri" pitchFamily="34" charset="0"/>
                <a:cs typeface="Calibri" pitchFamily="34" charset="0"/>
              </a:rPr>
              <a:t> For encryption of the hidden data to enhance security.</a:t>
            </a:r>
          </a:p>
          <a:p>
            <a:pPr marL="0" indent="0">
              <a:buNone/>
            </a:pPr>
            <a:r>
              <a:rPr lang="en-IN" sz="1800" u="sng" dirty="0" err="1" smtClean="0">
                <a:latin typeface="Calibri" pitchFamily="34" charset="0"/>
                <a:cs typeface="Calibri" pitchFamily="34" charset="0"/>
              </a:rPr>
              <a:t>Stegano</a:t>
            </a:r>
            <a:r>
              <a:rPr lang="en-IN" sz="1800" u="sng" dirty="0" smtClean="0">
                <a:latin typeface="Calibri" pitchFamily="34" charset="0"/>
                <a:cs typeface="Calibri" pitchFamily="34" charset="0"/>
              </a:rPr>
              <a:t>:</a:t>
            </a:r>
            <a:r>
              <a:rPr lang="en-IN" sz="1800" dirty="0" smtClean="0">
                <a:latin typeface="Calibri" pitchFamily="34" charset="0"/>
                <a:cs typeface="Calibri" pitchFamily="34" charset="0"/>
              </a:rPr>
              <a:t> A Python library specifically designed for image </a:t>
            </a:r>
            <a:r>
              <a:rPr lang="en-IN" sz="1800" dirty="0" err="1" smtClean="0">
                <a:latin typeface="Calibri" pitchFamily="34" charset="0"/>
                <a:cs typeface="Calibri" pitchFamily="34" charset="0"/>
              </a:rPr>
              <a:t>steganography</a:t>
            </a:r>
            <a:r>
              <a:rPr lang="en-IN" sz="1800" dirty="0" smtClean="0">
                <a:latin typeface="Calibri" pitchFamily="34" charset="0"/>
                <a:cs typeface="Calibri" pitchFamily="34" charset="0"/>
              </a:rPr>
              <a:t>.</a:t>
            </a:r>
          </a:p>
          <a:p>
            <a:pPr marL="0" indent="0">
              <a:buNone/>
            </a:pPr>
            <a:r>
              <a:rPr lang="en-IN" sz="1800" b="1" u="sng" dirty="0" smtClean="0">
                <a:latin typeface="Calibri" pitchFamily="34" charset="0"/>
                <a:cs typeface="Calibri" pitchFamily="34" charset="0"/>
              </a:rPr>
              <a:t>Platforms:</a:t>
            </a:r>
          </a:p>
          <a:p>
            <a:pPr marL="0" indent="0">
              <a:buNone/>
            </a:pPr>
            <a:r>
              <a:rPr lang="en-IN" sz="1800" u="sng" dirty="0" err="1" smtClean="0">
                <a:latin typeface="Calibri" pitchFamily="34" charset="0"/>
                <a:cs typeface="Calibri" pitchFamily="34" charset="0"/>
              </a:rPr>
              <a:t>TensorFlow</a:t>
            </a:r>
            <a:r>
              <a:rPr lang="en-IN" sz="1800" u="sng" dirty="0" smtClean="0">
                <a:latin typeface="Calibri" pitchFamily="34" charset="0"/>
                <a:cs typeface="Calibri" pitchFamily="34" charset="0"/>
              </a:rPr>
              <a:t>:</a:t>
            </a:r>
            <a:r>
              <a:rPr lang="en-IN" sz="1800" dirty="0" smtClean="0">
                <a:latin typeface="Calibri" pitchFamily="34" charset="0"/>
                <a:cs typeface="Calibri" pitchFamily="34" charset="0"/>
              </a:rPr>
              <a:t> For implementing deep learning-based </a:t>
            </a:r>
            <a:r>
              <a:rPr lang="en-IN" sz="1800" dirty="0" err="1" smtClean="0">
                <a:latin typeface="Calibri" pitchFamily="34" charset="0"/>
                <a:cs typeface="Calibri" pitchFamily="34" charset="0"/>
              </a:rPr>
              <a:t>steganography</a:t>
            </a:r>
            <a:r>
              <a:rPr lang="en-IN" sz="1800" dirty="0" smtClean="0">
                <a:latin typeface="Calibri" pitchFamily="34" charset="0"/>
                <a:cs typeface="Calibri" pitchFamily="34" charset="0"/>
              </a:rPr>
              <a:t> algorithms.</a:t>
            </a:r>
          </a:p>
          <a:p>
            <a:pPr marL="0" indent="0">
              <a:buNone/>
            </a:pPr>
            <a:r>
              <a:rPr lang="en-IN" sz="1800" u="sng" dirty="0" smtClean="0">
                <a:latin typeface="Calibri" pitchFamily="34" charset="0"/>
                <a:cs typeface="Calibri" pitchFamily="34" charset="0"/>
              </a:rPr>
              <a:t>MATLAB:</a:t>
            </a:r>
            <a:r>
              <a:rPr lang="en-IN" sz="1800" dirty="0" smtClean="0">
                <a:latin typeface="Calibri" pitchFamily="34" charset="0"/>
                <a:cs typeface="Calibri" pitchFamily="34" charset="0"/>
              </a:rPr>
              <a:t> Frequently used for research and prototyping </a:t>
            </a:r>
            <a:r>
              <a:rPr lang="en-IN" sz="1800" dirty="0" err="1" smtClean="0">
                <a:latin typeface="Calibri" pitchFamily="34" charset="0"/>
                <a:cs typeface="Calibri" pitchFamily="34" charset="0"/>
              </a:rPr>
              <a:t>steganography</a:t>
            </a:r>
            <a:r>
              <a:rPr lang="en-IN" sz="1800" dirty="0" smtClean="0">
                <a:latin typeface="Calibri" pitchFamily="34" charset="0"/>
                <a:cs typeface="Calibri" pitchFamily="34" charset="0"/>
              </a:rPr>
              <a:t> techniques.</a:t>
            </a:r>
          </a:p>
          <a:p>
            <a:pPr marL="0" indent="0">
              <a:buNone/>
            </a:pPr>
            <a:r>
              <a:rPr lang="en-IN" sz="1800" u="sng" dirty="0" smtClean="0">
                <a:latin typeface="Calibri" pitchFamily="34" charset="0"/>
                <a:cs typeface="Calibri" pitchFamily="34" charset="0"/>
              </a:rPr>
              <a:t>Java:</a:t>
            </a:r>
            <a:r>
              <a:rPr lang="en-IN" sz="1800" dirty="0" smtClean="0">
                <a:latin typeface="Calibri" pitchFamily="34" charset="0"/>
                <a:cs typeface="Calibri" pitchFamily="34" charset="0"/>
              </a:rPr>
              <a:t> Often used for cross-platform development of </a:t>
            </a:r>
            <a:r>
              <a:rPr lang="en-IN" sz="1800" dirty="0" err="1" smtClean="0">
                <a:latin typeface="Calibri" pitchFamily="34" charset="0"/>
                <a:cs typeface="Calibri" pitchFamily="34" charset="0"/>
              </a:rPr>
              <a:t>steganography</a:t>
            </a:r>
            <a:r>
              <a:rPr lang="en-IN" sz="1800" dirty="0" smtClean="0">
                <a:latin typeface="Calibri" pitchFamily="34" charset="0"/>
                <a:cs typeface="Calibri" pitchFamily="34" charset="0"/>
              </a:rPr>
              <a:t> tools.</a:t>
            </a:r>
          </a:p>
          <a:p>
            <a:pPr marL="0" indent="0">
              <a:buNone/>
            </a:pPr>
            <a:r>
              <a:rPr lang="en-IN" sz="1800" u="sng" dirty="0" smtClean="0">
                <a:latin typeface="Calibri" pitchFamily="34" charset="0"/>
                <a:cs typeface="Calibri" pitchFamily="34" charset="0"/>
              </a:rPr>
              <a:t>Encryption Techniques:</a:t>
            </a:r>
            <a:r>
              <a:rPr lang="en-IN" sz="1800" dirty="0" smtClean="0">
                <a:latin typeface="Calibri" pitchFamily="34" charset="0"/>
                <a:cs typeface="Calibri" pitchFamily="34" charset="0"/>
              </a:rPr>
              <a:t> AES, RSA for securing the data before embedding.</a:t>
            </a:r>
          </a:p>
          <a:p>
            <a:pPr marL="0" indent="0">
              <a:buNone/>
            </a:pPr>
            <a:r>
              <a:rPr lang="en-IN" sz="1800" dirty="0" smtClean="0">
                <a:latin typeface="Calibri" pitchFamily="34" charset="0"/>
                <a:cs typeface="Calibri" pitchFamily="34" charset="0"/>
              </a:rPr>
              <a:t>These tools and libraries help implement algorithms that ensure data security and image quality while hiding sensitive information in digital images.</a:t>
            </a:r>
            <a:endParaRPr lang="en-IN" sz="1800" dirty="0">
              <a:latin typeface="Calibri" pitchFamily="34" charset="0"/>
              <a:cs typeface="Calibri" pitchFamily="34" charset="0"/>
            </a:endParaRPr>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fontScale="92500"/>
          </a:bodyPr>
          <a:lstStyle/>
          <a:p>
            <a:pPr marL="0" indent="0">
              <a:buNone/>
            </a:pPr>
            <a:r>
              <a:rPr lang="en-GB" sz="1800" dirty="0" smtClean="0">
                <a:solidFill>
                  <a:srgbClr val="0F0F0F"/>
                </a:solidFill>
                <a:latin typeface="Calibri" pitchFamily="34" charset="0"/>
                <a:cs typeface="Calibri" pitchFamily="34" charset="0"/>
              </a:rPr>
              <a:t>	The "Secure Data Hiding in Images Using </a:t>
            </a:r>
            <a:r>
              <a:rPr lang="en-GB" sz="1800" dirty="0" err="1" smtClean="0">
                <a:solidFill>
                  <a:srgbClr val="0F0F0F"/>
                </a:solidFill>
                <a:latin typeface="Calibri" pitchFamily="34" charset="0"/>
                <a:cs typeface="Calibri" pitchFamily="34" charset="0"/>
              </a:rPr>
              <a:t>Steganography</a:t>
            </a:r>
            <a:r>
              <a:rPr lang="en-GB" sz="1800" dirty="0" smtClean="0">
                <a:solidFill>
                  <a:srgbClr val="0F0F0F"/>
                </a:solidFill>
                <a:latin typeface="Calibri" pitchFamily="34" charset="0"/>
                <a:cs typeface="Calibri" pitchFamily="34" charset="0"/>
              </a:rPr>
              <a:t>" project stands out due to several unique features:</a:t>
            </a:r>
          </a:p>
          <a:p>
            <a:pPr marL="0" indent="0">
              <a:buNone/>
            </a:pPr>
            <a:r>
              <a:rPr lang="en-GB" sz="1800" u="sng" dirty="0" smtClean="0">
                <a:solidFill>
                  <a:srgbClr val="0F0F0F"/>
                </a:solidFill>
                <a:latin typeface="Calibri" pitchFamily="34" charset="0"/>
                <a:cs typeface="Calibri" pitchFamily="34" charset="0"/>
              </a:rPr>
              <a:t>High Security with Encryption:</a:t>
            </a:r>
            <a:r>
              <a:rPr lang="en-GB" sz="1800" dirty="0" smtClean="0">
                <a:solidFill>
                  <a:srgbClr val="0F0F0F"/>
                </a:solidFill>
                <a:latin typeface="Calibri" pitchFamily="34" charset="0"/>
                <a:cs typeface="Calibri" pitchFamily="34" charset="0"/>
              </a:rPr>
              <a:t> The project integrates advanced encryption techniques (e.g., AES or RSA) to ensure that hidden data remains protected from unauthorized access, adding an extra layer of security beyond basic </a:t>
            </a:r>
            <a:r>
              <a:rPr lang="en-GB" sz="1800" dirty="0" err="1" smtClean="0">
                <a:solidFill>
                  <a:srgbClr val="0F0F0F"/>
                </a:solidFill>
                <a:latin typeface="Calibri" pitchFamily="34" charset="0"/>
                <a:cs typeface="Calibri" pitchFamily="34" charset="0"/>
              </a:rPr>
              <a:t>steganography</a:t>
            </a:r>
            <a:r>
              <a:rPr lang="en-GB" sz="1800" dirty="0" smtClean="0">
                <a:solidFill>
                  <a:srgbClr val="0F0F0F"/>
                </a:solidFill>
                <a:latin typeface="Calibri" pitchFamily="34" charset="0"/>
                <a:cs typeface="Calibri" pitchFamily="34" charset="0"/>
              </a:rPr>
              <a:t>.</a:t>
            </a:r>
          </a:p>
          <a:p>
            <a:pPr marL="0" indent="0">
              <a:buNone/>
            </a:pPr>
            <a:r>
              <a:rPr lang="en-GB" sz="1800" u="sng" dirty="0" smtClean="0">
                <a:solidFill>
                  <a:srgbClr val="0F0F0F"/>
                </a:solidFill>
                <a:latin typeface="Calibri" pitchFamily="34" charset="0"/>
                <a:cs typeface="Calibri" pitchFamily="34" charset="0"/>
              </a:rPr>
              <a:t>Imperceptibility:</a:t>
            </a:r>
            <a:r>
              <a:rPr lang="en-GB" sz="1800" dirty="0" smtClean="0">
                <a:solidFill>
                  <a:srgbClr val="0F0F0F"/>
                </a:solidFill>
                <a:latin typeface="Calibri" pitchFamily="34" charset="0"/>
                <a:cs typeface="Calibri" pitchFamily="34" charset="0"/>
              </a:rPr>
              <a:t>  Using sophisticated algorithms, the hidden data is virtually undetectable by the human eye, maintaining the original image quality and avoiding any visual distortion.</a:t>
            </a:r>
          </a:p>
          <a:p>
            <a:pPr marL="0" indent="0">
              <a:buNone/>
            </a:pPr>
            <a:r>
              <a:rPr lang="en-GB" sz="1800" u="sng" dirty="0" smtClean="0">
                <a:solidFill>
                  <a:srgbClr val="0F0F0F"/>
                </a:solidFill>
                <a:latin typeface="Calibri" pitchFamily="34" charset="0"/>
                <a:cs typeface="Calibri" pitchFamily="34" charset="0"/>
              </a:rPr>
              <a:t>Robustness Against Detection:</a:t>
            </a:r>
            <a:r>
              <a:rPr lang="en-GB" sz="1800" dirty="0" smtClean="0">
                <a:solidFill>
                  <a:srgbClr val="0F0F0F"/>
                </a:solidFill>
                <a:latin typeface="Calibri" pitchFamily="34" charset="0"/>
                <a:cs typeface="Calibri" pitchFamily="34" charset="0"/>
              </a:rPr>
              <a:t> The project may incorporate techniques like error correction and noise masking, making the hidden data more resilient against attacks and attempts to extract or alter it.</a:t>
            </a:r>
          </a:p>
          <a:p>
            <a:pPr marL="0" indent="0">
              <a:buNone/>
            </a:pPr>
            <a:r>
              <a:rPr lang="en-GB" sz="1800" u="sng" dirty="0" smtClean="0">
                <a:solidFill>
                  <a:srgbClr val="0F0F0F"/>
                </a:solidFill>
                <a:latin typeface="Calibri" pitchFamily="34" charset="0"/>
                <a:cs typeface="Calibri" pitchFamily="34" charset="0"/>
              </a:rPr>
              <a:t>Large Data Capacity: </a:t>
            </a:r>
            <a:r>
              <a:rPr lang="en-GB" sz="1800" dirty="0" smtClean="0">
                <a:solidFill>
                  <a:srgbClr val="0F0F0F"/>
                </a:solidFill>
                <a:latin typeface="Calibri" pitchFamily="34" charset="0"/>
                <a:cs typeface="Calibri" pitchFamily="34" charset="0"/>
              </a:rPr>
              <a:t>By optimizing the use of pixel values or advanced encoding methods, the project may enable hiding a larger amount of data within images compared to traditional methods.</a:t>
            </a:r>
          </a:p>
          <a:p>
            <a:pPr marL="0" indent="0">
              <a:buNone/>
            </a:pPr>
            <a:r>
              <a:rPr lang="en-GB" sz="1800" u="sng" dirty="0" smtClean="0">
                <a:solidFill>
                  <a:srgbClr val="0F0F0F"/>
                </a:solidFill>
                <a:latin typeface="Calibri" pitchFamily="34" charset="0"/>
                <a:cs typeface="Calibri" pitchFamily="34" charset="0"/>
              </a:rPr>
              <a:t>Cross-Platform Usability: </a:t>
            </a:r>
            <a:r>
              <a:rPr lang="en-GB" sz="1800" dirty="0" smtClean="0">
                <a:solidFill>
                  <a:srgbClr val="0F0F0F"/>
                </a:solidFill>
                <a:latin typeface="Calibri" pitchFamily="34" charset="0"/>
                <a:cs typeface="Calibri" pitchFamily="34" charset="0"/>
              </a:rPr>
              <a:t>The project can be implemented on various platforms, using libraries like </a:t>
            </a:r>
            <a:r>
              <a:rPr lang="en-GB" sz="1800" dirty="0" err="1" smtClean="0">
                <a:solidFill>
                  <a:srgbClr val="0F0F0F"/>
                </a:solidFill>
                <a:latin typeface="Calibri" pitchFamily="34" charset="0"/>
                <a:cs typeface="Calibri" pitchFamily="34" charset="0"/>
              </a:rPr>
              <a:t>OpenCV</a:t>
            </a:r>
            <a:r>
              <a:rPr lang="en-GB" sz="1800" dirty="0" smtClean="0">
                <a:solidFill>
                  <a:srgbClr val="0F0F0F"/>
                </a:solidFill>
                <a:latin typeface="Calibri" pitchFamily="34" charset="0"/>
                <a:cs typeface="Calibri" pitchFamily="34" charset="0"/>
              </a:rPr>
              <a:t> or MATLAB, making it adaptable for both research and practical real-world applications.</a:t>
            </a:r>
          </a:p>
          <a:p>
            <a:pPr marL="0" indent="0">
              <a:buNone/>
            </a:pPr>
            <a:r>
              <a:rPr lang="en-GB" sz="1800" dirty="0" smtClean="0">
                <a:solidFill>
                  <a:srgbClr val="0F0F0F"/>
                </a:solidFill>
                <a:latin typeface="Calibri" pitchFamily="34" charset="0"/>
                <a:cs typeface="Calibri" pitchFamily="34" charset="0"/>
              </a:rPr>
              <a:t>These features make the project both highly secure and efficient, ensuring the integrity and confidentiality of the hidden data.</a:t>
            </a:r>
            <a:endParaRPr lang="en-IN" sz="1800" dirty="0">
              <a:solidFill>
                <a:srgbClr val="0F0F0F"/>
              </a:solidFill>
              <a:latin typeface="Calibri" pitchFamily="34" charset="0"/>
              <a:cs typeface="Calibri" pitchFamily="34" charset="0"/>
            </a:endParaRP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xmlns="" id="{AB679E23-F86A-AFA9-FE9C-7F5A518E8198}"/>
              </a:ext>
            </a:extLst>
          </p:cNvPr>
          <p:cNvSpPr>
            <a:spLocks noGrp="1"/>
          </p:cNvSpPr>
          <p:nvPr>
            <p:ph idx="1"/>
          </p:nvPr>
        </p:nvSpPr>
        <p:spPr/>
        <p:txBody>
          <a:bodyPr/>
          <a:lstStyle/>
          <a:p>
            <a:pPr>
              <a:buNone/>
            </a:pPr>
            <a:r>
              <a:rPr lang="en-GB" dirty="0" smtClean="0"/>
              <a:t>The end users of the "Secure Data Hiding in Images Using </a:t>
            </a:r>
            <a:r>
              <a:rPr lang="en-GB" dirty="0" err="1" smtClean="0"/>
              <a:t>Steganography</a:t>
            </a:r>
            <a:r>
              <a:rPr lang="en-GB" dirty="0" smtClean="0"/>
              <a:t>" project can include:</a:t>
            </a:r>
          </a:p>
          <a:p>
            <a:pPr>
              <a:buNone/>
            </a:pPr>
            <a:r>
              <a:rPr lang="en-GB" u="sng" dirty="0" smtClean="0"/>
              <a:t>Government and Military Agencies:</a:t>
            </a:r>
            <a:r>
              <a:rPr lang="en-GB" dirty="0" smtClean="0"/>
              <a:t> For secure communication of classified or sensitive information, ensuring that data is hidden within images to prevent detection by unauthorized parties.</a:t>
            </a:r>
          </a:p>
          <a:p>
            <a:pPr>
              <a:buNone/>
            </a:pPr>
            <a:r>
              <a:rPr lang="en-GB" u="sng" dirty="0" smtClean="0"/>
              <a:t>Enterprises and Corporations: </a:t>
            </a:r>
            <a:r>
              <a:rPr lang="en-GB" dirty="0" smtClean="0"/>
              <a:t>To protect confidential business data, intellectual property, or financial information, especially when transferring sensitive documents through potentially insecure networks.</a:t>
            </a:r>
          </a:p>
          <a:p>
            <a:pPr>
              <a:buNone/>
            </a:pPr>
            <a:r>
              <a:rPr lang="en-GB" u="sng" dirty="0" smtClean="0"/>
              <a:t>Journalists and Activists: </a:t>
            </a:r>
            <a:r>
              <a:rPr lang="en-GB" dirty="0" smtClean="0"/>
              <a:t> To securely share sensitive information or documents without fear of surveillance or interception, particularly in regions with restricted freedom of speech.</a:t>
            </a:r>
          </a:p>
          <a:p>
            <a:pPr>
              <a:buNone/>
            </a:pPr>
            <a:r>
              <a:rPr lang="en-GB" u="sng" dirty="0" smtClean="0"/>
              <a:t>Researchers and Academics:</a:t>
            </a:r>
            <a:r>
              <a:rPr lang="en-GB" dirty="0" smtClean="0"/>
              <a:t> For secure sharing of research data or intellectual content, ensuring privacy and integrity in their work.</a:t>
            </a:r>
          </a:p>
          <a:p>
            <a:pPr>
              <a:buNone/>
            </a:pPr>
            <a:r>
              <a:rPr lang="en-GB" u="sng" dirty="0" smtClean="0"/>
              <a:t>Consumers in Privacy-Focused Applications:</a:t>
            </a:r>
            <a:r>
              <a:rPr lang="en-GB" dirty="0" smtClean="0"/>
              <a:t> Users who wish to protect personal information, such as passwords, identification data, or private messages, from unauthorized access when sharing digital images online.</a:t>
            </a:r>
          </a:p>
          <a:p>
            <a:pPr>
              <a:buNone/>
            </a:pPr>
            <a:r>
              <a:rPr lang="en-GB" dirty="0" smtClean="0"/>
              <a:t>These end users would benefit from enhanced security and confidentiality for their data.</a:t>
            </a:r>
            <a:endParaRPr lang="en-IN" dirty="0"/>
          </a:p>
        </p:txBody>
      </p:sp>
    </p:spTree>
    <p:extLst>
      <p:ext uri="{BB962C8B-B14F-4D97-AF65-F5344CB8AC3E}">
        <p14:creationId xmlns=""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5" name="Content Placeholder 2">
            <a:extLst>
              <a:ext uri="{FF2B5EF4-FFF2-40B4-BE49-F238E27FC236}">
                <a16:creationId xmlns:a16="http://schemas.microsoft.com/office/drawing/2014/main" xmlns="" id="{805D7125-AC62-752D-6E68-9EB88BCC631C}"/>
              </a:ext>
            </a:extLst>
          </p:cNvPr>
          <p:cNvSpPr txBox="1">
            <a:spLocks/>
          </p:cNvSpPr>
          <p:nvPr/>
        </p:nvSpPr>
        <p:spPr>
          <a:xfrm>
            <a:off x="1861352" y="1309646"/>
            <a:ext cx="11029615" cy="4673324"/>
          </a:xfrm>
          <a:prstGeom prst="rect">
            <a:avLst/>
          </a:prstGeom>
        </p:spPr>
        <p:txBody>
          <a:bodyPr vert="horz" lIns="91440" tIns="45720" rIns="91440" bIns="45720" rtlCol="0" anchor="ctr">
            <a:normAutofit/>
          </a:bodyPr>
          <a:lstStyle/>
          <a:p>
            <a:pPr marL="306000" marR="0" lvl="0" indent="-306000" algn="l" defTabSz="457200" rtl="0" eaLnBrk="1" fontAlgn="auto" latinLnBrk="0" hangingPunct="1">
              <a:lnSpc>
                <a:spcPct val="110000"/>
              </a:lnSpc>
              <a:spcBef>
                <a:spcPct val="20000"/>
              </a:spcBef>
              <a:spcAft>
                <a:spcPts val="600"/>
              </a:spcAft>
              <a:buClr>
                <a:schemeClr val="accent1"/>
              </a:buClr>
              <a:buSzPct val="92000"/>
              <a:buFont typeface="Wingdings 2" panose="05020102010507070707" pitchFamily="18" charset="2"/>
              <a:buNone/>
              <a:tabLst/>
              <a:defRPr/>
            </a:pPr>
            <a:endParaRPr kumimoji="0" lang="en-IN" sz="17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pic>
        <p:nvPicPr>
          <p:cNvPr id="8" name="Content Placeholder 7" descr="Screenshot 2025-02-17 204515.png"/>
          <p:cNvPicPr>
            <a:picLocks noGrp="1" noChangeAspect="1"/>
          </p:cNvPicPr>
          <p:nvPr>
            <p:ph idx="1"/>
          </p:nvPr>
        </p:nvPicPr>
        <p:blipFill>
          <a:blip r:embed="rId2"/>
          <a:stretch>
            <a:fillRect/>
          </a:stretch>
        </p:blipFill>
        <p:spPr>
          <a:xfrm>
            <a:off x="635000" y="1301750"/>
            <a:ext cx="11112500" cy="5073650"/>
          </a:xfrm>
        </p:spPr>
      </p:pic>
    </p:spTree>
    <p:extLst>
      <p:ext uri="{BB962C8B-B14F-4D97-AF65-F5344CB8AC3E}">
        <p14:creationId xmlns=""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xmlns="" id="{D4974547-DF1B-77BB-E545-9344EDB9AD3F}"/>
              </a:ext>
            </a:extLst>
          </p:cNvPr>
          <p:cNvSpPr>
            <a:spLocks noGrp="1"/>
          </p:cNvSpPr>
          <p:nvPr>
            <p:ph idx="1"/>
          </p:nvPr>
        </p:nvSpPr>
        <p:spPr/>
        <p:txBody>
          <a:bodyPr/>
          <a:lstStyle/>
          <a:p>
            <a:pPr>
              <a:buNone/>
            </a:pPr>
            <a:r>
              <a:rPr lang="en-GB" dirty="0" smtClean="0"/>
              <a:t>			</a:t>
            </a:r>
            <a:r>
              <a:rPr lang="en-GB" sz="2400" dirty="0" smtClean="0">
                <a:latin typeface="Calibri" pitchFamily="34" charset="0"/>
                <a:cs typeface="Calibri" pitchFamily="34" charset="0"/>
              </a:rPr>
              <a:t>In conclusion, the project on "Secure Data Hiding in Images Using </a:t>
            </a:r>
            <a:r>
              <a:rPr lang="en-GB" sz="2400" dirty="0" err="1" smtClean="0">
                <a:latin typeface="Calibri" pitchFamily="34" charset="0"/>
                <a:cs typeface="Calibri" pitchFamily="34" charset="0"/>
              </a:rPr>
              <a:t>Steganography</a:t>
            </a:r>
            <a:r>
              <a:rPr lang="en-GB" sz="2400" dirty="0" smtClean="0">
                <a:latin typeface="Calibri" pitchFamily="34" charset="0"/>
                <a:cs typeface="Calibri" pitchFamily="34" charset="0"/>
              </a:rPr>
              <a:t>" successfully addresses the challenge of embedding sensitive information within digital images while ensuring its security, invisibility, and integrity. By leveraging advanced encryption techniques and robust </a:t>
            </a:r>
            <a:r>
              <a:rPr lang="en-GB" sz="2400" dirty="0" err="1" smtClean="0">
                <a:latin typeface="Calibri" pitchFamily="34" charset="0"/>
                <a:cs typeface="Calibri" pitchFamily="34" charset="0"/>
              </a:rPr>
              <a:t>steganographic</a:t>
            </a:r>
            <a:r>
              <a:rPr lang="en-GB" sz="2400" dirty="0" smtClean="0">
                <a:latin typeface="Calibri" pitchFamily="34" charset="0"/>
                <a:cs typeface="Calibri" pitchFamily="34" charset="0"/>
              </a:rPr>
              <a:t> algorithms, the project ensures that hidden data remains secure from unauthorized access and tampering. Additionally, it maintains high image quality, making the hidden data imperceptible to the human eye. This method offers an effective solution for secure communication, particularly in scenarios requiring confidentiality, such as in government, business, and personal privacy. Overall, the project demonstrates a practical approach to protecting sensitive data in the digital age, meeting the need for both security and data integrity.</a:t>
            </a:r>
            <a:endParaRPr lang="en-IN" sz="2400" dirty="0">
              <a:latin typeface="Calibri" pitchFamily="34" charset="0"/>
              <a:cs typeface="Calibri" pitchFamily="34" charset="0"/>
            </a:endParaRPr>
          </a:p>
        </p:txBody>
      </p:sp>
    </p:spTree>
    <p:extLst>
      <p:ext uri="{BB962C8B-B14F-4D97-AF65-F5344CB8AC3E}">
        <p14:creationId xmlns=""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xmlns="" id="{51A299DD-46FA-7866-41D8-C1BFCC2F69DD}"/>
              </a:ext>
            </a:extLst>
          </p:cNvPr>
          <p:cNvSpPr>
            <a:spLocks noGrp="1"/>
          </p:cNvSpPr>
          <p:nvPr>
            <p:ph idx="1"/>
          </p:nvPr>
        </p:nvSpPr>
        <p:spPr/>
        <p:txBody>
          <a:bodyPr/>
          <a:lstStyle/>
          <a:p>
            <a:pPr>
              <a:buNone/>
            </a:pPr>
            <a:r>
              <a:rPr lang="en-IN" dirty="0" smtClean="0"/>
              <a:t>                          </a:t>
            </a:r>
            <a:r>
              <a:rPr lang="en-IN" dirty="0" smtClean="0">
                <a:hlinkClick r:id="rId2"/>
              </a:rPr>
              <a:t>https://github.com/MANOJPESALAVARI/PESALAVARIVENKATASAIMANOJ.git</a:t>
            </a:r>
            <a:endParaRPr lang="en-IN" dirty="0"/>
          </a:p>
        </p:txBody>
      </p:sp>
    </p:spTree>
    <p:extLst>
      <p:ext uri="{BB962C8B-B14F-4D97-AF65-F5344CB8AC3E}">
        <p14:creationId xmlns=""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238</TotalTime>
  <Words>219</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Slide 10</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pesalavarisuresh@gmail.com</cp:lastModifiedBy>
  <cp:revision>49</cp:revision>
  <dcterms:created xsi:type="dcterms:W3CDTF">2021-05-26T16:50:10Z</dcterms:created>
  <dcterms:modified xsi:type="dcterms:W3CDTF">2025-02-21T14:13:16Z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