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56" r:id="rId2"/>
    <p:sldId id="259" r:id="rId3"/>
    <p:sldId id="327" r:id="rId4"/>
    <p:sldId id="333" r:id="rId5"/>
    <p:sldId id="328" r:id="rId6"/>
    <p:sldId id="329" r:id="rId7"/>
    <p:sldId id="335" r:id="rId8"/>
    <p:sldId id="336" r:id="rId9"/>
    <p:sldId id="359" r:id="rId10"/>
    <p:sldId id="360" r:id="rId11"/>
    <p:sldId id="340" r:id="rId12"/>
    <p:sldId id="349" r:id="rId13"/>
    <p:sldId id="350" r:id="rId14"/>
    <p:sldId id="361" r:id="rId15"/>
    <p:sldId id="351" r:id="rId16"/>
    <p:sldId id="352" r:id="rId17"/>
    <p:sldId id="353" r:id="rId18"/>
    <p:sldId id="354" r:id="rId19"/>
    <p:sldId id="358" r:id="rId20"/>
    <p:sldId id="355" r:id="rId21"/>
    <p:sldId id="356" r:id="rId22"/>
    <p:sldId id="326" r:id="rId2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p:cViewPr varScale="1">
        <p:scale>
          <a:sx n="55" d="100"/>
          <a:sy n="55" d="100"/>
        </p:scale>
        <p:origin x="1564"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8110EA1-AF0A-5FB9-C69C-1BBBB10102C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734DE53F-626C-6E3F-424D-8F3501B1CCA9}"/>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EE5DA58D-7504-497B-864C-DC4AA84DC8CC}" type="datetimeFigureOut">
              <a:rPr lang="en-US"/>
              <a:pPr>
                <a:defRPr/>
              </a:pPr>
              <a:t>4/18/2024</a:t>
            </a:fld>
            <a:endParaRPr lang="en-US"/>
          </a:p>
        </p:txBody>
      </p:sp>
      <p:sp>
        <p:nvSpPr>
          <p:cNvPr id="4" name="Footer Placeholder 3">
            <a:extLst>
              <a:ext uri="{FF2B5EF4-FFF2-40B4-BE49-F238E27FC236}">
                <a16:creationId xmlns:a16="http://schemas.microsoft.com/office/drawing/2014/main" id="{B3DE3469-1468-CE36-2A58-D06B970E8FE1}"/>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5" name="Slide Number Placeholder 4">
            <a:extLst>
              <a:ext uri="{FF2B5EF4-FFF2-40B4-BE49-F238E27FC236}">
                <a16:creationId xmlns:a16="http://schemas.microsoft.com/office/drawing/2014/main" id="{AB01F842-ED09-FE31-2F8F-2AFB37F5A0AA}"/>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E2FAFE4F-F819-4BCA-826C-C588AC2986B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34A1AC8-FF0B-BE10-2C1D-DBE4B3943EFC}"/>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8738795-ECB1-F439-E6AB-37C398BBBD4A}"/>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6B203167-27DB-4056-9E74-30F9AFB9B712}" type="datetimeFigureOut">
              <a:rPr lang="en-US"/>
              <a:pPr>
                <a:defRPr/>
              </a:pPr>
              <a:t>4/18/2024</a:t>
            </a:fld>
            <a:endParaRPr lang="en-US"/>
          </a:p>
        </p:txBody>
      </p:sp>
      <p:sp>
        <p:nvSpPr>
          <p:cNvPr id="4" name="Slide Image Placeholder 3">
            <a:extLst>
              <a:ext uri="{FF2B5EF4-FFF2-40B4-BE49-F238E27FC236}">
                <a16:creationId xmlns:a16="http://schemas.microsoft.com/office/drawing/2014/main" id="{FE160B1D-3199-A138-C465-13D629F1A1E6}"/>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8602620B-D10E-EB9A-50EC-C992535ED1D7}"/>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DB627599-DF78-A59B-9D49-50939CA342C2}"/>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F83CB520-E778-3E36-FA8F-B6A0CC79883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4FEA26E6-3D1D-45D0-9877-95E42604571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D9C9C718-A970-F812-D1E3-F1E143A74E0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a:extLst>
              <a:ext uri="{FF2B5EF4-FFF2-40B4-BE49-F238E27FC236}">
                <a16:creationId xmlns:a16="http://schemas.microsoft.com/office/drawing/2014/main" id="{AB2D7692-97CD-4038-1AD3-95DF7B0E9BE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148" name="Slide Number Placeholder 3">
            <a:extLst>
              <a:ext uri="{FF2B5EF4-FFF2-40B4-BE49-F238E27FC236}">
                <a16:creationId xmlns:a16="http://schemas.microsoft.com/office/drawing/2014/main" id="{F14136C5-2BB2-66FD-376E-485DF6830ED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0A4EED0-3C11-4BAD-B946-1E03634A43A4}" type="slidenum">
              <a:rPr lang="en-US" altLang="en-US">
                <a:latin typeface="Calibri" panose="020F0502020204030204" pitchFamily="34" charset="0"/>
              </a:rPr>
              <a:pPr/>
              <a:t>2</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83C93B7A-06DB-FC73-E5F7-E0570C67D5DA}"/>
              </a:ext>
            </a:extLst>
          </p:cNvPr>
          <p:cNvSpPr>
            <a:spLocks noGrp="1"/>
          </p:cNvSpPr>
          <p:nvPr>
            <p:ph type="dt" sz="half" idx="10"/>
          </p:nvPr>
        </p:nvSpPr>
        <p:spPr/>
        <p:txBody>
          <a:bodyPr/>
          <a:lstStyle>
            <a:lvl1pPr>
              <a:defRPr/>
            </a:lvl1pPr>
          </a:lstStyle>
          <a:p>
            <a:pPr>
              <a:defRPr/>
            </a:pPr>
            <a:fld id="{4BE70C5A-F109-461D-B506-B31C0BABAA27}" type="datetime1">
              <a:rPr lang="en-US"/>
              <a:pPr>
                <a:defRPr/>
              </a:pPr>
              <a:t>4/18/2024</a:t>
            </a:fld>
            <a:endParaRPr lang="en-US"/>
          </a:p>
        </p:txBody>
      </p:sp>
      <p:sp>
        <p:nvSpPr>
          <p:cNvPr id="5" name="Footer Placeholder 4">
            <a:extLst>
              <a:ext uri="{FF2B5EF4-FFF2-40B4-BE49-F238E27FC236}">
                <a16:creationId xmlns:a16="http://schemas.microsoft.com/office/drawing/2014/main" id="{FB93A0E6-F13F-87C9-EE07-326026C40821}"/>
              </a:ext>
            </a:extLst>
          </p:cNvPr>
          <p:cNvSpPr>
            <a:spLocks noGrp="1"/>
          </p:cNvSpPr>
          <p:nvPr>
            <p:ph type="ftr" sz="quarter" idx="11"/>
          </p:nvPr>
        </p:nvSpPr>
        <p:spPr/>
        <p:txBody>
          <a:bodyPr/>
          <a:lstStyle>
            <a:lvl1pPr>
              <a:defRPr/>
            </a:lvl1pPr>
          </a:lstStyle>
          <a:p>
            <a:pPr>
              <a:defRPr/>
            </a:pPr>
            <a:r>
              <a:rPr lang="en-US"/>
              <a:t>DEPARTMENT OF CSE MINI PROJECT REVIEW-1</a:t>
            </a:r>
          </a:p>
        </p:txBody>
      </p:sp>
      <p:sp>
        <p:nvSpPr>
          <p:cNvPr id="6" name="Slide Number Placeholder 5">
            <a:extLst>
              <a:ext uri="{FF2B5EF4-FFF2-40B4-BE49-F238E27FC236}">
                <a16:creationId xmlns:a16="http://schemas.microsoft.com/office/drawing/2014/main" id="{768A2BEE-28F5-F7E7-E25E-DD14EE4B74D2}"/>
              </a:ext>
            </a:extLst>
          </p:cNvPr>
          <p:cNvSpPr>
            <a:spLocks noGrp="1"/>
          </p:cNvSpPr>
          <p:nvPr>
            <p:ph type="sldNum" sz="quarter" idx="12"/>
          </p:nvPr>
        </p:nvSpPr>
        <p:spPr/>
        <p:txBody>
          <a:bodyPr/>
          <a:lstStyle>
            <a:lvl1pPr>
              <a:defRPr/>
            </a:lvl1pPr>
          </a:lstStyle>
          <a:p>
            <a:pPr>
              <a:defRPr/>
            </a:pPr>
            <a:fld id="{6F24CDCF-9173-4B0A-9363-85547E4EB629}" type="slidenum">
              <a:rPr lang="en-US" altLang="en-US"/>
              <a:pPr>
                <a:defRPr/>
              </a:pPr>
              <a:t>‹#›</a:t>
            </a:fld>
            <a:endParaRPr lang="en-US" altLang="en-US"/>
          </a:p>
        </p:txBody>
      </p:sp>
    </p:spTree>
    <p:extLst>
      <p:ext uri="{BB962C8B-B14F-4D97-AF65-F5344CB8AC3E}">
        <p14:creationId xmlns:p14="http://schemas.microsoft.com/office/powerpoint/2010/main" val="2066128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BA6591-8DE7-1B0F-62EA-CCE5292F3142}"/>
              </a:ext>
            </a:extLst>
          </p:cNvPr>
          <p:cNvSpPr>
            <a:spLocks noGrp="1"/>
          </p:cNvSpPr>
          <p:nvPr>
            <p:ph type="dt" sz="half" idx="10"/>
          </p:nvPr>
        </p:nvSpPr>
        <p:spPr/>
        <p:txBody>
          <a:bodyPr/>
          <a:lstStyle>
            <a:lvl1pPr>
              <a:defRPr/>
            </a:lvl1pPr>
          </a:lstStyle>
          <a:p>
            <a:pPr>
              <a:defRPr/>
            </a:pPr>
            <a:fld id="{DD605693-4607-4F57-B6CD-47971889CDB6}" type="datetime1">
              <a:rPr lang="en-US"/>
              <a:pPr>
                <a:defRPr/>
              </a:pPr>
              <a:t>4/18/2024</a:t>
            </a:fld>
            <a:endParaRPr lang="en-US"/>
          </a:p>
        </p:txBody>
      </p:sp>
      <p:sp>
        <p:nvSpPr>
          <p:cNvPr id="5" name="Footer Placeholder 4">
            <a:extLst>
              <a:ext uri="{FF2B5EF4-FFF2-40B4-BE49-F238E27FC236}">
                <a16:creationId xmlns:a16="http://schemas.microsoft.com/office/drawing/2014/main" id="{84E5DDD3-E271-F682-599D-808B23636748}"/>
              </a:ext>
            </a:extLst>
          </p:cNvPr>
          <p:cNvSpPr>
            <a:spLocks noGrp="1"/>
          </p:cNvSpPr>
          <p:nvPr>
            <p:ph type="ftr" sz="quarter" idx="11"/>
          </p:nvPr>
        </p:nvSpPr>
        <p:spPr/>
        <p:txBody>
          <a:bodyPr/>
          <a:lstStyle>
            <a:lvl1pPr>
              <a:defRPr/>
            </a:lvl1pPr>
          </a:lstStyle>
          <a:p>
            <a:pPr>
              <a:defRPr/>
            </a:pPr>
            <a:r>
              <a:rPr lang="en-US"/>
              <a:t>DEPARTMENT OF CSE MINI PROJECT REVIEW-1</a:t>
            </a:r>
          </a:p>
        </p:txBody>
      </p:sp>
      <p:sp>
        <p:nvSpPr>
          <p:cNvPr id="6" name="Slide Number Placeholder 5">
            <a:extLst>
              <a:ext uri="{FF2B5EF4-FFF2-40B4-BE49-F238E27FC236}">
                <a16:creationId xmlns:a16="http://schemas.microsoft.com/office/drawing/2014/main" id="{CAA8731F-F05B-F2B9-75FD-0EC0F086DF04}"/>
              </a:ext>
            </a:extLst>
          </p:cNvPr>
          <p:cNvSpPr>
            <a:spLocks noGrp="1"/>
          </p:cNvSpPr>
          <p:nvPr>
            <p:ph type="sldNum" sz="quarter" idx="12"/>
          </p:nvPr>
        </p:nvSpPr>
        <p:spPr/>
        <p:txBody>
          <a:bodyPr/>
          <a:lstStyle>
            <a:lvl1pPr>
              <a:defRPr/>
            </a:lvl1pPr>
          </a:lstStyle>
          <a:p>
            <a:pPr>
              <a:defRPr/>
            </a:pPr>
            <a:fld id="{ABE2CBF5-2F8B-42B3-B629-E25BC991F8F0}" type="slidenum">
              <a:rPr lang="en-US" altLang="en-US"/>
              <a:pPr>
                <a:defRPr/>
              </a:pPr>
              <a:t>‹#›</a:t>
            </a:fld>
            <a:endParaRPr lang="en-US" altLang="en-US"/>
          </a:p>
        </p:txBody>
      </p:sp>
    </p:spTree>
    <p:extLst>
      <p:ext uri="{BB962C8B-B14F-4D97-AF65-F5344CB8AC3E}">
        <p14:creationId xmlns:p14="http://schemas.microsoft.com/office/powerpoint/2010/main" val="3032993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8AFF42-AD34-F766-AAFA-8F10D51562B8}"/>
              </a:ext>
            </a:extLst>
          </p:cNvPr>
          <p:cNvSpPr>
            <a:spLocks noGrp="1"/>
          </p:cNvSpPr>
          <p:nvPr>
            <p:ph type="dt" sz="half" idx="10"/>
          </p:nvPr>
        </p:nvSpPr>
        <p:spPr/>
        <p:txBody>
          <a:bodyPr/>
          <a:lstStyle>
            <a:lvl1pPr>
              <a:defRPr/>
            </a:lvl1pPr>
          </a:lstStyle>
          <a:p>
            <a:pPr>
              <a:defRPr/>
            </a:pPr>
            <a:fld id="{A7F00029-B7E1-4DE6-B59A-0CEF07FBC091}" type="datetime1">
              <a:rPr lang="en-US"/>
              <a:pPr>
                <a:defRPr/>
              </a:pPr>
              <a:t>4/18/2024</a:t>
            </a:fld>
            <a:endParaRPr lang="en-US"/>
          </a:p>
        </p:txBody>
      </p:sp>
      <p:sp>
        <p:nvSpPr>
          <p:cNvPr id="5" name="Footer Placeholder 4">
            <a:extLst>
              <a:ext uri="{FF2B5EF4-FFF2-40B4-BE49-F238E27FC236}">
                <a16:creationId xmlns:a16="http://schemas.microsoft.com/office/drawing/2014/main" id="{8E79103C-EE7A-BAB6-3BB0-7E5DE70091BB}"/>
              </a:ext>
            </a:extLst>
          </p:cNvPr>
          <p:cNvSpPr>
            <a:spLocks noGrp="1"/>
          </p:cNvSpPr>
          <p:nvPr>
            <p:ph type="ftr" sz="quarter" idx="11"/>
          </p:nvPr>
        </p:nvSpPr>
        <p:spPr/>
        <p:txBody>
          <a:bodyPr/>
          <a:lstStyle>
            <a:lvl1pPr>
              <a:defRPr/>
            </a:lvl1pPr>
          </a:lstStyle>
          <a:p>
            <a:pPr>
              <a:defRPr/>
            </a:pPr>
            <a:r>
              <a:rPr lang="en-US"/>
              <a:t>DEPARTMENT OF CSE MINI PROJECT REVIEW-1</a:t>
            </a:r>
          </a:p>
        </p:txBody>
      </p:sp>
      <p:sp>
        <p:nvSpPr>
          <p:cNvPr id="6" name="Slide Number Placeholder 5">
            <a:extLst>
              <a:ext uri="{FF2B5EF4-FFF2-40B4-BE49-F238E27FC236}">
                <a16:creationId xmlns:a16="http://schemas.microsoft.com/office/drawing/2014/main" id="{2A66DA2C-BBEF-11A1-DC9B-7A053F7D63AE}"/>
              </a:ext>
            </a:extLst>
          </p:cNvPr>
          <p:cNvSpPr>
            <a:spLocks noGrp="1"/>
          </p:cNvSpPr>
          <p:nvPr>
            <p:ph type="sldNum" sz="quarter" idx="12"/>
          </p:nvPr>
        </p:nvSpPr>
        <p:spPr/>
        <p:txBody>
          <a:bodyPr/>
          <a:lstStyle>
            <a:lvl1pPr>
              <a:defRPr/>
            </a:lvl1pPr>
          </a:lstStyle>
          <a:p>
            <a:pPr>
              <a:defRPr/>
            </a:pPr>
            <a:fld id="{9EBA2A59-5E27-4E6E-8C95-78EEF0015D1F}" type="slidenum">
              <a:rPr lang="en-US" altLang="en-US"/>
              <a:pPr>
                <a:defRPr/>
              </a:pPr>
              <a:t>‹#›</a:t>
            </a:fld>
            <a:endParaRPr lang="en-US" altLang="en-US"/>
          </a:p>
        </p:txBody>
      </p:sp>
    </p:spTree>
    <p:extLst>
      <p:ext uri="{BB962C8B-B14F-4D97-AF65-F5344CB8AC3E}">
        <p14:creationId xmlns:p14="http://schemas.microsoft.com/office/powerpoint/2010/main" val="1902117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09C87D-5688-3B19-4819-5DB4EC4428C1}"/>
              </a:ext>
            </a:extLst>
          </p:cNvPr>
          <p:cNvSpPr>
            <a:spLocks noGrp="1"/>
          </p:cNvSpPr>
          <p:nvPr>
            <p:ph type="dt" sz="half" idx="10"/>
          </p:nvPr>
        </p:nvSpPr>
        <p:spPr/>
        <p:txBody>
          <a:bodyPr/>
          <a:lstStyle>
            <a:lvl1pPr>
              <a:defRPr/>
            </a:lvl1pPr>
          </a:lstStyle>
          <a:p>
            <a:pPr>
              <a:defRPr/>
            </a:pPr>
            <a:fld id="{A8AF80C7-EE8B-47C7-907E-F425F2E29635}" type="datetime1">
              <a:rPr lang="en-US"/>
              <a:pPr>
                <a:defRPr/>
              </a:pPr>
              <a:t>4/18/2024</a:t>
            </a:fld>
            <a:endParaRPr lang="en-US"/>
          </a:p>
        </p:txBody>
      </p:sp>
      <p:sp>
        <p:nvSpPr>
          <p:cNvPr id="5" name="Footer Placeholder 4">
            <a:extLst>
              <a:ext uri="{FF2B5EF4-FFF2-40B4-BE49-F238E27FC236}">
                <a16:creationId xmlns:a16="http://schemas.microsoft.com/office/drawing/2014/main" id="{FD9D9901-DA8E-54CE-5EFA-C462E310AD15}"/>
              </a:ext>
            </a:extLst>
          </p:cNvPr>
          <p:cNvSpPr>
            <a:spLocks noGrp="1"/>
          </p:cNvSpPr>
          <p:nvPr>
            <p:ph type="ftr" sz="quarter" idx="11"/>
          </p:nvPr>
        </p:nvSpPr>
        <p:spPr/>
        <p:txBody>
          <a:bodyPr/>
          <a:lstStyle>
            <a:lvl1pPr>
              <a:defRPr/>
            </a:lvl1pPr>
          </a:lstStyle>
          <a:p>
            <a:pPr>
              <a:defRPr/>
            </a:pPr>
            <a:r>
              <a:rPr lang="en-US"/>
              <a:t>DEPARTMENT OF CSE MINI PROJECT REVIEW-1</a:t>
            </a:r>
          </a:p>
        </p:txBody>
      </p:sp>
      <p:sp>
        <p:nvSpPr>
          <p:cNvPr id="6" name="Slide Number Placeholder 5">
            <a:extLst>
              <a:ext uri="{FF2B5EF4-FFF2-40B4-BE49-F238E27FC236}">
                <a16:creationId xmlns:a16="http://schemas.microsoft.com/office/drawing/2014/main" id="{F548EDE3-2947-8ABB-FB99-D2A8AF145D4C}"/>
              </a:ext>
            </a:extLst>
          </p:cNvPr>
          <p:cNvSpPr>
            <a:spLocks noGrp="1"/>
          </p:cNvSpPr>
          <p:nvPr>
            <p:ph type="sldNum" sz="quarter" idx="12"/>
          </p:nvPr>
        </p:nvSpPr>
        <p:spPr/>
        <p:txBody>
          <a:bodyPr/>
          <a:lstStyle>
            <a:lvl1pPr>
              <a:defRPr/>
            </a:lvl1pPr>
          </a:lstStyle>
          <a:p>
            <a:pPr>
              <a:defRPr/>
            </a:pPr>
            <a:fld id="{CCE0CAE5-E92B-432E-92AE-BB386CAA4082}" type="slidenum">
              <a:rPr lang="en-US" altLang="en-US"/>
              <a:pPr>
                <a:defRPr/>
              </a:pPr>
              <a:t>‹#›</a:t>
            </a:fld>
            <a:endParaRPr lang="en-US" altLang="en-US"/>
          </a:p>
        </p:txBody>
      </p:sp>
    </p:spTree>
    <p:extLst>
      <p:ext uri="{BB962C8B-B14F-4D97-AF65-F5344CB8AC3E}">
        <p14:creationId xmlns:p14="http://schemas.microsoft.com/office/powerpoint/2010/main" val="3390226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7B3D60-0590-A08E-C883-16B132359A9C}"/>
              </a:ext>
            </a:extLst>
          </p:cNvPr>
          <p:cNvSpPr>
            <a:spLocks noGrp="1"/>
          </p:cNvSpPr>
          <p:nvPr>
            <p:ph type="dt" sz="half" idx="10"/>
          </p:nvPr>
        </p:nvSpPr>
        <p:spPr/>
        <p:txBody>
          <a:bodyPr/>
          <a:lstStyle>
            <a:lvl1pPr>
              <a:defRPr/>
            </a:lvl1pPr>
          </a:lstStyle>
          <a:p>
            <a:pPr>
              <a:defRPr/>
            </a:pPr>
            <a:fld id="{57B6D17E-BD91-49FB-A2DD-99406AD94E49}" type="datetime1">
              <a:rPr lang="en-US"/>
              <a:pPr>
                <a:defRPr/>
              </a:pPr>
              <a:t>4/18/2024</a:t>
            </a:fld>
            <a:endParaRPr lang="en-US"/>
          </a:p>
        </p:txBody>
      </p:sp>
      <p:sp>
        <p:nvSpPr>
          <p:cNvPr id="5" name="Footer Placeholder 4">
            <a:extLst>
              <a:ext uri="{FF2B5EF4-FFF2-40B4-BE49-F238E27FC236}">
                <a16:creationId xmlns:a16="http://schemas.microsoft.com/office/drawing/2014/main" id="{849CCFFD-0A6B-4936-8F72-17E7382525D0}"/>
              </a:ext>
            </a:extLst>
          </p:cNvPr>
          <p:cNvSpPr>
            <a:spLocks noGrp="1"/>
          </p:cNvSpPr>
          <p:nvPr>
            <p:ph type="ftr" sz="quarter" idx="11"/>
          </p:nvPr>
        </p:nvSpPr>
        <p:spPr/>
        <p:txBody>
          <a:bodyPr/>
          <a:lstStyle>
            <a:lvl1pPr>
              <a:defRPr/>
            </a:lvl1pPr>
          </a:lstStyle>
          <a:p>
            <a:pPr>
              <a:defRPr/>
            </a:pPr>
            <a:r>
              <a:rPr lang="en-US"/>
              <a:t>DEPARTMENT OF CSE MINI PROJECT REVIEW-1</a:t>
            </a:r>
          </a:p>
        </p:txBody>
      </p:sp>
      <p:sp>
        <p:nvSpPr>
          <p:cNvPr id="6" name="Slide Number Placeholder 5">
            <a:extLst>
              <a:ext uri="{FF2B5EF4-FFF2-40B4-BE49-F238E27FC236}">
                <a16:creationId xmlns:a16="http://schemas.microsoft.com/office/drawing/2014/main" id="{78E8850B-C369-413A-B1E6-97936568FE56}"/>
              </a:ext>
            </a:extLst>
          </p:cNvPr>
          <p:cNvSpPr>
            <a:spLocks noGrp="1"/>
          </p:cNvSpPr>
          <p:nvPr>
            <p:ph type="sldNum" sz="quarter" idx="12"/>
          </p:nvPr>
        </p:nvSpPr>
        <p:spPr/>
        <p:txBody>
          <a:bodyPr/>
          <a:lstStyle>
            <a:lvl1pPr>
              <a:defRPr/>
            </a:lvl1pPr>
          </a:lstStyle>
          <a:p>
            <a:pPr>
              <a:defRPr/>
            </a:pPr>
            <a:fld id="{158C7A3A-B63E-4B14-B896-C6CF351C50D6}" type="slidenum">
              <a:rPr lang="en-US" altLang="en-US"/>
              <a:pPr>
                <a:defRPr/>
              </a:pPr>
              <a:t>‹#›</a:t>
            </a:fld>
            <a:endParaRPr lang="en-US" altLang="en-US"/>
          </a:p>
        </p:txBody>
      </p:sp>
    </p:spTree>
    <p:extLst>
      <p:ext uri="{BB962C8B-B14F-4D97-AF65-F5344CB8AC3E}">
        <p14:creationId xmlns:p14="http://schemas.microsoft.com/office/powerpoint/2010/main" val="2664822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7C33761C-C912-20EA-B11F-753B36B5247A}"/>
              </a:ext>
            </a:extLst>
          </p:cNvPr>
          <p:cNvSpPr>
            <a:spLocks noGrp="1"/>
          </p:cNvSpPr>
          <p:nvPr>
            <p:ph type="dt" sz="half" idx="10"/>
          </p:nvPr>
        </p:nvSpPr>
        <p:spPr/>
        <p:txBody>
          <a:bodyPr/>
          <a:lstStyle>
            <a:lvl1pPr>
              <a:defRPr/>
            </a:lvl1pPr>
          </a:lstStyle>
          <a:p>
            <a:pPr>
              <a:defRPr/>
            </a:pPr>
            <a:fld id="{6263D38C-0428-4D68-ADB5-72A165CBAB48}" type="datetime1">
              <a:rPr lang="en-US"/>
              <a:pPr>
                <a:defRPr/>
              </a:pPr>
              <a:t>4/18/2024</a:t>
            </a:fld>
            <a:endParaRPr lang="en-US"/>
          </a:p>
        </p:txBody>
      </p:sp>
      <p:sp>
        <p:nvSpPr>
          <p:cNvPr id="6" name="Footer Placeholder 4">
            <a:extLst>
              <a:ext uri="{FF2B5EF4-FFF2-40B4-BE49-F238E27FC236}">
                <a16:creationId xmlns:a16="http://schemas.microsoft.com/office/drawing/2014/main" id="{9B9ECADC-4060-63DE-C1BB-C4A500C371C3}"/>
              </a:ext>
            </a:extLst>
          </p:cNvPr>
          <p:cNvSpPr>
            <a:spLocks noGrp="1"/>
          </p:cNvSpPr>
          <p:nvPr>
            <p:ph type="ftr" sz="quarter" idx="11"/>
          </p:nvPr>
        </p:nvSpPr>
        <p:spPr/>
        <p:txBody>
          <a:bodyPr/>
          <a:lstStyle>
            <a:lvl1pPr>
              <a:defRPr/>
            </a:lvl1pPr>
          </a:lstStyle>
          <a:p>
            <a:pPr>
              <a:defRPr/>
            </a:pPr>
            <a:r>
              <a:rPr lang="en-US"/>
              <a:t>DEPARTMENT OF CSE MINI PROJECT REVIEW-1</a:t>
            </a:r>
          </a:p>
        </p:txBody>
      </p:sp>
      <p:sp>
        <p:nvSpPr>
          <p:cNvPr id="7" name="Slide Number Placeholder 5">
            <a:extLst>
              <a:ext uri="{FF2B5EF4-FFF2-40B4-BE49-F238E27FC236}">
                <a16:creationId xmlns:a16="http://schemas.microsoft.com/office/drawing/2014/main" id="{2995F377-2572-2E64-5FD2-2495563C2FEC}"/>
              </a:ext>
            </a:extLst>
          </p:cNvPr>
          <p:cNvSpPr>
            <a:spLocks noGrp="1"/>
          </p:cNvSpPr>
          <p:nvPr>
            <p:ph type="sldNum" sz="quarter" idx="12"/>
          </p:nvPr>
        </p:nvSpPr>
        <p:spPr/>
        <p:txBody>
          <a:bodyPr/>
          <a:lstStyle>
            <a:lvl1pPr>
              <a:defRPr/>
            </a:lvl1pPr>
          </a:lstStyle>
          <a:p>
            <a:pPr>
              <a:defRPr/>
            </a:pPr>
            <a:fld id="{4B677232-DA37-4A30-B86F-DE8850C2BF95}" type="slidenum">
              <a:rPr lang="en-US" altLang="en-US"/>
              <a:pPr>
                <a:defRPr/>
              </a:pPr>
              <a:t>‹#›</a:t>
            </a:fld>
            <a:endParaRPr lang="en-US" altLang="en-US"/>
          </a:p>
        </p:txBody>
      </p:sp>
    </p:spTree>
    <p:extLst>
      <p:ext uri="{BB962C8B-B14F-4D97-AF65-F5344CB8AC3E}">
        <p14:creationId xmlns:p14="http://schemas.microsoft.com/office/powerpoint/2010/main" val="4109665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A596FD5C-71C9-2AF5-4965-1698E3FFE441}"/>
              </a:ext>
            </a:extLst>
          </p:cNvPr>
          <p:cNvSpPr>
            <a:spLocks noGrp="1"/>
          </p:cNvSpPr>
          <p:nvPr>
            <p:ph type="dt" sz="half" idx="10"/>
          </p:nvPr>
        </p:nvSpPr>
        <p:spPr/>
        <p:txBody>
          <a:bodyPr/>
          <a:lstStyle>
            <a:lvl1pPr>
              <a:defRPr/>
            </a:lvl1pPr>
          </a:lstStyle>
          <a:p>
            <a:pPr>
              <a:defRPr/>
            </a:pPr>
            <a:fld id="{CCD65EB9-DF9A-4EA9-8EA9-3BCEE1999F2E}" type="datetime1">
              <a:rPr lang="en-US"/>
              <a:pPr>
                <a:defRPr/>
              </a:pPr>
              <a:t>4/18/2024</a:t>
            </a:fld>
            <a:endParaRPr lang="en-US"/>
          </a:p>
        </p:txBody>
      </p:sp>
      <p:sp>
        <p:nvSpPr>
          <p:cNvPr id="8" name="Footer Placeholder 4">
            <a:extLst>
              <a:ext uri="{FF2B5EF4-FFF2-40B4-BE49-F238E27FC236}">
                <a16:creationId xmlns:a16="http://schemas.microsoft.com/office/drawing/2014/main" id="{02C4C735-F77D-1A2F-9C24-8E6938BE14D5}"/>
              </a:ext>
            </a:extLst>
          </p:cNvPr>
          <p:cNvSpPr>
            <a:spLocks noGrp="1"/>
          </p:cNvSpPr>
          <p:nvPr>
            <p:ph type="ftr" sz="quarter" idx="11"/>
          </p:nvPr>
        </p:nvSpPr>
        <p:spPr/>
        <p:txBody>
          <a:bodyPr/>
          <a:lstStyle>
            <a:lvl1pPr>
              <a:defRPr/>
            </a:lvl1pPr>
          </a:lstStyle>
          <a:p>
            <a:pPr>
              <a:defRPr/>
            </a:pPr>
            <a:r>
              <a:rPr lang="en-US"/>
              <a:t>DEPARTMENT OF CSE MINI PROJECT REVIEW-1</a:t>
            </a:r>
          </a:p>
        </p:txBody>
      </p:sp>
      <p:sp>
        <p:nvSpPr>
          <p:cNvPr id="9" name="Slide Number Placeholder 5">
            <a:extLst>
              <a:ext uri="{FF2B5EF4-FFF2-40B4-BE49-F238E27FC236}">
                <a16:creationId xmlns:a16="http://schemas.microsoft.com/office/drawing/2014/main" id="{45E58A9D-C3F3-A84C-BC66-23365D8485E7}"/>
              </a:ext>
            </a:extLst>
          </p:cNvPr>
          <p:cNvSpPr>
            <a:spLocks noGrp="1"/>
          </p:cNvSpPr>
          <p:nvPr>
            <p:ph type="sldNum" sz="quarter" idx="12"/>
          </p:nvPr>
        </p:nvSpPr>
        <p:spPr/>
        <p:txBody>
          <a:bodyPr/>
          <a:lstStyle>
            <a:lvl1pPr>
              <a:defRPr/>
            </a:lvl1pPr>
          </a:lstStyle>
          <a:p>
            <a:pPr>
              <a:defRPr/>
            </a:pPr>
            <a:fld id="{6F9EF368-59B6-4905-9BE7-AE529F077EE1}" type="slidenum">
              <a:rPr lang="en-US" altLang="en-US"/>
              <a:pPr>
                <a:defRPr/>
              </a:pPr>
              <a:t>‹#›</a:t>
            </a:fld>
            <a:endParaRPr lang="en-US" altLang="en-US"/>
          </a:p>
        </p:txBody>
      </p:sp>
    </p:spTree>
    <p:extLst>
      <p:ext uri="{BB962C8B-B14F-4D97-AF65-F5344CB8AC3E}">
        <p14:creationId xmlns:p14="http://schemas.microsoft.com/office/powerpoint/2010/main" val="2660559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216DABA5-5203-0C8C-BE5C-BEBF1BBA1EFB}"/>
              </a:ext>
            </a:extLst>
          </p:cNvPr>
          <p:cNvSpPr>
            <a:spLocks noGrp="1"/>
          </p:cNvSpPr>
          <p:nvPr>
            <p:ph type="dt" sz="half" idx="10"/>
          </p:nvPr>
        </p:nvSpPr>
        <p:spPr/>
        <p:txBody>
          <a:bodyPr/>
          <a:lstStyle>
            <a:lvl1pPr>
              <a:defRPr/>
            </a:lvl1pPr>
          </a:lstStyle>
          <a:p>
            <a:pPr>
              <a:defRPr/>
            </a:pPr>
            <a:fld id="{06CD0940-55F8-4C94-9F78-9AF2F3DD227C}" type="datetime1">
              <a:rPr lang="en-US"/>
              <a:pPr>
                <a:defRPr/>
              </a:pPr>
              <a:t>4/18/2024</a:t>
            </a:fld>
            <a:endParaRPr lang="en-US"/>
          </a:p>
        </p:txBody>
      </p:sp>
      <p:sp>
        <p:nvSpPr>
          <p:cNvPr id="4" name="Footer Placeholder 4">
            <a:extLst>
              <a:ext uri="{FF2B5EF4-FFF2-40B4-BE49-F238E27FC236}">
                <a16:creationId xmlns:a16="http://schemas.microsoft.com/office/drawing/2014/main" id="{038AF0C1-7EDF-EE43-549F-81B40B93CBA1}"/>
              </a:ext>
            </a:extLst>
          </p:cNvPr>
          <p:cNvSpPr>
            <a:spLocks noGrp="1"/>
          </p:cNvSpPr>
          <p:nvPr>
            <p:ph type="ftr" sz="quarter" idx="11"/>
          </p:nvPr>
        </p:nvSpPr>
        <p:spPr/>
        <p:txBody>
          <a:bodyPr/>
          <a:lstStyle>
            <a:lvl1pPr>
              <a:defRPr/>
            </a:lvl1pPr>
          </a:lstStyle>
          <a:p>
            <a:pPr>
              <a:defRPr/>
            </a:pPr>
            <a:r>
              <a:rPr lang="en-US"/>
              <a:t>DEPARTMENT OF CSE MINI PROJECT REVIEW-1</a:t>
            </a:r>
          </a:p>
        </p:txBody>
      </p:sp>
      <p:sp>
        <p:nvSpPr>
          <p:cNvPr id="5" name="Slide Number Placeholder 5">
            <a:extLst>
              <a:ext uri="{FF2B5EF4-FFF2-40B4-BE49-F238E27FC236}">
                <a16:creationId xmlns:a16="http://schemas.microsoft.com/office/drawing/2014/main" id="{67D2CF95-C621-1837-ADA7-ECA331D3DE4F}"/>
              </a:ext>
            </a:extLst>
          </p:cNvPr>
          <p:cNvSpPr>
            <a:spLocks noGrp="1"/>
          </p:cNvSpPr>
          <p:nvPr>
            <p:ph type="sldNum" sz="quarter" idx="12"/>
          </p:nvPr>
        </p:nvSpPr>
        <p:spPr/>
        <p:txBody>
          <a:bodyPr/>
          <a:lstStyle>
            <a:lvl1pPr>
              <a:defRPr/>
            </a:lvl1pPr>
          </a:lstStyle>
          <a:p>
            <a:pPr>
              <a:defRPr/>
            </a:pPr>
            <a:fld id="{ECC8140C-D817-4C42-A69E-DBC20BCC2F2E}" type="slidenum">
              <a:rPr lang="en-US" altLang="en-US"/>
              <a:pPr>
                <a:defRPr/>
              </a:pPr>
              <a:t>‹#›</a:t>
            </a:fld>
            <a:endParaRPr lang="en-US" altLang="en-US"/>
          </a:p>
        </p:txBody>
      </p:sp>
    </p:spTree>
    <p:extLst>
      <p:ext uri="{BB962C8B-B14F-4D97-AF65-F5344CB8AC3E}">
        <p14:creationId xmlns:p14="http://schemas.microsoft.com/office/powerpoint/2010/main" val="1078885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0BB98BC-A6DA-4AF7-1573-EB2E35F26D1D}"/>
              </a:ext>
            </a:extLst>
          </p:cNvPr>
          <p:cNvSpPr>
            <a:spLocks noGrp="1"/>
          </p:cNvSpPr>
          <p:nvPr>
            <p:ph type="dt" sz="half" idx="10"/>
          </p:nvPr>
        </p:nvSpPr>
        <p:spPr/>
        <p:txBody>
          <a:bodyPr/>
          <a:lstStyle>
            <a:lvl1pPr>
              <a:defRPr/>
            </a:lvl1pPr>
          </a:lstStyle>
          <a:p>
            <a:pPr>
              <a:defRPr/>
            </a:pPr>
            <a:fld id="{85BC792F-9183-4174-8A03-AB7AC04B70FE}" type="datetime1">
              <a:rPr lang="en-US"/>
              <a:pPr>
                <a:defRPr/>
              </a:pPr>
              <a:t>4/18/2024</a:t>
            </a:fld>
            <a:endParaRPr lang="en-US"/>
          </a:p>
        </p:txBody>
      </p:sp>
      <p:sp>
        <p:nvSpPr>
          <p:cNvPr id="3" name="Footer Placeholder 4">
            <a:extLst>
              <a:ext uri="{FF2B5EF4-FFF2-40B4-BE49-F238E27FC236}">
                <a16:creationId xmlns:a16="http://schemas.microsoft.com/office/drawing/2014/main" id="{AE46D179-B1D7-4CEE-4C5C-A19719B24A0C}"/>
              </a:ext>
            </a:extLst>
          </p:cNvPr>
          <p:cNvSpPr>
            <a:spLocks noGrp="1"/>
          </p:cNvSpPr>
          <p:nvPr>
            <p:ph type="ftr" sz="quarter" idx="11"/>
          </p:nvPr>
        </p:nvSpPr>
        <p:spPr/>
        <p:txBody>
          <a:bodyPr/>
          <a:lstStyle>
            <a:lvl1pPr>
              <a:defRPr/>
            </a:lvl1pPr>
          </a:lstStyle>
          <a:p>
            <a:pPr>
              <a:defRPr/>
            </a:pPr>
            <a:r>
              <a:rPr lang="en-US"/>
              <a:t>DEPARTMENT OF CSE MINI PROJECT REVIEW-1</a:t>
            </a:r>
          </a:p>
        </p:txBody>
      </p:sp>
      <p:sp>
        <p:nvSpPr>
          <p:cNvPr id="4" name="Slide Number Placeholder 5">
            <a:extLst>
              <a:ext uri="{FF2B5EF4-FFF2-40B4-BE49-F238E27FC236}">
                <a16:creationId xmlns:a16="http://schemas.microsoft.com/office/drawing/2014/main" id="{C1BF2A01-CCF9-1475-0E2F-C0387DF521A2}"/>
              </a:ext>
            </a:extLst>
          </p:cNvPr>
          <p:cNvSpPr>
            <a:spLocks noGrp="1"/>
          </p:cNvSpPr>
          <p:nvPr>
            <p:ph type="sldNum" sz="quarter" idx="12"/>
          </p:nvPr>
        </p:nvSpPr>
        <p:spPr/>
        <p:txBody>
          <a:bodyPr/>
          <a:lstStyle>
            <a:lvl1pPr>
              <a:defRPr/>
            </a:lvl1pPr>
          </a:lstStyle>
          <a:p>
            <a:pPr>
              <a:defRPr/>
            </a:pPr>
            <a:fld id="{0BBECFC8-E628-43A5-88BB-33C459FC4193}" type="slidenum">
              <a:rPr lang="en-US" altLang="en-US"/>
              <a:pPr>
                <a:defRPr/>
              </a:pPr>
              <a:t>‹#›</a:t>
            </a:fld>
            <a:endParaRPr lang="en-US" altLang="en-US"/>
          </a:p>
        </p:txBody>
      </p:sp>
    </p:spTree>
    <p:extLst>
      <p:ext uri="{BB962C8B-B14F-4D97-AF65-F5344CB8AC3E}">
        <p14:creationId xmlns:p14="http://schemas.microsoft.com/office/powerpoint/2010/main" val="3668630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D95FB183-581B-404F-9D9A-7F32C79E3C0C}"/>
              </a:ext>
            </a:extLst>
          </p:cNvPr>
          <p:cNvSpPr>
            <a:spLocks noGrp="1"/>
          </p:cNvSpPr>
          <p:nvPr>
            <p:ph type="dt" sz="half" idx="10"/>
          </p:nvPr>
        </p:nvSpPr>
        <p:spPr/>
        <p:txBody>
          <a:bodyPr/>
          <a:lstStyle>
            <a:lvl1pPr>
              <a:defRPr/>
            </a:lvl1pPr>
          </a:lstStyle>
          <a:p>
            <a:pPr>
              <a:defRPr/>
            </a:pPr>
            <a:fld id="{CB44D4C5-1DD8-445D-A662-D6834C13251D}" type="datetime1">
              <a:rPr lang="en-US"/>
              <a:pPr>
                <a:defRPr/>
              </a:pPr>
              <a:t>4/18/2024</a:t>
            </a:fld>
            <a:endParaRPr lang="en-US"/>
          </a:p>
        </p:txBody>
      </p:sp>
      <p:sp>
        <p:nvSpPr>
          <p:cNvPr id="6" name="Footer Placeholder 4">
            <a:extLst>
              <a:ext uri="{FF2B5EF4-FFF2-40B4-BE49-F238E27FC236}">
                <a16:creationId xmlns:a16="http://schemas.microsoft.com/office/drawing/2014/main" id="{1C8B98E2-846B-9886-7236-473426A28EFA}"/>
              </a:ext>
            </a:extLst>
          </p:cNvPr>
          <p:cNvSpPr>
            <a:spLocks noGrp="1"/>
          </p:cNvSpPr>
          <p:nvPr>
            <p:ph type="ftr" sz="quarter" idx="11"/>
          </p:nvPr>
        </p:nvSpPr>
        <p:spPr/>
        <p:txBody>
          <a:bodyPr/>
          <a:lstStyle>
            <a:lvl1pPr>
              <a:defRPr/>
            </a:lvl1pPr>
          </a:lstStyle>
          <a:p>
            <a:pPr>
              <a:defRPr/>
            </a:pPr>
            <a:r>
              <a:rPr lang="en-US"/>
              <a:t>DEPARTMENT OF CSE MINI PROJECT REVIEW-1</a:t>
            </a:r>
          </a:p>
        </p:txBody>
      </p:sp>
      <p:sp>
        <p:nvSpPr>
          <p:cNvPr id="7" name="Slide Number Placeholder 5">
            <a:extLst>
              <a:ext uri="{FF2B5EF4-FFF2-40B4-BE49-F238E27FC236}">
                <a16:creationId xmlns:a16="http://schemas.microsoft.com/office/drawing/2014/main" id="{AAD623F8-FA02-4D63-03A6-F4A9BA9CC42F}"/>
              </a:ext>
            </a:extLst>
          </p:cNvPr>
          <p:cNvSpPr>
            <a:spLocks noGrp="1"/>
          </p:cNvSpPr>
          <p:nvPr>
            <p:ph type="sldNum" sz="quarter" idx="12"/>
          </p:nvPr>
        </p:nvSpPr>
        <p:spPr/>
        <p:txBody>
          <a:bodyPr/>
          <a:lstStyle>
            <a:lvl1pPr>
              <a:defRPr/>
            </a:lvl1pPr>
          </a:lstStyle>
          <a:p>
            <a:pPr>
              <a:defRPr/>
            </a:pPr>
            <a:fld id="{EB3355AC-D1DE-4B6E-9CF4-55A3BA1F11F0}" type="slidenum">
              <a:rPr lang="en-US" altLang="en-US"/>
              <a:pPr>
                <a:defRPr/>
              </a:pPr>
              <a:t>‹#›</a:t>
            </a:fld>
            <a:endParaRPr lang="en-US" altLang="en-US"/>
          </a:p>
        </p:txBody>
      </p:sp>
    </p:spTree>
    <p:extLst>
      <p:ext uri="{BB962C8B-B14F-4D97-AF65-F5344CB8AC3E}">
        <p14:creationId xmlns:p14="http://schemas.microsoft.com/office/powerpoint/2010/main" val="1810231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AE7D86D0-F988-A40C-4B3A-3DC77C7F2686}"/>
              </a:ext>
            </a:extLst>
          </p:cNvPr>
          <p:cNvSpPr>
            <a:spLocks noGrp="1"/>
          </p:cNvSpPr>
          <p:nvPr>
            <p:ph type="dt" sz="half" idx="10"/>
          </p:nvPr>
        </p:nvSpPr>
        <p:spPr/>
        <p:txBody>
          <a:bodyPr/>
          <a:lstStyle>
            <a:lvl1pPr>
              <a:defRPr/>
            </a:lvl1pPr>
          </a:lstStyle>
          <a:p>
            <a:pPr>
              <a:defRPr/>
            </a:pPr>
            <a:fld id="{C8D4C9FD-E318-4765-B4A9-5FBEB7E51C70}" type="datetime1">
              <a:rPr lang="en-US"/>
              <a:pPr>
                <a:defRPr/>
              </a:pPr>
              <a:t>4/18/2024</a:t>
            </a:fld>
            <a:endParaRPr lang="en-US"/>
          </a:p>
        </p:txBody>
      </p:sp>
      <p:sp>
        <p:nvSpPr>
          <p:cNvPr id="6" name="Footer Placeholder 4">
            <a:extLst>
              <a:ext uri="{FF2B5EF4-FFF2-40B4-BE49-F238E27FC236}">
                <a16:creationId xmlns:a16="http://schemas.microsoft.com/office/drawing/2014/main" id="{06B59EC0-79DE-4F5F-FA12-546C451F1DD3}"/>
              </a:ext>
            </a:extLst>
          </p:cNvPr>
          <p:cNvSpPr>
            <a:spLocks noGrp="1"/>
          </p:cNvSpPr>
          <p:nvPr>
            <p:ph type="ftr" sz="quarter" idx="11"/>
          </p:nvPr>
        </p:nvSpPr>
        <p:spPr/>
        <p:txBody>
          <a:bodyPr/>
          <a:lstStyle>
            <a:lvl1pPr>
              <a:defRPr/>
            </a:lvl1pPr>
          </a:lstStyle>
          <a:p>
            <a:pPr>
              <a:defRPr/>
            </a:pPr>
            <a:r>
              <a:rPr lang="en-US"/>
              <a:t>DEPARTMENT OF CSE MINI PROJECT REVIEW-1</a:t>
            </a:r>
          </a:p>
        </p:txBody>
      </p:sp>
      <p:sp>
        <p:nvSpPr>
          <p:cNvPr id="7" name="Slide Number Placeholder 5">
            <a:extLst>
              <a:ext uri="{FF2B5EF4-FFF2-40B4-BE49-F238E27FC236}">
                <a16:creationId xmlns:a16="http://schemas.microsoft.com/office/drawing/2014/main" id="{052FD5A4-26BB-3109-975E-CAC0B819A4C6}"/>
              </a:ext>
            </a:extLst>
          </p:cNvPr>
          <p:cNvSpPr>
            <a:spLocks noGrp="1"/>
          </p:cNvSpPr>
          <p:nvPr>
            <p:ph type="sldNum" sz="quarter" idx="12"/>
          </p:nvPr>
        </p:nvSpPr>
        <p:spPr/>
        <p:txBody>
          <a:bodyPr/>
          <a:lstStyle>
            <a:lvl1pPr>
              <a:defRPr/>
            </a:lvl1pPr>
          </a:lstStyle>
          <a:p>
            <a:pPr>
              <a:defRPr/>
            </a:pPr>
            <a:fld id="{CB5194FA-410A-42C9-B540-8148E5E80D91}" type="slidenum">
              <a:rPr lang="en-US" altLang="en-US"/>
              <a:pPr>
                <a:defRPr/>
              </a:pPr>
              <a:t>‹#›</a:t>
            </a:fld>
            <a:endParaRPr lang="en-US" altLang="en-US"/>
          </a:p>
        </p:txBody>
      </p:sp>
    </p:spTree>
    <p:extLst>
      <p:ext uri="{BB962C8B-B14F-4D97-AF65-F5344CB8AC3E}">
        <p14:creationId xmlns:p14="http://schemas.microsoft.com/office/powerpoint/2010/main" val="2898433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2763D7D7-16C6-D765-A9A8-97A416DCF987}"/>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9730EC6-DAD1-77A1-3C85-1B12EEDF2097}"/>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CA5F5CB6-EB4C-D268-5087-504C25D609BC}"/>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DFA8D18C-695A-4312-855F-5DC818E8D654}" type="datetime1">
              <a:rPr lang="en-US"/>
              <a:pPr>
                <a:defRPr/>
              </a:pPr>
              <a:t>4/18/2024</a:t>
            </a:fld>
            <a:endParaRPr lang="en-US"/>
          </a:p>
        </p:txBody>
      </p:sp>
      <p:sp>
        <p:nvSpPr>
          <p:cNvPr id="5" name="Footer Placeholder 4">
            <a:extLst>
              <a:ext uri="{FF2B5EF4-FFF2-40B4-BE49-F238E27FC236}">
                <a16:creationId xmlns:a16="http://schemas.microsoft.com/office/drawing/2014/main" id="{9D789188-67AD-AEB3-6470-876127D25ED9}"/>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r>
              <a:rPr lang="en-US"/>
              <a:t>DEPARTMENT OF CSE MINI PROJECT REVIEW-1</a:t>
            </a:r>
          </a:p>
        </p:txBody>
      </p:sp>
      <p:sp>
        <p:nvSpPr>
          <p:cNvPr id="6" name="Slide Number Placeholder 5">
            <a:extLst>
              <a:ext uri="{FF2B5EF4-FFF2-40B4-BE49-F238E27FC236}">
                <a16:creationId xmlns:a16="http://schemas.microsoft.com/office/drawing/2014/main" id="{4C75CE44-452D-6652-FA12-1459CD0DE5DC}"/>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a:defRPr/>
            </a:pPr>
            <a:fld id="{4FA1369C-F6C2-49C7-9BDB-BE291D7A102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C124DF-6CAD-7DE7-50A3-5A57F67CD8F3}"/>
              </a:ext>
            </a:extLst>
          </p:cNvPr>
          <p:cNvSpPr txBox="1">
            <a:spLocks/>
          </p:cNvSpPr>
          <p:nvPr/>
        </p:nvSpPr>
        <p:spPr>
          <a:xfrm>
            <a:off x="152400" y="228600"/>
            <a:ext cx="8839200" cy="6477000"/>
          </a:xfrm>
          <a:prstGeom prst="rect">
            <a:avLst/>
          </a:prstGeom>
        </p:spPr>
        <p:style>
          <a:lnRef idx="2">
            <a:schemeClr val="accent6"/>
          </a:lnRef>
          <a:fillRef idx="1">
            <a:schemeClr val="lt1"/>
          </a:fillRef>
          <a:effectRef idx="0">
            <a:schemeClr val="accent6"/>
          </a:effectRef>
          <a:fontRef idx="minor">
            <a:schemeClr val="dk1"/>
          </a:fontRef>
        </p:style>
        <p:txBody>
          <a:bodyPr anchor="ctr">
            <a:normAutofit/>
          </a:bodyPr>
          <a:lstStyle/>
          <a:p>
            <a:pPr algn="ctr" eaLnBrk="1" fontAlgn="auto" hangingPunct="1">
              <a:spcAft>
                <a:spcPts val="0"/>
              </a:spcAft>
              <a:defRPr/>
            </a:pPr>
            <a:endParaRPr lang="en-US" sz="4400" dirty="0">
              <a:solidFill>
                <a:schemeClr val="tx1"/>
              </a:solidFill>
              <a:latin typeface="+mj-lt"/>
              <a:ea typeface="+mj-ea"/>
              <a:cs typeface="+mj-cs"/>
            </a:endParaRPr>
          </a:p>
        </p:txBody>
      </p:sp>
      <p:sp>
        <p:nvSpPr>
          <p:cNvPr id="2" name="Title 1">
            <a:extLst>
              <a:ext uri="{FF2B5EF4-FFF2-40B4-BE49-F238E27FC236}">
                <a16:creationId xmlns:a16="http://schemas.microsoft.com/office/drawing/2014/main" id="{3FC81046-61EF-1231-B739-1C842D4E64FE}"/>
              </a:ext>
            </a:extLst>
          </p:cNvPr>
          <p:cNvSpPr>
            <a:spLocks noGrp="1"/>
          </p:cNvSpPr>
          <p:nvPr>
            <p:ph type="ctrTitle"/>
          </p:nvPr>
        </p:nvSpPr>
        <p:spPr>
          <a:xfrm>
            <a:off x="990600" y="685800"/>
            <a:ext cx="7315200" cy="838200"/>
          </a:xfrm>
        </p:spPr>
        <p:txBody>
          <a:bodyPr rtlCol="0">
            <a:normAutofit fontScale="90000"/>
          </a:bodyPr>
          <a:lstStyle/>
          <a:p>
            <a:pPr eaLnBrk="1" fontAlgn="auto" hangingPunct="1">
              <a:spcAft>
                <a:spcPts val="0"/>
              </a:spcAft>
              <a:defRPr/>
            </a:pPr>
            <a:r>
              <a:rPr lang="en-US" sz="3600" b="1" dirty="0"/>
              <a:t>   </a:t>
            </a:r>
            <a:r>
              <a:rPr lang="en-US" sz="2400" b="1" dirty="0">
                <a:solidFill>
                  <a:srgbClr val="C00000"/>
                </a:solidFill>
              </a:rPr>
              <a:t>VARDHAMAN COLLEGE OF ENGINEERING, HYDERABAD</a:t>
            </a:r>
            <a:br>
              <a:rPr lang="en-US" sz="2400" b="1" dirty="0"/>
            </a:br>
            <a:r>
              <a:rPr lang="en-US" sz="2400" b="1" dirty="0"/>
              <a:t>Autonomous institute affiliated to JNTUH </a:t>
            </a:r>
            <a:br>
              <a:rPr lang="en-US" sz="2400" dirty="0"/>
            </a:br>
            <a:r>
              <a:rPr lang="en-US" sz="2400" b="1" dirty="0">
                <a:solidFill>
                  <a:srgbClr val="FF0000"/>
                </a:solidFill>
              </a:rPr>
              <a:t>DEPARTMENT OF COMPUTER SCIENCE &amp; ENGINEERING </a:t>
            </a:r>
            <a:br>
              <a:rPr lang="en-US" sz="2400" b="1" dirty="0"/>
            </a:br>
            <a:endParaRPr lang="en-US" sz="3600" b="1" dirty="0"/>
          </a:p>
        </p:txBody>
      </p:sp>
      <p:pic>
        <p:nvPicPr>
          <p:cNvPr id="4100" name="Picture 2" descr="C:\Users\VenuGS\Desktop\Logo_VMEG.jpg">
            <a:extLst>
              <a:ext uri="{FF2B5EF4-FFF2-40B4-BE49-F238E27FC236}">
                <a16:creationId xmlns:a16="http://schemas.microsoft.com/office/drawing/2014/main" id="{34E90784-7E7B-40A9-03C1-68BE8A124B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04800"/>
            <a:ext cx="8858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btitle 2">
            <a:extLst>
              <a:ext uri="{FF2B5EF4-FFF2-40B4-BE49-F238E27FC236}">
                <a16:creationId xmlns:a16="http://schemas.microsoft.com/office/drawing/2014/main" id="{2F8392E6-E68B-B933-BCDB-583E5CF05F76}"/>
              </a:ext>
            </a:extLst>
          </p:cNvPr>
          <p:cNvSpPr txBox="1">
            <a:spLocks/>
          </p:cNvSpPr>
          <p:nvPr/>
        </p:nvSpPr>
        <p:spPr>
          <a:xfrm>
            <a:off x="228600" y="5181600"/>
            <a:ext cx="8686800" cy="1371600"/>
          </a:xfrm>
          <a:prstGeom prst="rect">
            <a:avLst/>
          </a:prstGeom>
        </p:spPr>
        <p:style>
          <a:lnRef idx="2">
            <a:schemeClr val="accent2"/>
          </a:lnRef>
          <a:fillRef idx="1">
            <a:schemeClr val="lt1"/>
          </a:fillRef>
          <a:effectRef idx="0">
            <a:schemeClr val="accent2"/>
          </a:effectRef>
          <a:fontRef idx="minor">
            <a:schemeClr val="dk1"/>
          </a:fontRef>
        </p:style>
        <p:txBody>
          <a:bodyPr>
            <a:normAutofit fontScale="55000" lnSpcReduction="20000"/>
          </a:bodyPr>
          <a:lstStyle/>
          <a:p>
            <a:pPr algn="ctr" fontAlgn="auto">
              <a:spcBef>
                <a:spcPct val="20000"/>
              </a:spcBef>
              <a:spcAft>
                <a:spcPts val="0"/>
              </a:spcAft>
              <a:buFont typeface="Arial" pitchFamily="34" charset="0"/>
              <a:buNone/>
              <a:defRPr/>
            </a:pPr>
            <a:r>
              <a:rPr lang="en-US" sz="4000" b="1" u="sng" dirty="0">
                <a:solidFill>
                  <a:srgbClr val="FF0000"/>
                </a:solidFill>
              </a:rPr>
              <a:t>Guide Details</a:t>
            </a:r>
          </a:p>
          <a:p>
            <a:pPr algn="ctr" eaLnBrk="1" fontAlgn="auto" hangingPunct="1">
              <a:spcBef>
                <a:spcPct val="20000"/>
              </a:spcBef>
              <a:spcAft>
                <a:spcPts val="0"/>
              </a:spcAft>
              <a:buFont typeface="Arial" pitchFamily="34" charset="0"/>
              <a:buNone/>
              <a:defRPr/>
            </a:pPr>
            <a:r>
              <a:rPr lang="en-US" sz="4400" b="1" dirty="0">
                <a:solidFill>
                  <a:srgbClr val="002060"/>
                </a:solidFill>
              </a:rPr>
              <a:t>Dr H Venkateswara Reddy</a:t>
            </a:r>
          </a:p>
          <a:p>
            <a:pPr algn="ctr" eaLnBrk="1" fontAlgn="auto" hangingPunct="1">
              <a:spcBef>
                <a:spcPct val="20000"/>
              </a:spcBef>
              <a:spcAft>
                <a:spcPts val="0"/>
              </a:spcAft>
              <a:buFont typeface="Arial" pitchFamily="34" charset="0"/>
              <a:buNone/>
              <a:defRPr/>
            </a:pPr>
            <a:r>
              <a:rPr lang="en-US" sz="3600" b="1" dirty="0">
                <a:solidFill>
                  <a:srgbClr val="002060"/>
                </a:solidFill>
              </a:rPr>
              <a:t>Professor</a:t>
            </a:r>
          </a:p>
          <a:p>
            <a:pPr algn="ctr" eaLnBrk="1" fontAlgn="auto" hangingPunct="1">
              <a:spcBef>
                <a:spcPct val="20000"/>
              </a:spcBef>
              <a:spcAft>
                <a:spcPts val="0"/>
              </a:spcAft>
              <a:buFont typeface="Arial" pitchFamily="34" charset="0"/>
              <a:buNone/>
              <a:defRPr/>
            </a:pPr>
            <a:r>
              <a:rPr lang="en-US" sz="3600" b="1" dirty="0">
                <a:solidFill>
                  <a:srgbClr val="002060"/>
                </a:solidFill>
              </a:rPr>
              <a:t>Department of CSE</a:t>
            </a:r>
          </a:p>
          <a:p>
            <a:pPr algn="ctr" eaLnBrk="1" fontAlgn="auto" hangingPunct="1">
              <a:spcBef>
                <a:spcPct val="20000"/>
              </a:spcBef>
              <a:spcAft>
                <a:spcPts val="0"/>
              </a:spcAft>
              <a:buFont typeface="Arial" pitchFamily="34" charset="0"/>
              <a:buNone/>
              <a:defRPr/>
            </a:pPr>
            <a:endParaRPr lang="en-US" sz="1600" b="1" dirty="0">
              <a:solidFill>
                <a:srgbClr val="002060"/>
              </a:solidFill>
            </a:endParaRPr>
          </a:p>
          <a:p>
            <a:pPr eaLnBrk="1" fontAlgn="auto" hangingPunct="1">
              <a:spcBef>
                <a:spcPct val="20000"/>
              </a:spcBef>
              <a:spcAft>
                <a:spcPts val="0"/>
              </a:spcAft>
              <a:buFont typeface="Arial" pitchFamily="34" charset="0"/>
              <a:buNone/>
              <a:defRPr/>
            </a:pPr>
            <a:endParaRPr lang="en-US" sz="3200" dirty="0">
              <a:solidFill>
                <a:schemeClr val="tx1">
                  <a:tint val="75000"/>
                </a:schemeClr>
              </a:solidFill>
            </a:endParaRPr>
          </a:p>
        </p:txBody>
      </p:sp>
      <p:sp>
        <p:nvSpPr>
          <p:cNvPr id="9" name="Title 1">
            <a:extLst>
              <a:ext uri="{FF2B5EF4-FFF2-40B4-BE49-F238E27FC236}">
                <a16:creationId xmlns:a16="http://schemas.microsoft.com/office/drawing/2014/main" id="{5F07781B-97D6-4B34-AE0A-C6A688837CC6}"/>
              </a:ext>
            </a:extLst>
          </p:cNvPr>
          <p:cNvSpPr txBox="1">
            <a:spLocks/>
          </p:cNvSpPr>
          <p:nvPr/>
        </p:nvSpPr>
        <p:spPr>
          <a:xfrm>
            <a:off x="2895600" y="2411413"/>
            <a:ext cx="3657600" cy="533400"/>
          </a:xfrm>
          <a:prstGeom prst="rect">
            <a:avLst/>
          </a:prstGeom>
        </p:spPr>
        <p:style>
          <a:lnRef idx="2">
            <a:schemeClr val="accent1"/>
          </a:lnRef>
          <a:fillRef idx="1">
            <a:schemeClr val="lt1"/>
          </a:fillRef>
          <a:effectRef idx="0">
            <a:schemeClr val="accent1"/>
          </a:effectRef>
          <a:fontRef idx="minor">
            <a:schemeClr val="dk1"/>
          </a:fontRef>
        </p:style>
        <p:txBody>
          <a:bodyPr anchor="ctr">
            <a:normAutofit/>
          </a:bodyPr>
          <a:lstStyle/>
          <a:p>
            <a:pPr algn="ctr" eaLnBrk="1" fontAlgn="auto" hangingPunct="1">
              <a:spcAft>
                <a:spcPts val="0"/>
              </a:spcAft>
              <a:defRPr/>
            </a:pPr>
            <a:r>
              <a:rPr lang="en-US" sz="2400" b="1" dirty="0">
                <a:solidFill>
                  <a:schemeClr val="tx1"/>
                </a:solidFill>
                <a:latin typeface="+mj-lt"/>
                <a:ea typeface="+mj-ea"/>
                <a:cs typeface="+mj-cs"/>
              </a:rPr>
              <a:t>BATCH ID : 20PWCS-D01 </a:t>
            </a:r>
          </a:p>
        </p:txBody>
      </p:sp>
      <p:sp>
        <p:nvSpPr>
          <p:cNvPr id="10" name="Title 1">
            <a:extLst>
              <a:ext uri="{FF2B5EF4-FFF2-40B4-BE49-F238E27FC236}">
                <a16:creationId xmlns:a16="http://schemas.microsoft.com/office/drawing/2014/main" id="{C6DBAC29-FF5C-0BC7-C7F4-7BC147CFBF18}"/>
              </a:ext>
            </a:extLst>
          </p:cNvPr>
          <p:cNvSpPr txBox="1">
            <a:spLocks/>
          </p:cNvSpPr>
          <p:nvPr/>
        </p:nvSpPr>
        <p:spPr>
          <a:xfrm>
            <a:off x="304800" y="1524000"/>
            <a:ext cx="853440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fontAlgn="auto" hangingPunct="1">
              <a:spcAft>
                <a:spcPts val="0"/>
              </a:spcAft>
              <a:defRPr/>
            </a:pPr>
            <a:r>
              <a:rPr lang="en-US" sz="2000" b="1" dirty="0">
                <a:solidFill>
                  <a:schemeClr val="tx1"/>
                </a:solidFill>
                <a:latin typeface="Times New Roman" panose="02020603050405020304" pitchFamily="18" charset="0"/>
                <a:cs typeface="Times New Roman" panose="02020603050405020304" pitchFamily="18" charset="0"/>
              </a:rPr>
              <a:t>Enhancing Goal Achievement through Collaborative Goal Tracking: A Recommender System Approach</a:t>
            </a:r>
            <a:r>
              <a:rPr lang="en-US" sz="2000" b="1" dirty="0">
                <a:solidFill>
                  <a:schemeClr val="tx1"/>
                </a:solidFill>
                <a:latin typeface="Times New Roman" panose="02020603050405020304" pitchFamily="18" charset="0"/>
                <a:ea typeface="+mj-ea"/>
                <a:cs typeface="Times New Roman" panose="02020603050405020304" pitchFamily="18" charset="0"/>
              </a:rPr>
              <a:t> </a:t>
            </a:r>
          </a:p>
        </p:txBody>
      </p:sp>
      <p:graphicFrame>
        <p:nvGraphicFramePr>
          <p:cNvPr id="12" name="Table 11">
            <a:extLst>
              <a:ext uri="{FF2B5EF4-FFF2-40B4-BE49-F238E27FC236}">
                <a16:creationId xmlns:a16="http://schemas.microsoft.com/office/drawing/2014/main" id="{F6CC6A69-E00F-FD70-FACF-FD02D670016A}"/>
              </a:ext>
            </a:extLst>
          </p:cNvPr>
          <p:cNvGraphicFramePr>
            <a:graphicFrameLocks noGrp="1"/>
          </p:cNvGraphicFramePr>
          <p:nvPr/>
        </p:nvGraphicFramePr>
        <p:xfrm>
          <a:off x="525782" y="3050319"/>
          <a:ext cx="8171687" cy="1758843"/>
        </p:xfrm>
        <a:graphic>
          <a:graphicData uri="http://schemas.openxmlformats.org/drawingml/2006/table">
            <a:tbl>
              <a:tblPr firstRow="1" bandRow="1">
                <a:tableStyleId>{91EBBBCC-DAD2-459C-BE2E-F6DE35CF9A28}</a:tableStyleId>
              </a:tblPr>
              <a:tblGrid>
                <a:gridCol w="816797">
                  <a:extLst>
                    <a:ext uri="{9D8B030D-6E8A-4147-A177-3AD203B41FA5}">
                      <a16:colId xmlns:a16="http://schemas.microsoft.com/office/drawing/2014/main" val="20000"/>
                    </a:ext>
                  </a:extLst>
                </a:gridCol>
                <a:gridCol w="816797">
                  <a:extLst>
                    <a:ext uri="{9D8B030D-6E8A-4147-A177-3AD203B41FA5}">
                      <a16:colId xmlns:a16="http://schemas.microsoft.com/office/drawing/2014/main" val="20001"/>
                    </a:ext>
                  </a:extLst>
                </a:gridCol>
                <a:gridCol w="1926023">
                  <a:extLst>
                    <a:ext uri="{9D8B030D-6E8A-4147-A177-3AD203B41FA5}">
                      <a16:colId xmlns:a16="http://schemas.microsoft.com/office/drawing/2014/main" val="20002"/>
                    </a:ext>
                  </a:extLst>
                </a:gridCol>
                <a:gridCol w="4612070">
                  <a:extLst>
                    <a:ext uri="{9D8B030D-6E8A-4147-A177-3AD203B41FA5}">
                      <a16:colId xmlns:a16="http://schemas.microsoft.com/office/drawing/2014/main" val="20003"/>
                    </a:ext>
                  </a:extLst>
                </a:gridCol>
              </a:tblGrid>
              <a:tr h="570123">
                <a:tc rowSpan="4">
                  <a:txBody>
                    <a:bodyPr/>
                    <a:lstStyle/>
                    <a:p>
                      <a:pPr algn="ctr"/>
                      <a:endParaRPr lang="en-US" sz="3200" b="1" dirty="0"/>
                    </a:p>
                  </a:txBody>
                  <a:tcPr vert="vert"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S. 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Roll. 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Student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1819">
                <a:tc vMerge="1">
                  <a:txBody>
                    <a:bodyPr/>
                    <a:lstStyle/>
                    <a:p>
                      <a:pPr algn="ct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a:t>20881A05P5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a:t>KOUSAR SHAIK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1819">
                <a:tc vMerge="1">
                  <a:txBody>
                    <a:bodyPr/>
                    <a:lstStyle/>
                    <a:p>
                      <a:pPr algn="ct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a:t>20881A05L1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a:t>K MANOJ REDDY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1819">
                <a:tc vMerge="1">
                  <a:txBody>
                    <a:bodyPr/>
                    <a:lstStyle/>
                    <a:p>
                      <a:pPr algn="ct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a:t>20881A05J8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a:t>B SAI VARDHAN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4105" name="TextBox 14">
            <a:extLst>
              <a:ext uri="{FF2B5EF4-FFF2-40B4-BE49-F238E27FC236}">
                <a16:creationId xmlns:a16="http://schemas.microsoft.com/office/drawing/2014/main" id="{A803D970-B15D-5E14-AF00-3E6F59EC2A41}"/>
              </a:ext>
            </a:extLst>
          </p:cNvPr>
          <p:cNvSpPr txBox="1">
            <a:spLocks noChangeArrowheads="1"/>
          </p:cNvSpPr>
          <p:nvPr/>
        </p:nvSpPr>
        <p:spPr bwMode="auto">
          <a:xfrm rot="-5400000">
            <a:off x="146051" y="3467100"/>
            <a:ext cx="1524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IN" altLang="en-US" sz="1800" b="1">
                <a:solidFill>
                  <a:schemeClr val="bg1"/>
                </a:solidFill>
                <a:latin typeface="Arial" panose="020B0604020202020204" pitchFamily="34" charset="0"/>
              </a:rPr>
              <a:t>PROJECT WORK REVIEW</a:t>
            </a:r>
            <a:endParaRPr lang="en-US" altLang="en-US" sz="1800" b="1">
              <a:solidFill>
                <a:schemeClr val="bg1"/>
              </a:solidFill>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AEB55-2BA0-48FA-70BE-44B0E3E4C8B1}"/>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a:normAutofit/>
          </a:bodyPr>
          <a:lstStyle/>
          <a:p>
            <a:pPr>
              <a:defRPr/>
            </a:pPr>
            <a:r>
              <a:rPr lang="en-US" sz="3200" b="1" dirty="0">
                <a:solidFill>
                  <a:srgbClr val="C00000"/>
                </a:solidFill>
                <a:cs typeface="Calibri"/>
              </a:rPr>
              <a:t>USE CASE DIAGRAM</a:t>
            </a:r>
            <a:endParaRPr lang="en-US" sz="3200" b="1" dirty="0">
              <a:solidFill>
                <a:srgbClr val="C00000"/>
              </a:solidFill>
            </a:endParaRPr>
          </a:p>
        </p:txBody>
      </p:sp>
      <p:sp>
        <p:nvSpPr>
          <p:cNvPr id="3" name="Content Placeholder 2">
            <a:extLst>
              <a:ext uri="{FF2B5EF4-FFF2-40B4-BE49-F238E27FC236}">
                <a16:creationId xmlns:a16="http://schemas.microsoft.com/office/drawing/2014/main" id="{E123D497-E7CB-D125-DD32-21C34AB4FCC3}"/>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a:normAutofit/>
          </a:bodyPr>
          <a:lstStyle/>
          <a:p>
            <a:pPr algn="just">
              <a:defRPr/>
            </a:pPr>
            <a:endParaRPr lang="en-US" sz="2800" dirty="0">
              <a:cs typeface="Calibri"/>
            </a:endParaRPr>
          </a:p>
          <a:p>
            <a:pPr marL="0" indent="0" algn="just">
              <a:buFont typeface="Arial" panose="020B0604020202020204" pitchFamily="34" charset="0"/>
              <a:buNone/>
              <a:defRPr/>
            </a:pPr>
            <a:endParaRPr lang="en-US" sz="2800" dirty="0">
              <a:cs typeface="Calibri"/>
            </a:endParaRPr>
          </a:p>
        </p:txBody>
      </p:sp>
      <p:pic>
        <p:nvPicPr>
          <p:cNvPr id="14340" name="Picture 2" descr="C:\Users\VenuGS\Desktop\Logo_VMEG.jpg">
            <a:extLst>
              <a:ext uri="{FF2B5EF4-FFF2-40B4-BE49-F238E27FC236}">
                <a16:creationId xmlns:a16="http://schemas.microsoft.com/office/drawing/2014/main" id="{F05C7B6F-7C35-8142-3821-BA94318E87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Slide Number Placeholder 4">
            <a:extLst>
              <a:ext uri="{FF2B5EF4-FFF2-40B4-BE49-F238E27FC236}">
                <a16:creationId xmlns:a16="http://schemas.microsoft.com/office/drawing/2014/main" id="{78F23A12-D1D5-101E-9F50-8C54AAB5907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B8561A4-04C5-48AA-BADA-D49F696BE736}" type="slidenum">
              <a:rPr lang="en-US" altLang="en-US">
                <a:solidFill>
                  <a:srgbClr val="898989"/>
                </a:solidFill>
                <a:latin typeface="Calibri" panose="020F0502020204030204" pitchFamily="34" charset="0"/>
              </a:rPr>
              <a:pPr/>
              <a:t>10</a:t>
            </a:fld>
            <a:endParaRPr lang="en-US" altLang="en-US">
              <a:solidFill>
                <a:srgbClr val="898989"/>
              </a:solidFill>
              <a:latin typeface="Calibri" panose="020F0502020204030204" pitchFamily="34" charset="0"/>
            </a:endParaRPr>
          </a:p>
        </p:txBody>
      </p:sp>
      <p:sp>
        <p:nvSpPr>
          <p:cNvPr id="7" name="Footer Placeholder 6">
            <a:extLst>
              <a:ext uri="{FF2B5EF4-FFF2-40B4-BE49-F238E27FC236}">
                <a16:creationId xmlns:a16="http://schemas.microsoft.com/office/drawing/2014/main" id="{75B0C219-E2C6-8FBE-D186-4A8CB5DFB9D5}"/>
              </a:ext>
            </a:extLst>
          </p:cNvPr>
          <p:cNvSpPr>
            <a:spLocks noGrp="1"/>
          </p:cNvSpPr>
          <p:nvPr>
            <p:ph type="ftr" sz="quarter" idx="11"/>
          </p:nvPr>
        </p:nvSpPr>
        <p:spPr>
          <a:xfrm>
            <a:off x="2362200" y="6356350"/>
            <a:ext cx="4724400" cy="365125"/>
          </a:xfrm>
        </p:spPr>
        <p:txBody>
          <a:bodyPr/>
          <a:lstStyle/>
          <a:p>
            <a:pPr>
              <a:defRPr/>
            </a:pPr>
            <a:r>
              <a:rPr lang="en-US" dirty="0"/>
              <a:t>DEPARTMENT OF CSE PROJECT WORK PHASE-II REVIEW-I</a:t>
            </a:r>
          </a:p>
        </p:txBody>
      </p:sp>
      <p:pic>
        <p:nvPicPr>
          <p:cNvPr id="14343" name="Picture 4">
            <a:extLst>
              <a:ext uri="{FF2B5EF4-FFF2-40B4-BE49-F238E27FC236}">
                <a16:creationId xmlns:a16="http://schemas.microsoft.com/office/drawing/2014/main" id="{F89B20D4-8B79-C422-0ACB-0DE3AF2EC6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189038"/>
            <a:ext cx="8382000" cy="475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29AB6-07A6-84DF-EFEB-49E1C6613F42}"/>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a:normAutofit/>
          </a:bodyPr>
          <a:lstStyle/>
          <a:p>
            <a:pPr>
              <a:defRPr/>
            </a:pPr>
            <a:r>
              <a:rPr lang="en-US" sz="3200" b="1" dirty="0">
                <a:solidFill>
                  <a:srgbClr val="C00000"/>
                </a:solidFill>
                <a:cs typeface="Calibri"/>
              </a:rPr>
              <a:t>CLASS DIAGRAM</a:t>
            </a:r>
            <a:endParaRPr lang="en-US" sz="3200" b="1" dirty="0">
              <a:solidFill>
                <a:srgbClr val="C00000"/>
              </a:solidFill>
            </a:endParaRPr>
          </a:p>
        </p:txBody>
      </p:sp>
      <p:sp>
        <p:nvSpPr>
          <p:cNvPr id="3" name="Content Placeholder 2">
            <a:extLst>
              <a:ext uri="{FF2B5EF4-FFF2-40B4-BE49-F238E27FC236}">
                <a16:creationId xmlns:a16="http://schemas.microsoft.com/office/drawing/2014/main" id="{FE42ED53-8D3A-8059-DF1D-35F5868703F2}"/>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a:normAutofit/>
          </a:bodyPr>
          <a:lstStyle/>
          <a:p>
            <a:pPr algn="just">
              <a:defRPr/>
            </a:pPr>
            <a:endParaRPr lang="en-US" sz="2800" dirty="0">
              <a:cs typeface="Calibri"/>
            </a:endParaRPr>
          </a:p>
          <a:p>
            <a:pPr algn="just">
              <a:defRPr/>
            </a:pPr>
            <a:endParaRPr lang="en-US" sz="2800" dirty="0">
              <a:cs typeface="Calibri"/>
            </a:endParaRPr>
          </a:p>
        </p:txBody>
      </p:sp>
      <p:pic>
        <p:nvPicPr>
          <p:cNvPr id="15364" name="Picture 2" descr="C:\Users\VenuGS\Desktop\Logo_VMEG.jpg">
            <a:extLst>
              <a:ext uri="{FF2B5EF4-FFF2-40B4-BE49-F238E27FC236}">
                <a16:creationId xmlns:a16="http://schemas.microsoft.com/office/drawing/2014/main" id="{C4C3E23F-2D8B-854D-7F7D-487BFFC11F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Slide Number Placeholder 4">
            <a:extLst>
              <a:ext uri="{FF2B5EF4-FFF2-40B4-BE49-F238E27FC236}">
                <a16:creationId xmlns:a16="http://schemas.microsoft.com/office/drawing/2014/main" id="{0451A1DD-3DAB-32CE-E3A3-B5588BBE366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0564F92-B600-49C1-856A-42DF0730F267}" type="slidenum">
              <a:rPr lang="en-US" altLang="en-US">
                <a:solidFill>
                  <a:srgbClr val="898989"/>
                </a:solidFill>
                <a:latin typeface="Calibri" panose="020F0502020204030204" pitchFamily="34" charset="0"/>
              </a:rPr>
              <a:pPr/>
              <a:t>11</a:t>
            </a:fld>
            <a:endParaRPr lang="en-US" altLang="en-US">
              <a:solidFill>
                <a:srgbClr val="898989"/>
              </a:solidFill>
              <a:latin typeface="Calibri" panose="020F0502020204030204" pitchFamily="34" charset="0"/>
            </a:endParaRPr>
          </a:p>
        </p:txBody>
      </p:sp>
      <p:sp>
        <p:nvSpPr>
          <p:cNvPr id="7" name="Footer Placeholder 6">
            <a:extLst>
              <a:ext uri="{FF2B5EF4-FFF2-40B4-BE49-F238E27FC236}">
                <a16:creationId xmlns:a16="http://schemas.microsoft.com/office/drawing/2014/main" id="{8E17F55F-A35B-59B0-5104-2FF02DD30598}"/>
              </a:ext>
            </a:extLst>
          </p:cNvPr>
          <p:cNvSpPr>
            <a:spLocks noGrp="1"/>
          </p:cNvSpPr>
          <p:nvPr>
            <p:ph type="ftr" sz="quarter" idx="11"/>
          </p:nvPr>
        </p:nvSpPr>
        <p:spPr>
          <a:xfrm>
            <a:off x="2362200" y="6356350"/>
            <a:ext cx="4343400" cy="365125"/>
          </a:xfrm>
        </p:spPr>
        <p:txBody>
          <a:bodyPr/>
          <a:lstStyle/>
          <a:p>
            <a:pPr>
              <a:defRPr/>
            </a:pPr>
            <a:r>
              <a:rPr lang="en-US" dirty="0"/>
              <a:t>DEPARTMENT OF CSE PROJECT WORK PHASE-II REVIEW-I</a:t>
            </a:r>
          </a:p>
        </p:txBody>
      </p:sp>
      <p:pic>
        <p:nvPicPr>
          <p:cNvPr id="15367" name="Picture 4">
            <a:extLst>
              <a:ext uri="{FF2B5EF4-FFF2-40B4-BE49-F238E27FC236}">
                <a16:creationId xmlns:a16="http://schemas.microsoft.com/office/drawing/2014/main" id="{42E35D31-F318-3719-8C6F-2296A43B88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316038"/>
            <a:ext cx="7239000" cy="504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9C9C5-AA67-BE9F-1299-0D775C3F562A}"/>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a:normAutofit/>
          </a:bodyPr>
          <a:lstStyle/>
          <a:p>
            <a:pPr>
              <a:defRPr/>
            </a:pPr>
            <a:r>
              <a:rPr lang="en-US" sz="3200" b="1" dirty="0">
                <a:solidFill>
                  <a:srgbClr val="C00000"/>
                </a:solidFill>
                <a:cs typeface="Calibri"/>
              </a:rPr>
              <a:t>SEQUENCE DIAGRAM</a:t>
            </a:r>
            <a:endParaRPr lang="en-US" sz="3200" b="1" dirty="0">
              <a:solidFill>
                <a:srgbClr val="C00000"/>
              </a:solidFill>
            </a:endParaRPr>
          </a:p>
        </p:txBody>
      </p:sp>
      <p:sp>
        <p:nvSpPr>
          <p:cNvPr id="3" name="Content Placeholder 2">
            <a:extLst>
              <a:ext uri="{FF2B5EF4-FFF2-40B4-BE49-F238E27FC236}">
                <a16:creationId xmlns:a16="http://schemas.microsoft.com/office/drawing/2014/main" id="{A8228D46-3BF1-4D8E-A2CD-18F643650240}"/>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a:normAutofit/>
          </a:bodyPr>
          <a:lstStyle/>
          <a:p>
            <a:pPr algn="just">
              <a:defRPr/>
            </a:pPr>
            <a:endParaRPr lang="en-US" sz="2800" dirty="0">
              <a:cs typeface="Calibri"/>
            </a:endParaRPr>
          </a:p>
          <a:p>
            <a:pPr algn="just">
              <a:defRPr/>
            </a:pPr>
            <a:endParaRPr lang="en-US" sz="2800" dirty="0">
              <a:cs typeface="Calibri"/>
            </a:endParaRPr>
          </a:p>
        </p:txBody>
      </p:sp>
      <p:pic>
        <p:nvPicPr>
          <p:cNvPr id="16388" name="Picture 2" descr="C:\Users\VenuGS\Desktop\Logo_VMEG.jpg">
            <a:extLst>
              <a:ext uri="{FF2B5EF4-FFF2-40B4-BE49-F238E27FC236}">
                <a16:creationId xmlns:a16="http://schemas.microsoft.com/office/drawing/2014/main" id="{8C63888E-B6BA-C65E-8018-D3E5476C02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Slide Number Placeholder 4">
            <a:extLst>
              <a:ext uri="{FF2B5EF4-FFF2-40B4-BE49-F238E27FC236}">
                <a16:creationId xmlns:a16="http://schemas.microsoft.com/office/drawing/2014/main" id="{F30DB201-CFB5-6F65-FCF4-B2F07ED9290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758C6E5-DD62-48B7-8F8A-05403BD3FB73}" type="slidenum">
              <a:rPr lang="en-US" altLang="en-US">
                <a:solidFill>
                  <a:srgbClr val="898989"/>
                </a:solidFill>
                <a:latin typeface="Calibri" panose="020F0502020204030204" pitchFamily="34" charset="0"/>
              </a:rPr>
              <a:pPr/>
              <a:t>12</a:t>
            </a:fld>
            <a:endParaRPr lang="en-US" altLang="en-US">
              <a:solidFill>
                <a:srgbClr val="898989"/>
              </a:solidFill>
              <a:latin typeface="Calibri" panose="020F0502020204030204" pitchFamily="34" charset="0"/>
            </a:endParaRPr>
          </a:p>
        </p:txBody>
      </p:sp>
      <p:sp>
        <p:nvSpPr>
          <p:cNvPr id="7" name="Footer Placeholder 6">
            <a:extLst>
              <a:ext uri="{FF2B5EF4-FFF2-40B4-BE49-F238E27FC236}">
                <a16:creationId xmlns:a16="http://schemas.microsoft.com/office/drawing/2014/main" id="{10107BCA-6B9C-A807-57AC-49F6A76CE160}"/>
              </a:ext>
            </a:extLst>
          </p:cNvPr>
          <p:cNvSpPr>
            <a:spLocks noGrp="1"/>
          </p:cNvSpPr>
          <p:nvPr>
            <p:ph type="ftr" sz="quarter" idx="11"/>
          </p:nvPr>
        </p:nvSpPr>
        <p:spPr>
          <a:xfrm>
            <a:off x="2362200" y="6356350"/>
            <a:ext cx="4343400" cy="365125"/>
          </a:xfrm>
        </p:spPr>
        <p:txBody>
          <a:bodyPr/>
          <a:lstStyle/>
          <a:p>
            <a:pPr>
              <a:defRPr/>
            </a:pPr>
            <a:r>
              <a:rPr lang="en-US" dirty="0"/>
              <a:t>DEPARTMENT OF CSE PROJECT WORK PHASE-II REVIEW-I</a:t>
            </a:r>
          </a:p>
        </p:txBody>
      </p:sp>
      <p:pic>
        <p:nvPicPr>
          <p:cNvPr id="16391" name="Picture 4">
            <a:extLst>
              <a:ext uri="{FF2B5EF4-FFF2-40B4-BE49-F238E27FC236}">
                <a16:creationId xmlns:a16="http://schemas.microsoft.com/office/drawing/2014/main" id="{353FA164-056F-6487-1F10-EE8D8C9214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66838"/>
            <a:ext cx="8229600" cy="480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53E0C-A8B6-A5C4-C39B-5E4F3795B66C}"/>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a:normAutofit/>
          </a:bodyPr>
          <a:lstStyle/>
          <a:p>
            <a:pPr>
              <a:defRPr/>
            </a:pPr>
            <a:r>
              <a:rPr lang="en-US" sz="3200" b="1" dirty="0">
                <a:solidFill>
                  <a:srgbClr val="C00000"/>
                </a:solidFill>
                <a:cs typeface="Calibri"/>
              </a:rPr>
              <a:t>PROPOSED METHOD AND ALGORITHMS</a:t>
            </a:r>
            <a:endParaRPr lang="en-US" sz="3200" b="1" dirty="0">
              <a:solidFill>
                <a:srgbClr val="C00000"/>
              </a:solidFill>
            </a:endParaRPr>
          </a:p>
        </p:txBody>
      </p:sp>
      <p:sp>
        <p:nvSpPr>
          <p:cNvPr id="3" name="Content Placeholder 2">
            <a:extLst>
              <a:ext uri="{FF2B5EF4-FFF2-40B4-BE49-F238E27FC236}">
                <a16:creationId xmlns:a16="http://schemas.microsoft.com/office/drawing/2014/main" id="{B04F28AA-3C48-B722-95F0-1D234A4535B3}"/>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a:normAutofit fontScale="25000" lnSpcReduction="20000"/>
          </a:bodyPr>
          <a:lstStyle/>
          <a:p>
            <a:pPr algn="just">
              <a:defRPr/>
            </a:pPr>
            <a:r>
              <a:rPr lang="en-US" sz="5600" b="1" dirty="0"/>
              <a:t>Recommendation logic for users with similar goal.</a:t>
            </a:r>
          </a:p>
          <a:p>
            <a:pPr algn="just">
              <a:defRPr/>
            </a:pPr>
            <a:endParaRPr lang="en-US" sz="2800" dirty="0">
              <a:cs typeface="Calibri"/>
            </a:endParaRPr>
          </a:p>
          <a:p>
            <a:pPr lvl="1" algn="just">
              <a:defRPr/>
            </a:pPr>
            <a:r>
              <a:rPr lang="en-US" sz="4800" dirty="0"/>
              <a:t>1. Import necessary packages for Firebase, Flutter, and widgets.</a:t>
            </a:r>
          </a:p>
          <a:p>
            <a:pPr lvl="1" algn="just">
              <a:defRPr/>
            </a:pPr>
            <a:r>
              <a:rPr lang="en-US" sz="4800" dirty="0"/>
              <a:t>2. Define a screen named </a:t>
            </a:r>
            <a:r>
              <a:rPr lang="en-US" sz="4800" dirty="0" err="1"/>
              <a:t>SuggestionsScreen</a:t>
            </a:r>
            <a:r>
              <a:rPr lang="en-US" sz="4800" dirty="0"/>
              <a:t>.</a:t>
            </a:r>
          </a:p>
          <a:p>
            <a:pPr lvl="1" algn="just">
              <a:defRPr/>
            </a:pPr>
            <a:r>
              <a:rPr lang="en-US" sz="4800" dirty="0"/>
              <a:t>    a. Include a method to create its state.</a:t>
            </a:r>
          </a:p>
          <a:p>
            <a:pPr lvl="1" algn="just">
              <a:defRPr/>
            </a:pPr>
            <a:r>
              <a:rPr lang="en-US" sz="4800" dirty="0"/>
              <a:t>3. Define a state class, _</a:t>
            </a:r>
            <a:r>
              <a:rPr lang="en-US" sz="4800" dirty="0" err="1"/>
              <a:t>SuggestionsScreenState</a:t>
            </a:r>
            <a:r>
              <a:rPr lang="en-US" sz="4800" dirty="0"/>
              <a:t>.</a:t>
            </a:r>
          </a:p>
          <a:p>
            <a:pPr lvl="1" algn="just">
              <a:defRPr/>
            </a:pPr>
            <a:r>
              <a:rPr lang="en-US" sz="4800" dirty="0"/>
              <a:t>    a. Implement the build method.</a:t>
            </a:r>
          </a:p>
          <a:p>
            <a:pPr lvl="1" algn="just">
              <a:defRPr/>
            </a:pPr>
            <a:r>
              <a:rPr lang="en-US" sz="4800" dirty="0"/>
              <a:t>        </a:t>
            </a:r>
            <a:r>
              <a:rPr lang="en-US" sz="4800" dirty="0" err="1"/>
              <a:t>i</a:t>
            </a:r>
            <a:r>
              <a:rPr lang="en-US" sz="4800" dirty="0"/>
              <a:t>. Use </a:t>
            </a:r>
            <a:r>
              <a:rPr lang="en-US" sz="4800" dirty="0" err="1"/>
              <a:t>FutureBuilder</a:t>
            </a:r>
            <a:r>
              <a:rPr lang="en-US" sz="4800" dirty="0"/>
              <a:t> to asynchronously fetch suggestions.</a:t>
            </a:r>
          </a:p>
          <a:p>
            <a:pPr lvl="1" algn="just">
              <a:defRPr/>
            </a:pPr>
            <a:r>
              <a:rPr lang="en-US" sz="4800" dirty="0"/>
              <a:t>        ii. Display a loading indicator while fetching.</a:t>
            </a:r>
          </a:p>
          <a:p>
            <a:pPr lvl="1" algn="just">
              <a:defRPr/>
            </a:pPr>
            <a:r>
              <a:rPr lang="en-US" sz="4800" dirty="0"/>
              <a:t>        iii. Display an error message if fetching fails.</a:t>
            </a:r>
          </a:p>
          <a:p>
            <a:pPr lvl="1" algn="just">
              <a:defRPr/>
            </a:pPr>
            <a:r>
              <a:rPr lang="en-US" sz="4800" dirty="0"/>
              <a:t>        iv. Display a message if there are no suggestions.</a:t>
            </a:r>
          </a:p>
          <a:p>
            <a:pPr lvl="1" algn="just">
              <a:defRPr/>
            </a:pPr>
            <a:r>
              <a:rPr lang="en-US" sz="4800" dirty="0"/>
              <a:t>        v. Display a list of suggestion cards if suggestions are available.</a:t>
            </a:r>
          </a:p>
          <a:p>
            <a:pPr lvl="1" algn="just">
              <a:defRPr/>
            </a:pPr>
            <a:r>
              <a:rPr lang="en-US" sz="4800" dirty="0"/>
              <a:t>4. Define a method, </a:t>
            </a:r>
            <a:r>
              <a:rPr lang="en-US" sz="4800" dirty="0" err="1"/>
              <a:t>fetchSuggestions</a:t>
            </a:r>
            <a:r>
              <a:rPr lang="en-US" sz="4800" dirty="0"/>
              <a:t>, to retrieve suggestions from </a:t>
            </a:r>
            <a:r>
              <a:rPr lang="en-US" sz="4800" dirty="0" err="1"/>
              <a:t>Firestore</a:t>
            </a:r>
            <a:r>
              <a:rPr lang="en-US" sz="4800" dirty="0"/>
              <a:t>.</a:t>
            </a:r>
          </a:p>
          <a:p>
            <a:pPr lvl="1" algn="just">
              <a:defRPr/>
            </a:pPr>
            <a:r>
              <a:rPr lang="en-US" sz="4800" dirty="0"/>
              <a:t>    a. Access </a:t>
            </a:r>
            <a:r>
              <a:rPr lang="en-US" sz="4800" dirty="0" err="1"/>
              <a:t>Firestore</a:t>
            </a:r>
            <a:r>
              <a:rPr lang="en-US" sz="4800" dirty="0"/>
              <a:t> instance.</a:t>
            </a:r>
          </a:p>
          <a:p>
            <a:pPr lvl="1" algn="just">
              <a:defRPr/>
            </a:pPr>
            <a:r>
              <a:rPr lang="en-US" sz="4800" dirty="0"/>
              <a:t>    b. Get current user's ID.</a:t>
            </a:r>
          </a:p>
          <a:p>
            <a:pPr lvl="1" algn="just">
              <a:defRPr/>
            </a:pPr>
            <a:r>
              <a:rPr lang="en-US" sz="4800" dirty="0"/>
              <a:t>    c. Fetch suggestions associated with the user.</a:t>
            </a:r>
          </a:p>
          <a:p>
            <a:pPr lvl="1" algn="just">
              <a:defRPr/>
            </a:pPr>
            <a:r>
              <a:rPr lang="en-US" sz="4800" dirty="0"/>
              <a:t>    d. Extract relevant information for each suggestion and create a list of suggestion objects.</a:t>
            </a:r>
          </a:p>
          <a:p>
            <a:pPr lvl="1" algn="just">
              <a:defRPr/>
            </a:pPr>
            <a:r>
              <a:rPr lang="en-US" sz="4800" dirty="0"/>
              <a:t>    e. Return the list of suggestions.</a:t>
            </a:r>
          </a:p>
          <a:p>
            <a:pPr lvl="1" algn="just">
              <a:defRPr/>
            </a:pPr>
            <a:r>
              <a:rPr lang="en-US" sz="4800" dirty="0"/>
              <a:t>5. Define a class for suggestion cards, </a:t>
            </a:r>
            <a:r>
              <a:rPr lang="en-US" sz="4800" dirty="0" err="1"/>
              <a:t>SuggestionCard</a:t>
            </a:r>
            <a:r>
              <a:rPr lang="en-US" sz="4800" dirty="0"/>
              <a:t>.</a:t>
            </a:r>
          </a:p>
          <a:p>
            <a:pPr lvl="1" algn="just">
              <a:defRPr/>
            </a:pPr>
            <a:r>
              <a:rPr lang="en-US" sz="4800" dirty="0"/>
              <a:t>    a. Include properties like title, body, profile image URL, goal ID, and user ID.</a:t>
            </a:r>
          </a:p>
          <a:p>
            <a:pPr lvl="1" algn="just">
              <a:defRPr/>
            </a:pPr>
            <a:r>
              <a:rPr lang="en-US" sz="4800" dirty="0"/>
              <a:t>    b. Implement a method to build the suggestion card widget.</a:t>
            </a:r>
          </a:p>
          <a:p>
            <a:pPr lvl="1" algn="just">
              <a:defRPr/>
            </a:pPr>
            <a:r>
              <a:rPr lang="en-US" sz="4800" dirty="0"/>
              <a:t>        </a:t>
            </a:r>
            <a:r>
              <a:rPr lang="en-US" sz="4800" dirty="0" err="1"/>
              <a:t>i</a:t>
            </a:r>
            <a:r>
              <a:rPr lang="en-US" sz="4800" dirty="0"/>
              <a:t>. Show user profile image.</a:t>
            </a:r>
          </a:p>
          <a:p>
            <a:pPr lvl="1" algn="just">
              <a:defRPr/>
            </a:pPr>
            <a:r>
              <a:rPr lang="en-US" sz="4800" dirty="0"/>
              <a:t>        ii. Display suggestion title and body.</a:t>
            </a:r>
          </a:p>
          <a:p>
            <a:pPr lvl="1" algn="just">
              <a:defRPr/>
            </a:pPr>
            <a:r>
              <a:rPr lang="en-US" sz="4800" dirty="0"/>
              <a:t>        iii. Allow tapping to navigate to the user's profile.</a:t>
            </a:r>
          </a:p>
          <a:p>
            <a:pPr lvl="1" algn="just">
              <a:defRPr/>
            </a:pPr>
            <a:r>
              <a:rPr lang="en-US" sz="4800" dirty="0"/>
              <a:t>6. Define a Suggestion class to represent individual suggestions.</a:t>
            </a:r>
          </a:p>
          <a:p>
            <a:pPr lvl="1" algn="just">
              <a:defRPr/>
            </a:pPr>
            <a:r>
              <a:rPr lang="en-US" sz="4800" dirty="0"/>
              <a:t>    a. Include properties like user ID, goal ID, name, profile image URL, and matched words.</a:t>
            </a:r>
          </a:p>
          <a:p>
            <a:pPr lvl="1" algn="just">
              <a:defRPr/>
            </a:pPr>
            <a:r>
              <a:rPr lang="en-US" sz="4800" dirty="0"/>
              <a:t>    b. Implement a constructor to initialize these properties.</a:t>
            </a:r>
          </a:p>
          <a:p>
            <a:pPr marL="0" indent="0" algn="just">
              <a:buFont typeface="Arial" panose="020B0604020202020204" pitchFamily="34" charset="0"/>
              <a:buNone/>
              <a:defRPr/>
            </a:pPr>
            <a:endParaRPr lang="en-US" sz="4800" dirty="0">
              <a:cs typeface="Calibri"/>
            </a:endParaRPr>
          </a:p>
          <a:p>
            <a:pPr marL="0" indent="0" algn="just">
              <a:buFont typeface="Arial" panose="020B0604020202020204" pitchFamily="34" charset="0"/>
              <a:buNone/>
              <a:defRPr/>
            </a:pPr>
            <a:endParaRPr lang="en-US" sz="4800" b="1" dirty="0">
              <a:cs typeface="Calibri"/>
            </a:endParaRPr>
          </a:p>
        </p:txBody>
      </p:sp>
      <p:pic>
        <p:nvPicPr>
          <p:cNvPr id="17412" name="Picture 2" descr="C:\Users\VenuGS\Desktop\Logo_VMEG.jpg">
            <a:extLst>
              <a:ext uri="{FF2B5EF4-FFF2-40B4-BE49-F238E27FC236}">
                <a16:creationId xmlns:a16="http://schemas.microsoft.com/office/drawing/2014/main" id="{6617D734-85AC-DF89-4391-1EA3846CE6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Slide Number Placeholder 4">
            <a:extLst>
              <a:ext uri="{FF2B5EF4-FFF2-40B4-BE49-F238E27FC236}">
                <a16:creationId xmlns:a16="http://schemas.microsoft.com/office/drawing/2014/main" id="{5D634968-193D-68FF-B49C-EB705650A58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84B29A3-7DD2-4187-BC91-FB1B2CC5C74B}" type="slidenum">
              <a:rPr lang="en-US" altLang="en-US">
                <a:solidFill>
                  <a:srgbClr val="898989"/>
                </a:solidFill>
                <a:latin typeface="Calibri" panose="020F0502020204030204" pitchFamily="34" charset="0"/>
              </a:rPr>
              <a:pPr/>
              <a:t>13</a:t>
            </a:fld>
            <a:endParaRPr lang="en-US" altLang="en-US">
              <a:solidFill>
                <a:srgbClr val="898989"/>
              </a:solidFill>
              <a:latin typeface="Calibri" panose="020F0502020204030204" pitchFamily="34" charset="0"/>
            </a:endParaRPr>
          </a:p>
        </p:txBody>
      </p:sp>
      <p:sp>
        <p:nvSpPr>
          <p:cNvPr id="7" name="Footer Placeholder 6">
            <a:extLst>
              <a:ext uri="{FF2B5EF4-FFF2-40B4-BE49-F238E27FC236}">
                <a16:creationId xmlns:a16="http://schemas.microsoft.com/office/drawing/2014/main" id="{070E021A-4321-6BA8-6E4F-8409586BFD9E}"/>
              </a:ext>
            </a:extLst>
          </p:cNvPr>
          <p:cNvSpPr>
            <a:spLocks noGrp="1"/>
          </p:cNvSpPr>
          <p:nvPr>
            <p:ph type="ftr" sz="quarter" idx="11"/>
          </p:nvPr>
        </p:nvSpPr>
        <p:spPr>
          <a:xfrm>
            <a:off x="2362200" y="6356350"/>
            <a:ext cx="4572000" cy="365125"/>
          </a:xfrm>
        </p:spPr>
        <p:txBody>
          <a:bodyPr/>
          <a:lstStyle/>
          <a:p>
            <a:pPr>
              <a:defRPr/>
            </a:pPr>
            <a:r>
              <a:rPr lang="en-US" dirty="0"/>
              <a:t>DEPARTMENT OF CSE PROJECT WORK PHASE-II REVIEW-I</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53E0C-A8B6-A5C4-C39B-5E4F3795B66C}"/>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a:normAutofit/>
          </a:bodyPr>
          <a:lstStyle/>
          <a:p>
            <a:pPr>
              <a:defRPr/>
            </a:pPr>
            <a:r>
              <a:rPr lang="en-US" sz="3200" b="1" dirty="0">
                <a:solidFill>
                  <a:srgbClr val="C00000"/>
                </a:solidFill>
                <a:cs typeface="Calibri"/>
              </a:rPr>
              <a:t>PROPOSED METHOD AND ALGORITHMS</a:t>
            </a:r>
            <a:endParaRPr lang="en-US" sz="3200" b="1" dirty="0">
              <a:solidFill>
                <a:srgbClr val="C00000"/>
              </a:solidFill>
            </a:endParaRPr>
          </a:p>
        </p:txBody>
      </p:sp>
      <p:sp>
        <p:nvSpPr>
          <p:cNvPr id="3" name="Content Placeholder 2">
            <a:extLst>
              <a:ext uri="{FF2B5EF4-FFF2-40B4-BE49-F238E27FC236}">
                <a16:creationId xmlns:a16="http://schemas.microsoft.com/office/drawing/2014/main" id="{B04F28AA-3C48-B722-95F0-1D234A4535B3}"/>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a:normAutofit fontScale="25000" lnSpcReduction="20000"/>
          </a:bodyPr>
          <a:lstStyle/>
          <a:p>
            <a:pPr algn="just">
              <a:defRPr/>
            </a:pPr>
            <a:r>
              <a:rPr lang="en-US" sz="5600" b="1" dirty="0">
                <a:cs typeface="Calibri"/>
              </a:rPr>
              <a:t>One-to-one Chat Logic</a:t>
            </a:r>
          </a:p>
          <a:p>
            <a:pPr lvl="1" algn="just">
              <a:defRPr/>
            </a:pPr>
            <a:r>
              <a:rPr lang="en-US" sz="5600" dirty="0"/>
              <a:t>1. Import necessary packages for Firebase, Flutter, and widgets.</a:t>
            </a:r>
          </a:p>
          <a:p>
            <a:pPr lvl="1" algn="just">
              <a:defRPr/>
            </a:pPr>
            <a:r>
              <a:rPr lang="en-US" sz="5600" dirty="0"/>
              <a:t>2. Define a stateful widget named </a:t>
            </a:r>
            <a:r>
              <a:rPr lang="en-US" sz="5600" dirty="0" err="1"/>
              <a:t>OneToOneChat</a:t>
            </a:r>
            <a:r>
              <a:rPr lang="en-US" sz="5600" dirty="0"/>
              <a:t>.</a:t>
            </a:r>
          </a:p>
          <a:p>
            <a:pPr lvl="1" algn="just">
              <a:defRPr/>
            </a:pPr>
            <a:r>
              <a:rPr lang="en-US" sz="5600" dirty="0"/>
              <a:t>    a. Include properties for </a:t>
            </a:r>
            <a:r>
              <a:rPr lang="en-US" sz="5600" dirty="0" err="1"/>
              <a:t>userId</a:t>
            </a:r>
            <a:r>
              <a:rPr lang="en-US" sz="5600" dirty="0"/>
              <a:t> and </a:t>
            </a:r>
            <a:r>
              <a:rPr lang="en-US" sz="5600" dirty="0" err="1"/>
              <a:t>userData</a:t>
            </a:r>
            <a:r>
              <a:rPr lang="en-US" sz="5600" dirty="0"/>
              <a:t>.</a:t>
            </a:r>
          </a:p>
          <a:p>
            <a:pPr lvl="1" algn="just">
              <a:defRPr/>
            </a:pPr>
            <a:r>
              <a:rPr lang="en-US" sz="5600" dirty="0"/>
              <a:t>    b. Implement </a:t>
            </a:r>
            <a:r>
              <a:rPr lang="en-US" sz="5600" dirty="0" err="1"/>
              <a:t>createState</a:t>
            </a:r>
            <a:r>
              <a:rPr lang="en-US" sz="5600" dirty="0"/>
              <a:t> method returning _</a:t>
            </a:r>
            <a:r>
              <a:rPr lang="en-US" sz="5600" dirty="0" err="1"/>
              <a:t>OneToOneChatState</a:t>
            </a:r>
            <a:r>
              <a:rPr lang="en-US" sz="5600" dirty="0"/>
              <a:t>.</a:t>
            </a:r>
          </a:p>
          <a:p>
            <a:pPr lvl="1" algn="just">
              <a:defRPr/>
            </a:pPr>
            <a:r>
              <a:rPr lang="en-US" sz="5600" dirty="0"/>
              <a:t>3. Define a state class, _</a:t>
            </a:r>
            <a:r>
              <a:rPr lang="en-US" sz="5600" dirty="0" err="1"/>
              <a:t>OneToOneChatState</a:t>
            </a:r>
            <a:r>
              <a:rPr lang="en-US" sz="5600" dirty="0"/>
              <a:t>.</a:t>
            </a:r>
          </a:p>
          <a:p>
            <a:pPr lvl="1" algn="just">
              <a:defRPr/>
            </a:pPr>
            <a:r>
              <a:rPr lang="en-US" sz="5600" dirty="0"/>
              <a:t>    a. Initialize necessary variables and controllers.</a:t>
            </a:r>
          </a:p>
          <a:p>
            <a:pPr lvl="1" algn="just">
              <a:defRPr/>
            </a:pPr>
            <a:r>
              <a:rPr lang="en-US" sz="5600" dirty="0"/>
              <a:t>    b. Implement build method to create the widget UI.</a:t>
            </a:r>
          </a:p>
          <a:p>
            <a:pPr lvl="1" algn="just">
              <a:defRPr/>
            </a:pPr>
            <a:r>
              <a:rPr lang="en-US" sz="5600" dirty="0"/>
              <a:t>        </a:t>
            </a:r>
            <a:r>
              <a:rPr lang="en-US" sz="5600" dirty="0" err="1"/>
              <a:t>i</a:t>
            </a:r>
            <a:r>
              <a:rPr lang="en-US" sz="5600" dirty="0"/>
              <a:t>. Include an app bar displaying user profile.</a:t>
            </a:r>
          </a:p>
          <a:p>
            <a:pPr lvl="1" algn="just">
              <a:defRPr/>
            </a:pPr>
            <a:r>
              <a:rPr lang="en-US" sz="5600" dirty="0"/>
              <a:t>        ii. Show messages in a column with a text field for composing messages.</a:t>
            </a:r>
          </a:p>
          <a:p>
            <a:pPr lvl="1" algn="just">
              <a:defRPr/>
            </a:pPr>
            <a:r>
              <a:rPr lang="en-US" sz="5600" dirty="0"/>
              <a:t>    c. Implement _</a:t>
            </a:r>
            <a:r>
              <a:rPr lang="en-US" sz="5600" dirty="0" err="1"/>
              <a:t>buildUserProfile</a:t>
            </a:r>
            <a:r>
              <a:rPr lang="en-US" sz="5600" dirty="0"/>
              <a:t> method to create the user profile display.</a:t>
            </a:r>
          </a:p>
          <a:p>
            <a:pPr lvl="1" algn="just">
              <a:defRPr/>
            </a:pPr>
            <a:r>
              <a:rPr lang="en-US" sz="5600" dirty="0"/>
              <a:t>    d. Implement _</a:t>
            </a:r>
            <a:r>
              <a:rPr lang="en-US" sz="5600" dirty="0" err="1"/>
              <a:t>buildMessageComposer</a:t>
            </a:r>
            <a:r>
              <a:rPr lang="en-US" sz="5600" dirty="0"/>
              <a:t> method to create the message composer UI.</a:t>
            </a:r>
          </a:p>
          <a:p>
            <a:pPr lvl="1" algn="just">
              <a:defRPr/>
            </a:pPr>
            <a:r>
              <a:rPr lang="en-US" sz="5600" dirty="0"/>
              <a:t>    e. Implement _</a:t>
            </a:r>
            <a:r>
              <a:rPr lang="en-US" sz="5600" dirty="0" err="1"/>
              <a:t>sendMessage</a:t>
            </a:r>
            <a:r>
              <a:rPr lang="en-US" sz="5600" dirty="0"/>
              <a:t> method to send a message.</a:t>
            </a:r>
          </a:p>
          <a:p>
            <a:pPr lvl="1" algn="just">
              <a:defRPr/>
            </a:pPr>
            <a:r>
              <a:rPr lang="en-US" sz="5600" dirty="0"/>
              <a:t>4. Define a stateless widget named </a:t>
            </a:r>
            <a:r>
              <a:rPr lang="en-US" sz="5600" dirty="0" err="1"/>
              <a:t>DateHeaderWidget</a:t>
            </a:r>
            <a:r>
              <a:rPr lang="en-US" sz="5600" dirty="0"/>
              <a:t> for displaying message date headers.</a:t>
            </a:r>
          </a:p>
          <a:p>
            <a:pPr lvl="1" algn="just">
              <a:defRPr/>
            </a:pPr>
            <a:r>
              <a:rPr lang="en-US" sz="5600" dirty="0"/>
              <a:t>    a. Include a property for the message date.</a:t>
            </a:r>
          </a:p>
          <a:p>
            <a:pPr lvl="1" algn="just">
              <a:defRPr/>
            </a:pPr>
            <a:r>
              <a:rPr lang="en-US" sz="5600" dirty="0"/>
              <a:t>    b. Implement build method to create the date header widget.</a:t>
            </a:r>
          </a:p>
          <a:p>
            <a:pPr lvl="1" algn="just">
              <a:defRPr/>
            </a:pPr>
            <a:r>
              <a:rPr lang="en-US" sz="5600" dirty="0"/>
              <a:t>5. Define a stateless widget named </a:t>
            </a:r>
            <a:r>
              <a:rPr lang="en-US" sz="5600" dirty="0" err="1"/>
              <a:t>MessageWidget</a:t>
            </a:r>
            <a:r>
              <a:rPr lang="en-US" sz="5600" dirty="0"/>
              <a:t> for displaying individual messages.</a:t>
            </a:r>
          </a:p>
          <a:p>
            <a:pPr lvl="1" algn="just">
              <a:defRPr/>
            </a:pPr>
            <a:r>
              <a:rPr lang="en-US" sz="5600" dirty="0"/>
              <a:t>    a. Include properties for message ID, paths for </a:t>
            </a:r>
            <a:r>
              <a:rPr lang="en-US" sz="5600" dirty="0" err="1"/>
              <a:t>Firestore</a:t>
            </a:r>
            <a:r>
              <a:rPr lang="en-US" sz="5600" dirty="0"/>
              <a:t>, message type, text, and timestamp.</a:t>
            </a:r>
          </a:p>
          <a:p>
            <a:pPr lvl="1" algn="just">
              <a:defRPr/>
            </a:pPr>
            <a:r>
              <a:rPr lang="en-US" sz="5600" dirty="0"/>
              <a:t>    b. Implement build method to create the message widget.</a:t>
            </a:r>
          </a:p>
          <a:p>
            <a:pPr lvl="1" algn="just">
              <a:defRPr/>
            </a:pPr>
            <a:r>
              <a:rPr lang="en-US" sz="5600" dirty="0"/>
              <a:t>        </a:t>
            </a:r>
            <a:r>
              <a:rPr lang="en-US" sz="5600" dirty="0" err="1"/>
              <a:t>i</a:t>
            </a:r>
            <a:r>
              <a:rPr lang="en-US" sz="5600" dirty="0"/>
              <a:t>. Include logic for differentiating between sent and received messages.</a:t>
            </a:r>
          </a:p>
          <a:p>
            <a:pPr lvl="1" algn="just">
              <a:defRPr/>
            </a:pPr>
            <a:r>
              <a:rPr lang="en-US" sz="5600" dirty="0"/>
              <a:t>        ii. Display messages with appropriate styling and timestamp.</a:t>
            </a:r>
          </a:p>
          <a:p>
            <a:pPr lvl="1" algn="just">
              <a:defRPr/>
            </a:pPr>
            <a:r>
              <a:rPr lang="en-US" sz="5600" dirty="0"/>
              <a:t>        iii. Implement long press gesture to show delete confirmation dialog.</a:t>
            </a:r>
          </a:p>
          <a:p>
            <a:pPr lvl="1" algn="just">
              <a:defRPr/>
            </a:pPr>
            <a:r>
              <a:rPr lang="en-US" sz="5600" dirty="0"/>
              <a:t>        iv. Implement methods for handling message deletion.</a:t>
            </a:r>
          </a:p>
          <a:p>
            <a:pPr marL="0" indent="0" algn="just">
              <a:buFont typeface="Arial" panose="020B0604020202020204" pitchFamily="34" charset="0"/>
              <a:buNone/>
              <a:defRPr/>
            </a:pPr>
            <a:endParaRPr lang="en-US" sz="4800" dirty="0">
              <a:cs typeface="Calibri"/>
            </a:endParaRPr>
          </a:p>
          <a:p>
            <a:pPr marL="0" indent="0" algn="just">
              <a:buFont typeface="Arial" panose="020B0604020202020204" pitchFamily="34" charset="0"/>
              <a:buNone/>
              <a:defRPr/>
            </a:pPr>
            <a:endParaRPr lang="en-US" sz="4800" b="1" dirty="0">
              <a:cs typeface="Calibri"/>
            </a:endParaRPr>
          </a:p>
        </p:txBody>
      </p:sp>
      <p:pic>
        <p:nvPicPr>
          <p:cNvPr id="17412" name="Picture 2" descr="C:\Users\VenuGS\Desktop\Logo_VMEG.jpg">
            <a:extLst>
              <a:ext uri="{FF2B5EF4-FFF2-40B4-BE49-F238E27FC236}">
                <a16:creationId xmlns:a16="http://schemas.microsoft.com/office/drawing/2014/main" id="{6617D734-85AC-DF89-4391-1EA3846CE6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Slide Number Placeholder 4">
            <a:extLst>
              <a:ext uri="{FF2B5EF4-FFF2-40B4-BE49-F238E27FC236}">
                <a16:creationId xmlns:a16="http://schemas.microsoft.com/office/drawing/2014/main" id="{5D634968-193D-68FF-B49C-EB705650A58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84B29A3-7DD2-4187-BC91-FB1B2CC5C74B}" type="slidenum">
              <a:rPr lang="en-US" altLang="en-US">
                <a:solidFill>
                  <a:srgbClr val="898989"/>
                </a:solidFill>
                <a:latin typeface="Calibri" panose="020F0502020204030204" pitchFamily="34" charset="0"/>
              </a:rPr>
              <a:pPr/>
              <a:t>14</a:t>
            </a:fld>
            <a:endParaRPr lang="en-US" altLang="en-US">
              <a:solidFill>
                <a:srgbClr val="898989"/>
              </a:solidFill>
              <a:latin typeface="Calibri" panose="020F0502020204030204" pitchFamily="34" charset="0"/>
            </a:endParaRPr>
          </a:p>
        </p:txBody>
      </p:sp>
      <p:sp>
        <p:nvSpPr>
          <p:cNvPr id="7" name="Footer Placeholder 6">
            <a:extLst>
              <a:ext uri="{FF2B5EF4-FFF2-40B4-BE49-F238E27FC236}">
                <a16:creationId xmlns:a16="http://schemas.microsoft.com/office/drawing/2014/main" id="{070E021A-4321-6BA8-6E4F-8409586BFD9E}"/>
              </a:ext>
            </a:extLst>
          </p:cNvPr>
          <p:cNvSpPr>
            <a:spLocks noGrp="1"/>
          </p:cNvSpPr>
          <p:nvPr>
            <p:ph type="ftr" sz="quarter" idx="11"/>
          </p:nvPr>
        </p:nvSpPr>
        <p:spPr>
          <a:xfrm>
            <a:off x="2362200" y="6356350"/>
            <a:ext cx="4572000" cy="365125"/>
          </a:xfrm>
        </p:spPr>
        <p:txBody>
          <a:bodyPr/>
          <a:lstStyle/>
          <a:p>
            <a:pPr>
              <a:defRPr/>
            </a:pPr>
            <a:r>
              <a:rPr lang="en-US" dirty="0"/>
              <a:t>DEPARTMENT OF CSE PROJECT WORK PHASE-II REVIEW-I</a:t>
            </a:r>
          </a:p>
        </p:txBody>
      </p:sp>
    </p:spTree>
    <p:extLst>
      <p:ext uri="{BB962C8B-B14F-4D97-AF65-F5344CB8AC3E}">
        <p14:creationId xmlns:p14="http://schemas.microsoft.com/office/powerpoint/2010/main" val="194377012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17AB3-C180-2FD5-E264-532DA971BC27}"/>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a:normAutofit/>
          </a:bodyPr>
          <a:lstStyle/>
          <a:p>
            <a:pPr>
              <a:defRPr/>
            </a:pPr>
            <a:r>
              <a:rPr lang="en-US" sz="3200" b="1" dirty="0">
                <a:solidFill>
                  <a:srgbClr val="C00000"/>
                </a:solidFill>
                <a:cs typeface="Calibri"/>
              </a:rPr>
              <a:t>TEST CASES</a:t>
            </a:r>
            <a:endParaRPr lang="en-US" sz="3200" b="1" dirty="0">
              <a:solidFill>
                <a:srgbClr val="C00000"/>
              </a:solidFill>
            </a:endParaRPr>
          </a:p>
        </p:txBody>
      </p:sp>
      <p:sp>
        <p:nvSpPr>
          <p:cNvPr id="3" name="Content Placeholder 2">
            <a:extLst>
              <a:ext uri="{FF2B5EF4-FFF2-40B4-BE49-F238E27FC236}">
                <a16:creationId xmlns:a16="http://schemas.microsoft.com/office/drawing/2014/main" id="{FDB44510-09F3-7FD3-6064-0FAA9ABE31A6}"/>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a:normAutofit/>
          </a:bodyPr>
          <a:lstStyle/>
          <a:p>
            <a:pPr>
              <a:defRPr/>
            </a:pPr>
            <a:r>
              <a:rPr lang="en-US" sz="1600" b="1" dirty="0">
                <a:solidFill>
                  <a:schemeClr val="tx1"/>
                </a:solidFill>
                <a:latin typeface="Söhne"/>
              </a:rPr>
              <a:t>User Registration:</a:t>
            </a:r>
            <a:endParaRPr lang="en-US" sz="1600" dirty="0">
              <a:solidFill>
                <a:schemeClr val="tx1"/>
              </a:solidFill>
              <a:latin typeface="Söhne"/>
            </a:endParaRPr>
          </a:p>
          <a:p>
            <a:pPr lvl="1">
              <a:buFont typeface="Wingdings" panose="05000000000000000000" pitchFamily="2" charset="2"/>
              <a:buChar char="§"/>
              <a:defRPr/>
            </a:pPr>
            <a:r>
              <a:rPr lang="en-US" sz="1600" i="1" dirty="0">
                <a:solidFill>
                  <a:schemeClr val="tx1"/>
                </a:solidFill>
                <a:latin typeface="Söhne"/>
              </a:rPr>
              <a:t>Test Case 1:</a:t>
            </a:r>
            <a:r>
              <a:rPr lang="en-US" sz="1600" dirty="0">
                <a:solidFill>
                  <a:schemeClr val="tx1"/>
                </a:solidFill>
                <a:latin typeface="Söhne"/>
              </a:rPr>
              <a:t> Verify that a new user can successfully register by providing valid details (username, password, email).</a:t>
            </a:r>
          </a:p>
          <a:p>
            <a:pPr lvl="1">
              <a:buFont typeface="Wingdings" panose="05000000000000000000" pitchFamily="2" charset="2"/>
              <a:buChar char="§"/>
              <a:defRPr/>
            </a:pPr>
            <a:r>
              <a:rPr lang="en-US" sz="1600" i="1" dirty="0">
                <a:solidFill>
                  <a:schemeClr val="tx1"/>
                </a:solidFill>
                <a:latin typeface="Söhne"/>
              </a:rPr>
              <a:t>Test Case 2:</a:t>
            </a:r>
            <a:r>
              <a:rPr lang="en-US" sz="1600" dirty="0">
                <a:solidFill>
                  <a:schemeClr val="tx1"/>
                </a:solidFill>
                <a:latin typeface="Söhne"/>
              </a:rPr>
              <a:t> Attempt registration with invalid or incomplete information and ensure appropriate error messages are displayed.</a:t>
            </a:r>
          </a:p>
          <a:p>
            <a:pPr lvl="1">
              <a:buFont typeface="Wingdings" panose="05000000000000000000" pitchFamily="2" charset="2"/>
              <a:buChar char="§"/>
              <a:defRPr/>
            </a:pPr>
            <a:endParaRPr lang="en-US" sz="1600" dirty="0">
              <a:solidFill>
                <a:schemeClr val="tx1"/>
              </a:solidFill>
              <a:latin typeface="Söhne"/>
            </a:endParaRPr>
          </a:p>
          <a:p>
            <a:pPr>
              <a:defRPr/>
            </a:pPr>
            <a:r>
              <a:rPr lang="en-US" sz="1600" b="1" dirty="0">
                <a:solidFill>
                  <a:schemeClr val="tx1"/>
                </a:solidFill>
                <a:latin typeface="Söhne"/>
              </a:rPr>
              <a:t>User Interaction:</a:t>
            </a:r>
            <a:endParaRPr lang="en-US" sz="1600" dirty="0">
              <a:solidFill>
                <a:schemeClr val="tx1"/>
              </a:solidFill>
              <a:latin typeface="Söhne"/>
            </a:endParaRPr>
          </a:p>
          <a:p>
            <a:pPr lvl="1">
              <a:buFont typeface="Wingdings" panose="05000000000000000000" pitchFamily="2" charset="2"/>
              <a:buChar char="§"/>
              <a:defRPr/>
            </a:pPr>
            <a:r>
              <a:rPr lang="en-US" sz="1600" i="1" dirty="0">
                <a:solidFill>
                  <a:schemeClr val="tx1"/>
                </a:solidFill>
                <a:latin typeface="Söhne"/>
              </a:rPr>
              <a:t>Test Case 1:</a:t>
            </a:r>
            <a:r>
              <a:rPr lang="en-US" sz="1600" dirty="0">
                <a:solidFill>
                  <a:schemeClr val="tx1"/>
                </a:solidFill>
                <a:latin typeface="Söhne"/>
              </a:rPr>
              <a:t> Confirm that users can successfully initiate conversations with recommended    collaborators.</a:t>
            </a:r>
          </a:p>
          <a:p>
            <a:pPr lvl="1">
              <a:buFont typeface="Wingdings" panose="05000000000000000000" pitchFamily="2" charset="2"/>
              <a:buChar char="§"/>
              <a:defRPr/>
            </a:pPr>
            <a:r>
              <a:rPr lang="en-US" sz="1600" i="1" dirty="0">
                <a:solidFill>
                  <a:schemeClr val="tx1"/>
                </a:solidFill>
                <a:latin typeface="Söhne"/>
              </a:rPr>
              <a:t>Test Case 2:</a:t>
            </a:r>
            <a:r>
              <a:rPr lang="en-US" sz="1600" dirty="0">
                <a:solidFill>
                  <a:schemeClr val="tx1"/>
                </a:solidFill>
                <a:latin typeface="Söhne"/>
              </a:rPr>
              <a:t> Check for proper error handling when a user tries to interact with a non-existent or blocked user.</a:t>
            </a:r>
          </a:p>
          <a:p>
            <a:pPr algn="just">
              <a:defRPr/>
            </a:pPr>
            <a:endParaRPr lang="en-US" sz="1600" dirty="0">
              <a:cs typeface="Calibri"/>
            </a:endParaRPr>
          </a:p>
          <a:p>
            <a:pPr>
              <a:defRPr/>
            </a:pPr>
            <a:r>
              <a:rPr lang="en-US" sz="1600" b="1" dirty="0">
                <a:solidFill>
                  <a:schemeClr val="tx1"/>
                </a:solidFill>
                <a:latin typeface="Söhne"/>
              </a:rPr>
              <a:t>Goal Addition:</a:t>
            </a:r>
            <a:endParaRPr lang="en-US" sz="1600" dirty="0">
              <a:solidFill>
                <a:schemeClr val="tx1"/>
              </a:solidFill>
              <a:latin typeface="Söhne"/>
            </a:endParaRPr>
          </a:p>
          <a:p>
            <a:pPr lvl="1">
              <a:buFont typeface="Wingdings" panose="05000000000000000000" pitchFamily="2" charset="2"/>
              <a:buChar char="§"/>
              <a:defRPr/>
            </a:pPr>
            <a:r>
              <a:rPr lang="en-US" sz="1600" i="1" dirty="0">
                <a:solidFill>
                  <a:schemeClr val="tx1"/>
                </a:solidFill>
                <a:latin typeface="Söhne"/>
              </a:rPr>
              <a:t>Test Case 1:</a:t>
            </a:r>
            <a:r>
              <a:rPr lang="en-US" sz="1600" dirty="0">
                <a:solidFill>
                  <a:schemeClr val="tx1"/>
                </a:solidFill>
                <a:latin typeface="Söhne"/>
              </a:rPr>
              <a:t> Confirm that a user can add a new goal with relevant details (type, description, start/end dates, privacy settings).</a:t>
            </a:r>
          </a:p>
          <a:p>
            <a:pPr lvl="1">
              <a:buFont typeface="Wingdings" panose="05000000000000000000" pitchFamily="2" charset="2"/>
              <a:buChar char="§"/>
              <a:defRPr/>
            </a:pPr>
            <a:r>
              <a:rPr lang="en-US" sz="1600" i="1" dirty="0">
                <a:solidFill>
                  <a:schemeClr val="tx1"/>
                </a:solidFill>
                <a:latin typeface="Söhne"/>
              </a:rPr>
              <a:t>Test Case 2:</a:t>
            </a:r>
            <a:r>
              <a:rPr lang="en-US" sz="1600" dirty="0">
                <a:solidFill>
                  <a:schemeClr val="tx1"/>
                </a:solidFill>
                <a:latin typeface="Söhne"/>
              </a:rPr>
              <a:t> Test the application's response when a user tries to add a goal with missing or incorrect information.</a:t>
            </a:r>
          </a:p>
          <a:p>
            <a:pPr algn="just">
              <a:defRPr/>
            </a:pPr>
            <a:endParaRPr lang="en-US" sz="2800" dirty="0">
              <a:cs typeface="Calibri"/>
            </a:endParaRPr>
          </a:p>
        </p:txBody>
      </p:sp>
      <p:pic>
        <p:nvPicPr>
          <p:cNvPr id="18436" name="Picture 2" descr="C:\Users\VenuGS\Desktop\Logo_VMEG.jpg">
            <a:extLst>
              <a:ext uri="{FF2B5EF4-FFF2-40B4-BE49-F238E27FC236}">
                <a16:creationId xmlns:a16="http://schemas.microsoft.com/office/drawing/2014/main" id="{E8BA54F9-5E4C-F4A6-BEEC-54ACA913FB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Slide Number Placeholder 4">
            <a:extLst>
              <a:ext uri="{FF2B5EF4-FFF2-40B4-BE49-F238E27FC236}">
                <a16:creationId xmlns:a16="http://schemas.microsoft.com/office/drawing/2014/main" id="{9B0CC41E-2A22-96E7-8307-CA9C5CFE915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5CD957E-7D9D-45B8-A5AA-6FEB4AAA4662}" type="slidenum">
              <a:rPr lang="en-US" altLang="en-US">
                <a:solidFill>
                  <a:srgbClr val="898989"/>
                </a:solidFill>
                <a:latin typeface="Calibri" panose="020F0502020204030204" pitchFamily="34" charset="0"/>
              </a:rPr>
              <a:pPr/>
              <a:t>15</a:t>
            </a:fld>
            <a:endParaRPr lang="en-US" altLang="en-US">
              <a:solidFill>
                <a:srgbClr val="898989"/>
              </a:solidFill>
              <a:latin typeface="Calibri" panose="020F0502020204030204" pitchFamily="34" charset="0"/>
            </a:endParaRPr>
          </a:p>
        </p:txBody>
      </p:sp>
      <p:sp>
        <p:nvSpPr>
          <p:cNvPr id="7" name="Footer Placeholder 6">
            <a:extLst>
              <a:ext uri="{FF2B5EF4-FFF2-40B4-BE49-F238E27FC236}">
                <a16:creationId xmlns:a16="http://schemas.microsoft.com/office/drawing/2014/main" id="{17C32212-20BF-13CC-F7CF-7C2A524E1940}"/>
              </a:ext>
            </a:extLst>
          </p:cNvPr>
          <p:cNvSpPr>
            <a:spLocks noGrp="1"/>
          </p:cNvSpPr>
          <p:nvPr>
            <p:ph type="ftr" sz="quarter" idx="11"/>
          </p:nvPr>
        </p:nvSpPr>
        <p:spPr>
          <a:xfrm>
            <a:off x="2362200" y="6356350"/>
            <a:ext cx="4572000" cy="365125"/>
          </a:xfrm>
        </p:spPr>
        <p:txBody>
          <a:bodyPr/>
          <a:lstStyle/>
          <a:p>
            <a:pPr>
              <a:defRPr/>
            </a:pPr>
            <a:r>
              <a:rPr lang="en-US" dirty="0"/>
              <a:t>DEPARTMENT OF CSE PROJECT WORK PHASE-II REVIEW-I</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957BD-EBD2-2DE7-6C21-377B25A1C3A3}"/>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a:noAutofit/>
          </a:bodyPr>
          <a:lstStyle/>
          <a:p>
            <a:pPr>
              <a:defRPr/>
            </a:pPr>
            <a:r>
              <a:rPr lang="en-US" sz="2800" b="1" dirty="0">
                <a:solidFill>
                  <a:srgbClr val="C00000"/>
                </a:solidFill>
                <a:cs typeface="Calibri"/>
              </a:rPr>
              <a:t>RESULTS</a:t>
            </a:r>
            <a:br>
              <a:rPr lang="en-US" sz="1800" b="1" dirty="0">
                <a:solidFill>
                  <a:srgbClr val="C00000"/>
                </a:solidFill>
                <a:cs typeface="Calibri"/>
              </a:rPr>
            </a:br>
            <a:r>
              <a:rPr lang="en-US" sz="1600" b="1" dirty="0">
                <a:solidFill>
                  <a:srgbClr val="C00000"/>
                </a:solidFill>
                <a:cs typeface="Calibri"/>
              </a:rPr>
              <a:t>[</a:t>
            </a:r>
            <a:r>
              <a:rPr lang="en-US" sz="1600" b="1" dirty="0">
                <a:solidFill>
                  <a:schemeClr val="tx2">
                    <a:lumMod val="60000"/>
                    <a:lumOff val="40000"/>
                  </a:schemeClr>
                </a:solidFill>
              </a:rPr>
              <a:t>Table format comparing Existing and Proposed Method Outputs</a:t>
            </a:r>
            <a:r>
              <a:rPr lang="en-US" sz="1600" b="1" dirty="0">
                <a:solidFill>
                  <a:srgbClr val="C00000"/>
                </a:solidFill>
                <a:cs typeface="Calibri"/>
              </a:rPr>
              <a:t>]</a:t>
            </a:r>
            <a:endParaRPr lang="en-US" sz="1600" b="1" dirty="0">
              <a:solidFill>
                <a:srgbClr val="C00000"/>
              </a:solidFill>
            </a:endParaRPr>
          </a:p>
        </p:txBody>
      </p:sp>
      <p:sp>
        <p:nvSpPr>
          <p:cNvPr id="3" name="Content Placeholder 2">
            <a:extLst>
              <a:ext uri="{FF2B5EF4-FFF2-40B4-BE49-F238E27FC236}">
                <a16:creationId xmlns:a16="http://schemas.microsoft.com/office/drawing/2014/main" id="{CB03D000-51A7-9C00-F753-9A28C11A8337}"/>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a:normAutofit/>
          </a:bodyPr>
          <a:lstStyle/>
          <a:p>
            <a:pPr algn="just">
              <a:defRPr/>
            </a:pPr>
            <a:endParaRPr lang="en-US" sz="2800" dirty="0">
              <a:cs typeface="Calibri"/>
            </a:endParaRPr>
          </a:p>
          <a:p>
            <a:pPr algn="just">
              <a:defRPr/>
            </a:pPr>
            <a:endParaRPr lang="en-US" sz="2800" dirty="0">
              <a:cs typeface="Calibri"/>
            </a:endParaRPr>
          </a:p>
          <a:p>
            <a:pPr algn="just">
              <a:defRPr/>
            </a:pPr>
            <a:endParaRPr lang="en-US" sz="2800" dirty="0">
              <a:cs typeface="Calibri"/>
            </a:endParaRPr>
          </a:p>
          <a:p>
            <a:pPr algn="just">
              <a:defRPr/>
            </a:pPr>
            <a:endParaRPr lang="en-US" sz="2800" dirty="0">
              <a:cs typeface="Calibri"/>
            </a:endParaRPr>
          </a:p>
        </p:txBody>
      </p:sp>
      <p:pic>
        <p:nvPicPr>
          <p:cNvPr id="19460" name="Picture 2" descr="C:\Users\VenuGS\Desktop\Logo_VMEG.jpg">
            <a:extLst>
              <a:ext uri="{FF2B5EF4-FFF2-40B4-BE49-F238E27FC236}">
                <a16:creationId xmlns:a16="http://schemas.microsoft.com/office/drawing/2014/main" id="{CA905BF3-BD8F-E3C1-04C5-44C81FC47F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Slide Number Placeholder 4">
            <a:extLst>
              <a:ext uri="{FF2B5EF4-FFF2-40B4-BE49-F238E27FC236}">
                <a16:creationId xmlns:a16="http://schemas.microsoft.com/office/drawing/2014/main" id="{5A693D48-88C1-DC67-B8ED-320A3DDB8D7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8A09A6A-1ACD-41A4-AB54-AC512A0953CC}" type="slidenum">
              <a:rPr lang="en-US" altLang="en-US">
                <a:solidFill>
                  <a:srgbClr val="898989"/>
                </a:solidFill>
                <a:latin typeface="Calibri" panose="020F0502020204030204" pitchFamily="34" charset="0"/>
              </a:rPr>
              <a:pPr/>
              <a:t>16</a:t>
            </a:fld>
            <a:endParaRPr lang="en-US" altLang="en-US">
              <a:solidFill>
                <a:srgbClr val="898989"/>
              </a:solidFill>
              <a:latin typeface="Calibri" panose="020F0502020204030204" pitchFamily="34" charset="0"/>
            </a:endParaRPr>
          </a:p>
        </p:txBody>
      </p:sp>
      <p:sp>
        <p:nvSpPr>
          <p:cNvPr id="7" name="Footer Placeholder 6">
            <a:extLst>
              <a:ext uri="{FF2B5EF4-FFF2-40B4-BE49-F238E27FC236}">
                <a16:creationId xmlns:a16="http://schemas.microsoft.com/office/drawing/2014/main" id="{ECC56443-1856-E34B-DE40-619AC98883BB}"/>
              </a:ext>
            </a:extLst>
          </p:cNvPr>
          <p:cNvSpPr>
            <a:spLocks noGrp="1"/>
          </p:cNvSpPr>
          <p:nvPr>
            <p:ph type="ftr" sz="quarter" idx="11"/>
          </p:nvPr>
        </p:nvSpPr>
        <p:spPr>
          <a:xfrm>
            <a:off x="2362200" y="6356350"/>
            <a:ext cx="4572000" cy="365125"/>
          </a:xfrm>
        </p:spPr>
        <p:txBody>
          <a:bodyPr/>
          <a:lstStyle/>
          <a:p>
            <a:pPr>
              <a:defRPr/>
            </a:pPr>
            <a:r>
              <a:rPr lang="en-US" dirty="0"/>
              <a:t>DEPARTMENT OF CSE PROJECT WORK PHASE-II REVIEW-I</a:t>
            </a:r>
          </a:p>
        </p:txBody>
      </p:sp>
      <p:graphicFrame>
        <p:nvGraphicFramePr>
          <p:cNvPr id="9" name="Content Placeholder 5">
            <a:extLst>
              <a:ext uri="{FF2B5EF4-FFF2-40B4-BE49-F238E27FC236}">
                <a16:creationId xmlns:a16="http://schemas.microsoft.com/office/drawing/2014/main" id="{5544F0DF-6B07-40C1-2FFD-421092305934}"/>
              </a:ext>
            </a:extLst>
          </p:cNvPr>
          <p:cNvGraphicFramePr>
            <a:graphicFrameLocks/>
          </p:cNvGraphicFramePr>
          <p:nvPr/>
        </p:nvGraphicFramePr>
        <p:xfrm>
          <a:off x="533400" y="1371600"/>
          <a:ext cx="7924800" cy="4491071"/>
        </p:xfrm>
        <a:graphic>
          <a:graphicData uri="http://schemas.openxmlformats.org/drawingml/2006/table">
            <a:tbl>
              <a:tblPr firstRow="1" bandRow="1">
                <a:tableStyleId>{5C22544A-7EE6-4342-B048-85BDC9FD1C3A}</a:tableStyleId>
              </a:tblPr>
              <a:tblGrid>
                <a:gridCol w="3903260">
                  <a:extLst>
                    <a:ext uri="{9D8B030D-6E8A-4147-A177-3AD203B41FA5}">
                      <a16:colId xmlns:a16="http://schemas.microsoft.com/office/drawing/2014/main" val="20000"/>
                    </a:ext>
                  </a:extLst>
                </a:gridCol>
                <a:gridCol w="4021540">
                  <a:extLst>
                    <a:ext uri="{9D8B030D-6E8A-4147-A177-3AD203B41FA5}">
                      <a16:colId xmlns:a16="http://schemas.microsoft.com/office/drawing/2014/main" val="20001"/>
                    </a:ext>
                  </a:extLst>
                </a:gridCol>
              </a:tblGrid>
              <a:tr h="773586">
                <a:tc>
                  <a:txBody>
                    <a:bodyPr/>
                    <a:lstStyle/>
                    <a:p>
                      <a:r>
                        <a:rPr lang="en-US" sz="1800" dirty="0"/>
                        <a:t>Existing Method Output </a:t>
                      </a:r>
                    </a:p>
                  </a:txBody>
                  <a:tcPr marT="45718" marB="45718"/>
                </a:tc>
                <a:tc>
                  <a:txBody>
                    <a:bodyPr/>
                    <a:lstStyle/>
                    <a:p>
                      <a:r>
                        <a:rPr lang="en-US" sz="1800" dirty="0"/>
                        <a:t>Proposed Method Output</a:t>
                      </a:r>
                    </a:p>
                  </a:txBody>
                  <a:tcPr marT="45718" marB="45718"/>
                </a:tc>
                <a:extLst>
                  <a:ext uri="{0D108BD9-81ED-4DB2-BD59-A6C34878D82A}">
                    <a16:rowId xmlns:a16="http://schemas.microsoft.com/office/drawing/2014/main" val="10000"/>
                  </a:ext>
                </a:extLst>
              </a:tr>
              <a:tr h="914364">
                <a:tc>
                  <a:txBody>
                    <a:bodyPr/>
                    <a:lstStyle/>
                    <a:p>
                      <a:pPr algn="just">
                        <a:defRPr/>
                      </a:pPr>
                      <a:r>
                        <a:rPr lang="en-US" sz="1800" dirty="0">
                          <a:solidFill>
                            <a:schemeClr val="tx1">
                              <a:lumMod val="95000"/>
                              <a:lumOff val="5000"/>
                            </a:schemeClr>
                          </a:solidFill>
                          <a:latin typeface="Söhne"/>
                        </a:rPr>
                        <a:t>Individual goal management.</a:t>
                      </a:r>
                    </a:p>
                  </a:txBody>
                  <a:tcPr marT="45718" marB="4571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lumMod val="95000"/>
                              <a:lumOff val="5000"/>
                            </a:schemeClr>
                          </a:solidFill>
                          <a:latin typeface="Söhne"/>
                        </a:rPr>
                        <a:t>A sense of community and mutual support among users with common goals.</a:t>
                      </a:r>
                    </a:p>
                  </a:txBody>
                  <a:tcPr marT="45718" marB="45718"/>
                </a:tc>
                <a:extLst>
                  <a:ext uri="{0D108BD9-81ED-4DB2-BD59-A6C34878D82A}">
                    <a16:rowId xmlns:a16="http://schemas.microsoft.com/office/drawing/2014/main" val="10001"/>
                  </a:ext>
                </a:extLst>
              </a:tr>
              <a:tr h="842751">
                <a:tc>
                  <a:txBody>
                    <a:bodyPr/>
                    <a:lstStyle/>
                    <a:p>
                      <a:r>
                        <a:rPr lang="en-US" sz="1800" dirty="0">
                          <a:solidFill>
                            <a:schemeClr val="tx1">
                              <a:lumMod val="95000"/>
                              <a:lumOff val="5000"/>
                            </a:schemeClr>
                          </a:solidFill>
                          <a:latin typeface="Söhne"/>
                        </a:rPr>
                        <a:t>Users often tend lack motivation.</a:t>
                      </a:r>
                      <a:endParaRPr lang="en-US" sz="1800" dirty="0"/>
                    </a:p>
                  </a:txBody>
                  <a:tcPr marT="45718" marB="45718"/>
                </a:tc>
                <a:tc>
                  <a:txBody>
                    <a:bodyPr/>
                    <a:lstStyle/>
                    <a:p>
                      <a:r>
                        <a:rPr lang="en-US" sz="1800" dirty="0">
                          <a:solidFill>
                            <a:schemeClr val="tx1">
                              <a:lumMod val="95000"/>
                              <a:lumOff val="5000"/>
                            </a:schemeClr>
                          </a:solidFill>
                          <a:latin typeface="Söhne"/>
                        </a:rPr>
                        <a:t>Help users to keep motivated by interacting with others users.</a:t>
                      </a:r>
                      <a:endParaRPr lang="en-US" sz="1800" dirty="0"/>
                    </a:p>
                  </a:txBody>
                  <a:tcPr marT="45718" marB="45718"/>
                </a:tc>
                <a:extLst>
                  <a:ext uri="{0D108BD9-81ED-4DB2-BD59-A6C34878D82A}">
                    <a16:rowId xmlns:a16="http://schemas.microsoft.com/office/drawing/2014/main" val="10002"/>
                  </a:ext>
                </a:extLst>
              </a:tr>
              <a:tr h="842751">
                <a:tc>
                  <a:txBody>
                    <a:bodyPr/>
                    <a:lstStyle/>
                    <a:p>
                      <a:r>
                        <a:rPr lang="en-US" sz="1800" dirty="0"/>
                        <a:t>Standalone Goal Tracking Application.</a:t>
                      </a:r>
                    </a:p>
                  </a:txBody>
                  <a:tcPr marT="45718" marB="45718"/>
                </a:tc>
                <a:tc>
                  <a:txBody>
                    <a:bodyPr/>
                    <a:lstStyle/>
                    <a:p>
                      <a:r>
                        <a:rPr lang="en-US" sz="1800" dirty="0"/>
                        <a:t>Goal Tracking Application integrated with social networking feature.</a:t>
                      </a:r>
                    </a:p>
                  </a:txBody>
                  <a:tcPr marT="45718" marB="45718"/>
                </a:tc>
                <a:extLst>
                  <a:ext uri="{0D108BD9-81ED-4DB2-BD59-A6C34878D82A}">
                    <a16:rowId xmlns:a16="http://schemas.microsoft.com/office/drawing/2014/main" val="10003"/>
                  </a:ext>
                </a:extLst>
              </a:tr>
              <a:tr h="1117587">
                <a:tc>
                  <a:txBody>
                    <a:bodyPr/>
                    <a:lstStyle/>
                    <a:p>
                      <a:r>
                        <a:rPr lang="en-US" sz="1800" dirty="0"/>
                        <a:t>Basic recommendations using simple algorithms.</a:t>
                      </a:r>
                    </a:p>
                  </a:txBody>
                  <a:tcPr marT="45718" marB="45718"/>
                </a:tc>
                <a:tc>
                  <a:txBody>
                    <a:bodyPr/>
                    <a:lstStyle/>
                    <a:p>
                      <a:r>
                        <a:rPr lang="en-US" sz="1800" dirty="0"/>
                        <a:t>Advanced recommendation system using collaborative filtering.</a:t>
                      </a:r>
                    </a:p>
                  </a:txBody>
                  <a:tcPr marT="45718" marB="45718"/>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968D3-7C01-A7B8-A52D-A6C6E9CDE4F6}"/>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a:noAutofit/>
          </a:bodyPr>
          <a:lstStyle/>
          <a:p>
            <a:pPr>
              <a:defRPr/>
            </a:pPr>
            <a:r>
              <a:rPr lang="en-US" sz="2800" b="1" dirty="0">
                <a:solidFill>
                  <a:srgbClr val="C00000"/>
                </a:solidFill>
                <a:cs typeface="Calibri"/>
              </a:rPr>
              <a:t>OUTPUT SCREENS</a:t>
            </a:r>
            <a:endParaRPr lang="en-US" sz="1600" b="1" dirty="0">
              <a:solidFill>
                <a:srgbClr val="C00000"/>
              </a:solidFill>
            </a:endParaRPr>
          </a:p>
        </p:txBody>
      </p:sp>
      <p:sp>
        <p:nvSpPr>
          <p:cNvPr id="3" name="Content Placeholder 2">
            <a:extLst>
              <a:ext uri="{FF2B5EF4-FFF2-40B4-BE49-F238E27FC236}">
                <a16:creationId xmlns:a16="http://schemas.microsoft.com/office/drawing/2014/main" id="{BBBE2518-D6A6-EED2-A6E7-C647D9BEBDA5}"/>
              </a:ext>
            </a:extLst>
          </p:cNvPr>
          <p:cNvSpPr>
            <a:spLocks noGrp="1"/>
          </p:cNvSpPr>
          <p:nvPr>
            <p:ph idx="1"/>
          </p:nvPr>
        </p:nvSpPr>
        <p:spPr>
          <a:xfrm>
            <a:off x="228600" y="1143000"/>
            <a:ext cx="8763000" cy="5562600"/>
          </a:xfrm>
        </p:spPr>
        <p:style>
          <a:lnRef idx="2">
            <a:schemeClr val="accent6"/>
          </a:lnRef>
          <a:fillRef idx="1">
            <a:schemeClr val="lt1"/>
          </a:fillRef>
          <a:effectRef idx="0">
            <a:schemeClr val="accent6"/>
          </a:effectRef>
          <a:fontRef idx="minor">
            <a:schemeClr val="dk1"/>
          </a:fontRef>
        </p:style>
        <p:txBody>
          <a:bodyPr>
            <a:normAutofit/>
          </a:bodyPr>
          <a:lstStyle/>
          <a:p>
            <a:pPr algn="just">
              <a:defRPr/>
            </a:pPr>
            <a:endParaRPr lang="en-US" sz="2800" dirty="0">
              <a:cs typeface="Calibri"/>
            </a:endParaRPr>
          </a:p>
          <a:p>
            <a:pPr algn="just">
              <a:defRPr/>
            </a:pPr>
            <a:endParaRPr lang="en-US" sz="2800" dirty="0">
              <a:cs typeface="Calibri"/>
            </a:endParaRPr>
          </a:p>
        </p:txBody>
      </p:sp>
      <p:pic>
        <p:nvPicPr>
          <p:cNvPr id="20484" name="Picture 2" descr="C:\Users\VenuGS\Desktop\Logo_VMEG.jpg">
            <a:extLst>
              <a:ext uri="{FF2B5EF4-FFF2-40B4-BE49-F238E27FC236}">
                <a16:creationId xmlns:a16="http://schemas.microsoft.com/office/drawing/2014/main" id="{A8AA9632-53AE-C588-9475-76D967EC67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Slide Number Placeholder 4">
            <a:extLst>
              <a:ext uri="{FF2B5EF4-FFF2-40B4-BE49-F238E27FC236}">
                <a16:creationId xmlns:a16="http://schemas.microsoft.com/office/drawing/2014/main" id="{DB314AFF-5E3A-E4A7-306C-8D7689C0AEB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E212853-7C02-4DD9-93E0-29821BD10E4F}" type="slidenum">
              <a:rPr lang="en-US" altLang="en-US">
                <a:solidFill>
                  <a:srgbClr val="898989"/>
                </a:solidFill>
                <a:latin typeface="Calibri" panose="020F0502020204030204" pitchFamily="34" charset="0"/>
              </a:rPr>
              <a:pPr/>
              <a:t>17</a:t>
            </a:fld>
            <a:endParaRPr lang="en-US" altLang="en-US">
              <a:solidFill>
                <a:srgbClr val="898989"/>
              </a:solidFill>
              <a:latin typeface="Calibri" panose="020F0502020204030204" pitchFamily="34" charset="0"/>
            </a:endParaRPr>
          </a:p>
        </p:txBody>
      </p:sp>
      <p:sp>
        <p:nvSpPr>
          <p:cNvPr id="7" name="Footer Placeholder 6">
            <a:extLst>
              <a:ext uri="{FF2B5EF4-FFF2-40B4-BE49-F238E27FC236}">
                <a16:creationId xmlns:a16="http://schemas.microsoft.com/office/drawing/2014/main" id="{24292D32-DAB1-14C9-1CDC-8EB4EB839A08}"/>
              </a:ext>
            </a:extLst>
          </p:cNvPr>
          <p:cNvSpPr>
            <a:spLocks noGrp="1"/>
          </p:cNvSpPr>
          <p:nvPr>
            <p:ph type="ftr" sz="quarter" idx="11"/>
          </p:nvPr>
        </p:nvSpPr>
        <p:spPr>
          <a:xfrm>
            <a:off x="2362200" y="6356350"/>
            <a:ext cx="4572000" cy="365125"/>
          </a:xfrm>
        </p:spPr>
        <p:txBody>
          <a:bodyPr/>
          <a:lstStyle/>
          <a:p>
            <a:pPr>
              <a:defRPr/>
            </a:pPr>
            <a:r>
              <a:rPr lang="en-US" dirty="0"/>
              <a:t>DEPARTMENT OF CSE PROJECT WORK PHASE-II REVIEW-I</a:t>
            </a:r>
          </a:p>
        </p:txBody>
      </p:sp>
      <p:pic>
        <p:nvPicPr>
          <p:cNvPr id="20487" name="Picture 7">
            <a:extLst>
              <a:ext uri="{FF2B5EF4-FFF2-40B4-BE49-F238E27FC236}">
                <a16:creationId xmlns:a16="http://schemas.microsoft.com/office/drawing/2014/main" id="{64B083AD-52CC-6067-422A-DBDBDB76F3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75" y="1309688"/>
            <a:ext cx="2359025"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8" name="Picture 9">
            <a:extLst>
              <a:ext uri="{FF2B5EF4-FFF2-40B4-BE49-F238E27FC236}">
                <a16:creationId xmlns:a16="http://schemas.microsoft.com/office/drawing/2014/main" id="{CF7BDA61-CF61-6DB9-BC48-7FABF2C34B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1375" y="1293813"/>
            <a:ext cx="2359025" cy="506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9" name="Picture 11">
            <a:extLst>
              <a:ext uri="{FF2B5EF4-FFF2-40B4-BE49-F238E27FC236}">
                <a16:creationId xmlns:a16="http://schemas.microsoft.com/office/drawing/2014/main" id="{618E56B4-B4AE-4F8D-DEA5-B322C5DCFB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1309688"/>
            <a:ext cx="2359025"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66CF4-7AC3-51D6-C82B-544A47414FB9}"/>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a:noAutofit/>
          </a:bodyPr>
          <a:lstStyle/>
          <a:p>
            <a:pPr>
              <a:defRPr/>
            </a:pPr>
            <a:r>
              <a:rPr lang="en-US" sz="2800" b="1" dirty="0">
                <a:solidFill>
                  <a:srgbClr val="C00000"/>
                </a:solidFill>
                <a:cs typeface="Calibri"/>
              </a:rPr>
              <a:t>OUTPUT SCREENS</a:t>
            </a:r>
            <a:endParaRPr lang="en-US" sz="1600" b="1" dirty="0">
              <a:solidFill>
                <a:srgbClr val="C00000"/>
              </a:solidFill>
            </a:endParaRPr>
          </a:p>
        </p:txBody>
      </p:sp>
      <p:sp>
        <p:nvSpPr>
          <p:cNvPr id="3" name="Content Placeholder 2">
            <a:extLst>
              <a:ext uri="{FF2B5EF4-FFF2-40B4-BE49-F238E27FC236}">
                <a16:creationId xmlns:a16="http://schemas.microsoft.com/office/drawing/2014/main" id="{E7EBEB98-0528-A9FC-CEBC-25BE345294B0}"/>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a:normAutofit/>
          </a:bodyPr>
          <a:lstStyle/>
          <a:p>
            <a:pPr algn="just">
              <a:defRPr/>
            </a:pPr>
            <a:endParaRPr lang="en-US" sz="2800" dirty="0">
              <a:cs typeface="Calibri"/>
            </a:endParaRPr>
          </a:p>
          <a:p>
            <a:pPr algn="just">
              <a:defRPr/>
            </a:pPr>
            <a:endParaRPr lang="en-US" sz="2800" dirty="0">
              <a:cs typeface="Calibri"/>
            </a:endParaRPr>
          </a:p>
        </p:txBody>
      </p:sp>
      <p:pic>
        <p:nvPicPr>
          <p:cNvPr id="21508" name="Picture 2" descr="C:\Users\VenuGS\Desktop\Logo_VMEG.jpg">
            <a:extLst>
              <a:ext uri="{FF2B5EF4-FFF2-40B4-BE49-F238E27FC236}">
                <a16:creationId xmlns:a16="http://schemas.microsoft.com/office/drawing/2014/main" id="{8D4129B4-0528-6838-C486-2E80C95A98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Slide Number Placeholder 4">
            <a:extLst>
              <a:ext uri="{FF2B5EF4-FFF2-40B4-BE49-F238E27FC236}">
                <a16:creationId xmlns:a16="http://schemas.microsoft.com/office/drawing/2014/main" id="{CBCEA45C-38B3-AC77-D4A1-EA80CE6A7EE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7631272-7E6F-4A40-B552-D4FAAC290EAB}" type="slidenum">
              <a:rPr lang="en-US" altLang="en-US">
                <a:solidFill>
                  <a:srgbClr val="898989"/>
                </a:solidFill>
                <a:latin typeface="Calibri" panose="020F0502020204030204" pitchFamily="34" charset="0"/>
              </a:rPr>
              <a:pPr/>
              <a:t>18</a:t>
            </a:fld>
            <a:endParaRPr lang="en-US" altLang="en-US">
              <a:solidFill>
                <a:srgbClr val="898989"/>
              </a:solidFill>
              <a:latin typeface="Calibri" panose="020F0502020204030204" pitchFamily="34" charset="0"/>
            </a:endParaRPr>
          </a:p>
        </p:txBody>
      </p:sp>
      <p:sp>
        <p:nvSpPr>
          <p:cNvPr id="7" name="Footer Placeholder 6">
            <a:extLst>
              <a:ext uri="{FF2B5EF4-FFF2-40B4-BE49-F238E27FC236}">
                <a16:creationId xmlns:a16="http://schemas.microsoft.com/office/drawing/2014/main" id="{28C17913-EA20-A51F-74F4-7C66E4291578}"/>
              </a:ext>
            </a:extLst>
          </p:cNvPr>
          <p:cNvSpPr>
            <a:spLocks noGrp="1"/>
          </p:cNvSpPr>
          <p:nvPr>
            <p:ph type="ftr" sz="quarter" idx="11"/>
          </p:nvPr>
        </p:nvSpPr>
        <p:spPr>
          <a:xfrm>
            <a:off x="2362200" y="6356350"/>
            <a:ext cx="4572000" cy="365125"/>
          </a:xfrm>
        </p:spPr>
        <p:txBody>
          <a:bodyPr/>
          <a:lstStyle/>
          <a:p>
            <a:pPr>
              <a:defRPr/>
            </a:pPr>
            <a:r>
              <a:rPr lang="en-US" dirty="0"/>
              <a:t>DEPARTMENT OF CSE PROJECT WORK PHASE-II REVIEW-I</a:t>
            </a:r>
          </a:p>
        </p:txBody>
      </p:sp>
      <p:pic>
        <p:nvPicPr>
          <p:cNvPr id="21511" name="Picture 19">
            <a:extLst>
              <a:ext uri="{FF2B5EF4-FFF2-40B4-BE49-F238E27FC236}">
                <a16:creationId xmlns:a16="http://schemas.microsoft.com/office/drawing/2014/main" id="{9AE2CC82-30FB-376E-E2B1-9A884EBC4C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211263"/>
            <a:ext cx="2355850" cy="505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2" name="Picture 7">
            <a:extLst>
              <a:ext uri="{FF2B5EF4-FFF2-40B4-BE49-F238E27FC236}">
                <a16:creationId xmlns:a16="http://schemas.microsoft.com/office/drawing/2014/main" id="{FE57EBF6-A5F5-D5A1-51C5-1A668BF4EE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2063" y="1230313"/>
            <a:ext cx="2497137" cy="514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3" name="Picture 9">
            <a:extLst>
              <a:ext uri="{FF2B5EF4-FFF2-40B4-BE49-F238E27FC236}">
                <a16:creationId xmlns:a16="http://schemas.microsoft.com/office/drawing/2014/main" id="{5F1498A7-C906-A324-A11E-D91E5EFF36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3400" y="1227138"/>
            <a:ext cx="2901950" cy="512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C0C34-EC79-2C10-AA50-1FF2AC084839}"/>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a:noAutofit/>
          </a:bodyPr>
          <a:lstStyle/>
          <a:p>
            <a:pPr>
              <a:defRPr/>
            </a:pPr>
            <a:r>
              <a:rPr lang="en-US" sz="2800" b="1" dirty="0">
                <a:solidFill>
                  <a:srgbClr val="C00000"/>
                </a:solidFill>
                <a:cs typeface="Calibri"/>
              </a:rPr>
              <a:t>CONCLUSION</a:t>
            </a:r>
            <a:endParaRPr lang="en-US" sz="1600" b="1" dirty="0">
              <a:solidFill>
                <a:srgbClr val="C00000"/>
              </a:solidFill>
            </a:endParaRPr>
          </a:p>
        </p:txBody>
      </p:sp>
      <p:sp>
        <p:nvSpPr>
          <p:cNvPr id="3" name="Content Placeholder 2">
            <a:extLst>
              <a:ext uri="{FF2B5EF4-FFF2-40B4-BE49-F238E27FC236}">
                <a16:creationId xmlns:a16="http://schemas.microsoft.com/office/drawing/2014/main" id="{4C7081E4-BEF6-16C0-34D4-58C437CCCF68}"/>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a:normAutofit/>
          </a:bodyPr>
          <a:lstStyle/>
          <a:p>
            <a:pPr algn="just">
              <a:defRPr/>
            </a:pPr>
            <a:endParaRPr lang="en-US" sz="2800" dirty="0">
              <a:cs typeface="Calibri"/>
            </a:endParaRPr>
          </a:p>
          <a:p>
            <a:pPr algn="just">
              <a:defRPr/>
            </a:pPr>
            <a:r>
              <a:rPr lang="en-US" sz="2400" dirty="0">
                <a:solidFill>
                  <a:schemeClr val="tx1"/>
                </a:solidFill>
                <a:latin typeface="Söhne"/>
              </a:rPr>
              <a:t>The Goal Quester Application is not any other typical goal tracker. While other apps focus on personal achievements, our app is all about bringing people together with similar goals. </a:t>
            </a:r>
          </a:p>
          <a:p>
            <a:pPr algn="just">
              <a:defRPr/>
            </a:pPr>
            <a:r>
              <a:rPr lang="en-US" sz="2400" dirty="0">
                <a:solidFill>
                  <a:schemeClr val="tx1"/>
                </a:solidFill>
                <a:latin typeface="Söhne"/>
              </a:rPr>
              <a:t>We use keywords to represent goals and have smart recommendations to connect users who share common aspirations. This means you not only track your progress but also chat with others, share knowledge, and cheer each other on. </a:t>
            </a:r>
          </a:p>
          <a:p>
            <a:pPr algn="just">
              <a:defRPr/>
            </a:pPr>
            <a:r>
              <a:rPr lang="en-US" sz="2400" dirty="0">
                <a:solidFill>
                  <a:schemeClr val="tx1"/>
                </a:solidFill>
                <a:latin typeface="Söhne"/>
              </a:rPr>
              <a:t>It's like a supportive community working towards goals together, making the journey more enjoyable and motivating.</a:t>
            </a:r>
            <a:endParaRPr lang="en-US" sz="2400" dirty="0">
              <a:solidFill>
                <a:schemeClr val="tx1"/>
              </a:solidFill>
              <a:cs typeface="Calibri"/>
            </a:endParaRPr>
          </a:p>
        </p:txBody>
      </p:sp>
      <p:pic>
        <p:nvPicPr>
          <p:cNvPr id="22532" name="Picture 2" descr="C:\Users\VenuGS\Desktop\Logo_VMEG.jpg">
            <a:extLst>
              <a:ext uri="{FF2B5EF4-FFF2-40B4-BE49-F238E27FC236}">
                <a16:creationId xmlns:a16="http://schemas.microsoft.com/office/drawing/2014/main" id="{4916E1CA-15F6-5F38-9DD3-61B72467C8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Slide Number Placeholder 4">
            <a:extLst>
              <a:ext uri="{FF2B5EF4-FFF2-40B4-BE49-F238E27FC236}">
                <a16:creationId xmlns:a16="http://schemas.microsoft.com/office/drawing/2014/main" id="{13CA997C-4885-6373-DAE5-4AC66B76FE0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9A217D0-A89D-4809-97ED-7A14AF1A0431}" type="slidenum">
              <a:rPr lang="en-US" altLang="en-US">
                <a:solidFill>
                  <a:srgbClr val="898989"/>
                </a:solidFill>
                <a:latin typeface="Calibri" panose="020F0502020204030204" pitchFamily="34" charset="0"/>
              </a:rPr>
              <a:pPr/>
              <a:t>19</a:t>
            </a:fld>
            <a:endParaRPr lang="en-US" altLang="en-US">
              <a:solidFill>
                <a:srgbClr val="898989"/>
              </a:solidFill>
              <a:latin typeface="Calibri" panose="020F0502020204030204" pitchFamily="34" charset="0"/>
            </a:endParaRPr>
          </a:p>
        </p:txBody>
      </p:sp>
      <p:sp>
        <p:nvSpPr>
          <p:cNvPr id="7" name="Footer Placeholder 6">
            <a:extLst>
              <a:ext uri="{FF2B5EF4-FFF2-40B4-BE49-F238E27FC236}">
                <a16:creationId xmlns:a16="http://schemas.microsoft.com/office/drawing/2014/main" id="{BB08C058-48C7-8EBA-5C63-A8DF8ADDF55E}"/>
              </a:ext>
            </a:extLst>
          </p:cNvPr>
          <p:cNvSpPr>
            <a:spLocks noGrp="1"/>
          </p:cNvSpPr>
          <p:nvPr>
            <p:ph type="ftr" sz="quarter" idx="11"/>
          </p:nvPr>
        </p:nvSpPr>
        <p:spPr>
          <a:xfrm>
            <a:off x="2362200" y="6356350"/>
            <a:ext cx="4572000" cy="365125"/>
          </a:xfrm>
        </p:spPr>
        <p:txBody>
          <a:bodyPr/>
          <a:lstStyle/>
          <a:p>
            <a:pPr>
              <a:defRPr/>
            </a:pPr>
            <a:r>
              <a:rPr lang="en-US" dirty="0"/>
              <a:t>DEPARTMENT OF CSE PROJECT WORK PHASE-II REVIEW-I</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AFCC0-A0BB-B47A-8749-794D3604EE50}"/>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spcAft>
                <a:spcPts val="0"/>
              </a:spcAft>
              <a:defRPr/>
            </a:pPr>
            <a:r>
              <a:rPr lang="en-US" sz="3200" b="1" dirty="0">
                <a:solidFill>
                  <a:schemeClr val="accent2">
                    <a:lumMod val="75000"/>
                  </a:schemeClr>
                </a:solidFill>
              </a:rPr>
              <a:t>Project Work Review Outlines</a:t>
            </a:r>
          </a:p>
        </p:txBody>
      </p:sp>
      <p:sp>
        <p:nvSpPr>
          <p:cNvPr id="3" name="Content Placeholder 2">
            <a:extLst>
              <a:ext uri="{FF2B5EF4-FFF2-40B4-BE49-F238E27FC236}">
                <a16:creationId xmlns:a16="http://schemas.microsoft.com/office/drawing/2014/main" id="{17BFE894-8EAE-7904-DA27-8A0C235DABA4}"/>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fontScale="70000" lnSpcReduction="20000"/>
          </a:bodyPr>
          <a:lstStyle/>
          <a:p>
            <a:pPr eaLnBrk="1" fontAlgn="auto" hangingPunct="1">
              <a:lnSpc>
                <a:spcPct val="110000"/>
              </a:lnSpc>
              <a:spcBef>
                <a:spcPts val="1200"/>
              </a:spcBef>
              <a:spcAft>
                <a:spcPts val="0"/>
              </a:spcAft>
              <a:defRPr/>
            </a:pPr>
            <a:r>
              <a:rPr lang="en-US" sz="2000" b="1" dirty="0"/>
              <a:t>Main idea of the Project</a:t>
            </a:r>
          </a:p>
          <a:p>
            <a:pPr eaLnBrk="1" fontAlgn="auto" hangingPunct="1">
              <a:lnSpc>
                <a:spcPct val="110000"/>
              </a:lnSpc>
              <a:spcBef>
                <a:spcPts val="1200"/>
              </a:spcBef>
              <a:spcAft>
                <a:spcPts val="0"/>
              </a:spcAft>
              <a:defRPr/>
            </a:pPr>
            <a:r>
              <a:rPr lang="en-US" sz="2000" b="1" dirty="0"/>
              <a:t>Existing System Vs Proposed </a:t>
            </a:r>
          </a:p>
          <a:p>
            <a:pPr eaLnBrk="1" fontAlgn="auto" hangingPunct="1">
              <a:lnSpc>
                <a:spcPct val="110000"/>
              </a:lnSpc>
              <a:spcBef>
                <a:spcPts val="1200"/>
              </a:spcBef>
              <a:spcAft>
                <a:spcPts val="0"/>
              </a:spcAft>
              <a:defRPr/>
            </a:pPr>
            <a:r>
              <a:rPr lang="en-US" sz="2000" b="1" dirty="0"/>
              <a:t>Proposed Project Objectives</a:t>
            </a:r>
          </a:p>
          <a:p>
            <a:pPr eaLnBrk="1" fontAlgn="auto" hangingPunct="1">
              <a:lnSpc>
                <a:spcPct val="110000"/>
              </a:lnSpc>
              <a:spcBef>
                <a:spcPts val="1200"/>
              </a:spcBef>
              <a:spcAft>
                <a:spcPts val="0"/>
              </a:spcAft>
              <a:defRPr/>
            </a:pPr>
            <a:r>
              <a:rPr lang="en-US" sz="2000" b="1" dirty="0"/>
              <a:t>Proposed Project Outcomes</a:t>
            </a:r>
          </a:p>
          <a:p>
            <a:pPr eaLnBrk="1" fontAlgn="auto" hangingPunct="1">
              <a:lnSpc>
                <a:spcPct val="110000"/>
              </a:lnSpc>
              <a:spcBef>
                <a:spcPts val="1200"/>
              </a:spcBef>
              <a:spcAft>
                <a:spcPts val="0"/>
              </a:spcAft>
              <a:defRPr/>
            </a:pPr>
            <a:r>
              <a:rPr lang="en-US" sz="2000" b="1" dirty="0"/>
              <a:t>Software and Hardware Requirements</a:t>
            </a:r>
          </a:p>
          <a:p>
            <a:pPr eaLnBrk="1" fontAlgn="auto" hangingPunct="1">
              <a:lnSpc>
                <a:spcPct val="110000"/>
              </a:lnSpc>
              <a:spcBef>
                <a:spcPts val="1200"/>
              </a:spcBef>
              <a:spcAft>
                <a:spcPts val="0"/>
              </a:spcAft>
              <a:defRPr/>
            </a:pPr>
            <a:r>
              <a:rPr lang="en-US" sz="2000" b="1" dirty="0"/>
              <a:t>Process Model</a:t>
            </a:r>
          </a:p>
          <a:p>
            <a:pPr eaLnBrk="1" fontAlgn="auto" hangingPunct="1">
              <a:lnSpc>
                <a:spcPct val="110000"/>
              </a:lnSpc>
              <a:spcBef>
                <a:spcPts val="1200"/>
              </a:spcBef>
              <a:spcAft>
                <a:spcPts val="0"/>
              </a:spcAft>
              <a:defRPr/>
            </a:pPr>
            <a:r>
              <a:rPr lang="en-US" sz="2000" b="1" dirty="0"/>
              <a:t>Design Phase</a:t>
            </a:r>
          </a:p>
          <a:p>
            <a:pPr lvl="1" eaLnBrk="1" fontAlgn="auto" hangingPunct="1">
              <a:lnSpc>
                <a:spcPct val="110000"/>
              </a:lnSpc>
              <a:spcBef>
                <a:spcPts val="1200"/>
              </a:spcBef>
              <a:spcAft>
                <a:spcPts val="0"/>
              </a:spcAft>
              <a:buFont typeface="Arial" panose="020B0604020202020204" pitchFamily="34" charset="0"/>
              <a:buChar char="•"/>
              <a:defRPr/>
            </a:pPr>
            <a:r>
              <a:rPr lang="en-US" sz="1600" b="1" dirty="0"/>
              <a:t>Architectural Diagram [Modified]</a:t>
            </a:r>
          </a:p>
          <a:p>
            <a:pPr lvl="1" eaLnBrk="1" fontAlgn="auto" hangingPunct="1">
              <a:lnSpc>
                <a:spcPct val="110000"/>
              </a:lnSpc>
              <a:spcBef>
                <a:spcPts val="1200"/>
              </a:spcBef>
              <a:spcAft>
                <a:spcPts val="0"/>
              </a:spcAft>
              <a:buFont typeface="Arial" panose="020B0604020202020204" pitchFamily="34" charset="0"/>
              <a:buChar char="•"/>
              <a:defRPr/>
            </a:pPr>
            <a:r>
              <a:rPr lang="en-US" sz="1600" b="1" dirty="0"/>
              <a:t>[UML Diagrams or Data Flow Diagrams] and ER-Diagrams ; It should be detailed diagrams</a:t>
            </a:r>
          </a:p>
          <a:p>
            <a:pPr eaLnBrk="1" fontAlgn="auto" hangingPunct="1">
              <a:lnSpc>
                <a:spcPct val="110000"/>
              </a:lnSpc>
              <a:spcBef>
                <a:spcPts val="1200"/>
              </a:spcBef>
              <a:spcAft>
                <a:spcPts val="0"/>
              </a:spcAft>
              <a:defRPr/>
            </a:pPr>
            <a:r>
              <a:rPr lang="en-US" sz="2000" b="1" dirty="0"/>
              <a:t>Proposed Method s and Algorithms [ With example]</a:t>
            </a:r>
          </a:p>
          <a:p>
            <a:pPr eaLnBrk="1" fontAlgn="auto" hangingPunct="1">
              <a:lnSpc>
                <a:spcPct val="110000"/>
              </a:lnSpc>
              <a:spcBef>
                <a:spcPts val="1200"/>
              </a:spcBef>
              <a:spcAft>
                <a:spcPts val="0"/>
              </a:spcAft>
              <a:defRPr/>
            </a:pPr>
            <a:r>
              <a:rPr lang="en-US" sz="2000" b="1" dirty="0"/>
              <a:t>Test Cases </a:t>
            </a:r>
          </a:p>
          <a:p>
            <a:pPr eaLnBrk="1" fontAlgn="auto" hangingPunct="1">
              <a:lnSpc>
                <a:spcPct val="110000"/>
              </a:lnSpc>
              <a:spcBef>
                <a:spcPts val="1200"/>
              </a:spcBef>
              <a:spcAft>
                <a:spcPts val="0"/>
              </a:spcAft>
              <a:defRPr/>
            </a:pPr>
            <a:r>
              <a:rPr lang="en-US" sz="2000" b="1" dirty="0"/>
              <a:t>Result Analysis</a:t>
            </a:r>
          </a:p>
          <a:p>
            <a:pPr eaLnBrk="1" fontAlgn="auto" hangingPunct="1">
              <a:lnSpc>
                <a:spcPct val="110000"/>
              </a:lnSpc>
              <a:spcBef>
                <a:spcPts val="1200"/>
              </a:spcBef>
              <a:spcAft>
                <a:spcPts val="0"/>
              </a:spcAft>
              <a:defRPr/>
            </a:pPr>
            <a:r>
              <a:rPr lang="en-US" sz="2000" b="1" dirty="0"/>
              <a:t>Output Screens </a:t>
            </a:r>
          </a:p>
          <a:p>
            <a:pPr eaLnBrk="1" fontAlgn="auto" hangingPunct="1">
              <a:lnSpc>
                <a:spcPct val="110000"/>
              </a:lnSpc>
              <a:spcBef>
                <a:spcPts val="1200"/>
              </a:spcBef>
              <a:spcAft>
                <a:spcPts val="0"/>
              </a:spcAft>
              <a:defRPr/>
            </a:pPr>
            <a:r>
              <a:rPr lang="en-US" sz="2000" b="1" dirty="0"/>
              <a:t>Conclusion</a:t>
            </a:r>
          </a:p>
          <a:p>
            <a:pPr eaLnBrk="1" fontAlgn="auto" hangingPunct="1">
              <a:lnSpc>
                <a:spcPct val="110000"/>
              </a:lnSpc>
              <a:spcBef>
                <a:spcPts val="1200"/>
              </a:spcBef>
              <a:spcAft>
                <a:spcPts val="0"/>
              </a:spcAft>
              <a:defRPr/>
            </a:pPr>
            <a:r>
              <a:rPr lang="en-US" sz="2000" b="1" dirty="0"/>
              <a:t>Future Scope</a:t>
            </a:r>
          </a:p>
          <a:p>
            <a:pPr eaLnBrk="1" fontAlgn="auto" hangingPunct="1">
              <a:lnSpc>
                <a:spcPct val="110000"/>
              </a:lnSpc>
              <a:spcBef>
                <a:spcPts val="1200"/>
              </a:spcBef>
              <a:spcAft>
                <a:spcPts val="0"/>
              </a:spcAft>
              <a:defRPr/>
            </a:pPr>
            <a:r>
              <a:rPr lang="en-US" sz="2000" b="1" dirty="0"/>
              <a:t>References</a:t>
            </a:r>
            <a:endParaRPr lang="en-US" sz="2800" dirty="0"/>
          </a:p>
        </p:txBody>
      </p:sp>
      <p:pic>
        <p:nvPicPr>
          <p:cNvPr id="5124" name="Picture 2" descr="C:\Users\VenuGS\Desktop\Logo_VMEG.jpg">
            <a:extLst>
              <a:ext uri="{FF2B5EF4-FFF2-40B4-BE49-F238E27FC236}">
                <a16:creationId xmlns:a16="http://schemas.microsoft.com/office/drawing/2014/main" id="{F7181286-9855-E2C9-8006-AA80FEEB81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Slide Number Placeholder 4">
            <a:extLst>
              <a:ext uri="{FF2B5EF4-FFF2-40B4-BE49-F238E27FC236}">
                <a16:creationId xmlns:a16="http://schemas.microsoft.com/office/drawing/2014/main" id="{FF34721E-68DD-0D29-FB9C-184D3AE2AF1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2028DCC-2FFE-4EC2-AF85-8EBBE326D9AB}" type="slidenum">
              <a:rPr lang="en-US" altLang="en-US" sz="1200">
                <a:solidFill>
                  <a:srgbClr val="898989"/>
                </a:solidFill>
              </a:rPr>
              <a:pPr>
                <a:spcBef>
                  <a:spcPct val="0"/>
                </a:spcBef>
                <a:buFontTx/>
                <a:buNone/>
              </a:pPr>
              <a:t>2</a:t>
            </a:fld>
            <a:endParaRPr lang="en-US" altLang="en-US" sz="1200">
              <a:solidFill>
                <a:srgbClr val="898989"/>
              </a:solidFill>
            </a:endParaRPr>
          </a:p>
        </p:txBody>
      </p:sp>
      <p:sp>
        <p:nvSpPr>
          <p:cNvPr id="7" name="Footer Placeholder 6">
            <a:extLst>
              <a:ext uri="{FF2B5EF4-FFF2-40B4-BE49-F238E27FC236}">
                <a16:creationId xmlns:a16="http://schemas.microsoft.com/office/drawing/2014/main" id="{084F63CF-89D8-3703-1DF9-D21B6DEE138C}"/>
              </a:ext>
            </a:extLst>
          </p:cNvPr>
          <p:cNvSpPr>
            <a:spLocks noGrp="1"/>
          </p:cNvSpPr>
          <p:nvPr>
            <p:ph type="ftr" sz="quarter" idx="11"/>
          </p:nvPr>
        </p:nvSpPr>
        <p:spPr>
          <a:xfrm>
            <a:off x="3124200" y="6356350"/>
            <a:ext cx="3962400" cy="365125"/>
          </a:xfrm>
        </p:spPr>
        <p:txBody>
          <a:bodyPr/>
          <a:lstStyle/>
          <a:p>
            <a:pPr>
              <a:defRPr/>
            </a:pPr>
            <a:r>
              <a:rPr lang="en-US" dirty="0"/>
              <a:t>DEPARTMENT OF CSE  PROJECT WORK REVIEW</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blinds(horizontal)">
                                      <p:cBhvr>
                                        <p:cTn id="62" dur="500"/>
                                        <p:tgtEl>
                                          <p:spTgt spid="3">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blinds(horizontal)">
                                      <p:cBhvr>
                                        <p:cTn id="67" dur="500"/>
                                        <p:tgtEl>
                                          <p:spTgt spid="3">
                                            <p:txEl>
                                              <p:pRg st="12" end="12"/>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blinds(horizontal)">
                                      <p:cBhvr>
                                        <p:cTn id="72" dur="500"/>
                                        <p:tgtEl>
                                          <p:spTgt spid="3">
                                            <p:txEl>
                                              <p:pRg st="13" end="13"/>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blinds(horizontal)">
                                      <p:cBhvr>
                                        <p:cTn id="77" dur="500"/>
                                        <p:tgtEl>
                                          <p:spTgt spid="3">
                                            <p:txEl>
                                              <p:pRg st="14" end="14"/>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nodeType="click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blinds(horizontal)">
                                      <p:cBhvr>
                                        <p:cTn id="8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93B80-193F-585D-ED73-8321711EC727}"/>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a:noAutofit/>
          </a:bodyPr>
          <a:lstStyle/>
          <a:p>
            <a:pPr>
              <a:defRPr/>
            </a:pPr>
            <a:r>
              <a:rPr lang="en-US" sz="2800" b="1" dirty="0">
                <a:solidFill>
                  <a:srgbClr val="C00000"/>
                </a:solidFill>
                <a:cs typeface="Calibri"/>
              </a:rPr>
              <a:t>FUTURE SCOPE</a:t>
            </a:r>
            <a:endParaRPr lang="en-US" sz="1600" b="1" dirty="0">
              <a:solidFill>
                <a:srgbClr val="C00000"/>
              </a:solidFill>
            </a:endParaRPr>
          </a:p>
        </p:txBody>
      </p:sp>
      <p:sp>
        <p:nvSpPr>
          <p:cNvPr id="3" name="Content Placeholder 2">
            <a:extLst>
              <a:ext uri="{FF2B5EF4-FFF2-40B4-BE49-F238E27FC236}">
                <a16:creationId xmlns:a16="http://schemas.microsoft.com/office/drawing/2014/main" id="{82566EB3-78A6-0818-5649-7BBF49A6EB97}"/>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a:normAutofit/>
          </a:bodyPr>
          <a:lstStyle/>
          <a:p>
            <a:pPr algn="just">
              <a:defRPr/>
            </a:pPr>
            <a:endParaRPr lang="en-US" sz="2800" dirty="0">
              <a:cs typeface="Calibri"/>
            </a:endParaRPr>
          </a:p>
          <a:p>
            <a:pPr algn="just">
              <a:defRPr/>
            </a:pPr>
            <a:r>
              <a:rPr lang="en-IN" sz="1800" dirty="0">
                <a:latin typeface="Times New Roman" panose="02020603050405020304" pitchFamily="18" charset="0"/>
                <a:ea typeface="SimSun" panose="02010600030101010101" pitchFamily="2" charset="-122"/>
              </a:rPr>
              <a:t>Future work includes refining machine learning algorithms for more accurate goal recommendations, introducing real-time collaboration features, and exploring social media integration for broader community reach. </a:t>
            </a:r>
          </a:p>
          <a:p>
            <a:pPr algn="just">
              <a:defRPr/>
            </a:pPr>
            <a:r>
              <a:rPr lang="en-IN" sz="1800" dirty="0">
                <a:latin typeface="Times New Roman" panose="02020603050405020304" pitchFamily="18" charset="0"/>
                <a:ea typeface="SimSun" panose="02010600030101010101" pitchFamily="2" charset="-122"/>
              </a:rPr>
              <a:t>Developing a dedicated mobile application will enhance accessibility, while wearable device integration promises real-time data for dynamic goal tracking. </a:t>
            </a:r>
          </a:p>
          <a:p>
            <a:pPr algn="just">
              <a:defRPr/>
            </a:pPr>
            <a:r>
              <a:rPr lang="en-IN" sz="1800" dirty="0">
                <a:latin typeface="Times New Roman" panose="02020603050405020304" pitchFamily="18" charset="0"/>
                <a:ea typeface="SimSun" panose="02010600030101010101" pitchFamily="2" charset="-122"/>
              </a:rPr>
              <a:t>Personalizing user experiences through advanced profiling mechanisms and incorporating gamification elements will further enrich the collaborative goal tracking application, ensuring user engagement and support. </a:t>
            </a:r>
          </a:p>
          <a:p>
            <a:pPr algn="just">
              <a:defRPr/>
            </a:pPr>
            <a:r>
              <a:rPr lang="en-IN" sz="1800" dirty="0">
                <a:latin typeface="Times New Roman" panose="02020603050405020304" pitchFamily="18" charset="0"/>
                <a:ea typeface="SimSun" panose="02010600030101010101" pitchFamily="2" charset="-122"/>
              </a:rPr>
              <a:t>Additionally, a focus on accessibility features will promote inclusivity for users with diverse needs.</a:t>
            </a:r>
          </a:p>
          <a:p>
            <a:pPr algn="just">
              <a:defRPr/>
            </a:pPr>
            <a:endParaRPr lang="en-US" sz="2800" dirty="0">
              <a:cs typeface="Calibri"/>
            </a:endParaRPr>
          </a:p>
        </p:txBody>
      </p:sp>
      <p:pic>
        <p:nvPicPr>
          <p:cNvPr id="23556" name="Picture 2" descr="C:\Users\VenuGS\Desktop\Logo_VMEG.jpg">
            <a:extLst>
              <a:ext uri="{FF2B5EF4-FFF2-40B4-BE49-F238E27FC236}">
                <a16:creationId xmlns:a16="http://schemas.microsoft.com/office/drawing/2014/main" id="{C01CE356-5522-8B23-1F3A-BFDA4F7AF3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Slide Number Placeholder 4">
            <a:extLst>
              <a:ext uri="{FF2B5EF4-FFF2-40B4-BE49-F238E27FC236}">
                <a16:creationId xmlns:a16="http://schemas.microsoft.com/office/drawing/2014/main" id="{B4F9537A-48F1-85A2-2E82-B90CEDB90E1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5226D4C-A4AF-47EA-9F0A-3A41EB15B8A3}" type="slidenum">
              <a:rPr lang="en-US" altLang="en-US">
                <a:solidFill>
                  <a:srgbClr val="898989"/>
                </a:solidFill>
                <a:latin typeface="Calibri" panose="020F0502020204030204" pitchFamily="34" charset="0"/>
              </a:rPr>
              <a:pPr/>
              <a:t>20</a:t>
            </a:fld>
            <a:endParaRPr lang="en-US" altLang="en-US">
              <a:solidFill>
                <a:srgbClr val="898989"/>
              </a:solidFill>
              <a:latin typeface="Calibri" panose="020F0502020204030204" pitchFamily="34" charset="0"/>
            </a:endParaRPr>
          </a:p>
        </p:txBody>
      </p:sp>
      <p:sp>
        <p:nvSpPr>
          <p:cNvPr id="7" name="Footer Placeholder 6">
            <a:extLst>
              <a:ext uri="{FF2B5EF4-FFF2-40B4-BE49-F238E27FC236}">
                <a16:creationId xmlns:a16="http://schemas.microsoft.com/office/drawing/2014/main" id="{5607990A-D0C0-6ECA-3108-D11AA8957C2A}"/>
              </a:ext>
            </a:extLst>
          </p:cNvPr>
          <p:cNvSpPr>
            <a:spLocks noGrp="1"/>
          </p:cNvSpPr>
          <p:nvPr>
            <p:ph type="ftr" sz="quarter" idx="11"/>
          </p:nvPr>
        </p:nvSpPr>
        <p:spPr>
          <a:xfrm>
            <a:off x="2362200" y="6356350"/>
            <a:ext cx="4572000" cy="365125"/>
          </a:xfrm>
        </p:spPr>
        <p:txBody>
          <a:bodyPr/>
          <a:lstStyle/>
          <a:p>
            <a:pPr>
              <a:defRPr/>
            </a:pPr>
            <a:r>
              <a:rPr lang="en-US" dirty="0"/>
              <a:t>DEPARTMENT OF CSE PROJECT WORK PHASE-II REVIEW-I</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679E8-7873-FFD7-2052-FAA743D6448C}"/>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a:noAutofit/>
          </a:bodyPr>
          <a:lstStyle/>
          <a:p>
            <a:pPr>
              <a:defRPr/>
            </a:pPr>
            <a:r>
              <a:rPr lang="en-US" sz="2800" b="1" dirty="0">
                <a:solidFill>
                  <a:srgbClr val="C00000"/>
                </a:solidFill>
                <a:cs typeface="Calibri"/>
              </a:rPr>
              <a:t>REFERENCES</a:t>
            </a:r>
            <a:endParaRPr lang="en-US" sz="1600" b="1" dirty="0">
              <a:solidFill>
                <a:srgbClr val="C00000"/>
              </a:solidFill>
            </a:endParaRPr>
          </a:p>
        </p:txBody>
      </p:sp>
      <p:sp>
        <p:nvSpPr>
          <p:cNvPr id="3" name="Content Placeholder 2">
            <a:extLst>
              <a:ext uri="{FF2B5EF4-FFF2-40B4-BE49-F238E27FC236}">
                <a16:creationId xmlns:a16="http://schemas.microsoft.com/office/drawing/2014/main" id="{45BECB19-C1E3-7167-1C50-C4E58F66E440}"/>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a:normAutofit/>
          </a:bodyPr>
          <a:lstStyle/>
          <a:p>
            <a:pPr marL="0" indent="0" algn="just">
              <a:buFont typeface="Arial" panose="020B0604020202020204" pitchFamily="34" charset="0"/>
              <a:buNone/>
              <a:defRPr/>
            </a:pPr>
            <a:endParaRPr lang="en-US" sz="2800" dirty="0">
              <a:cs typeface="Calibri"/>
            </a:endParaRPr>
          </a:p>
          <a:p>
            <a:pPr marL="0" indent="0" algn="just">
              <a:buFont typeface="Arial" panose="020B0604020202020204" pitchFamily="34" charset="0"/>
              <a:buNone/>
              <a:defRPr/>
            </a:pPr>
            <a:r>
              <a:rPr lang="en-IN" sz="1800" dirty="0"/>
              <a:t>[1] Chughtai, Muhammad Waseem, Ali Bin </a:t>
            </a:r>
            <a:r>
              <a:rPr lang="en-IN" sz="1800" dirty="0" err="1"/>
              <a:t>Selamat</a:t>
            </a:r>
            <a:r>
              <a:rPr lang="en-IN" sz="1800" dirty="0"/>
              <a:t>, and Imran Ghani. "Goal-based hybrid filtering for user-to-user Personalized Recommendation." International Journal of Electrical and Computer Engineering 3.3 (2013): 329. </a:t>
            </a:r>
          </a:p>
          <a:p>
            <a:pPr marL="0" indent="0" algn="just">
              <a:buFont typeface="Arial" panose="020B0604020202020204" pitchFamily="34" charset="0"/>
              <a:buNone/>
              <a:defRPr/>
            </a:pPr>
            <a:r>
              <a:rPr lang="en-IN" sz="1800" dirty="0"/>
              <a:t>[2] F.O. </a:t>
            </a:r>
            <a:r>
              <a:rPr lang="en-IN" sz="1800" dirty="0" err="1"/>
              <a:t>Isinkaye</a:t>
            </a:r>
            <a:r>
              <a:rPr lang="en-IN" sz="1800" dirty="0"/>
              <a:t>, Y.O. </a:t>
            </a:r>
            <a:r>
              <a:rPr lang="en-IN" sz="1800" dirty="0" err="1"/>
              <a:t>Folajimi</a:t>
            </a:r>
            <a:r>
              <a:rPr lang="en-IN" sz="1800" dirty="0"/>
              <a:t> and B.A. </a:t>
            </a:r>
            <a:r>
              <a:rPr lang="en-IN" sz="1800" dirty="0" err="1"/>
              <a:t>Ojokoh</a:t>
            </a:r>
            <a:r>
              <a:rPr lang="en-IN" sz="1800" dirty="0"/>
              <a:t>, “Recommendation systems: Principles, methods and evaluation”, Egyptian Informatics Journal, vol.16,pp.261-273, 2015. </a:t>
            </a:r>
          </a:p>
          <a:p>
            <a:pPr marL="0" indent="0" algn="just">
              <a:buFont typeface="Arial" panose="020B0604020202020204" pitchFamily="34" charset="0"/>
              <a:buNone/>
              <a:defRPr/>
            </a:pPr>
            <a:r>
              <a:rPr lang="en-IN" sz="1800" dirty="0"/>
              <a:t>[3] L. </a:t>
            </a:r>
            <a:r>
              <a:rPr lang="en-IN" sz="1800" dirty="0" err="1"/>
              <a:t>Soanpet</a:t>
            </a:r>
            <a:r>
              <a:rPr lang="en-IN" sz="1800" dirty="0"/>
              <a:t> and A. Lakshmi, “Recommendation Systems: Issues and challenges”, IJCSIT,vol.5,pp.5771-5772, 2014. </a:t>
            </a:r>
          </a:p>
          <a:p>
            <a:pPr marL="0" indent="0" algn="just">
              <a:buFont typeface="Arial" panose="020B0604020202020204" pitchFamily="34" charset="0"/>
              <a:buNone/>
              <a:defRPr/>
            </a:pPr>
            <a:r>
              <a:rPr lang="en-IN" sz="1800" dirty="0"/>
              <a:t>[4] J. Lu, D. Wu, M. Mao, W. Wang, G. Zhang, “Recommender system application developments: a survey”, Elsevier Decision Support Systems,vol.74, pp.12-32, 2015. </a:t>
            </a:r>
          </a:p>
          <a:p>
            <a:pPr marL="0" indent="0" algn="just">
              <a:buFont typeface="Arial" panose="020B0604020202020204" pitchFamily="34" charset="0"/>
              <a:buNone/>
              <a:defRPr/>
            </a:pPr>
            <a:r>
              <a:rPr lang="en-IN" sz="1800" dirty="0"/>
              <a:t>[5] P.B. </a:t>
            </a:r>
            <a:r>
              <a:rPr lang="en-IN" sz="1800" dirty="0" err="1"/>
              <a:t>Thorat</a:t>
            </a:r>
            <a:r>
              <a:rPr lang="en-IN" sz="1800" dirty="0"/>
              <a:t>, R.M. </a:t>
            </a:r>
            <a:r>
              <a:rPr lang="en-IN" sz="1800" dirty="0" err="1"/>
              <a:t>Goundar</a:t>
            </a:r>
            <a:r>
              <a:rPr lang="en-IN" sz="1800" dirty="0"/>
              <a:t> and S. </a:t>
            </a:r>
            <a:r>
              <a:rPr lang="en-IN" sz="1800" dirty="0" err="1"/>
              <a:t>Barve</a:t>
            </a:r>
            <a:r>
              <a:rPr lang="en-IN" sz="1800" dirty="0"/>
              <a:t>, “Survey on collaborative filtering, content-based filtering and hybrid recommendation system”, International Journal of Computer Applications, vol.110, 2015. </a:t>
            </a:r>
          </a:p>
          <a:p>
            <a:pPr marL="0" indent="0" algn="just">
              <a:buFont typeface="Arial" panose="020B0604020202020204" pitchFamily="34" charset="0"/>
              <a:buNone/>
              <a:defRPr/>
            </a:pPr>
            <a:r>
              <a:rPr lang="en-IN" sz="1800" dirty="0"/>
              <a:t>[6] </a:t>
            </a:r>
            <a:r>
              <a:rPr lang="en-IN" sz="1800" dirty="0" err="1"/>
              <a:t>Praveena</a:t>
            </a:r>
            <a:r>
              <a:rPr lang="en-IN" sz="1800" dirty="0"/>
              <a:t> Mathew, </a:t>
            </a:r>
            <a:r>
              <a:rPr lang="en-IN" sz="1800" dirty="0" err="1"/>
              <a:t>Bincy</a:t>
            </a:r>
            <a:r>
              <a:rPr lang="en-IN" sz="1800" dirty="0"/>
              <a:t> Kuriakose, Vinayak Hegde, Book Recommendation System through content based and collaborative filtering method, 2016 International Conference on Data Mining and Advanced Computing (SAPIENCE). </a:t>
            </a:r>
            <a:endParaRPr lang="en-US" sz="1800" dirty="0">
              <a:cs typeface="Calibri"/>
            </a:endParaRPr>
          </a:p>
        </p:txBody>
      </p:sp>
      <p:pic>
        <p:nvPicPr>
          <p:cNvPr id="24580" name="Picture 2" descr="C:\Users\VenuGS\Desktop\Logo_VMEG.jpg">
            <a:extLst>
              <a:ext uri="{FF2B5EF4-FFF2-40B4-BE49-F238E27FC236}">
                <a16:creationId xmlns:a16="http://schemas.microsoft.com/office/drawing/2014/main" id="{BB2AC9F9-D1B5-739C-2555-A134D3B03D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Slide Number Placeholder 4">
            <a:extLst>
              <a:ext uri="{FF2B5EF4-FFF2-40B4-BE49-F238E27FC236}">
                <a16:creationId xmlns:a16="http://schemas.microsoft.com/office/drawing/2014/main" id="{7BB2519A-DB62-6641-89C8-DC7A728B73A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4EFAA3B-6F63-472C-9F04-4531233A9D99}" type="slidenum">
              <a:rPr lang="en-US" altLang="en-US">
                <a:solidFill>
                  <a:srgbClr val="898989"/>
                </a:solidFill>
                <a:latin typeface="Calibri" panose="020F0502020204030204" pitchFamily="34" charset="0"/>
              </a:rPr>
              <a:pPr/>
              <a:t>21</a:t>
            </a:fld>
            <a:endParaRPr lang="en-US" altLang="en-US">
              <a:solidFill>
                <a:srgbClr val="898989"/>
              </a:solidFill>
              <a:latin typeface="Calibri" panose="020F0502020204030204" pitchFamily="34" charset="0"/>
            </a:endParaRPr>
          </a:p>
        </p:txBody>
      </p:sp>
      <p:sp>
        <p:nvSpPr>
          <p:cNvPr id="7" name="Footer Placeholder 6">
            <a:extLst>
              <a:ext uri="{FF2B5EF4-FFF2-40B4-BE49-F238E27FC236}">
                <a16:creationId xmlns:a16="http://schemas.microsoft.com/office/drawing/2014/main" id="{F2F7F27E-D36C-F8DA-513A-DDA38EE16109}"/>
              </a:ext>
            </a:extLst>
          </p:cNvPr>
          <p:cNvSpPr>
            <a:spLocks noGrp="1"/>
          </p:cNvSpPr>
          <p:nvPr>
            <p:ph type="ftr" sz="quarter" idx="11"/>
          </p:nvPr>
        </p:nvSpPr>
        <p:spPr>
          <a:xfrm>
            <a:off x="2362200" y="6356350"/>
            <a:ext cx="4572000" cy="365125"/>
          </a:xfrm>
        </p:spPr>
        <p:txBody>
          <a:bodyPr/>
          <a:lstStyle/>
          <a:p>
            <a:pPr>
              <a:defRPr/>
            </a:pPr>
            <a:r>
              <a:rPr lang="en-US" dirty="0"/>
              <a:t>DEPARTMENT OF CSE PROJECT WORK PHASE-II REVIEW-I</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428A28-D9D6-F29C-98AB-3CEA7C79F45D}"/>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marL="514350" indent="-514350" eaLnBrk="1" fontAlgn="auto" hangingPunct="1">
              <a:spcAft>
                <a:spcPts val="0"/>
              </a:spcAft>
              <a:buFont typeface="Arial" panose="020B0604020202020204" pitchFamily="34" charset="0"/>
              <a:buNone/>
              <a:defRPr/>
            </a:pPr>
            <a:endParaRPr lang="en-US" sz="3600" b="1" dirty="0"/>
          </a:p>
          <a:p>
            <a:pPr marL="514350" indent="-514350" eaLnBrk="1" fontAlgn="auto" hangingPunct="1">
              <a:spcAft>
                <a:spcPts val="0"/>
              </a:spcAft>
              <a:buFont typeface="Arial" panose="020B0604020202020204" pitchFamily="34" charset="0"/>
              <a:buNone/>
              <a:defRPr/>
            </a:pPr>
            <a:endParaRPr lang="en-US" sz="2800" b="1" dirty="0"/>
          </a:p>
          <a:p>
            <a:pPr marL="514350" indent="-514350" eaLnBrk="1" fontAlgn="auto" hangingPunct="1">
              <a:spcAft>
                <a:spcPts val="0"/>
              </a:spcAft>
              <a:buFont typeface="Arial" panose="020B0604020202020204" pitchFamily="34" charset="0"/>
              <a:buNone/>
              <a:defRPr/>
            </a:pPr>
            <a:endParaRPr lang="en-US" sz="2800" b="1" dirty="0"/>
          </a:p>
          <a:p>
            <a:pPr marL="514350" indent="-514350" algn="ctr" eaLnBrk="1" fontAlgn="auto" hangingPunct="1">
              <a:spcAft>
                <a:spcPts val="0"/>
              </a:spcAft>
              <a:buFont typeface="Arial" panose="020B0604020202020204" pitchFamily="34" charset="0"/>
              <a:buNone/>
              <a:defRPr/>
            </a:pPr>
            <a:endParaRPr lang="en-US" b="1" dirty="0"/>
          </a:p>
          <a:p>
            <a:pPr marL="514350" indent="-514350" algn="ctr" eaLnBrk="1" fontAlgn="auto" hangingPunct="1">
              <a:spcAft>
                <a:spcPts val="0"/>
              </a:spcAft>
              <a:buFont typeface="Arial" panose="020B0604020202020204" pitchFamily="34" charset="0"/>
              <a:buNone/>
              <a:defRPr/>
            </a:pPr>
            <a:r>
              <a:rPr lang="en-US" sz="4400" b="1" dirty="0"/>
              <a:t>Thank You</a:t>
            </a:r>
          </a:p>
          <a:p>
            <a:pPr marL="514350" indent="-514350" eaLnBrk="1" fontAlgn="auto" hangingPunct="1">
              <a:spcAft>
                <a:spcPts val="0"/>
              </a:spcAft>
              <a:buFont typeface="Arial" panose="020B0604020202020204" pitchFamily="34" charset="0"/>
              <a:buNone/>
              <a:defRPr/>
            </a:pPr>
            <a:endParaRPr lang="en-US" sz="2800" b="1" dirty="0"/>
          </a:p>
        </p:txBody>
      </p:sp>
      <p:pic>
        <p:nvPicPr>
          <p:cNvPr id="25603" name="Picture 2" descr="C:\Users\VenuGS\Desktop\Logo_VMEG.jpg">
            <a:extLst>
              <a:ext uri="{FF2B5EF4-FFF2-40B4-BE49-F238E27FC236}">
                <a16:creationId xmlns:a16="http://schemas.microsoft.com/office/drawing/2014/main" id="{93E6A913-879C-5693-4A6D-150D7F80B8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Slide Number Placeholder 4">
            <a:extLst>
              <a:ext uri="{FF2B5EF4-FFF2-40B4-BE49-F238E27FC236}">
                <a16:creationId xmlns:a16="http://schemas.microsoft.com/office/drawing/2014/main" id="{4E6FCFEA-C370-A90E-16EF-7D1904FA931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D6DF0CC-A9B1-4731-860E-0C1EF22B0E7E}" type="slidenum">
              <a:rPr lang="en-US" altLang="en-US" sz="1200">
                <a:solidFill>
                  <a:srgbClr val="898989"/>
                </a:solidFill>
              </a:rPr>
              <a:pPr>
                <a:spcBef>
                  <a:spcPct val="0"/>
                </a:spcBef>
                <a:buFontTx/>
                <a:buNone/>
              </a:pPr>
              <a:t>22</a:t>
            </a:fld>
            <a:endParaRPr lang="en-US" altLang="en-US" sz="1200">
              <a:solidFill>
                <a:srgbClr val="898989"/>
              </a:solidFill>
            </a:endParaRPr>
          </a:p>
        </p:txBody>
      </p:sp>
      <p:sp>
        <p:nvSpPr>
          <p:cNvPr id="7" name="Footer Placeholder 6">
            <a:extLst>
              <a:ext uri="{FF2B5EF4-FFF2-40B4-BE49-F238E27FC236}">
                <a16:creationId xmlns:a16="http://schemas.microsoft.com/office/drawing/2014/main" id="{D9E37B0B-15EB-BDA0-5C8C-0659D829AD27}"/>
              </a:ext>
            </a:extLst>
          </p:cNvPr>
          <p:cNvSpPr>
            <a:spLocks noGrp="1"/>
          </p:cNvSpPr>
          <p:nvPr>
            <p:ph type="ftr" sz="quarter" idx="11"/>
          </p:nvPr>
        </p:nvSpPr>
        <p:spPr>
          <a:xfrm>
            <a:off x="2438400" y="6356350"/>
            <a:ext cx="3581400" cy="365125"/>
          </a:xfrm>
        </p:spPr>
        <p:txBody>
          <a:bodyPr/>
          <a:lstStyle/>
          <a:p>
            <a:pPr>
              <a:defRPr/>
            </a:pPr>
            <a:r>
              <a:rPr lang="en-US" dirty="0"/>
              <a:t>DEPARTMENT OF CSE  PROJECT WORK REVIEW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82984-528A-F33F-356D-561E605C95DE}"/>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3200" b="1" dirty="0">
                <a:solidFill>
                  <a:srgbClr val="C00000"/>
                </a:solidFill>
              </a:rPr>
              <a:t>Main idea of the Project</a:t>
            </a:r>
          </a:p>
        </p:txBody>
      </p:sp>
      <p:sp>
        <p:nvSpPr>
          <p:cNvPr id="3" name="Content Placeholder 2">
            <a:extLst>
              <a:ext uri="{FF2B5EF4-FFF2-40B4-BE49-F238E27FC236}">
                <a16:creationId xmlns:a16="http://schemas.microsoft.com/office/drawing/2014/main" id="{2B2A1E90-F4CD-6348-6C4F-3379AF57042C}"/>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eaLnBrk="1" fontAlgn="auto" hangingPunct="1">
              <a:spcAft>
                <a:spcPts val="0"/>
              </a:spcAft>
              <a:defRPr/>
            </a:pPr>
            <a:endParaRPr lang="en-US" sz="2800" dirty="0"/>
          </a:p>
          <a:p>
            <a:pPr algn="just">
              <a:lnSpc>
                <a:spcPct val="106000"/>
              </a:lnSpc>
              <a:spcAft>
                <a:spcPts val="800"/>
              </a:spcAft>
              <a:defRPr/>
            </a:pPr>
            <a:r>
              <a:rPr lang="en-US" sz="2400" dirty="0">
                <a:solidFill>
                  <a:schemeClr val="tx1">
                    <a:lumMod val="95000"/>
                    <a:lumOff val="5000"/>
                  </a:schemeClr>
                </a:solidFill>
                <a:latin typeface="Söhne"/>
              </a:rPr>
              <a:t>The main idea of the project is to create a goal-tracking and social networking app that allows users to set, monitor, and achieve their personal goals while also facilitating communication and interaction with other users who share similar goals. </a:t>
            </a:r>
          </a:p>
          <a:p>
            <a:pPr algn="just">
              <a:lnSpc>
                <a:spcPct val="106000"/>
              </a:lnSpc>
              <a:spcAft>
                <a:spcPts val="800"/>
              </a:spcAft>
              <a:defRPr/>
            </a:pPr>
            <a:r>
              <a:rPr lang="en-US" sz="2400" dirty="0">
                <a:solidFill>
                  <a:schemeClr val="tx1">
                    <a:lumMod val="95000"/>
                    <a:lumOff val="5000"/>
                  </a:schemeClr>
                </a:solidFill>
                <a:latin typeface="Söhne"/>
              </a:rPr>
              <a:t>This app aims to provide a supportive community for individuals striving to achieve various objectives in their lives.</a:t>
            </a:r>
            <a:endParaRPr lang="en-IN" sz="2400" dirty="0">
              <a:solidFill>
                <a:schemeClr val="tx1">
                  <a:lumMod val="95000"/>
                  <a:lumOff val="5000"/>
                </a:schemeClr>
              </a:solidFill>
              <a:ea typeface="Calibri" panose="020F0502020204030204" pitchFamily="34" charset="0"/>
              <a:cs typeface="Times New Roman" panose="02020603050405020304" pitchFamily="18" charset="0"/>
            </a:endParaRPr>
          </a:p>
          <a:p>
            <a:pPr eaLnBrk="1" fontAlgn="auto" hangingPunct="1">
              <a:spcAft>
                <a:spcPts val="0"/>
              </a:spcAft>
              <a:defRPr/>
            </a:pPr>
            <a:endParaRPr lang="en-US" sz="2800" dirty="0"/>
          </a:p>
          <a:p>
            <a:pPr eaLnBrk="1" fontAlgn="auto" hangingPunct="1">
              <a:spcAft>
                <a:spcPts val="0"/>
              </a:spcAft>
              <a:defRPr/>
            </a:pPr>
            <a:endParaRPr lang="en-US" sz="2800" dirty="0"/>
          </a:p>
          <a:p>
            <a:pPr eaLnBrk="1" fontAlgn="auto" hangingPunct="1">
              <a:spcAft>
                <a:spcPts val="0"/>
              </a:spcAft>
              <a:defRPr/>
            </a:pPr>
            <a:endParaRPr lang="en-US" sz="2800" dirty="0"/>
          </a:p>
          <a:p>
            <a:pPr eaLnBrk="1" fontAlgn="auto" hangingPunct="1">
              <a:spcAft>
                <a:spcPts val="0"/>
              </a:spcAft>
              <a:defRPr/>
            </a:pPr>
            <a:endParaRPr lang="en-US" sz="2800" dirty="0"/>
          </a:p>
        </p:txBody>
      </p:sp>
      <p:pic>
        <p:nvPicPr>
          <p:cNvPr id="7172" name="Picture 2" descr="C:\Users\VenuGS\Desktop\Logo_VMEG.jpg">
            <a:extLst>
              <a:ext uri="{FF2B5EF4-FFF2-40B4-BE49-F238E27FC236}">
                <a16:creationId xmlns:a16="http://schemas.microsoft.com/office/drawing/2014/main" id="{2E6348B3-4514-4CA2-2DA6-CB7948FE15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Slide Number Placeholder 4">
            <a:extLst>
              <a:ext uri="{FF2B5EF4-FFF2-40B4-BE49-F238E27FC236}">
                <a16:creationId xmlns:a16="http://schemas.microsoft.com/office/drawing/2014/main" id="{3AA5EB5D-DC5B-6DB6-E1F8-159636218F1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524F82D-C112-4E7B-B127-91B3E02481F9}" type="slidenum">
              <a:rPr lang="en-US" altLang="en-US" sz="1200">
                <a:solidFill>
                  <a:srgbClr val="898989"/>
                </a:solidFill>
              </a:rPr>
              <a:pPr>
                <a:spcBef>
                  <a:spcPct val="0"/>
                </a:spcBef>
                <a:buFontTx/>
                <a:buNone/>
              </a:pPr>
              <a:t>3</a:t>
            </a:fld>
            <a:endParaRPr lang="en-US" altLang="en-US" sz="1200">
              <a:solidFill>
                <a:srgbClr val="898989"/>
              </a:solidFill>
            </a:endParaRPr>
          </a:p>
        </p:txBody>
      </p:sp>
      <p:sp>
        <p:nvSpPr>
          <p:cNvPr id="7" name="Footer Placeholder 6">
            <a:extLst>
              <a:ext uri="{FF2B5EF4-FFF2-40B4-BE49-F238E27FC236}">
                <a16:creationId xmlns:a16="http://schemas.microsoft.com/office/drawing/2014/main" id="{00F05FF5-2E1D-A9F0-BBAF-5162838BA54B}"/>
              </a:ext>
            </a:extLst>
          </p:cNvPr>
          <p:cNvSpPr>
            <a:spLocks noGrp="1"/>
          </p:cNvSpPr>
          <p:nvPr>
            <p:ph type="ftr" sz="quarter" idx="11"/>
          </p:nvPr>
        </p:nvSpPr>
        <p:spPr>
          <a:xfrm>
            <a:off x="2209800" y="6356350"/>
            <a:ext cx="3810000" cy="365125"/>
          </a:xfrm>
        </p:spPr>
        <p:txBody>
          <a:bodyPr/>
          <a:lstStyle/>
          <a:p>
            <a:pPr>
              <a:defRPr/>
            </a:pPr>
            <a:r>
              <a:rPr lang="en-US" dirty="0"/>
              <a:t>DEPARTMENT OF CSE  PROJECT WORK REVIEW</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1F82-4911-8CF8-D2CB-EC7596F1930B}"/>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3200" b="1" dirty="0">
                <a:solidFill>
                  <a:srgbClr val="C00000"/>
                </a:solidFill>
              </a:rPr>
              <a:t>Existing System Vs Proposed </a:t>
            </a:r>
          </a:p>
        </p:txBody>
      </p:sp>
      <p:sp>
        <p:nvSpPr>
          <p:cNvPr id="3" name="Content Placeholder 2">
            <a:extLst>
              <a:ext uri="{FF2B5EF4-FFF2-40B4-BE49-F238E27FC236}">
                <a16:creationId xmlns:a16="http://schemas.microsoft.com/office/drawing/2014/main" id="{29EB43FB-AC2E-6DB7-C3C5-F76C9BABE4E0}"/>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fontScale="92500" lnSpcReduction="10000"/>
          </a:bodyPr>
          <a:lstStyle/>
          <a:p>
            <a:pPr marL="0" indent="0" algn="just">
              <a:buFont typeface="Arial" panose="020B0604020202020204" pitchFamily="34" charset="0"/>
              <a:buNone/>
              <a:defRPr/>
            </a:pPr>
            <a:r>
              <a:rPr lang="en-US" sz="2800" b="1" i="1">
                <a:solidFill>
                  <a:srgbClr val="374151"/>
                </a:solidFill>
                <a:latin typeface="Söhne"/>
              </a:rPr>
              <a:t>Existing System:</a:t>
            </a:r>
            <a:endParaRPr lang="en-US" sz="2800" b="1">
              <a:solidFill>
                <a:srgbClr val="374151"/>
              </a:solidFill>
              <a:latin typeface="Söhne"/>
            </a:endParaRPr>
          </a:p>
          <a:p>
            <a:pPr algn="just">
              <a:defRPr/>
            </a:pPr>
            <a:r>
              <a:rPr lang="en-US" sz="2800">
                <a:solidFill>
                  <a:schemeClr val="tx1">
                    <a:lumMod val="95000"/>
                    <a:lumOff val="5000"/>
                  </a:schemeClr>
                </a:solidFill>
                <a:latin typeface="Söhne"/>
              </a:rPr>
              <a:t>There are various standalone goal-tracking apps available that focus solely on individual goal management.</a:t>
            </a:r>
          </a:p>
          <a:p>
            <a:pPr algn="just">
              <a:defRPr/>
            </a:pPr>
            <a:r>
              <a:rPr lang="en-US" sz="2800">
                <a:solidFill>
                  <a:schemeClr val="tx1">
                    <a:lumMod val="95000"/>
                    <a:lumOff val="5000"/>
                  </a:schemeClr>
                </a:solidFill>
                <a:latin typeface="Söhne"/>
              </a:rPr>
              <a:t>Users often tend lack motivation using the existing apps.</a:t>
            </a:r>
          </a:p>
          <a:p>
            <a:pPr marL="0" indent="0" algn="just">
              <a:buFont typeface="Arial" panose="020B0604020202020204" pitchFamily="34" charset="0"/>
              <a:buNone/>
              <a:defRPr/>
            </a:pPr>
            <a:r>
              <a:rPr lang="en-US" sz="2800" b="1" i="1">
                <a:solidFill>
                  <a:srgbClr val="374151"/>
                </a:solidFill>
                <a:latin typeface="Söhne"/>
              </a:rPr>
              <a:t>Proposed System:</a:t>
            </a:r>
            <a:endParaRPr lang="en-US" sz="2800" b="1">
              <a:solidFill>
                <a:srgbClr val="374151"/>
              </a:solidFill>
              <a:latin typeface="Söhne"/>
            </a:endParaRPr>
          </a:p>
          <a:p>
            <a:pPr algn="just">
              <a:defRPr/>
            </a:pPr>
            <a:r>
              <a:rPr lang="en-US" sz="2800">
                <a:solidFill>
                  <a:schemeClr val="tx1">
                    <a:lumMod val="95000"/>
                    <a:lumOff val="5000"/>
                  </a:schemeClr>
                </a:solidFill>
                <a:latin typeface="Söhne"/>
              </a:rPr>
              <a:t>Our proposed app combines goal tracking and social networking features.</a:t>
            </a:r>
          </a:p>
          <a:p>
            <a:pPr algn="just">
              <a:defRPr/>
            </a:pPr>
            <a:r>
              <a:rPr lang="en-US" sz="2800">
                <a:solidFill>
                  <a:schemeClr val="tx1">
                    <a:lumMod val="95000"/>
                    <a:lumOff val="5000"/>
                  </a:schemeClr>
                </a:solidFill>
                <a:latin typeface="Söhne"/>
              </a:rPr>
              <a:t>Users can not only set and monitor their goals but also connect with others pursuing similar objectives.</a:t>
            </a:r>
          </a:p>
          <a:p>
            <a:pPr algn="just">
              <a:defRPr/>
            </a:pPr>
            <a:r>
              <a:rPr lang="en-US" sz="2800">
                <a:solidFill>
                  <a:schemeClr val="tx1">
                    <a:lumMod val="95000"/>
                    <a:lumOff val="5000"/>
                  </a:schemeClr>
                </a:solidFill>
                <a:latin typeface="Söhne"/>
              </a:rPr>
              <a:t>This app fosters a sense of community and mutual support among users with common goals.</a:t>
            </a:r>
          </a:p>
          <a:p>
            <a:pPr algn="just">
              <a:defRPr/>
            </a:pPr>
            <a:r>
              <a:rPr lang="en-US" sz="2800">
                <a:solidFill>
                  <a:schemeClr val="tx1">
                    <a:lumMod val="95000"/>
                    <a:lumOff val="5000"/>
                  </a:schemeClr>
                </a:solidFill>
                <a:latin typeface="Söhne"/>
              </a:rPr>
              <a:t>This app also help users to keep motivated by interacting with others users who share similar goal.</a:t>
            </a:r>
            <a:endParaRPr lang="en-US" sz="2800" dirty="0">
              <a:solidFill>
                <a:schemeClr val="tx1">
                  <a:lumMod val="95000"/>
                  <a:lumOff val="5000"/>
                </a:schemeClr>
              </a:solidFill>
              <a:latin typeface="Söhne"/>
            </a:endParaRPr>
          </a:p>
        </p:txBody>
      </p:sp>
      <p:pic>
        <p:nvPicPr>
          <p:cNvPr id="8196" name="Picture 2" descr="C:\Users\VenuGS\Desktop\Logo_VMEG.jpg">
            <a:extLst>
              <a:ext uri="{FF2B5EF4-FFF2-40B4-BE49-F238E27FC236}">
                <a16:creationId xmlns:a16="http://schemas.microsoft.com/office/drawing/2014/main" id="{52940CB5-764C-04D4-EB7E-7FFCC34450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Slide Number Placeholder 4">
            <a:extLst>
              <a:ext uri="{FF2B5EF4-FFF2-40B4-BE49-F238E27FC236}">
                <a16:creationId xmlns:a16="http://schemas.microsoft.com/office/drawing/2014/main" id="{18E24284-B53A-5F04-B792-69443523594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BE50E85-3361-4EBA-9FF2-6DEBD9AD613D}" type="slidenum">
              <a:rPr lang="en-US" altLang="en-US" sz="1200">
                <a:solidFill>
                  <a:srgbClr val="898989"/>
                </a:solidFill>
              </a:rPr>
              <a:pPr>
                <a:spcBef>
                  <a:spcPct val="0"/>
                </a:spcBef>
                <a:buFontTx/>
                <a:buNone/>
              </a:pPr>
              <a:t>4</a:t>
            </a:fld>
            <a:endParaRPr lang="en-US" altLang="en-US" sz="1200">
              <a:solidFill>
                <a:srgbClr val="898989"/>
              </a:solidFill>
            </a:endParaRPr>
          </a:p>
        </p:txBody>
      </p:sp>
      <p:sp>
        <p:nvSpPr>
          <p:cNvPr id="7" name="Footer Placeholder 6">
            <a:extLst>
              <a:ext uri="{FF2B5EF4-FFF2-40B4-BE49-F238E27FC236}">
                <a16:creationId xmlns:a16="http://schemas.microsoft.com/office/drawing/2014/main" id="{8CE1B9FD-ABB7-D067-9A19-203DB8818BEF}"/>
              </a:ext>
            </a:extLst>
          </p:cNvPr>
          <p:cNvSpPr>
            <a:spLocks noGrp="1"/>
          </p:cNvSpPr>
          <p:nvPr>
            <p:ph type="ftr" sz="quarter" idx="11"/>
          </p:nvPr>
        </p:nvSpPr>
        <p:spPr>
          <a:xfrm>
            <a:off x="2362200" y="6356350"/>
            <a:ext cx="3657600" cy="365125"/>
          </a:xfrm>
        </p:spPr>
        <p:txBody>
          <a:bodyPr/>
          <a:lstStyle/>
          <a:p>
            <a:pPr>
              <a:defRPr/>
            </a:pPr>
            <a:r>
              <a:rPr lang="en-US" dirty="0"/>
              <a:t>DEPARTMENT OF CSE  PROJECT WORK REVIEW</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D22A7-4B6C-4DA2-29C5-E15BF32D5BAE}"/>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3200" b="1" dirty="0">
                <a:solidFill>
                  <a:srgbClr val="C00000"/>
                </a:solidFill>
              </a:rPr>
              <a:t>Proposed Project Objectives</a:t>
            </a:r>
          </a:p>
        </p:txBody>
      </p:sp>
      <p:sp>
        <p:nvSpPr>
          <p:cNvPr id="3" name="Content Placeholder 2">
            <a:extLst>
              <a:ext uri="{FF2B5EF4-FFF2-40B4-BE49-F238E27FC236}">
                <a16:creationId xmlns:a16="http://schemas.microsoft.com/office/drawing/2014/main" id="{EE1C19EE-65FB-D0B3-D753-E17D7FB60FCD}"/>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algn="just">
              <a:buFont typeface="+mj-lt"/>
              <a:buAutoNum type="arabicPeriod"/>
              <a:defRPr/>
            </a:pPr>
            <a:endParaRPr lang="en-US" sz="2800" b="1" dirty="0">
              <a:solidFill>
                <a:srgbClr val="374151"/>
              </a:solidFill>
              <a:latin typeface="Söhne"/>
            </a:endParaRPr>
          </a:p>
          <a:p>
            <a:pPr algn="just">
              <a:buFont typeface="+mj-lt"/>
              <a:buAutoNum type="arabicPeriod"/>
              <a:defRPr/>
            </a:pPr>
            <a:r>
              <a:rPr lang="en-US" sz="2400" b="1" dirty="0">
                <a:solidFill>
                  <a:srgbClr val="374151"/>
                </a:solidFill>
                <a:latin typeface="Söhne"/>
              </a:rPr>
              <a:t>Goal Tracking:</a:t>
            </a:r>
            <a:r>
              <a:rPr lang="en-US" sz="2400" dirty="0">
                <a:solidFill>
                  <a:srgbClr val="374151"/>
                </a:solidFill>
                <a:latin typeface="Söhne"/>
              </a:rPr>
              <a:t> Develop a user-friendly interface for users to set, track, and manage their personal goals.</a:t>
            </a:r>
          </a:p>
          <a:p>
            <a:pPr algn="just">
              <a:buFont typeface="+mj-lt"/>
              <a:buAutoNum type="arabicPeriod"/>
              <a:defRPr/>
            </a:pPr>
            <a:r>
              <a:rPr lang="en-US" sz="2400" b="1" dirty="0">
                <a:solidFill>
                  <a:srgbClr val="374151"/>
                </a:solidFill>
                <a:latin typeface="Söhne"/>
              </a:rPr>
              <a:t>Social Networking:</a:t>
            </a:r>
            <a:r>
              <a:rPr lang="en-US" sz="2400" dirty="0">
                <a:solidFill>
                  <a:srgbClr val="374151"/>
                </a:solidFill>
                <a:latin typeface="Söhne"/>
              </a:rPr>
              <a:t> Create a social platform where users can search for and connect with others who share similar goals.</a:t>
            </a:r>
          </a:p>
          <a:p>
            <a:pPr algn="just">
              <a:buFont typeface="+mj-lt"/>
              <a:buAutoNum type="arabicPeriod"/>
              <a:defRPr/>
            </a:pPr>
            <a:r>
              <a:rPr lang="en-US" sz="2400" b="1" dirty="0">
                <a:solidFill>
                  <a:srgbClr val="374151"/>
                </a:solidFill>
                <a:latin typeface="Söhne"/>
              </a:rPr>
              <a:t>Real-time Chat:</a:t>
            </a:r>
            <a:r>
              <a:rPr lang="en-US" sz="2400" dirty="0">
                <a:solidFill>
                  <a:srgbClr val="374151"/>
                </a:solidFill>
                <a:latin typeface="Söhne"/>
              </a:rPr>
              <a:t> Implement a chat feature to enable real-time communication between users with common objectives.</a:t>
            </a:r>
          </a:p>
          <a:p>
            <a:pPr algn="just">
              <a:buFont typeface="+mj-lt"/>
              <a:buAutoNum type="arabicPeriod"/>
              <a:defRPr/>
            </a:pPr>
            <a:r>
              <a:rPr lang="en-US" sz="2400" b="1" dirty="0">
                <a:solidFill>
                  <a:srgbClr val="374151"/>
                </a:solidFill>
                <a:latin typeface="Söhne"/>
              </a:rPr>
              <a:t>Privacy and Security:</a:t>
            </a:r>
            <a:r>
              <a:rPr lang="en-US" sz="2400" dirty="0">
                <a:solidFill>
                  <a:srgbClr val="374151"/>
                </a:solidFill>
                <a:latin typeface="Söhne"/>
              </a:rPr>
              <a:t> Ensure the safety and privacy of user data, incorporating secure authentication and data encryption.</a:t>
            </a:r>
          </a:p>
          <a:p>
            <a:pPr algn="just">
              <a:buFont typeface="+mj-lt"/>
              <a:buAutoNum type="arabicPeriod"/>
              <a:defRPr/>
            </a:pPr>
            <a:r>
              <a:rPr lang="en-US" sz="2400" b="1" dirty="0">
                <a:solidFill>
                  <a:srgbClr val="374151"/>
                </a:solidFill>
                <a:latin typeface="Söhne"/>
              </a:rPr>
              <a:t>User Engagement:</a:t>
            </a:r>
            <a:r>
              <a:rPr lang="en-US" sz="2400" dirty="0">
                <a:solidFill>
                  <a:srgbClr val="374151"/>
                </a:solidFill>
                <a:latin typeface="Söhne"/>
              </a:rPr>
              <a:t> Implement features like notifications, progress tracking, and achievements to keep users engaged.</a:t>
            </a:r>
          </a:p>
        </p:txBody>
      </p:sp>
      <p:pic>
        <p:nvPicPr>
          <p:cNvPr id="9220" name="Picture 2" descr="C:\Users\VenuGS\Desktop\Logo_VMEG.jpg">
            <a:extLst>
              <a:ext uri="{FF2B5EF4-FFF2-40B4-BE49-F238E27FC236}">
                <a16:creationId xmlns:a16="http://schemas.microsoft.com/office/drawing/2014/main" id="{DF0D97C9-9869-50F2-D259-1029347EAC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Slide Number Placeholder 4">
            <a:extLst>
              <a:ext uri="{FF2B5EF4-FFF2-40B4-BE49-F238E27FC236}">
                <a16:creationId xmlns:a16="http://schemas.microsoft.com/office/drawing/2014/main" id="{778E8583-A784-6E95-E8B8-71F94F2C428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4CA3EE6-4E9D-48E2-BBD7-28777EEB0FF7}" type="slidenum">
              <a:rPr lang="en-US" altLang="en-US" sz="1200">
                <a:solidFill>
                  <a:srgbClr val="898989"/>
                </a:solidFill>
              </a:rPr>
              <a:pPr>
                <a:spcBef>
                  <a:spcPct val="0"/>
                </a:spcBef>
                <a:buFontTx/>
                <a:buNone/>
              </a:pPr>
              <a:t>5</a:t>
            </a:fld>
            <a:endParaRPr lang="en-US" altLang="en-US" sz="1200">
              <a:solidFill>
                <a:srgbClr val="898989"/>
              </a:solidFill>
            </a:endParaRPr>
          </a:p>
        </p:txBody>
      </p:sp>
      <p:sp>
        <p:nvSpPr>
          <p:cNvPr id="7" name="Footer Placeholder 6">
            <a:extLst>
              <a:ext uri="{FF2B5EF4-FFF2-40B4-BE49-F238E27FC236}">
                <a16:creationId xmlns:a16="http://schemas.microsoft.com/office/drawing/2014/main" id="{DB3549B7-FA96-4BC3-8674-4D6B2261EB6C}"/>
              </a:ext>
            </a:extLst>
          </p:cNvPr>
          <p:cNvSpPr>
            <a:spLocks noGrp="1"/>
          </p:cNvSpPr>
          <p:nvPr>
            <p:ph type="ftr" sz="quarter" idx="11"/>
          </p:nvPr>
        </p:nvSpPr>
        <p:spPr>
          <a:xfrm>
            <a:off x="2819400" y="6356350"/>
            <a:ext cx="3733800" cy="365125"/>
          </a:xfrm>
        </p:spPr>
        <p:txBody>
          <a:bodyPr/>
          <a:lstStyle/>
          <a:p>
            <a:pPr>
              <a:defRPr/>
            </a:pPr>
            <a:r>
              <a:rPr lang="en-US" dirty="0"/>
              <a:t>DEPARTMENT OF CSE  PROJECT WORK REVIEW</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135FB-8C88-1A25-CA42-D248B2324CB8}"/>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3200" b="1" dirty="0">
                <a:solidFill>
                  <a:srgbClr val="C00000"/>
                </a:solidFill>
              </a:rPr>
              <a:t>Proposed Project Outcomes</a:t>
            </a:r>
          </a:p>
        </p:txBody>
      </p:sp>
      <p:sp>
        <p:nvSpPr>
          <p:cNvPr id="3" name="Content Placeholder 2">
            <a:extLst>
              <a:ext uri="{FF2B5EF4-FFF2-40B4-BE49-F238E27FC236}">
                <a16:creationId xmlns:a16="http://schemas.microsoft.com/office/drawing/2014/main" id="{BCB5A409-BB70-8B73-C41D-3C4FB9105A43}"/>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algn="just">
              <a:buFont typeface="+mj-lt"/>
              <a:buAutoNum type="arabicPeriod"/>
              <a:defRPr/>
            </a:pPr>
            <a:endParaRPr lang="en-US" sz="2800" dirty="0">
              <a:solidFill>
                <a:srgbClr val="374151"/>
              </a:solidFill>
              <a:latin typeface="Söhne"/>
            </a:endParaRPr>
          </a:p>
          <a:p>
            <a:pPr algn="just">
              <a:buFont typeface="+mj-lt"/>
              <a:buAutoNum type="arabicPeriod"/>
              <a:defRPr/>
            </a:pPr>
            <a:r>
              <a:rPr lang="en-US" sz="2800" dirty="0">
                <a:solidFill>
                  <a:srgbClr val="374151"/>
                </a:solidFill>
                <a:latin typeface="Söhne"/>
              </a:rPr>
              <a:t>An intuitive and feature-rich goal tracking and social networking app.</a:t>
            </a:r>
          </a:p>
          <a:p>
            <a:pPr algn="just">
              <a:buFont typeface="+mj-lt"/>
              <a:buAutoNum type="arabicPeriod"/>
              <a:defRPr/>
            </a:pPr>
            <a:r>
              <a:rPr lang="en-US" sz="2800" dirty="0">
                <a:solidFill>
                  <a:srgbClr val="374151"/>
                </a:solidFill>
                <a:latin typeface="Söhne"/>
              </a:rPr>
              <a:t>A supportive community where users can connect with like-minded individuals.</a:t>
            </a:r>
          </a:p>
          <a:p>
            <a:pPr algn="just">
              <a:buFont typeface="+mj-lt"/>
              <a:buAutoNum type="arabicPeriod"/>
              <a:defRPr/>
            </a:pPr>
            <a:r>
              <a:rPr lang="en-US" sz="2800" dirty="0">
                <a:solidFill>
                  <a:srgbClr val="374151"/>
                </a:solidFill>
                <a:latin typeface="Söhne"/>
              </a:rPr>
              <a:t>Improved user motivation and goal achievement rates.</a:t>
            </a:r>
          </a:p>
          <a:p>
            <a:pPr algn="just">
              <a:buFont typeface="+mj-lt"/>
              <a:buAutoNum type="arabicPeriod"/>
              <a:defRPr/>
            </a:pPr>
            <a:r>
              <a:rPr lang="en-US" sz="2800" dirty="0">
                <a:solidFill>
                  <a:srgbClr val="374151"/>
                </a:solidFill>
                <a:latin typeface="Söhne"/>
              </a:rPr>
              <a:t>Enhanced user satisfaction and engagement.</a:t>
            </a:r>
          </a:p>
          <a:p>
            <a:pPr algn="just">
              <a:buFont typeface="+mj-lt"/>
              <a:buAutoNum type="arabicPeriod"/>
              <a:defRPr/>
            </a:pPr>
            <a:r>
              <a:rPr lang="en-US" sz="2800" dirty="0">
                <a:solidFill>
                  <a:srgbClr val="374151"/>
                </a:solidFill>
                <a:latin typeface="Söhne"/>
              </a:rPr>
              <a:t>A scalable and secure platform for future growth</a:t>
            </a:r>
          </a:p>
        </p:txBody>
      </p:sp>
      <p:pic>
        <p:nvPicPr>
          <p:cNvPr id="10244" name="Picture 2" descr="C:\Users\VenuGS\Desktop\Logo_VMEG.jpg">
            <a:extLst>
              <a:ext uri="{FF2B5EF4-FFF2-40B4-BE49-F238E27FC236}">
                <a16:creationId xmlns:a16="http://schemas.microsoft.com/office/drawing/2014/main" id="{10FEA365-2043-E423-B26E-116B7C95FB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Slide Number Placeholder 4">
            <a:extLst>
              <a:ext uri="{FF2B5EF4-FFF2-40B4-BE49-F238E27FC236}">
                <a16:creationId xmlns:a16="http://schemas.microsoft.com/office/drawing/2014/main" id="{489BC804-385A-91D2-2234-ACA676B508D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E22AC92-9B46-4AE6-9611-0DBB8A5BF3A0}" type="slidenum">
              <a:rPr lang="en-US" altLang="en-US" sz="1200">
                <a:solidFill>
                  <a:srgbClr val="898989"/>
                </a:solidFill>
              </a:rPr>
              <a:pPr>
                <a:spcBef>
                  <a:spcPct val="0"/>
                </a:spcBef>
                <a:buFontTx/>
                <a:buNone/>
              </a:pPr>
              <a:t>6</a:t>
            </a:fld>
            <a:endParaRPr lang="en-US" altLang="en-US" sz="1200">
              <a:solidFill>
                <a:srgbClr val="898989"/>
              </a:solidFill>
            </a:endParaRPr>
          </a:p>
        </p:txBody>
      </p:sp>
      <p:sp>
        <p:nvSpPr>
          <p:cNvPr id="7" name="Footer Placeholder 6">
            <a:extLst>
              <a:ext uri="{FF2B5EF4-FFF2-40B4-BE49-F238E27FC236}">
                <a16:creationId xmlns:a16="http://schemas.microsoft.com/office/drawing/2014/main" id="{68B58C0C-CD39-AE8B-0565-74AAB0B2E3DA}"/>
              </a:ext>
            </a:extLst>
          </p:cNvPr>
          <p:cNvSpPr>
            <a:spLocks noGrp="1"/>
          </p:cNvSpPr>
          <p:nvPr>
            <p:ph type="ftr" sz="quarter" idx="11"/>
          </p:nvPr>
        </p:nvSpPr>
        <p:spPr>
          <a:xfrm>
            <a:off x="2819400" y="6356350"/>
            <a:ext cx="3276600" cy="365125"/>
          </a:xfrm>
        </p:spPr>
        <p:txBody>
          <a:bodyPr/>
          <a:lstStyle/>
          <a:p>
            <a:pPr>
              <a:defRPr/>
            </a:pPr>
            <a:r>
              <a:rPr lang="en-US" dirty="0"/>
              <a:t>DEPARTMENT OF CSE  PROJECT WORK REVIEW</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57DC6-C952-AD91-EDE2-A65980DC02B4}"/>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3200" b="1" dirty="0">
                <a:solidFill>
                  <a:srgbClr val="C00000"/>
                </a:solidFill>
              </a:rPr>
              <a:t>Software and Hardware Requirements</a:t>
            </a:r>
          </a:p>
        </p:txBody>
      </p:sp>
      <p:sp>
        <p:nvSpPr>
          <p:cNvPr id="3" name="Content Placeholder 2">
            <a:extLst>
              <a:ext uri="{FF2B5EF4-FFF2-40B4-BE49-F238E27FC236}">
                <a16:creationId xmlns:a16="http://schemas.microsoft.com/office/drawing/2014/main" id="{736C0493-D356-6ED3-9344-8771A845FDB2}"/>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a:lnSpc>
                <a:spcPct val="107000"/>
              </a:lnSpc>
              <a:buFont typeface="+mj-lt"/>
              <a:buAutoNum type="romanUcPeriod"/>
              <a:defRPr/>
            </a:pPr>
            <a:endParaRPr lang="en-IN" sz="1600" b="1" i="1" u="sng" dirty="0">
              <a:ea typeface="Calibri" panose="020F0502020204030204" pitchFamily="34" charset="0"/>
              <a:cs typeface="Times New Roman" panose="02020603050405020304" pitchFamily="18" charset="0"/>
            </a:endParaRPr>
          </a:p>
          <a:p>
            <a:pPr>
              <a:lnSpc>
                <a:spcPct val="107000"/>
              </a:lnSpc>
              <a:buFont typeface="+mj-lt"/>
              <a:buAutoNum type="romanUcPeriod"/>
              <a:defRPr/>
            </a:pPr>
            <a:r>
              <a:rPr lang="en-IN" sz="1600" b="1" i="1" u="sng" dirty="0">
                <a:ea typeface="Calibri" panose="020F0502020204030204" pitchFamily="34" charset="0"/>
                <a:cs typeface="Times New Roman" panose="02020603050405020304" pitchFamily="18" charset="0"/>
              </a:rPr>
              <a:t>Hardware Requirement</a:t>
            </a:r>
            <a:endParaRPr lang="en-IN" sz="1600" dirty="0">
              <a:ea typeface="Calibri" panose="020F0502020204030204" pitchFamily="34" charset="0"/>
              <a:cs typeface="Times New Roman" panose="02020603050405020304" pitchFamily="18" charset="0"/>
            </a:endParaRPr>
          </a:p>
          <a:p>
            <a:pPr lvl="1" indent="-342900">
              <a:lnSpc>
                <a:spcPct val="107000"/>
              </a:lnSpc>
              <a:buFont typeface="+mj-lt"/>
              <a:buAutoNum type="romanLcPeriod"/>
              <a:defRPr/>
            </a:pPr>
            <a:r>
              <a:rPr lang="en-IN" sz="1600" dirty="0">
                <a:ea typeface="Calibri" panose="020F0502020204030204" pitchFamily="34" charset="0"/>
                <a:cs typeface="Times New Roman" panose="02020603050405020304" pitchFamily="18" charset="0"/>
              </a:rPr>
              <a:t>Laptop or PC</a:t>
            </a:r>
          </a:p>
          <a:p>
            <a:pPr lvl="2" indent="-342900">
              <a:lnSpc>
                <a:spcPct val="107000"/>
              </a:lnSpc>
              <a:buFont typeface="Symbol" panose="05050102010706020507" pitchFamily="18" charset="2"/>
              <a:buChar char=""/>
              <a:defRPr/>
            </a:pPr>
            <a:r>
              <a:rPr lang="en-IN" sz="1600" dirty="0">
                <a:ea typeface="Calibri" panose="020F0502020204030204" pitchFamily="34" charset="0"/>
                <a:cs typeface="Times New Roman" panose="02020603050405020304" pitchFamily="18" charset="0"/>
              </a:rPr>
              <a:t>macOS Sierra and above (If Mac setup is required)</a:t>
            </a:r>
          </a:p>
          <a:p>
            <a:pPr lvl="2" indent="-342900">
              <a:lnSpc>
                <a:spcPct val="107000"/>
              </a:lnSpc>
              <a:buFont typeface="Symbol" panose="05050102010706020507" pitchFamily="18" charset="2"/>
              <a:buChar char=""/>
              <a:defRPr/>
            </a:pPr>
            <a:r>
              <a:rPr lang="en-IN" sz="1600" dirty="0">
                <a:ea typeface="Calibri" panose="020F0502020204030204" pitchFamily="34" charset="0"/>
                <a:cs typeface="Times New Roman" panose="02020603050405020304" pitchFamily="18" charset="0"/>
              </a:rPr>
              <a:t>Windows 7 or higher</a:t>
            </a:r>
          </a:p>
          <a:p>
            <a:pPr lvl="2" indent="-342900">
              <a:lnSpc>
                <a:spcPct val="107000"/>
              </a:lnSpc>
              <a:buFont typeface="Symbol" panose="05050102010706020507" pitchFamily="18" charset="2"/>
              <a:buChar char=""/>
              <a:defRPr/>
            </a:pPr>
            <a:r>
              <a:rPr lang="en-IN" sz="1600" dirty="0">
                <a:ea typeface="Calibri" panose="020F0502020204030204" pitchFamily="34" charset="0"/>
                <a:cs typeface="Times New Roman" panose="02020603050405020304" pitchFamily="18" charset="0"/>
              </a:rPr>
              <a:t>I3 processor system or higher</a:t>
            </a:r>
          </a:p>
          <a:p>
            <a:pPr lvl="2" indent="-342900">
              <a:lnSpc>
                <a:spcPct val="107000"/>
              </a:lnSpc>
              <a:buFont typeface="Symbol" panose="05050102010706020507" pitchFamily="18" charset="2"/>
              <a:buChar char=""/>
              <a:defRPr/>
            </a:pPr>
            <a:r>
              <a:rPr lang="en-IN" sz="1600" dirty="0">
                <a:ea typeface="Calibri" panose="020F0502020204030204" pitchFamily="34" charset="0"/>
                <a:cs typeface="Times New Roman" panose="02020603050405020304" pitchFamily="18" charset="0"/>
              </a:rPr>
              <a:t>8 GB RAM or higher</a:t>
            </a:r>
          </a:p>
          <a:p>
            <a:pPr lvl="2" indent="-342900">
              <a:lnSpc>
                <a:spcPct val="107000"/>
              </a:lnSpc>
              <a:spcAft>
                <a:spcPts val="800"/>
              </a:spcAft>
              <a:buFont typeface="Symbol" panose="05050102010706020507" pitchFamily="18" charset="2"/>
              <a:buChar char=""/>
              <a:defRPr/>
            </a:pPr>
            <a:r>
              <a:rPr lang="en-IN" sz="1600" dirty="0">
                <a:ea typeface="Calibri" panose="020F0502020204030204" pitchFamily="34" charset="0"/>
                <a:cs typeface="Times New Roman" panose="02020603050405020304" pitchFamily="18" charset="0"/>
              </a:rPr>
              <a:t>100 GB ROM or higher</a:t>
            </a:r>
          </a:p>
          <a:p>
            <a:pPr lvl="1" indent="-342900">
              <a:lnSpc>
                <a:spcPct val="107000"/>
              </a:lnSpc>
              <a:buFont typeface="+mj-lt"/>
              <a:buAutoNum type="romanLcPeriod"/>
              <a:defRPr/>
            </a:pPr>
            <a:r>
              <a:rPr lang="en-IN" sz="1600" dirty="0">
                <a:ea typeface="Calibri" panose="020F0502020204030204" pitchFamily="34" charset="0"/>
                <a:cs typeface="Times New Roman" panose="02020603050405020304" pitchFamily="18" charset="0"/>
              </a:rPr>
              <a:t>Android Phone (6.0 and above)</a:t>
            </a:r>
          </a:p>
          <a:p>
            <a:pPr lvl="1" indent="-342900">
              <a:lnSpc>
                <a:spcPct val="107000"/>
              </a:lnSpc>
              <a:spcAft>
                <a:spcPts val="800"/>
              </a:spcAft>
              <a:buFont typeface="+mj-lt"/>
              <a:buAutoNum type="romanLcPeriod"/>
              <a:defRPr/>
            </a:pPr>
            <a:r>
              <a:rPr lang="en-IN" sz="1600" dirty="0">
                <a:ea typeface="Calibri" panose="020F0502020204030204" pitchFamily="34" charset="0"/>
                <a:cs typeface="Times New Roman" panose="02020603050405020304" pitchFamily="18" charset="0"/>
              </a:rPr>
              <a:t>iPhone (iOS 9 and above)</a:t>
            </a:r>
          </a:p>
          <a:p>
            <a:pPr>
              <a:lnSpc>
                <a:spcPct val="107000"/>
              </a:lnSpc>
              <a:buFont typeface="+mj-lt"/>
              <a:buAutoNum type="romanUcPeriod"/>
              <a:defRPr/>
            </a:pPr>
            <a:r>
              <a:rPr lang="en-IN" sz="1600" b="1" i="1" u="sng" dirty="0">
                <a:ea typeface="Calibri" panose="020F0502020204030204" pitchFamily="34" charset="0"/>
                <a:cs typeface="Times New Roman" panose="02020603050405020304" pitchFamily="18" charset="0"/>
              </a:rPr>
              <a:t>Software Requirement</a:t>
            </a:r>
          </a:p>
          <a:p>
            <a:pPr lvl="1" indent="-342900">
              <a:lnSpc>
                <a:spcPct val="107000"/>
              </a:lnSpc>
              <a:buFont typeface="+mj-lt"/>
              <a:buAutoNum type="romanLcPeriod"/>
              <a:defRPr/>
            </a:pPr>
            <a:r>
              <a:rPr lang="en-IN" sz="1600" dirty="0">
                <a:ea typeface="Calibri" panose="020F0502020204030204" pitchFamily="34" charset="0"/>
                <a:cs typeface="Times New Roman" panose="02020603050405020304" pitchFamily="18" charset="0"/>
              </a:rPr>
              <a:t>Android Studio with Flutter Plugin</a:t>
            </a:r>
          </a:p>
          <a:p>
            <a:pPr lvl="1" indent="-342900">
              <a:lnSpc>
                <a:spcPct val="107000"/>
              </a:lnSpc>
              <a:buFont typeface="+mj-lt"/>
              <a:buAutoNum type="romanLcPeriod"/>
              <a:defRPr/>
            </a:pPr>
            <a:r>
              <a:rPr lang="en-IN" sz="1600" dirty="0" err="1">
                <a:ea typeface="Calibri" panose="020F0502020204030204" pitchFamily="34" charset="0"/>
                <a:cs typeface="Times New Roman" panose="02020603050405020304" pitchFamily="18" charset="0"/>
              </a:rPr>
              <a:t>XCode</a:t>
            </a:r>
            <a:r>
              <a:rPr lang="en-IN" sz="1600" dirty="0">
                <a:ea typeface="Calibri" panose="020F0502020204030204" pitchFamily="34" charset="0"/>
                <a:cs typeface="Times New Roman" panose="02020603050405020304" pitchFamily="18" charset="0"/>
              </a:rPr>
              <a:t> (Latest version) </a:t>
            </a:r>
          </a:p>
          <a:p>
            <a:pPr lvl="1" indent="-342900">
              <a:lnSpc>
                <a:spcPct val="107000"/>
              </a:lnSpc>
              <a:buFont typeface="+mj-lt"/>
              <a:buAutoNum type="romanLcPeriod"/>
              <a:defRPr/>
            </a:pPr>
            <a:r>
              <a:rPr lang="en-IN" sz="1600" dirty="0">
                <a:ea typeface="Calibri" panose="020F0502020204030204" pitchFamily="34" charset="0"/>
                <a:cs typeface="Times New Roman" panose="02020603050405020304" pitchFamily="18" charset="0"/>
              </a:rPr>
              <a:t>Azure Data Studio</a:t>
            </a:r>
          </a:p>
          <a:p>
            <a:pPr marL="0" indent="0" algn="just">
              <a:buFont typeface="Arial" panose="020B0604020202020204" pitchFamily="34" charset="0"/>
              <a:buNone/>
              <a:defRPr/>
            </a:pPr>
            <a:endParaRPr lang="en-US" sz="2800" dirty="0">
              <a:solidFill>
                <a:srgbClr val="374151"/>
              </a:solidFill>
              <a:latin typeface="Söhne"/>
            </a:endParaRPr>
          </a:p>
        </p:txBody>
      </p:sp>
      <p:pic>
        <p:nvPicPr>
          <p:cNvPr id="11268" name="Picture 2" descr="C:\Users\VenuGS\Desktop\Logo_VMEG.jpg">
            <a:extLst>
              <a:ext uri="{FF2B5EF4-FFF2-40B4-BE49-F238E27FC236}">
                <a16:creationId xmlns:a16="http://schemas.microsoft.com/office/drawing/2014/main" id="{385E6A2E-84CD-75CF-C4EF-77B09A51B0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Slide Number Placeholder 4">
            <a:extLst>
              <a:ext uri="{FF2B5EF4-FFF2-40B4-BE49-F238E27FC236}">
                <a16:creationId xmlns:a16="http://schemas.microsoft.com/office/drawing/2014/main" id="{26CF1A0A-8098-6F17-9F60-D2489332CB5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73955AC-F5FC-4DD4-8A61-5A4581163D6F}" type="slidenum">
              <a:rPr lang="en-US" altLang="en-US" sz="1200">
                <a:solidFill>
                  <a:srgbClr val="898989"/>
                </a:solidFill>
              </a:rPr>
              <a:pPr>
                <a:spcBef>
                  <a:spcPct val="0"/>
                </a:spcBef>
                <a:buFontTx/>
                <a:buNone/>
              </a:pPr>
              <a:t>7</a:t>
            </a:fld>
            <a:endParaRPr lang="en-US" altLang="en-US" sz="1200">
              <a:solidFill>
                <a:srgbClr val="898989"/>
              </a:solidFill>
            </a:endParaRPr>
          </a:p>
        </p:txBody>
      </p:sp>
      <p:sp>
        <p:nvSpPr>
          <p:cNvPr id="7" name="Footer Placeholder 6">
            <a:extLst>
              <a:ext uri="{FF2B5EF4-FFF2-40B4-BE49-F238E27FC236}">
                <a16:creationId xmlns:a16="http://schemas.microsoft.com/office/drawing/2014/main" id="{345AEF7E-4618-4BB2-8B81-1C40A7072E53}"/>
              </a:ext>
            </a:extLst>
          </p:cNvPr>
          <p:cNvSpPr>
            <a:spLocks noGrp="1"/>
          </p:cNvSpPr>
          <p:nvPr>
            <p:ph type="ftr" sz="quarter" idx="11"/>
          </p:nvPr>
        </p:nvSpPr>
        <p:spPr>
          <a:xfrm>
            <a:off x="2819400" y="6356350"/>
            <a:ext cx="3276600" cy="365125"/>
          </a:xfrm>
        </p:spPr>
        <p:txBody>
          <a:bodyPr/>
          <a:lstStyle/>
          <a:p>
            <a:pPr>
              <a:defRPr/>
            </a:pPr>
            <a:r>
              <a:rPr lang="en-US" dirty="0"/>
              <a:t>DEPARTMENT OF CSE  PROJECT WORK REVIEW</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526E8-A4EB-D154-993D-7E8B9D7A7167}"/>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3200" b="1" dirty="0">
                <a:solidFill>
                  <a:srgbClr val="C00000"/>
                </a:solidFill>
                <a:cs typeface="Calibri"/>
              </a:rPr>
              <a:t>Process Model</a:t>
            </a:r>
            <a:endParaRPr lang="en-US" sz="3200" b="1" dirty="0">
              <a:solidFill>
                <a:srgbClr val="C00000"/>
              </a:solidFill>
            </a:endParaRPr>
          </a:p>
        </p:txBody>
      </p:sp>
      <p:sp>
        <p:nvSpPr>
          <p:cNvPr id="3" name="Content Placeholder 2">
            <a:extLst>
              <a:ext uri="{FF2B5EF4-FFF2-40B4-BE49-F238E27FC236}">
                <a16:creationId xmlns:a16="http://schemas.microsoft.com/office/drawing/2014/main" id="{C6EDF06B-84AC-7135-30AC-62F0EE958887}"/>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algn="just">
              <a:buFont typeface="+mj-lt"/>
              <a:buAutoNum type="arabicPeriod"/>
              <a:defRPr/>
            </a:pPr>
            <a:endParaRPr lang="en-US" sz="2800" dirty="0">
              <a:solidFill>
                <a:srgbClr val="374151"/>
              </a:solidFill>
              <a:latin typeface="Söhne"/>
            </a:endParaRPr>
          </a:p>
          <a:p>
            <a:pPr algn="just">
              <a:buFont typeface="+mj-lt"/>
              <a:buAutoNum type="arabicPeriod"/>
              <a:defRPr/>
            </a:pPr>
            <a:endParaRPr lang="en-US" sz="2800" dirty="0">
              <a:solidFill>
                <a:srgbClr val="374151"/>
              </a:solidFill>
              <a:latin typeface="Söhne"/>
            </a:endParaRPr>
          </a:p>
        </p:txBody>
      </p:sp>
      <p:pic>
        <p:nvPicPr>
          <p:cNvPr id="12292" name="Picture 2" descr="C:\Users\VenuGS\Desktop\Logo_VMEG.jpg">
            <a:extLst>
              <a:ext uri="{FF2B5EF4-FFF2-40B4-BE49-F238E27FC236}">
                <a16:creationId xmlns:a16="http://schemas.microsoft.com/office/drawing/2014/main" id="{2F48833A-B4EF-669E-F90F-844394DD76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Slide Number Placeholder 4">
            <a:extLst>
              <a:ext uri="{FF2B5EF4-FFF2-40B4-BE49-F238E27FC236}">
                <a16:creationId xmlns:a16="http://schemas.microsoft.com/office/drawing/2014/main" id="{9F5C0F98-C5A6-BE05-4394-21EF4ADC2A6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C300905-EBF6-47C3-8FE1-1248ACA23048}" type="slidenum">
              <a:rPr lang="en-US" altLang="en-US" sz="1200">
                <a:solidFill>
                  <a:srgbClr val="898989"/>
                </a:solidFill>
              </a:rPr>
              <a:pPr>
                <a:spcBef>
                  <a:spcPct val="0"/>
                </a:spcBef>
                <a:buFontTx/>
                <a:buNone/>
              </a:pPr>
              <a:t>8</a:t>
            </a:fld>
            <a:endParaRPr lang="en-US" altLang="en-US" sz="1200">
              <a:solidFill>
                <a:srgbClr val="898989"/>
              </a:solidFill>
            </a:endParaRPr>
          </a:p>
        </p:txBody>
      </p:sp>
      <p:sp>
        <p:nvSpPr>
          <p:cNvPr id="7" name="Footer Placeholder 6">
            <a:extLst>
              <a:ext uri="{FF2B5EF4-FFF2-40B4-BE49-F238E27FC236}">
                <a16:creationId xmlns:a16="http://schemas.microsoft.com/office/drawing/2014/main" id="{35F16E7D-866B-87BC-399B-4B2C46365B74}"/>
              </a:ext>
            </a:extLst>
          </p:cNvPr>
          <p:cNvSpPr>
            <a:spLocks noGrp="1"/>
          </p:cNvSpPr>
          <p:nvPr>
            <p:ph type="ftr" sz="quarter" idx="11"/>
          </p:nvPr>
        </p:nvSpPr>
        <p:spPr>
          <a:xfrm>
            <a:off x="2819400" y="6356350"/>
            <a:ext cx="3276600" cy="365125"/>
          </a:xfrm>
        </p:spPr>
        <p:txBody>
          <a:bodyPr/>
          <a:lstStyle/>
          <a:p>
            <a:pPr>
              <a:defRPr/>
            </a:pPr>
            <a:r>
              <a:rPr lang="en-US" dirty="0"/>
              <a:t>DEPARTMENT OF CSE  PROJECT WORK REVIEW</a:t>
            </a:r>
          </a:p>
        </p:txBody>
      </p:sp>
      <p:pic>
        <p:nvPicPr>
          <p:cNvPr id="12295" name="Picture 4">
            <a:extLst>
              <a:ext uri="{FF2B5EF4-FFF2-40B4-BE49-F238E27FC236}">
                <a16:creationId xmlns:a16="http://schemas.microsoft.com/office/drawing/2014/main" id="{34B629E8-37C3-1ED7-85A9-F25F0BC3B9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9700" y="1352550"/>
            <a:ext cx="6324600"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DEC6B-8787-B360-0C1C-83C1B8F2ED95}"/>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fontAlgn="auto">
              <a:lnSpc>
                <a:spcPct val="110000"/>
              </a:lnSpc>
              <a:spcBef>
                <a:spcPts val="1200"/>
              </a:spcBef>
              <a:spcAft>
                <a:spcPts val="0"/>
              </a:spcAft>
              <a:defRPr/>
            </a:pPr>
            <a:r>
              <a:rPr lang="en-US" sz="3200" b="1" dirty="0">
                <a:solidFill>
                  <a:srgbClr val="C00000"/>
                </a:solidFill>
              </a:rPr>
              <a:t>Architectural Diagram</a:t>
            </a:r>
          </a:p>
        </p:txBody>
      </p:sp>
      <p:sp>
        <p:nvSpPr>
          <p:cNvPr id="3" name="Content Placeholder 2">
            <a:extLst>
              <a:ext uri="{FF2B5EF4-FFF2-40B4-BE49-F238E27FC236}">
                <a16:creationId xmlns:a16="http://schemas.microsoft.com/office/drawing/2014/main" id="{C9F38946-5D7A-2632-5282-50081F371852}"/>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fontAlgn="auto">
              <a:spcAft>
                <a:spcPts val="0"/>
              </a:spcAft>
              <a:defRPr/>
            </a:pPr>
            <a:endParaRPr lang="en-US" sz="2800" dirty="0"/>
          </a:p>
          <a:p>
            <a:pPr algn="ctr" fontAlgn="auto">
              <a:spcAft>
                <a:spcPts val="0"/>
              </a:spcAft>
              <a:buFont typeface="Arial" panose="020B0604020202020204" pitchFamily="34" charset="0"/>
              <a:buNone/>
              <a:defRPr/>
            </a:pPr>
            <a:endParaRPr lang="en-US" sz="2800" dirty="0"/>
          </a:p>
          <a:p>
            <a:pPr algn="ctr" fontAlgn="auto">
              <a:spcAft>
                <a:spcPts val="0"/>
              </a:spcAft>
              <a:buFont typeface="Arial" panose="020B0604020202020204" pitchFamily="34" charset="0"/>
              <a:buNone/>
              <a:defRPr/>
            </a:pPr>
            <a:endParaRPr lang="en-US" sz="2800" dirty="0"/>
          </a:p>
          <a:p>
            <a:pPr algn="ctr" fontAlgn="auto">
              <a:spcAft>
                <a:spcPts val="0"/>
              </a:spcAft>
              <a:buFont typeface="Arial" panose="020B0604020202020204" pitchFamily="34" charset="0"/>
              <a:buNone/>
              <a:defRPr/>
            </a:pPr>
            <a:endParaRPr lang="en-US" sz="2800" dirty="0"/>
          </a:p>
          <a:p>
            <a:pPr fontAlgn="auto">
              <a:spcAft>
                <a:spcPts val="0"/>
              </a:spcAft>
              <a:defRPr/>
            </a:pPr>
            <a:endParaRPr lang="en-US" sz="2800" dirty="0"/>
          </a:p>
          <a:p>
            <a:pPr fontAlgn="auto">
              <a:spcAft>
                <a:spcPts val="0"/>
              </a:spcAft>
              <a:defRPr/>
            </a:pPr>
            <a:endParaRPr lang="en-US" sz="2800" dirty="0"/>
          </a:p>
        </p:txBody>
      </p:sp>
      <p:pic>
        <p:nvPicPr>
          <p:cNvPr id="13316" name="Picture 2" descr="C:\Users\VenuGS\Desktop\Logo_VMEG.jpg">
            <a:extLst>
              <a:ext uri="{FF2B5EF4-FFF2-40B4-BE49-F238E27FC236}">
                <a16:creationId xmlns:a16="http://schemas.microsoft.com/office/drawing/2014/main" id="{36F2A90E-41AF-C8C4-C8DF-15B7C3B003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Slide Number Placeholder 4">
            <a:extLst>
              <a:ext uri="{FF2B5EF4-FFF2-40B4-BE49-F238E27FC236}">
                <a16:creationId xmlns:a16="http://schemas.microsoft.com/office/drawing/2014/main" id="{FDECD693-394E-CDEA-3331-64387A9231A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FB27194-1329-4240-B21F-7896EFBB75F3}" type="slidenum">
              <a:rPr lang="en-US" altLang="en-US" sz="1200">
                <a:solidFill>
                  <a:srgbClr val="898989"/>
                </a:solidFill>
              </a:rPr>
              <a:pPr>
                <a:spcBef>
                  <a:spcPct val="0"/>
                </a:spcBef>
                <a:buFontTx/>
                <a:buNone/>
              </a:pPr>
              <a:t>9</a:t>
            </a:fld>
            <a:endParaRPr lang="en-US" altLang="en-US" sz="1200">
              <a:solidFill>
                <a:srgbClr val="898989"/>
              </a:solidFill>
            </a:endParaRPr>
          </a:p>
        </p:txBody>
      </p:sp>
      <p:sp>
        <p:nvSpPr>
          <p:cNvPr id="7" name="Footer Placeholder 6">
            <a:extLst>
              <a:ext uri="{FF2B5EF4-FFF2-40B4-BE49-F238E27FC236}">
                <a16:creationId xmlns:a16="http://schemas.microsoft.com/office/drawing/2014/main" id="{3A64E67E-B248-D6D1-7A30-F66F881A05B8}"/>
              </a:ext>
            </a:extLst>
          </p:cNvPr>
          <p:cNvSpPr>
            <a:spLocks noGrp="1"/>
          </p:cNvSpPr>
          <p:nvPr>
            <p:ph type="ftr" sz="quarter" idx="11"/>
          </p:nvPr>
        </p:nvSpPr>
        <p:spPr>
          <a:xfrm>
            <a:off x="2590800" y="6356350"/>
            <a:ext cx="4191000" cy="365125"/>
          </a:xfrm>
        </p:spPr>
        <p:txBody>
          <a:bodyPr/>
          <a:lstStyle/>
          <a:p>
            <a:pPr>
              <a:defRPr/>
            </a:pPr>
            <a:r>
              <a:rPr lang="en-US" dirty="0"/>
              <a:t>DEPARTMENT OF CSE PROJECT WORK PHASE-II REVIEW-I</a:t>
            </a:r>
          </a:p>
        </p:txBody>
      </p:sp>
      <p:sp>
        <p:nvSpPr>
          <p:cNvPr id="6" name="Rectangle: Rounded Corners 5">
            <a:extLst>
              <a:ext uri="{FF2B5EF4-FFF2-40B4-BE49-F238E27FC236}">
                <a16:creationId xmlns:a16="http://schemas.microsoft.com/office/drawing/2014/main" id="{5CEED832-066B-1667-38E0-9BD06EB662BC}"/>
              </a:ext>
            </a:extLst>
          </p:cNvPr>
          <p:cNvSpPr/>
          <p:nvPr/>
        </p:nvSpPr>
        <p:spPr>
          <a:xfrm>
            <a:off x="742950" y="1335088"/>
            <a:ext cx="990600" cy="60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r>
              <a:rPr lang="en-IN" sz="1000" dirty="0">
                <a:solidFill>
                  <a:srgbClr val="FFFFFF"/>
                </a:solidFill>
                <a:latin typeface="Söhne Mono"/>
              </a:rPr>
              <a:t>User Interface</a:t>
            </a:r>
            <a:endParaRPr lang="en-IN" sz="1000" dirty="0"/>
          </a:p>
        </p:txBody>
      </p:sp>
      <p:sp>
        <p:nvSpPr>
          <p:cNvPr id="8" name="Rectangle: Rounded Corners 7">
            <a:extLst>
              <a:ext uri="{FF2B5EF4-FFF2-40B4-BE49-F238E27FC236}">
                <a16:creationId xmlns:a16="http://schemas.microsoft.com/office/drawing/2014/main" id="{A2E12A06-981F-B170-DD7C-6E43492A36BE}"/>
              </a:ext>
            </a:extLst>
          </p:cNvPr>
          <p:cNvSpPr/>
          <p:nvPr/>
        </p:nvSpPr>
        <p:spPr>
          <a:xfrm>
            <a:off x="2971800" y="1371600"/>
            <a:ext cx="1752600" cy="685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r>
              <a:rPr lang="en-IN" dirty="0"/>
              <a:t>Flutter framework(Goal </a:t>
            </a:r>
            <a:r>
              <a:rPr lang="en-IN" dirty="0" err="1"/>
              <a:t>screens,etc</a:t>
            </a:r>
            <a:r>
              <a:rPr lang="en-IN" dirty="0"/>
              <a:t>)</a:t>
            </a:r>
          </a:p>
        </p:txBody>
      </p:sp>
      <p:sp>
        <p:nvSpPr>
          <p:cNvPr id="9" name="Rectangle: Rounded Corners 8">
            <a:extLst>
              <a:ext uri="{FF2B5EF4-FFF2-40B4-BE49-F238E27FC236}">
                <a16:creationId xmlns:a16="http://schemas.microsoft.com/office/drawing/2014/main" id="{23168CB5-A0BD-97C0-8861-66C342DAF7EB}"/>
              </a:ext>
            </a:extLst>
          </p:cNvPr>
          <p:cNvSpPr/>
          <p:nvPr/>
        </p:nvSpPr>
        <p:spPr>
          <a:xfrm>
            <a:off x="6096000" y="1295400"/>
            <a:ext cx="1524000" cy="64928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r>
              <a:rPr lang="en-IN" dirty="0"/>
              <a:t>Firebase data base</a:t>
            </a:r>
          </a:p>
        </p:txBody>
      </p:sp>
      <p:sp>
        <p:nvSpPr>
          <p:cNvPr id="10" name="Rectangle: Rounded Corners 9">
            <a:extLst>
              <a:ext uri="{FF2B5EF4-FFF2-40B4-BE49-F238E27FC236}">
                <a16:creationId xmlns:a16="http://schemas.microsoft.com/office/drawing/2014/main" id="{875EF687-BB08-E159-7FFA-CE659AB5B2FC}"/>
              </a:ext>
            </a:extLst>
          </p:cNvPr>
          <p:cNvSpPr/>
          <p:nvPr/>
        </p:nvSpPr>
        <p:spPr>
          <a:xfrm>
            <a:off x="550863" y="4745038"/>
            <a:ext cx="1717675" cy="7778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r>
              <a:rPr lang="en-IN" dirty="0"/>
              <a:t>Search and match with similar user</a:t>
            </a:r>
          </a:p>
        </p:txBody>
      </p:sp>
      <p:sp>
        <p:nvSpPr>
          <p:cNvPr id="11" name="Rectangle: Rounded Corners 10">
            <a:extLst>
              <a:ext uri="{FF2B5EF4-FFF2-40B4-BE49-F238E27FC236}">
                <a16:creationId xmlns:a16="http://schemas.microsoft.com/office/drawing/2014/main" id="{D03F8777-3180-E53A-AFA0-B4DEC45139CB}"/>
              </a:ext>
            </a:extLst>
          </p:cNvPr>
          <p:cNvSpPr/>
          <p:nvPr/>
        </p:nvSpPr>
        <p:spPr>
          <a:xfrm>
            <a:off x="527050" y="3697288"/>
            <a:ext cx="1606550" cy="56991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r>
              <a:rPr lang="en-IN" dirty="0"/>
              <a:t>Goal tracking </a:t>
            </a:r>
            <a:r>
              <a:rPr lang="en-IN" dirty="0" err="1"/>
              <a:t>operationsa</a:t>
            </a:r>
            <a:endParaRPr lang="en-IN" dirty="0"/>
          </a:p>
        </p:txBody>
      </p:sp>
      <p:sp>
        <p:nvSpPr>
          <p:cNvPr id="12" name="Rectangle: Rounded Corners 11">
            <a:extLst>
              <a:ext uri="{FF2B5EF4-FFF2-40B4-BE49-F238E27FC236}">
                <a16:creationId xmlns:a16="http://schemas.microsoft.com/office/drawing/2014/main" id="{BB7B909E-6361-F57F-FD68-0B293279E5E6}"/>
              </a:ext>
            </a:extLst>
          </p:cNvPr>
          <p:cNvSpPr/>
          <p:nvPr/>
        </p:nvSpPr>
        <p:spPr>
          <a:xfrm>
            <a:off x="628650" y="2382838"/>
            <a:ext cx="1219200" cy="838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r>
              <a:rPr lang="en-IN" dirty="0"/>
              <a:t>authentication</a:t>
            </a:r>
          </a:p>
        </p:txBody>
      </p:sp>
      <p:sp>
        <p:nvSpPr>
          <p:cNvPr id="13" name="Rectangle: Rounded Corners 12">
            <a:extLst>
              <a:ext uri="{FF2B5EF4-FFF2-40B4-BE49-F238E27FC236}">
                <a16:creationId xmlns:a16="http://schemas.microsoft.com/office/drawing/2014/main" id="{E1F4E744-78D8-FEC1-8721-51D112465FBC}"/>
              </a:ext>
            </a:extLst>
          </p:cNvPr>
          <p:cNvSpPr/>
          <p:nvPr/>
        </p:nvSpPr>
        <p:spPr>
          <a:xfrm>
            <a:off x="3124200" y="2478088"/>
            <a:ext cx="1219200" cy="838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r>
              <a:rPr lang="en-IN" dirty="0" err="1"/>
              <a:t>Bussiness</a:t>
            </a:r>
            <a:r>
              <a:rPr lang="en-IN" dirty="0"/>
              <a:t> logic</a:t>
            </a:r>
          </a:p>
        </p:txBody>
      </p:sp>
      <p:sp>
        <p:nvSpPr>
          <p:cNvPr id="14" name="Rectangle: Rounded Corners 13">
            <a:extLst>
              <a:ext uri="{FF2B5EF4-FFF2-40B4-BE49-F238E27FC236}">
                <a16:creationId xmlns:a16="http://schemas.microsoft.com/office/drawing/2014/main" id="{226CFFF3-9027-0B8C-6C7C-1A1AF6CA196C}"/>
              </a:ext>
            </a:extLst>
          </p:cNvPr>
          <p:cNvSpPr/>
          <p:nvPr/>
        </p:nvSpPr>
        <p:spPr>
          <a:xfrm>
            <a:off x="2551113" y="5721350"/>
            <a:ext cx="990600" cy="60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r>
              <a:rPr lang="en-IN" sz="1000" dirty="0">
                <a:solidFill>
                  <a:srgbClr val="FFFFFF"/>
                </a:solidFill>
                <a:latin typeface="Söhne Mono"/>
              </a:rPr>
              <a:t>Social networking integration</a:t>
            </a:r>
            <a:endParaRPr lang="en-IN" sz="1000" dirty="0"/>
          </a:p>
        </p:txBody>
      </p:sp>
      <p:sp>
        <p:nvSpPr>
          <p:cNvPr id="15" name="Rectangle: Rounded Corners 14">
            <a:extLst>
              <a:ext uri="{FF2B5EF4-FFF2-40B4-BE49-F238E27FC236}">
                <a16:creationId xmlns:a16="http://schemas.microsoft.com/office/drawing/2014/main" id="{39617BA4-7461-4A35-E348-886FB88D36B3}"/>
              </a:ext>
            </a:extLst>
          </p:cNvPr>
          <p:cNvSpPr/>
          <p:nvPr/>
        </p:nvSpPr>
        <p:spPr>
          <a:xfrm>
            <a:off x="4287838" y="5678488"/>
            <a:ext cx="990600" cy="60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r>
              <a:rPr lang="en-IN" sz="1000" dirty="0">
                <a:solidFill>
                  <a:srgbClr val="FFFFFF"/>
                </a:solidFill>
                <a:latin typeface="Söhne Mono"/>
              </a:rPr>
              <a:t>Api’s</a:t>
            </a:r>
          </a:p>
          <a:p>
            <a:pPr algn="ctr">
              <a:defRPr/>
            </a:pPr>
            <a:r>
              <a:rPr lang="en-IN" sz="1000" dirty="0">
                <a:solidFill>
                  <a:srgbClr val="FFFFFF"/>
                </a:solidFill>
                <a:latin typeface="Söhne Mono"/>
              </a:rPr>
              <a:t>(communication)</a:t>
            </a:r>
            <a:endParaRPr lang="en-IN" sz="1000" dirty="0"/>
          </a:p>
        </p:txBody>
      </p:sp>
      <p:sp>
        <p:nvSpPr>
          <p:cNvPr id="16" name="Rectangle: Rounded Corners 15">
            <a:extLst>
              <a:ext uri="{FF2B5EF4-FFF2-40B4-BE49-F238E27FC236}">
                <a16:creationId xmlns:a16="http://schemas.microsoft.com/office/drawing/2014/main" id="{B2F7AF66-AA10-612A-0735-176B90281AFB}"/>
              </a:ext>
            </a:extLst>
          </p:cNvPr>
          <p:cNvSpPr/>
          <p:nvPr/>
        </p:nvSpPr>
        <p:spPr>
          <a:xfrm>
            <a:off x="6122988" y="5678488"/>
            <a:ext cx="990600" cy="60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r>
              <a:rPr lang="en-IN" sz="1000" dirty="0">
                <a:solidFill>
                  <a:srgbClr val="FFFFFF"/>
                </a:solidFill>
                <a:latin typeface="Söhne Mono"/>
              </a:rPr>
              <a:t>Notification system</a:t>
            </a:r>
            <a:endParaRPr lang="en-IN" sz="1000" dirty="0"/>
          </a:p>
        </p:txBody>
      </p:sp>
      <p:sp>
        <p:nvSpPr>
          <p:cNvPr id="17" name="Rectangle: Rounded Corners 16">
            <a:extLst>
              <a:ext uri="{FF2B5EF4-FFF2-40B4-BE49-F238E27FC236}">
                <a16:creationId xmlns:a16="http://schemas.microsoft.com/office/drawing/2014/main" id="{8C4ABF3D-2AE8-55C9-6803-D3A76184ED8C}"/>
              </a:ext>
            </a:extLst>
          </p:cNvPr>
          <p:cNvSpPr/>
          <p:nvPr/>
        </p:nvSpPr>
        <p:spPr>
          <a:xfrm>
            <a:off x="7813675" y="5659438"/>
            <a:ext cx="990600" cy="60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r>
              <a:rPr lang="en-IN" sz="1000" dirty="0">
                <a:solidFill>
                  <a:srgbClr val="FFFFFF"/>
                </a:solidFill>
                <a:latin typeface="Söhne Mono"/>
              </a:rPr>
              <a:t>Logging and </a:t>
            </a:r>
            <a:r>
              <a:rPr lang="en-IN" sz="1000" dirty="0" err="1">
                <a:solidFill>
                  <a:srgbClr val="FFFFFF"/>
                </a:solidFill>
                <a:latin typeface="Söhne Mono"/>
              </a:rPr>
              <a:t>analitics</a:t>
            </a:r>
            <a:endParaRPr lang="en-IN" sz="1000" dirty="0"/>
          </a:p>
        </p:txBody>
      </p:sp>
      <p:sp>
        <p:nvSpPr>
          <p:cNvPr id="18" name="Arrow: Down 17">
            <a:extLst>
              <a:ext uri="{FF2B5EF4-FFF2-40B4-BE49-F238E27FC236}">
                <a16:creationId xmlns:a16="http://schemas.microsoft.com/office/drawing/2014/main" id="{FE8B32EA-4E77-7CFE-C509-9788435255FF}"/>
              </a:ext>
            </a:extLst>
          </p:cNvPr>
          <p:cNvSpPr/>
          <p:nvPr/>
        </p:nvSpPr>
        <p:spPr>
          <a:xfrm>
            <a:off x="1143000" y="2057400"/>
            <a:ext cx="228600" cy="32543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9" name="Arrow: Down 18">
            <a:extLst>
              <a:ext uri="{FF2B5EF4-FFF2-40B4-BE49-F238E27FC236}">
                <a16:creationId xmlns:a16="http://schemas.microsoft.com/office/drawing/2014/main" id="{A355BB78-115C-15DF-F00B-77DA811BF98C}"/>
              </a:ext>
            </a:extLst>
          </p:cNvPr>
          <p:cNvSpPr/>
          <p:nvPr/>
        </p:nvSpPr>
        <p:spPr>
          <a:xfrm>
            <a:off x="3556000" y="2127250"/>
            <a:ext cx="228600" cy="32543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20" name="Arrow: Down 19">
            <a:extLst>
              <a:ext uri="{FF2B5EF4-FFF2-40B4-BE49-F238E27FC236}">
                <a16:creationId xmlns:a16="http://schemas.microsoft.com/office/drawing/2014/main" id="{B57902EB-D812-5EF9-B2EB-53841A909778}"/>
              </a:ext>
            </a:extLst>
          </p:cNvPr>
          <p:cNvSpPr/>
          <p:nvPr/>
        </p:nvSpPr>
        <p:spPr>
          <a:xfrm>
            <a:off x="1181100" y="3317875"/>
            <a:ext cx="228600" cy="32385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21" name="Arrow: Down 20">
            <a:extLst>
              <a:ext uri="{FF2B5EF4-FFF2-40B4-BE49-F238E27FC236}">
                <a16:creationId xmlns:a16="http://schemas.microsoft.com/office/drawing/2014/main" id="{516749F4-111C-025C-4CC0-864E096F272F}"/>
              </a:ext>
            </a:extLst>
          </p:cNvPr>
          <p:cNvSpPr/>
          <p:nvPr/>
        </p:nvSpPr>
        <p:spPr>
          <a:xfrm>
            <a:off x="1181100" y="4373563"/>
            <a:ext cx="228600" cy="32385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endParaRPr lang="en-IN" dirty="0"/>
          </a:p>
        </p:txBody>
      </p:sp>
      <p:sp>
        <p:nvSpPr>
          <p:cNvPr id="24" name="Arrow: Right 23">
            <a:extLst>
              <a:ext uri="{FF2B5EF4-FFF2-40B4-BE49-F238E27FC236}">
                <a16:creationId xmlns:a16="http://schemas.microsoft.com/office/drawing/2014/main" id="{9AFEE90C-FF2C-AFCD-977E-8474CC252FAA}"/>
              </a:ext>
            </a:extLst>
          </p:cNvPr>
          <p:cNvSpPr/>
          <p:nvPr/>
        </p:nvSpPr>
        <p:spPr>
          <a:xfrm>
            <a:off x="3652838" y="5876925"/>
            <a:ext cx="427037" cy="2809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26" name="Arrow: Right 25">
            <a:extLst>
              <a:ext uri="{FF2B5EF4-FFF2-40B4-BE49-F238E27FC236}">
                <a16:creationId xmlns:a16="http://schemas.microsoft.com/office/drawing/2014/main" id="{6BC69C07-700C-96F7-222E-BF71DC74B327}"/>
              </a:ext>
            </a:extLst>
          </p:cNvPr>
          <p:cNvSpPr/>
          <p:nvPr/>
        </p:nvSpPr>
        <p:spPr>
          <a:xfrm>
            <a:off x="5534025" y="5830888"/>
            <a:ext cx="401638"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27" name="Arrow: Right 26">
            <a:extLst>
              <a:ext uri="{FF2B5EF4-FFF2-40B4-BE49-F238E27FC236}">
                <a16:creationId xmlns:a16="http://schemas.microsoft.com/office/drawing/2014/main" id="{0F6BACEC-3B8C-6BFE-3184-47A3FD4A54E3}"/>
              </a:ext>
            </a:extLst>
          </p:cNvPr>
          <p:cNvSpPr/>
          <p:nvPr/>
        </p:nvSpPr>
        <p:spPr>
          <a:xfrm>
            <a:off x="7262813" y="5811838"/>
            <a:ext cx="403225"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endParaRPr lang="en-IN" dirty="0"/>
          </a:p>
        </p:txBody>
      </p:sp>
      <p:sp>
        <p:nvSpPr>
          <p:cNvPr id="29" name="Arrow: Down 28">
            <a:extLst>
              <a:ext uri="{FF2B5EF4-FFF2-40B4-BE49-F238E27FC236}">
                <a16:creationId xmlns:a16="http://schemas.microsoft.com/office/drawing/2014/main" id="{BB09F5D3-B93F-CA00-463E-DFB4BC3315DC}"/>
              </a:ext>
            </a:extLst>
          </p:cNvPr>
          <p:cNvSpPr/>
          <p:nvPr/>
        </p:nvSpPr>
        <p:spPr>
          <a:xfrm>
            <a:off x="1371600" y="5721350"/>
            <a:ext cx="228600" cy="43656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31" name="Arrow: Right 30">
            <a:extLst>
              <a:ext uri="{FF2B5EF4-FFF2-40B4-BE49-F238E27FC236}">
                <a16:creationId xmlns:a16="http://schemas.microsoft.com/office/drawing/2014/main" id="{E5A0E60D-C79F-6336-1253-2C36863A90B7}"/>
              </a:ext>
            </a:extLst>
          </p:cNvPr>
          <p:cNvSpPr/>
          <p:nvPr/>
        </p:nvSpPr>
        <p:spPr>
          <a:xfrm>
            <a:off x="1403350" y="5938838"/>
            <a:ext cx="439738" cy="3381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endParaRPr lang="en-IN" dirty="0"/>
          </a:p>
        </p:txBody>
      </p:sp>
      <p:sp>
        <p:nvSpPr>
          <p:cNvPr id="32" name="Arrow: Down 31">
            <a:extLst>
              <a:ext uri="{FF2B5EF4-FFF2-40B4-BE49-F238E27FC236}">
                <a16:creationId xmlns:a16="http://schemas.microsoft.com/office/drawing/2014/main" id="{3027EAFF-7AD1-8E1B-ED30-9A1823BA4BC1}"/>
              </a:ext>
            </a:extLst>
          </p:cNvPr>
          <p:cNvSpPr/>
          <p:nvPr/>
        </p:nvSpPr>
        <p:spPr>
          <a:xfrm rot="3220189">
            <a:off x="5270500" y="2138363"/>
            <a:ext cx="484187" cy="97948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34" name="Arrow: Right 33">
            <a:extLst>
              <a:ext uri="{FF2B5EF4-FFF2-40B4-BE49-F238E27FC236}">
                <a16:creationId xmlns:a16="http://schemas.microsoft.com/office/drawing/2014/main" id="{9A473C01-D9EA-FC89-5389-C0895ACC5E02}"/>
              </a:ext>
            </a:extLst>
          </p:cNvPr>
          <p:cNvSpPr/>
          <p:nvPr/>
        </p:nvSpPr>
        <p:spPr>
          <a:xfrm rot="10800000">
            <a:off x="2287588" y="2725738"/>
            <a:ext cx="520700" cy="34448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endParaRPr lang="en-IN"/>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2385</TotalTime>
  <Words>1958</Words>
  <Application>Microsoft Office PowerPoint</Application>
  <PresentationFormat>On-screen Show (4:3)</PresentationFormat>
  <Paragraphs>248</Paragraphs>
  <Slides>22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Times New Roman</vt:lpstr>
      <vt:lpstr>Söhne</vt:lpstr>
      <vt:lpstr>Symbol</vt:lpstr>
      <vt:lpstr>Söhne Mono</vt:lpstr>
      <vt:lpstr>Wingdings</vt:lpstr>
      <vt:lpstr>SimSun</vt:lpstr>
      <vt:lpstr>Office Theme</vt:lpstr>
      <vt:lpstr>   VARDHAMAN COLLEGE OF ENGINEERING, HYDERABAD Autonomous institute affiliated to JNTUH  DEPARTMENT OF COMPUTER SCIENCE &amp; ENGINEERING  </vt:lpstr>
      <vt:lpstr>Project Work Review Outlines</vt:lpstr>
      <vt:lpstr>Main idea of the Project</vt:lpstr>
      <vt:lpstr>Existing System Vs Proposed </vt:lpstr>
      <vt:lpstr>Proposed Project Objectives</vt:lpstr>
      <vt:lpstr>Proposed Project Outcomes</vt:lpstr>
      <vt:lpstr>Software and Hardware Requirements</vt:lpstr>
      <vt:lpstr>Process Model</vt:lpstr>
      <vt:lpstr>Architectural Diagram</vt:lpstr>
      <vt:lpstr>USE CASE DIAGRAM</vt:lpstr>
      <vt:lpstr>CLASS DIAGRAM</vt:lpstr>
      <vt:lpstr>SEQUENCE DIAGRAM</vt:lpstr>
      <vt:lpstr>PROPOSED METHOD AND ALGORITHMS</vt:lpstr>
      <vt:lpstr>PROPOSED METHOD AND ALGORITHMS</vt:lpstr>
      <vt:lpstr>TEST CASES</vt:lpstr>
      <vt:lpstr>RESULTS [Table format comparing Existing and Proposed Method Outputs]</vt:lpstr>
      <vt:lpstr>OUTPUT SCREENS</vt:lpstr>
      <vt:lpstr>OUTPUT SCREENS</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Venu Gopal Sakkera</dc:creator>
  <cp:lastModifiedBy>manoj reddy kaki</cp:lastModifiedBy>
  <cp:revision>186</cp:revision>
  <dcterms:created xsi:type="dcterms:W3CDTF">2006-08-16T00:00:00Z</dcterms:created>
  <dcterms:modified xsi:type="dcterms:W3CDTF">2024-04-18T01:27:05Z</dcterms:modified>
</cp:coreProperties>
</file>