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86" r:id="rId3"/>
    <p:sldId id="287" r:id="rId4"/>
    <p:sldId id="305" r:id="rId5"/>
    <p:sldId id="257" r:id="rId6"/>
    <p:sldId id="288" r:id="rId7"/>
    <p:sldId id="289" r:id="rId8"/>
    <p:sldId id="290" r:id="rId9"/>
    <p:sldId id="258" r:id="rId10"/>
    <p:sldId id="259" r:id="rId11"/>
    <p:sldId id="260" r:id="rId12"/>
    <p:sldId id="261" r:id="rId13"/>
    <p:sldId id="291" r:id="rId14"/>
    <p:sldId id="263" r:id="rId15"/>
    <p:sldId id="295" r:id="rId16"/>
    <p:sldId id="293" r:id="rId17"/>
    <p:sldId id="294" r:id="rId18"/>
    <p:sldId id="296" r:id="rId19"/>
    <p:sldId id="297" r:id="rId20"/>
    <p:sldId id="298" r:id="rId21"/>
    <p:sldId id="299" r:id="rId22"/>
    <p:sldId id="269" r:id="rId23"/>
    <p:sldId id="300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9" r:id="rId33"/>
    <p:sldId id="278" r:id="rId34"/>
    <p:sldId id="280" r:id="rId35"/>
    <p:sldId id="281" r:id="rId36"/>
    <p:sldId id="282" r:id="rId37"/>
    <p:sldId id="283" r:id="rId38"/>
    <p:sldId id="284" r:id="rId39"/>
    <p:sldId id="302" r:id="rId40"/>
    <p:sldId id="301" r:id="rId41"/>
    <p:sldId id="303" r:id="rId42"/>
    <p:sldId id="306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210CA-42CF-4302-B21D-AC28656411D8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1D711-D7FF-44A0-B488-1786E5A2F57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7EBCA-CDF1-4D52-BA5E-5A6D1AD4C21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9A565D9-F6B1-411C-81DA-DF21760384F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7EBCA-CDF1-4D52-BA5E-5A6D1AD4C21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A565D9-F6B1-411C-81DA-DF21760384F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7EBCA-CDF1-4D52-BA5E-5A6D1AD4C21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A565D9-F6B1-411C-81DA-DF21760384FF}" type="slidenum">
              <a:rPr lang="en-IN" smtClean="0"/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7EBCA-CDF1-4D52-BA5E-5A6D1AD4C21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A565D9-F6B1-411C-81DA-DF21760384F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7EBCA-CDF1-4D52-BA5E-5A6D1AD4C21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A565D9-F6B1-411C-81DA-DF21760384FF}" type="slidenum">
              <a:rPr lang="en-IN" smtClean="0"/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7EBCA-CDF1-4D52-BA5E-5A6D1AD4C21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A565D9-F6B1-411C-81DA-DF21760384F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7EBCA-CDF1-4D52-BA5E-5A6D1AD4C21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65D9-F6B1-411C-81DA-DF21760384F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7EBCA-CDF1-4D52-BA5E-5A6D1AD4C21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65D9-F6B1-411C-81DA-DF21760384F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7EBCA-CDF1-4D52-BA5E-5A6D1AD4C21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65D9-F6B1-411C-81DA-DF21760384F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7EBCA-CDF1-4D52-BA5E-5A6D1AD4C21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A565D9-F6B1-411C-81DA-DF21760384F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7EBCA-CDF1-4D52-BA5E-5A6D1AD4C21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A565D9-F6B1-411C-81DA-DF21760384F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7EBCA-CDF1-4D52-BA5E-5A6D1AD4C216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A565D9-F6B1-411C-81DA-DF21760384F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7EBCA-CDF1-4D52-BA5E-5A6D1AD4C216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65D9-F6B1-411C-81DA-DF21760384F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7EBCA-CDF1-4D52-BA5E-5A6D1AD4C216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65D9-F6B1-411C-81DA-DF21760384F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7EBCA-CDF1-4D52-BA5E-5A6D1AD4C21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65D9-F6B1-411C-81DA-DF21760384F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7EBCA-CDF1-4D52-BA5E-5A6D1AD4C21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A565D9-F6B1-411C-81DA-DF21760384F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7EBCA-CDF1-4D52-BA5E-5A6D1AD4C21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9A565D9-F6B1-411C-81DA-DF21760384F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45" y="624110"/>
            <a:ext cx="9675167" cy="6025265"/>
          </a:xfrm>
        </p:spPr>
      </p:pic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4815" y="452762"/>
            <a:ext cx="9421427" cy="976543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</a:t>
            </a:r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SCOPE</a:t>
            </a:r>
            <a:endParaRPr lang="en-IN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5433" y="1882067"/>
            <a:ext cx="9649179" cy="477618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Provides an automated attendance system that is practical reliable and disturbance and time loss of traditional attendance systems. 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Present a system that can accurately evaluate student’s performance depending on their recorded attendance rate.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Provides a valuable attendance service for both teachers and students.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Reduce manual process errors by provide automated and a reliable attendance   system uses face recognition technology.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Produce monthly reports for lecturers.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2062" y="160981"/>
            <a:ext cx="8620217" cy="1126283"/>
          </a:xfrm>
        </p:spPr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PROJECT STATUS : COMPLETED</a:t>
            </a:r>
            <a:endParaRPr lang="en-IN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189" y="1828800"/>
            <a:ext cx="10182687" cy="495817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83" b="-1"/>
          <a:stretch>
            <a:fillRect/>
          </a:stretch>
        </p:blipFill>
        <p:spPr>
          <a:xfrm>
            <a:off x="1873189" y="1748901"/>
            <a:ext cx="9759090" cy="46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1385" y="-142043"/>
            <a:ext cx="10261738" cy="1429305"/>
          </a:xfrm>
        </p:spPr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TOOLS AND TECHNOLOGY</a:t>
            </a:r>
            <a:endParaRPr lang="en-IN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6657" y="1899821"/>
            <a:ext cx="9737956" cy="5140171"/>
          </a:xfrm>
        </p:spPr>
        <p:txBody>
          <a:bodyPr>
            <a:noAutofit/>
          </a:bodyPr>
          <a:lstStyle/>
          <a:p>
            <a:pPr marL="139700" marR="139700" indent="-6350" algn="just">
              <a:lnSpc>
                <a:spcPct val="150000"/>
              </a:lnSpc>
              <a:spcAft>
                <a:spcPts val="240"/>
              </a:spcAft>
              <a:tabLst>
                <a:tab pos="2865120" algn="ctr"/>
              </a:tabLst>
            </a:pPr>
            <a:r>
              <a:rPr lang="en-IN" sz="105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System Requirements: </a:t>
            </a:r>
            <a:endParaRPr lang="en-IN" sz="1050" b="1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marR="1397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865120" algn="ctr"/>
              </a:tabLst>
            </a:pPr>
            <a:r>
              <a:rPr lang="en-IN" sz="105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System Type     -         64 Bit Operating System</a:t>
            </a:r>
            <a:endParaRPr lang="en-IN" sz="1050" b="1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marR="1397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865120" algn="ctr"/>
              </a:tabLst>
            </a:pPr>
            <a:r>
              <a:rPr lang="en-IN" sz="105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RAM                 -         4 GB</a:t>
            </a:r>
            <a:endParaRPr lang="en-IN" sz="1050" b="1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marR="139700" lvl="0" indent="-342900" algn="just">
              <a:lnSpc>
                <a:spcPct val="150000"/>
              </a:lnSpc>
              <a:spcAft>
                <a:spcPts val="240"/>
              </a:spcAft>
              <a:buFont typeface="+mj-lt"/>
              <a:buAutoNum type="arabicPeriod"/>
              <a:tabLst>
                <a:tab pos="2865120" algn="ctr"/>
              </a:tabLst>
            </a:pPr>
            <a:r>
              <a:rPr lang="en-IN" sz="105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Processor           -         INTEL CORE i3 (2.30 GHz)</a:t>
            </a:r>
            <a:endParaRPr lang="en-IN" sz="1050" b="1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46050" marR="139700" indent="-6350" algn="just">
              <a:lnSpc>
                <a:spcPct val="150000"/>
              </a:lnSpc>
              <a:spcAft>
                <a:spcPts val="240"/>
              </a:spcAft>
              <a:tabLst>
                <a:tab pos="2865120" algn="ctr"/>
              </a:tabLst>
            </a:pPr>
            <a:r>
              <a:rPr lang="en-IN" sz="105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 Technology Used: - </a:t>
            </a:r>
            <a:endParaRPr lang="en-IN" sz="1050" b="1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marR="1397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865120" algn="ctr"/>
              </a:tabLst>
            </a:pPr>
            <a:r>
              <a:rPr lang="en-IN" sz="105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Language used           -       Python 3.8.3 (Anaconda)</a:t>
            </a:r>
            <a:endParaRPr lang="en-IN" sz="1050" b="1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marR="139700" lvl="0" indent="-342900" algn="just">
              <a:lnSpc>
                <a:spcPct val="150000"/>
              </a:lnSpc>
              <a:spcAft>
                <a:spcPts val="240"/>
              </a:spcAft>
              <a:buFont typeface="+mj-lt"/>
              <a:buAutoNum type="arabicPeriod"/>
              <a:tabLst>
                <a:tab pos="2865120" algn="ctr"/>
              </a:tabLst>
            </a:pPr>
            <a:r>
              <a:rPr lang="en-IN" sz="105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Libraries used            -       Open-CV</a:t>
            </a:r>
            <a:endParaRPr lang="en-IN" sz="1050" b="1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39700" marR="139700" indent="-6350" algn="just">
              <a:lnSpc>
                <a:spcPct val="150000"/>
              </a:lnSpc>
              <a:spcAft>
                <a:spcPts val="240"/>
              </a:spcAft>
              <a:tabLst>
                <a:tab pos="2865120" algn="ctr"/>
              </a:tabLst>
            </a:pPr>
            <a:r>
              <a:rPr lang="en-IN" sz="105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                                              Face-recognition </a:t>
            </a:r>
            <a:endParaRPr lang="en-IN" sz="1050" b="1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39700" marR="139700" indent="-6350" algn="just">
              <a:lnSpc>
                <a:spcPct val="150000"/>
              </a:lnSpc>
              <a:spcAft>
                <a:spcPts val="240"/>
              </a:spcAft>
              <a:tabLst>
                <a:tab pos="2865120" algn="ctr"/>
              </a:tabLst>
            </a:pPr>
            <a:r>
              <a:rPr lang="en-IN" sz="105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                                              dib</a:t>
            </a:r>
            <a:endParaRPr lang="en-IN" sz="1050" b="1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39700" marR="139700" indent="-6350" algn="just">
              <a:lnSpc>
                <a:spcPct val="150000"/>
              </a:lnSpc>
              <a:spcAft>
                <a:spcPts val="240"/>
              </a:spcAft>
              <a:tabLst>
                <a:tab pos="2865120" algn="ctr"/>
              </a:tabLst>
            </a:pPr>
            <a:r>
              <a:rPr lang="en-IN" sz="105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                                              NumPy</a:t>
            </a:r>
            <a:endParaRPr lang="en-IN" sz="1050" b="1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39700" marR="139700" indent="-6350" algn="just">
              <a:lnSpc>
                <a:spcPct val="150000"/>
              </a:lnSpc>
              <a:spcAft>
                <a:spcPts val="240"/>
              </a:spcAft>
              <a:tabLst>
                <a:tab pos="2865120" algn="ctr"/>
              </a:tabLst>
            </a:pPr>
            <a:r>
              <a:rPr lang="en-IN" sz="105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Editor: -</a:t>
            </a:r>
            <a:endParaRPr lang="en-IN" sz="1050" b="1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marR="139700" lvl="0" indent="-342900" algn="just">
              <a:lnSpc>
                <a:spcPct val="150000"/>
              </a:lnSpc>
              <a:spcAft>
                <a:spcPts val="240"/>
              </a:spcAft>
              <a:buFont typeface="+mj-lt"/>
              <a:buAutoNum type="arabicPeriod"/>
              <a:tabLst>
                <a:tab pos="2865120" algn="ctr"/>
              </a:tabLst>
            </a:pPr>
            <a:r>
              <a:rPr lang="en-IN" sz="105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VS Code</a:t>
            </a:r>
            <a:endParaRPr lang="en-IN" sz="1050" b="1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8339" y="338684"/>
            <a:ext cx="9444993" cy="896644"/>
          </a:xfrm>
        </p:spPr>
        <p:txBody>
          <a:bodyPr>
            <a:norm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SYSTEM CONTEXT DIAGRAM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83"/>
          <a:stretch>
            <a:fillRect/>
          </a:stretch>
        </p:blipFill>
        <p:spPr>
          <a:xfrm>
            <a:off x="2379216" y="1473693"/>
            <a:ext cx="8644938" cy="5004000"/>
          </a:xfr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9973" y="368078"/>
            <a:ext cx="8911687" cy="1280890"/>
          </a:xfrm>
        </p:spPr>
        <p:txBody>
          <a:bodyPr>
            <a:norm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METHODOLOGY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8320" y="1493135"/>
            <a:ext cx="10483680" cy="528931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Basic Face Matching : -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	</a:t>
            </a:r>
            <a:r>
              <a:rPr lang="en-US" sz="2000" b="1" dirty="0"/>
              <a:t>First, we get the location of where exactly the face is in the image using     </a:t>
            </a:r>
            <a:r>
              <a:rPr lang="en-US" sz="2000" b="1" dirty="0" err="1"/>
              <a:t>face_location</a:t>
            </a:r>
            <a:r>
              <a:rPr lang="en-US" sz="2000" b="1" dirty="0"/>
              <a:t>() method (which gets the outline of the face) on the RGB image. 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Then face encodings(markings of eyes, nose, mouth, jaws which remain the same for different images of the same person) are taken using </a:t>
            </a:r>
            <a:r>
              <a:rPr lang="en-US" sz="2000" b="1" dirty="0" err="1"/>
              <a:t>face_encodings</a:t>
            </a:r>
            <a:r>
              <a:rPr lang="en-US" sz="2000" b="1" dirty="0"/>
              <a:t>() function which returns a list containing 128 measurements. 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Both these two steps are followed for the original and test image.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Then a comparison between these two returned lists is done by the function </a:t>
            </a:r>
            <a:r>
              <a:rPr lang="en-US" sz="2000" b="1" dirty="0" err="1"/>
              <a:t>compare_faces</a:t>
            </a:r>
            <a:r>
              <a:rPr lang="en-US" sz="2000" b="1" dirty="0"/>
              <a:t>() which returns a list of </a:t>
            </a:r>
            <a:r>
              <a:rPr lang="en-US" sz="2000" b="1" dirty="0" err="1"/>
              <a:t>boolean</a:t>
            </a:r>
            <a:r>
              <a:rPr lang="en-US" sz="2000" b="1" dirty="0"/>
              <a:t> values(True or False). 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The face distance function gets the value of that by how much the two images differ. </a:t>
            </a:r>
            <a:endParaRPr lang="en-IN" sz="2000" b="1" dirty="0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 descr="1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418" y="624110"/>
            <a:ext cx="9285194" cy="606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2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57780" y="328474"/>
            <a:ext cx="9746832" cy="623212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21" y="994299"/>
            <a:ext cx="9524892" cy="914399"/>
          </a:xfrm>
        </p:spPr>
        <p:txBody>
          <a:bodyPr>
            <a:norm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2. </a:t>
            </a: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Building Face Attendance System</a:t>
            </a:r>
            <a:endParaRPr lang="en-IN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20" y="1988598"/>
            <a:ext cx="9524892" cy="466965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	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Now we are ready to build a Realtime face attendance system wherein     webcam captured frames will be matched against the existing database images and if the match is found then it will store it in a CSV file called ‘Attendance.csv’ along with name and Datetime of capture.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Only once the file will store the matched image’s details, if the same image is received again then it’ll not update.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Path setting to the directory containing the image database. Read each image and the images array. Append the filenames into a list called Names and remove the extension.</a:t>
            </a:r>
            <a:endParaRPr lang="en-IN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95041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36896" y="624110"/>
            <a:ext cx="4311872" cy="18479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592925" y="2973993"/>
            <a:ext cx="65488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●	</a:t>
            </a:r>
            <a:r>
              <a:rPr lang="en-US" sz="2000" b="1" dirty="0"/>
              <a:t>Finding face encodings of images in the database and keeping them in a list to use later with incoming frames. </a:t>
            </a:r>
            <a:endParaRPr lang="en-IN" sz="2000" b="1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268" y="344012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pic>
        <p:nvPicPr>
          <p:cNvPr id="30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4168064"/>
            <a:ext cx="5418138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723894" y="3248906"/>
            <a:ext cx="7447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2456895" y="5735548"/>
            <a:ext cx="6955654" cy="498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39700" lvl="0" indent="-342900" algn="just">
              <a:lnSpc>
                <a:spcPct val="150000"/>
              </a:lnSpc>
              <a:spcAft>
                <a:spcPts val="240"/>
              </a:spcAft>
              <a:buFont typeface="+mj-lt"/>
              <a:buAutoNum type="arabicPeriod"/>
            </a:pPr>
            <a:r>
              <a:rPr lang="en-IN" sz="2000" b="1" dirty="0">
                <a:solidFill>
                  <a:srgbClr val="0A0A0A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IN" sz="2000" dirty="0">
                <a:solidFill>
                  <a:srgbClr val="0A0A0A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Capturing video fr3.  Capturing video </a:t>
            </a:r>
            <a:r>
              <a:rPr lang="en-IN" sz="2000" dirty="0" err="1">
                <a:solidFill>
                  <a:srgbClr val="0A0A0A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framesames</a:t>
            </a:r>
            <a:endParaRPr lang="en-IN" sz="200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721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6564" y="1726339"/>
            <a:ext cx="8915400" cy="41555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The same process is followed by the first detection face location then                                                        getting the face encoding values.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4. Now the incoming images are tested against the previously-stored     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encodings.Then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the face distance is also computed. Lastly, we call the Attendance function along with the person name who is identified.</a:t>
            </a:r>
            <a:endParaRPr lang="en-IN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282888" y="633187"/>
            <a:ext cx="4095052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020824" y="3895566"/>
            <a:ext cx="6590983" cy="2541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534" y="159798"/>
            <a:ext cx="9729077" cy="1745202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US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PROJECT PRESENTATION ON </a:t>
            </a:r>
            <a:br>
              <a:rPr lang="en-US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FACE DETECTION FOR ATTENDANCE</a:t>
            </a:r>
            <a:endParaRPr lang="en-IN" sz="4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5534" y="3116062"/>
            <a:ext cx="5156571" cy="914400"/>
          </a:xfrm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SUBMITTED TO : -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64311" y="4296792"/>
            <a:ext cx="5067793" cy="2228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Mr. Manoj Kumar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(Assistant Professor)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GUIDED BY : -</a:t>
            </a:r>
            <a:endParaRPr lang="en-US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Mr. Lalit Kumar Narayan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(Assistant Professor)</a:t>
            </a:r>
            <a:endParaRPr lang="en-IN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75305" y="3429000"/>
            <a:ext cx="3999001" cy="576262"/>
          </a:xfrm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SUBMITTED BY : -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05608" y="4393706"/>
            <a:ext cx="4168697" cy="2228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Amisha Saxena (1801413001)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Mansi Chandra (1801413029)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Tamanna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Jawrani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(1801413056)</a:t>
            </a:r>
            <a:endParaRPr lang="en-IN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8021" y="624110"/>
            <a:ext cx="9126591" cy="1160302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5. </a:t>
            </a:r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Reading from attendance file, Storing data (Name and Date Time</a:t>
            </a:r>
            <a:b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of entry)</a:t>
            </a:r>
            <a:b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IN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90906" y="3089227"/>
            <a:ext cx="5112013" cy="1866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483" y="624109"/>
            <a:ext cx="9072130" cy="2039191"/>
          </a:xfrm>
        </p:spPr>
        <p:txBody>
          <a:bodyPr>
            <a:norm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SYSTEM ARCHITECTURE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Training Phase : - Registration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89"/>
          <a:stretch>
            <a:fillRect/>
          </a:stretch>
        </p:blipFill>
        <p:spPr>
          <a:xfrm>
            <a:off x="1997477" y="2663301"/>
            <a:ext cx="9428084" cy="4057096"/>
          </a:xfrm>
        </p:spPr>
      </p:pic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7" y="597477"/>
            <a:ext cx="8911687" cy="1280890"/>
          </a:xfrm>
        </p:spPr>
        <p:txBody>
          <a:bodyPr>
            <a:normAutofit/>
          </a:bodyPr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FEATURES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1460" y="2006353"/>
            <a:ext cx="9143151" cy="390486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397928" y="2419996"/>
            <a:ext cx="679585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The system stores the faces that are detected and automatically marks attendance.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Provide authorized access.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Ease of use.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Multiple face detection.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Provide methods to maximize the number of extracted faces from an image.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2181234"/>
          </a:xfrm>
        </p:spPr>
        <p:txBody>
          <a:bodyPr>
            <a:normAutofit fontScale="90000"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SYSTEM </a:t>
            </a:r>
            <a:r>
              <a:rPr lang="en-US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ARCHITECTURE </a:t>
            </a: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Training Phase : - Attendance</a:t>
            </a: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13"/>
          <a:stretch>
            <a:fillRect/>
          </a:stretch>
        </p:blipFill>
        <p:spPr>
          <a:xfrm>
            <a:off x="1988597" y="2565647"/>
            <a:ext cx="9215021" cy="4128115"/>
          </a:xfrm>
        </p:spPr>
      </p:pic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941538"/>
          </a:xfrm>
        </p:spPr>
        <p:txBody>
          <a:bodyPr>
            <a:normAutofit fontScale="90000"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SYSTEM ARCHITECTURE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Recognition Phase : -</a:t>
            </a:r>
            <a:br>
              <a:rPr lang="en-US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56"/>
          <a:stretch>
            <a:fillRect/>
          </a:stretch>
        </p:blipFill>
        <p:spPr>
          <a:xfrm>
            <a:off x="1784413" y="2565648"/>
            <a:ext cx="9259408" cy="4292352"/>
          </a:xfrm>
        </p:spPr>
      </p:pic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8548" y="485093"/>
            <a:ext cx="8911687" cy="1280890"/>
          </a:xfrm>
        </p:spPr>
        <p:txBody>
          <a:bodyPr>
            <a:norm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DATABASE DICTIONARY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30"/>
          <a:stretch>
            <a:fillRect/>
          </a:stretch>
        </p:blipFill>
        <p:spPr>
          <a:xfrm>
            <a:off x="2041863" y="1765983"/>
            <a:ext cx="9605639" cy="4812370"/>
          </a:xfrm>
        </p:spPr>
      </p:pic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548" y="561966"/>
            <a:ext cx="7696092" cy="1280890"/>
          </a:xfrm>
        </p:spPr>
        <p:txBody>
          <a:bodyPr>
            <a:norm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DATABASE DESIGN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438" y="2312987"/>
            <a:ext cx="6076950" cy="3419475"/>
          </a:xfrm>
        </p:spPr>
      </p:pic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4902" y="517578"/>
            <a:ext cx="8911687" cy="1280890"/>
          </a:xfrm>
        </p:spPr>
        <p:txBody>
          <a:bodyPr>
            <a:norm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LOG</a:t>
            </a:r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IN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51"/>
          <a:stretch>
            <a:fillRect/>
          </a:stretch>
        </p:blipFill>
        <p:spPr>
          <a:xfrm>
            <a:off x="2405849" y="1922755"/>
            <a:ext cx="9055223" cy="4566822"/>
          </a:xfrm>
        </p:spPr>
      </p:pic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7797" y="761270"/>
            <a:ext cx="8911687" cy="1280890"/>
          </a:xfrm>
        </p:spPr>
        <p:txBody>
          <a:bodyPr>
            <a:norm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HOME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0"/>
          <a:stretch>
            <a:fillRect/>
          </a:stretch>
        </p:blipFill>
        <p:spPr>
          <a:xfrm>
            <a:off x="2020824" y="1920240"/>
            <a:ext cx="9646920" cy="4828032"/>
          </a:xfrm>
        </p:spPr>
      </p:pic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9267" y="730642"/>
            <a:ext cx="8911687" cy="1280890"/>
          </a:xfrm>
        </p:spPr>
        <p:txBody>
          <a:bodyPr>
            <a:norm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REGISTRATION FORM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70"/>
          <a:stretch>
            <a:fillRect/>
          </a:stretch>
        </p:blipFill>
        <p:spPr>
          <a:xfrm>
            <a:off x="2263805" y="2011531"/>
            <a:ext cx="8407153" cy="4318247"/>
          </a:xfr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7398" y="472737"/>
            <a:ext cx="4429957" cy="1126284"/>
          </a:xfrm>
        </p:spPr>
        <p:txBody>
          <a:bodyPr>
            <a:normAutofit fontScale="90000"/>
          </a:bodyPr>
          <a:lstStyle/>
          <a:p>
            <a:r>
              <a:rPr lang="en-IN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ACKNOWLEDGEMENT</a:t>
            </a:r>
            <a:endParaRPr lang="en-IN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3701" y="2281560"/>
            <a:ext cx="8507875" cy="3799643"/>
          </a:xfrm>
        </p:spPr>
        <p:txBody>
          <a:bodyPr/>
          <a:lstStyle/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We would like to express our sincere gratitude to our Project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Incharge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Mr. Manoj Kumar and our Project Guide Mr. Lalit Kumar Narayan for providing their invaluable guidance, comments and suggestions throughout our project.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We would specially thank Mr. Lalit Kumar Narayan for constantly helping us providing suggestions to improve our project.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8044" y="695132"/>
            <a:ext cx="8911687" cy="1280890"/>
          </a:xfrm>
        </p:spPr>
        <p:txBody>
          <a:bodyPr>
            <a:norm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REGISTERING IMAGES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51"/>
          <a:stretch>
            <a:fillRect/>
          </a:stretch>
        </p:blipFill>
        <p:spPr>
          <a:xfrm>
            <a:off x="1828800" y="1873189"/>
            <a:ext cx="9206144" cy="4660776"/>
          </a:xfrm>
        </p:spPr>
      </p:pic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8438" y="766153"/>
            <a:ext cx="8911687" cy="1280890"/>
          </a:xfrm>
        </p:spPr>
        <p:txBody>
          <a:bodyPr>
            <a:norm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REGISTRATION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30"/>
          <a:stretch>
            <a:fillRect/>
          </a:stretch>
        </p:blipFill>
        <p:spPr>
          <a:xfrm>
            <a:off x="2579134" y="2047044"/>
            <a:ext cx="7896516" cy="4810956"/>
          </a:xfrm>
        </p:spPr>
      </p:pic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236" y="899317"/>
            <a:ext cx="8911687" cy="1280890"/>
          </a:xfrm>
        </p:spPr>
        <p:txBody>
          <a:bodyPr>
            <a:norm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REGISTRATION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0"/>
          <a:stretch>
            <a:fillRect/>
          </a:stretch>
        </p:blipFill>
        <p:spPr>
          <a:xfrm>
            <a:off x="2219417" y="2180207"/>
            <a:ext cx="8911687" cy="4602333"/>
          </a:xfrm>
        </p:spPr>
      </p:pic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8438" y="570844"/>
            <a:ext cx="8911687" cy="1280890"/>
          </a:xfrm>
        </p:spPr>
        <p:txBody>
          <a:bodyPr>
            <a:norm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TRAINING SET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70"/>
          <a:stretch>
            <a:fillRect/>
          </a:stretch>
        </p:blipFill>
        <p:spPr>
          <a:xfrm>
            <a:off x="2254927" y="1851734"/>
            <a:ext cx="9001957" cy="4655598"/>
          </a:xfrm>
        </p:spPr>
      </p:pic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7942" y="712886"/>
            <a:ext cx="8911687" cy="1280890"/>
          </a:xfrm>
        </p:spPr>
        <p:txBody>
          <a:bodyPr>
            <a:norm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ATTENDANCE TIME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51"/>
          <a:stretch>
            <a:fillRect/>
          </a:stretch>
        </p:blipFill>
        <p:spPr>
          <a:xfrm>
            <a:off x="2352583" y="1993777"/>
            <a:ext cx="8780015" cy="4540188"/>
          </a:xfrm>
        </p:spPr>
      </p:pic>
    </p:spTree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8438" y="1005849"/>
            <a:ext cx="8911687" cy="1280890"/>
          </a:xfrm>
        </p:spPr>
        <p:txBody>
          <a:bodyPr>
            <a:norm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RECOGNIZED FACES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70"/>
          <a:stretch>
            <a:fillRect/>
          </a:stretch>
        </p:blipFill>
        <p:spPr>
          <a:xfrm>
            <a:off x="2246049" y="2286739"/>
            <a:ext cx="9241655" cy="4282737"/>
          </a:xfrm>
        </p:spPr>
      </p:pic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8346" y="650743"/>
            <a:ext cx="8911687" cy="1280890"/>
          </a:xfrm>
        </p:spPr>
        <p:txBody>
          <a:bodyPr>
            <a:norm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GENERATING ATTENDANCE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0"/>
          <a:stretch>
            <a:fillRect/>
          </a:stretch>
        </p:blipFill>
        <p:spPr>
          <a:xfrm>
            <a:off x="2419335" y="1931633"/>
            <a:ext cx="9228168" cy="4655598"/>
          </a:xfrm>
        </p:spPr>
      </p:pic>
    </p:spTree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LEARNING AND EXPERIENCE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9040536" cy="44447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From scratch to working software , carrying out real-world software projects in our academic studies helps us to understand what we have to face in industry.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It was a wonderful experience working on face recognition attendance system with enthusiastic and like minded people where in we explored a part of artificial intelligence , i.e. image processing , which relates to our system from capturing images , images , detecting faces , storing them in a database , extracting facial features , recognizing them and generating attendance.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This project was a door to a stairs of success towards the bright software engineer career.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89" y="695131"/>
            <a:ext cx="8911687" cy="1280890"/>
          </a:xfrm>
        </p:spPr>
        <p:txBody>
          <a:bodyPr>
            <a:normAutofit/>
          </a:bodyPr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FUTURE ENHANCEMENT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3387" y="2142478"/>
            <a:ext cx="8915400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	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We can make a web application by using FLASK and React JS so that students can interact with this technology in more efficient manner.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We can add more features like attendance seeing system for student.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We can also build the employee attendance management system.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8560" y="677376"/>
            <a:ext cx="8911687" cy="1280890"/>
          </a:xfrm>
        </p:spPr>
        <p:txBody>
          <a:bodyPr>
            <a:normAutofit/>
          </a:bodyPr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CONCLUSION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Face detection library being a high-level deep learning library helps in identifying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faces accurately. We have used this to build a face attendance system which can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be helpful in offices, schools or any other place reducing manual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labour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and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automatically updating the attendance records in day-to-day life. This also notes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down the time of arrival thus can acquire information about people coming in late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after a specified time.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 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5152" y="213065"/>
            <a:ext cx="7669459" cy="914399"/>
          </a:xfrm>
        </p:spPr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TABLE OF CONTENTS</a:t>
            </a:r>
            <a:endParaRPr lang="en-IN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7677" y="1748900"/>
            <a:ext cx="9596762" cy="498037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INTRODUCTION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MOTIVATION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PROBLEM FORMULATION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DEFINITION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SCOPE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TOOLS AND TECHNOLOGY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METHODOLOGY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FEATURES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LEARNING AND EXPERIENCE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FUTURE ENHANCEMENT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CONCLUSION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REFERNCES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949" y="730642"/>
            <a:ext cx="8911687" cy="1280890"/>
          </a:xfrm>
        </p:spPr>
        <p:txBody>
          <a:bodyPr>
            <a:normAutofit/>
          </a:bodyPr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REFERENCES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www.google.com</a:t>
            </a:r>
            <a:endParaRPr lang="en-IN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www.wikipedia.com</a:t>
            </a:r>
            <a:endParaRPr lang="en-IN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www.w3schools.com</a:t>
            </a:r>
            <a:endParaRPr lang="en-IN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www.geeksforgeeks.org</a:t>
            </a:r>
            <a:endParaRPr lang="en-IN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www.tutorialspoint.com</a:t>
            </a:r>
            <a:endParaRPr lang="en-IN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docs.python.org/3/tutorial</a:t>
            </a:r>
            <a:endParaRPr lang="en-IN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IN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9718" y="2569631"/>
            <a:ext cx="789003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sz="6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THANK   YOU</a:t>
            </a:r>
            <a:endParaRPr lang="en-IN" sz="6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4850" y="479395"/>
            <a:ext cx="7429762" cy="736846"/>
          </a:xfrm>
        </p:spPr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INTRODUCTION</a:t>
            </a:r>
            <a:endParaRPr lang="en-IN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1775534"/>
            <a:ext cx="9675812" cy="5082465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 the 21</a:t>
            </a:r>
            <a:r>
              <a:rPr lang="en-US" sz="2000" b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century , everything around us has become depends upon technology to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make our life much easier.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Daily tasks are continuously becoming computerized.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To the best of our knowledge , the process of recording student’s attendance.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The main objective of this project is to offer system that simplify and automate the process of recording and tracking student’s attendance through face detection technology.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Face detection is widely used in nowadays in different areas such as universities , banks , airports , offices , etc.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979" y="93203"/>
            <a:ext cx="9098763" cy="1207364"/>
          </a:xfrm>
        </p:spPr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MOTIVATION</a:t>
            </a:r>
            <a:endParaRPr lang="en-IN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6454" y="2104007"/>
            <a:ext cx="9578158" cy="379965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Face recognition has recently received a blooming attention and interest from the scientific community as well as from the general public.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The interest from the general public is mostly due to the recent events of terror around the world, which has increased the demand for useful security systems.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We are using this technology for automatic attendance system which can help the lecturers to maintain the attendance records of students without wasting the paper and time.</a:t>
            </a:r>
            <a:endParaRPr lang="en-IN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1988" y="624110"/>
            <a:ext cx="7802624" cy="1280890"/>
          </a:xfrm>
        </p:spPr>
        <p:txBody>
          <a:bodyPr/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PROBLEM FORMULATION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8598" y="2086252"/>
            <a:ext cx="9382849" cy="376282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Taking and tracking student’s attendance manually, losing attendance sheets, wasted time and high error scales are problems facing the lecturers use the existing attendance system. 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rgbClr val="33333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It is a hard process, take time and cause a lot of paper-b</a:t>
            </a:r>
            <a:r>
              <a:rPr lang="en-US" sz="2000" b="1" dirty="0">
                <a:solidFill>
                  <a:srgbClr val="33333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It is a hard process, take time and cause a lot of paper-based work.</a:t>
            </a:r>
            <a:endParaRPr lang="en-US" sz="2000" b="1" dirty="0">
              <a:solidFill>
                <a:srgbClr val="333333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000" b="1" dirty="0">
              <a:solidFill>
                <a:srgbClr val="333333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As a result, in order to solve these problems and avoid errors, we can use the technology like face detection to computerize this process by providing a system that record and manage student’s attendance automatically without needing to lecturer’s interference.</a:t>
            </a:r>
            <a:endParaRPr lang="en-IN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410" y="624110"/>
            <a:ext cx="6817202" cy="1280890"/>
          </a:xfrm>
        </p:spPr>
        <p:txBody>
          <a:bodyPr>
            <a:norm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DEFINITION</a:t>
            </a:r>
            <a:endParaRPr lang="en-IN" b="1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0540" y="1979720"/>
            <a:ext cx="8663758" cy="3780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FACE RECOGNITION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:-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It is a biometric method of identifying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an individual by comparing live capture or digital image data with the 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stored record for that person.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FACE RECOGNITION ATTENDANCE SYSTEM :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-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It is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marking of attendance based on this technology.</a:t>
            </a:r>
            <a:endParaRPr lang="en-IN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9217" y="541538"/>
            <a:ext cx="9125396" cy="1539083"/>
          </a:xfrm>
        </p:spPr>
        <p:txBody>
          <a:bodyPr/>
          <a:lstStyle/>
          <a:p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771" y="541538"/>
            <a:ext cx="10030918" cy="61078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7673</Words>
  <Application>WPS Presentation</Application>
  <PresentationFormat>Widescreen</PresentationFormat>
  <Paragraphs>232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4" baseType="lpstr">
      <vt:lpstr>Arial</vt:lpstr>
      <vt:lpstr>SimSun</vt:lpstr>
      <vt:lpstr>Wingdings</vt:lpstr>
      <vt:lpstr>Wingdings 3</vt:lpstr>
      <vt:lpstr>Arial</vt:lpstr>
      <vt:lpstr>Cambria Math</vt:lpstr>
      <vt:lpstr>Century Gothic</vt:lpstr>
      <vt:lpstr>Microsoft YaHei</vt:lpstr>
      <vt:lpstr>Arial Unicode MS</vt:lpstr>
      <vt:lpstr>Calibri</vt:lpstr>
      <vt:lpstr>Times New Roman</vt:lpstr>
      <vt:lpstr>Cambria</vt:lpstr>
      <vt:lpstr>Wisp</vt:lpstr>
      <vt:lpstr>PowerPoint 演示文稿</vt:lpstr>
      <vt:lpstr>       PROJECT PRESENTATION ON  FACE DETECTION FOR ATTENDANCE</vt:lpstr>
      <vt:lpstr>ACKNOWLEDGEMENT</vt:lpstr>
      <vt:lpstr>TABLE OF CONTENTS</vt:lpstr>
      <vt:lpstr>INTRODUCTION</vt:lpstr>
      <vt:lpstr>MOTIVATION</vt:lpstr>
      <vt:lpstr>PROBLEM FORMULATION</vt:lpstr>
      <vt:lpstr>DEFINITION</vt:lpstr>
      <vt:lpstr>PowerPoint 演示文稿</vt:lpstr>
      <vt:lpstr>                                   SCOPE</vt:lpstr>
      <vt:lpstr>PROJECT STATUS : COMPLETED</vt:lpstr>
      <vt:lpstr>TOOLS AND TECHNOLOGY</vt:lpstr>
      <vt:lpstr>SYSTEM CONTEXT DIAGRAM</vt:lpstr>
      <vt:lpstr>METHODOLOGY</vt:lpstr>
      <vt:lpstr>PowerPoint 演示文稿</vt:lpstr>
      <vt:lpstr>PowerPoint 演示文稿</vt:lpstr>
      <vt:lpstr>2. Building Face Attendance System</vt:lpstr>
      <vt:lpstr>PowerPoint 演示文稿</vt:lpstr>
      <vt:lpstr>PowerPoint 演示文稿</vt:lpstr>
      <vt:lpstr>5.  Reading from attendance file, Storing data (Name and Date Time  of entry) </vt:lpstr>
      <vt:lpstr>SYSTEM ARCHITECTURE  Training Phase : - Registration</vt:lpstr>
      <vt:lpstr>FEATURES</vt:lpstr>
      <vt:lpstr>SYSTEM ARCHITECTURE   Training Phase : - Attendance      </vt:lpstr>
      <vt:lpstr>SYSTEM ARCHITECTURE  Recognition Phase : -  </vt:lpstr>
      <vt:lpstr>DATABASE DICTIONARY</vt:lpstr>
      <vt:lpstr>DATABASE DESIGN</vt:lpstr>
      <vt:lpstr>LOG IN</vt:lpstr>
      <vt:lpstr>HOME</vt:lpstr>
      <vt:lpstr>REGISTRATION FORM</vt:lpstr>
      <vt:lpstr>REGISTERING IMAGES</vt:lpstr>
      <vt:lpstr>REGISTRATION</vt:lpstr>
      <vt:lpstr>REGISTRATION</vt:lpstr>
      <vt:lpstr>TRAINING SET</vt:lpstr>
      <vt:lpstr>ATTENDANCE TIME</vt:lpstr>
      <vt:lpstr>RECOGNIZED FACES</vt:lpstr>
      <vt:lpstr>GENERATING ATTENDANCE</vt:lpstr>
      <vt:lpstr>LEARNING AND EXPERIENCE</vt:lpstr>
      <vt:lpstr>FUTURE ENHANCEMENT</vt:lpstr>
      <vt:lpstr>CONCLUSION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AMISHA SAXENA</dc:creator>
  <cp:lastModifiedBy>Mansi Chandra</cp:lastModifiedBy>
  <cp:revision>44</cp:revision>
  <dcterms:created xsi:type="dcterms:W3CDTF">2021-01-14T06:32:00Z</dcterms:created>
  <dcterms:modified xsi:type="dcterms:W3CDTF">2021-01-14T17:38:35Z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