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99"/>
    <a:srgbClr val="FF00FF"/>
    <a:srgbClr val="EAB8E4"/>
    <a:srgbClr val="E3F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843C-679A-4048-A97E-1B7091BB060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85877-8F0A-4D21-BA14-6937F1203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B010-8164-47DC-BD85-7EAC96485B2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2C704-691B-4F50-8116-53DABDB1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C704-691B-4F50-8116-53DABDB1B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2C704-691B-4F50-8116-53DABDB1B9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8685-6808-4DFD-A757-B88881771255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1F86-D170-4A63-A1AF-A34995E453A9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A41-C43E-4403-86D4-9D0A53A9A58E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C33D-72E1-4314-B4AB-6358EB68E787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5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17B0-DA26-419B-AAF9-E214FC077DE1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C3EC-EF1E-42AF-A624-A33FFC90C955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7E1C-1C3B-4C39-B757-47BAC863CD55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A2AF-0589-416B-AC94-8AE7AD4FB6F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2795-064C-42D5-98ED-3F18237E61DF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72A7-5492-480B-AA58-CC1CF85BC57A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3">
                <a:lumMod val="20000"/>
                <a:lumOff val="80000"/>
              </a:schemeClr>
            </a:gs>
            <a:gs pos="0">
              <a:schemeClr val="accent3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70000">
              <a:schemeClr val="accent3">
                <a:lumMod val="40000"/>
                <a:lumOff val="60000"/>
              </a:schemeClr>
            </a:gs>
            <a:gs pos="99000">
              <a:schemeClr val="accent3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F82-42C1-4654-858A-DAF5978A74B0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D6A9-53E1-41A8-BB33-3B562EC67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4061" y="1575582"/>
            <a:ext cx="9748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Lending Club </a:t>
            </a:r>
          </a:p>
          <a:p>
            <a:pPr algn="ctr"/>
            <a:r>
              <a:rPr lang="en-US" sz="8000" dirty="0" smtClean="0">
                <a:ln>
                  <a:solidFill>
                    <a:srgbClr val="FF66FF"/>
                  </a:solidFill>
                </a:ln>
                <a:solidFill>
                  <a:srgbClr val="0070C0"/>
                </a:solidFill>
                <a:latin typeface="Colonna MT" panose="04020805060202030203" pitchFamily="82" charset="0"/>
              </a:rPr>
              <a:t>Case Study</a:t>
            </a:r>
            <a:endParaRPr lang="en-US" sz="8000" dirty="0">
              <a:ln>
                <a:solidFill>
                  <a:srgbClr val="FF66FF"/>
                </a:solidFill>
              </a:ln>
              <a:solidFill>
                <a:srgbClr val="0070C0"/>
              </a:solidFill>
              <a:latin typeface="Colonna MT" panose="04020805060202030203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2154" y="4642338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M.Mangai</a:t>
            </a:r>
            <a:r>
              <a:rPr lang="en-US" sz="3200" dirty="0" err="1"/>
              <a:t>y</a:t>
            </a:r>
            <a:r>
              <a:rPr lang="en-US" sz="3200" dirty="0" err="1" smtClean="0"/>
              <a:t>arkarasi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Manthi</a:t>
            </a:r>
            <a:r>
              <a:rPr lang="en-US" sz="3200" dirty="0" smtClean="0"/>
              <a:t> Ramesh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3BA7-37B4-4B30-AC22-7573C83E1C6A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4"/>
            <a:ext cx="9301163" cy="631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6896" y="0"/>
            <a:ext cx="4501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Histogram Plot for Purpose of Loan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789244" y="1247600"/>
            <a:ext cx="20265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Observations : </a:t>
            </a:r>
          </a:p>
          <a:p>
            <a:r>
              <a:rPr lang="en-US" sz="2000" i="1" dirty="0" smtClean="0"/>
              <a:t>The </a:t>
            </a:r>
            <a:r>
              <a:rPr lang="en-US" sz="2000" i="1" dirty="0"/>
              <a:t>count plot shows that debt consolidation accounted for the majority of loans taken out. Furthermore, a very high number of loans that have been charged off are connected to these uses.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3D89-AABC-4E9E-BE62-473B61B9AFD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2517" y="154745"/>
            <a:ext cx="301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Bivariate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6" y="693170"/>
            <a:ext cx="9445284" cy="6164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08" y="872198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Heat Map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71EB-528F-4595-A048-C7056A87F3C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318" y="548641"/>
            <a:ext cx="1121195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Loan amount, funding amount, and funded amount invested are strongly correlated</a:t>
            </a:r>
            <a:r>
              <a:rPr lang="en-US" dirty="0"/>
              <a:t>: These three variables are closely related, indicating that as one increases, the others tend to increase as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Interest rate and employee length are negatively correlated</a:t>
            </a:r>
            <a:r>
              <a:rPr lang="en-US" dirty="0"/>
              <a:t>: This suggests that longer employee tenure is associated with lower interest rates, possibly reflecting lower risk for long-term employed individuals.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Delinquency in the past 2 years and inquiries in the last 6 months are positively correlated with the interest rate</a:t>
            </a:r>
            <a:r>
              <a:rPr lang="en-US" dirty="0"/>
              <a:t>: This suggests a tendency towards higher interest rates for borrowers with recent delinquencies and numerous recent credit inquiries, indicating a higher risk of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Annual income is positively correlated with loan amount, </a:t>
            </a:r>
            <a:r>
              <a:rPr lang="en-US" b="1" dirty="0" err="1"/>
              <a:t>revol_bal</a:t>
            </a:r>
            <a:r>
              <a:rPr lang="en-US" b="1" dirty="0"/>
              <a:t>, and total payment</a:t>
            </a:r>
            <a:r>
              <a:rPr lang="en-US" dirty="0"/>
              <a:t>: Higher income individuals tend to take out larger loans, have higher revolving balances, and make higher total payments.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Debt-to-income (DTI) ratio is positively correlated with revolving balance</a:t>
            </a:r>
            <a:r>
              <a:rPr lang="en-US" dirty="0"/>
              <a:t>: This indicates that individuals with higher revolving balances tend to have higher debt-to-income ratios.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Total payment is strongly correlated with loan amount, funded amount, and funded amount invested</a:t>
            </a:r>
            <a:r>
              <a:rPr lang="en-US" dirty="0"/>
              <a:t>: This shows that larger loans lead to higher total payments over time.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8E-EC97-45F5-8528-184F3FD9DCA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437" y="211015"/>
            <a:ext cx="110853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Bi variate Analysis, Part One with loan </a:t>
            </a:r>
            <a:r>
              <a:rPr lang="en-US" sz="2800" b="1" dirty="0" smtClean="0"/>
              <a:t>status</a:t>
            </a:r>
          </a:p>
          <a:p>
            <a:pPr algn="ctr"/>
            <a:endParaRPr lang="en-US" sz="1000" b="1" dirty="0"/>
          </a:p>
          <a:p>
            <a:r>
              <a:rPr lang="en-US" i="1" dirty="0" smtClean="0"/>
              <a:t>         In </a:t>
            </a:r>
            <a:r>
              <a:rPr lang="en-US" i="1" dirty="0"/>
              <a:t>this section, we will compare the loan status to certain important columns that might have an impact on debts that have been charged off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LOAN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INTEREST 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ANNUAL INCOME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PURPOSE OF LOAN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SUB GRADE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EMP LENGTH (EMPLOYEE EXPERIENCE)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DTI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HOME OWNERSHIP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VERIFICATION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ADDRESS STATE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PUB_REC_BANKRUPTICIES (BANKRUPTICIES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97B-E16A-4EB9-9293-4315E61C2E81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07" y="779905"/>
            <a:ext cx="6345060" cy="498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904"/>
            <a:ext cx="5765198" cy="4987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948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51674" y="6049108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Annual Income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39781" y="85229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9677-4726-401B-BDFC-380E4FDF3F78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746498"/>
            <a:ext cx="6016283" cy="5220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499"/>
            <a:ext cx="5922229" cy="5220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881" y="6233774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Interest Rate Vs Charged off Proportion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76160" y="6233772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Charged off Proportion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A219-90F8-4A00-A52F-38A6FD6FEE46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34" y="711549"/>
            <a:ext cx="5386745" cy="5421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550"/>
            <a:ext cx="6161649" cy="54219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8892" y="6231990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32320" y="6217921"/>
            <a:ext cx="493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Ratio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25812" y="89855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963C-FC25-4796-81BC-059BAFA19F67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2" y="736303"/>
            <a:ext cx="5931877" cy="5200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303"/>
            <a:ext cx="5889843" cy="52002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7538" y="6163437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Ownership Vs Charged off Proportion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4128" y="6085320"/>
            <a:ext cx="454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Bankruptcies Vs Charged off Proportion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68617" y="213083"/>
            <a:ext cx="6842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Bi variate Analysis, Part One with loan status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3A98-1E2F-4878-B0C2-8C0AA4D5A669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101" y="-18980"/>
            <a:ext cx="9036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000" b="1" i="0" dirty="0">
              <a:effectLst/>
              <a:latin typeface="system-u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31"/>
            <a:ext cx="5809957" cy="3362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6413" y="3854548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Rate of Interest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6" y="381130"/>
            <a:ext cx="6128824" cy="33621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36146" y="3854548"/>
            <a:ext cx="330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Purpose Vs Rate of Interest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03" y="3854549"/>
            <a:ext cx="5449107" cy="3003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6146" y="5792885"/>
            <a:ext cx="284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Debt to Income Vs Rate of Interest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50B5-F76E-4D9A-A98F-476A371B9E55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26"/>
            <a:ext cx="5477639" cy="5106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1" y="815926"/>
            <a:ext cx="5917809" cy="510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3433" y="165686"/>
            <a:ext cx="9036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Bi variate Analysis with Two Different components, Part Two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433" y="6067084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Term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67821" y="6067084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Loan Amount Vs Grade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FD7A-514A-480F-B035-656C29195CD1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905" y="182880"/>
            <a:ext cx="89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1"/>
                  </a:solidFill>
                </a:ln>
                <a:noFill/>
              </a:rPr>
              <a:t>Lending Club Case Study</a:t>
            </a:r>
            <a:endParaRPr lang="en-US" sz="36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609" y="942535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Description 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3385" y="1688123"/>
            <a:ext cx="10902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This study is based on a consumer </a:t>
            </a:r>
            <a:r>
              <a:rPr lang="en-US" sz="2400" b="0" dirty="0"/>
              <a:t>finance company which </a:t>
            </a:r>
            <a:r>
              <a:rPr lang="en-US" sz="2400" b="0" dirty="0" smtClean="0"/>
              <a:t>specializes </a:t>
            </a:r>
            <a:r>
              <a:rPr lang="en-US" sz="2400" b="0" dirty="0"/>
              <a:t>in lending various types of loans to urban </a:t>
            </a:r>
            <a:r>
              <a:rPr lang="en-US" sz="2400" b="0" dirty="0" smtClean="0"/>
              <a:t>customers.</a:t>
            </a:r>
            <a:endParaRPr 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703384" y="2679933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Company has to take decision to approve the loan application based on data of past loan applicants to reduce/avoid defaulters hence reduce the financial loses to the company.</a:t>
            </a:r>
            <a:endParaRPr lang="en-US" sz="2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196947" y="4185287"/>
            <a:ext cx="455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Task :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2056" y="5032885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just"/>
            <a:r>
              <a:rPr lang="en-US" sz="2400" b="0" dirty="0" smtClean="0"/>
              <a:t>     Our aim is to study </a:t>
            </a:r>
            <a:r>
              <a:rPr lang="en-US" sz="2400" dirty="0"/>
              <a:t>consumer attributes</a:t>
            </a:r>
            <a:r>
              <a:rPr lang="en-US" sz="2400" b="0" dirty="0"/>
              <a:t> and </a:t>
            </a:r>
            <a:r>
              <a:rPr lang="en-US" sz="2400" dirty="0"/>
              <a:t>loan </a:t>
            </a:r>
            <a:r>
              <a:rPr lang="en-US" sz="2400" dirty="0" smtClean="0"/>
              <a:t>attributes </a:t>
            </a:r>
            <a:r>
              <a:rPr lang="en-US" sz="2400" b="0" dirty="0" smtClean="0"/>
              <a:t>with the help of data from past loan applicants using EDA then identify patterns, </a:t>
            </a:r>
            <a:r>
              <a:rPr lang="en-US" sz="2400" b="0" dirty="0"/>
              <a:t>which </a:t>
            </a:r>
            <a:r>
              <a:rPr lang="en-US" sz="2400" b="0" dirty="0" smtClean="0"/>
              <a:t>leads to </a:t>
            </a:r>
            <a:r>
              <a:rPr lang="en-US" sz="2400" b="0" dirty="0"/>
              <a:t>a person is likely to </a:t>
            </a:r>
            <a:r>
              <a:rPr lang="en-US" sz="2400" b="0" dirty="0" smtClean="0"/>
              <a:t>default.</a:t>
            </a:r>
            <a:endParaRPr lang="en-US" sz="2400" b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07E9-617E-4906-8A1C-71B39867CC60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4998" y="68594"/>
            <a:ext cx="3902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effectLst/>
                <a:latin typeface="system-ui"/>
              </a:rPr>
              <a:t>Segmented Analysis</a:t>
            </a:r>
            <a:endParaRPr lang="en-US" sz="2400" b="1" i="0" dirty="0">
              <a:effectLst/>
              <a:latin typeface="system-u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420" y="5930233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Purpose Vs No of Loans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2835" y="5958657"/>
            <a:ext cx="315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Purpose Vs DTI</a:t>
            </a:r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9D8-D543-4D46-B1E4-36801DEEE80F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" y="530259"/>
            <a:ext cx="5914821" cy="5315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50" y="558620"/>
            <a:ext cx="6035822" cy="52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240" y="167305"/>
            <a:ext cx="3381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955069"/>
            <a:ext cx="11829144" cy="5766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2086" y="554959"/>
            <a:ext cx="947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Pair plot of Multivariate Dataset with Loan Amount, Annual Income and Interest Rate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09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240" y="167305"/>
            <a:ext cx="3381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567415"/>
            <a:ext cx="10294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Pair plot of Multivariate Dataset with Loan Amount, Annual Income and Interest Rate for 2010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971207"/>
            <a:ext cx="11785599" cy="57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66057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-2010 Pair plot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Multivariate Dataset With Loan Amount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Annual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 &amp; Interest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A </a:t>
            </a:r>
            <a:r>
              <a:rPr lang="en-US" dirty="0">
                <a:latin typeface="system-ui"/>
              </a:rPr>
              <a:t>higher charged-off ratio indicates a higher interest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As </a:t>
            </a:r>
            <a:r>
              <a:rPr lang="en-US" dirty="0">
                <a:latin typeface="system-ui"/>
              </a:rPr>
              <a:t>annual income increases, the loan amount increases slightly.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 The </a:t>
            </a:r>
            <a:r>
              <a:rPr lang="en-US" dirty="0">
                <a:latin typeface="system-ui"/>
              </a:rPr>
              <a:t>interest rate increases with the loan amount, and as it does, there is a significant charge off.</a:t>
            </a:r>
            <a:endParaRPr lang="en-US" b="0" dirty="0">
              <a:effectLst/>
              <a:latin typeface="system-u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4857" y="0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030" y="2014597"/>
            <a:ext cx="102042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ystem-ui"/>
              </a:rPr>
              <a:t>Key Findings</a:t>
            </a:r>
            <a:r>
              <a:rPr lang="en-US" b="1" dirty="0" smtClean="0">
                <a:latin typeface="system-ui"/>
              </a:rPr>
              <a:t>:</a:t>
            </a:r>
          </a:p>
          <a:p>
            <a:endParaRPr lang="en-US" sz="800" b="1" dirty="0">
              <a:latin typeface="system-ui"/>
            </a:endParaRPr>
          </a:p>
          <a:p>
            <a:r>
              <a:rPr lang="en-US" b="1" dirty="0">
                <a:latin typeface="system-ui"/>
              </a:rPr>
              <a:t>Amount Categories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All four amount categories exhibit similar distribution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Most loan amounts range from 5,000𝑡𝑜15,000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Annual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Annual incomes mostly range from 40,000𝑡𝑜80,000.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annual incomes correlate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Larger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revolving balances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total </a:t>
            </a:r>
            <a:r>
              <a:rPr lang="en-US" dirty="0" smtClean="0">
                <a:latin typeface="system-ui"/>
              </a:rPr>
              <a:t>payments</a:t>
            </a:r>
          </a:p>
          <a:p>
            <a:pPr lvl="1"/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Interest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Interest rates primarily fall between 9-14%.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interest rates (20%-25%) result in more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Interest rates decrease with longer employee tenure.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delinquencies and recent credit inquiries are linked to higher interest rates.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617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743" y="140516"/>
            <a:ext cx="1053737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ystem-ui"/>
              </a:rPr>
              <a:t>Debt </a:t>
            </a:r>
            <a:r>
              <a:rPr lang="en-US" b="1" dirty="0" smtClean="0">
                <a:latin typeface="system-ui"/>
              </a:rPr>
              <a:t>Consolidation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system-ui"/>
              </a:rPr>
              <a:t>Debt </a:t>
            </a:r>
            <a:r>
              <a:rPr lang="en-US" dirty="0">
                <a:latin typeface="system-ui"/>
              </a:rPr>
              <a:t>consolidation is the most common loan purpose, with many charged-off loans linked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for debt consolidation are the most common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Loan Amounts and </a:t>
            </a:r>
            <a:r>
              <a:rPr lang="en-US" b="1" dirty="0" smtClean="0">
                <a:latin typeface="system-ui"/>
              </a:rPr>
              <a:t>Correlations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 amount, funding amount, and funded amount invested are highly correlated.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Larger loans lead to higher total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between </a:t>
            </a:r>
            <a:r>
              <a:rPr lang="en-US" dirty="0" smtClean="0">
                <a:latin typeface="system-ui"/>
              </a:rPr>
              <a:t>20,000 𝑎𝑛𝑑 25,000 </a:t>
            </a:r>
            <a:r>
              <a:rPr lang="en-US" dirty="0">
                <a:latin typeface="system-ui"/>
              </a:rPr>
              <a:t>have higher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loan amounts and interest rates are linked to higher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Longer loan terms (60 months) have higher loan amounts.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More inquiries are associated with larger loan amounts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dirty="0">
              <a:latin typeface="system-ui"/>
            </a:endParaRPr>
          </a:p>
          <a:p>
            <a:r>
              <a:rPr lang="en-US" b="1" dirty="0">
                <a:latin typeface="system-ui"/>
              </a:rPr>
              <a:t>Debt-to-Income Ratio (DTI</a:t>
            </a:r>
            <a:r>
              <a:rPr lang="en-US" b="1" dirty="0" smtClean="0">
                <a:latin typeface="system-ui"/>
              </a:rPr>
              <a:t>)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 debt-to-income (DTI) ratios are linked to high revolving balances.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DTI loans are more likely to be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Higher DTI loans have more defaulters, especially in educational and small business loans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sz="800" b="0" i="0" dirty="0">
              <a:effectLst/>
              <a:latin typeface="system-ui"/>
            </a:endParaRPr>
          </a:p>
          <a:p>
            <a:r>
              <a:rPr lang="en-US" b="1" dirty="0">
                <a:latin typeface="system-ui"/>
              </a:rPr>
              <a:t>Loan Purpose and 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loans have the highest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Wedding loans have the least charge-offs.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loans have the highest number of defaulters, followed by educational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House loan defaulters are higher in rented 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Small business loan defaulters are higher among those who own homes.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Education and housing loans are fewer</a:t>
            </a:r>
            <a:r>
              <a:rPr lang="en-US" dirty="0" smtClean="0">
                <a:latin typeface="system-ui"/>
              </a:rPr>
              <a:t>.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6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886" y="727731"/>
            <a:ext cx="114372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ystem-ui"/>
              </a:rPr>
              <a:t>Loan </a:t>
            </a:r>
            <a:r>
              <a:rPr lang="en-US" b="1" dirty="0">
                <a:latin typeface="system-ui"/>
              </a:rPr>
              <a:t>Grades and Default </a:t>
            </a:r>
            <a:r>
              <a:rPr lang="en-US" b="1" dirty="0" smtClean="0">
                <a:latin typeface="system-ui"/>
              </a:rPr>
              <a:t>Risks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Loans with Grade A and Sub Grade A have the lowest charge-off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Grades/Sub Grades F and G have the highest charge-off risks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dirty="0">
              <a:latin typeface="system-ui"/>
            </a:endParaRPr>
          </a:p>
          <a:p>
            <a:r>
              <a:rPr lang="en-US" b="1" dirty="0">
                <a:latin typeface="system-ui"/>
              </a:rPr>
              <a:t>Employment and </a:t>
            </a:r>
            <a:r>
              <a:rPr lang="en-US" b="1" dirty="0" smtClean="0">
                <a:latin typeface="system-ui"/>
              </a:rPr>
              <a:t>Charge-Offs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Unemployed individuals or those with less than one year of experience are more likely to be charged off</a:t>
            </a:r>
            <a:r>
              <a:rPr lang="en-US" dirty="0" smtClean="0">
                <a:latin typeface="system-ui"/>
              </a:rPr>
              <a:t>.</a:t>
            </a:r>
          </a:p>
          <a:p>
            <a:endParaRPr lang="en-US" dirty="0">
              <a:latin typeface="system-ui"/>
            </a:endParaRPr>
          </a:p>
          <a:p>
            <a:r>
              <a:rPr lang="en-US" b="1" dirty="0">
                <a:latin typeface="system-ui"/>
              </a:rPr>
              <a:t>Geographic and Bankruptcy </a:t>
            </a:r>
            <a:r>
              <a:rPr lang="en-US" b="1" dirty="0" smtClean="0">
                <a:latin typeface="system-ui"/>
              </a:rPr>
              <a:t>Insights</a:t>
            </a:r>
          </a:p>
          <a:p>
            <a:endParaRPr lang="en-US" sz="800" b="1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States like New York, California, and Florida have high charge-off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Those with public record bankruptcies have higher charge-off percentages</a:t>
            </a:r>
            <a:r>
              <a:rPr lang="en-US" dirty="0" smtClean="0">
                <a:latin typeface="system-ui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Interest Rate and Loan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and Debt Consolidation loans charge higher interest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loans charge less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charged-off ratios indicate higher interest rates.</a:t>
            </a:r>
          </a:p>
          <a:p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539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8082-1B22-4EFE-8560-291AC1E82B14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199" y="582083"/>
            <a:ext cx="1027974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Historical and Income Group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Defaulters are more common in years like 2007 and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 loan defaulters span all annual income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Higher-income groups see more house and education loan 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loan amounts see more defaulters across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loan defaulters are fewer when interest rates are low and higher when rates are high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Charge-Off </a:t>
            </a:r>
            <a:r>
              <a:rPr lang="en-US" b="1" dirty="0" smtClean="0"/>
              <a:t>Trends</a:t>
            </a:r>
          </a:p>
          <a:p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annual income increases, loan amounts and interest rates also increase, leading to more charge-offs.</a:t>
            </a:r>
          </a:p>
        </p:txBody>
      </p:sp>
    </p:spTree>
    <p:extLst>
      <p:ext uri="{BB962C8B-B14F-4D97-AF65-F5344CB8AC3E}">
        <p14:creationId xmlns:p14="http://schemas.microsoft.com/office/powerpoint/2010/main" val="34616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6147" y="57148"/>
            <a:ext cx="69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Libraries and data set used for case study :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8054" y="878165"/>
            <a:ext cx="894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5C65-8861-4990-8FD4-0AC34AD860A5}" type="datetime1">
              <a:rPr lang="en-US" sz="1600" b="1" smtClean="0">
                <a:latin typeface="Arial Black" panose="020B0A04020102020204" pitchFamily="34" charset="0"/>
              </a:rPr>
              <a:t>7/23/2024</a:t>
            </a:fld>
            <a:endParaRPr lang="en-US" sz="1600" b="1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ADFFD6A9-53E1-41A8-BB33-3B562EC670BC}" type="slidenum">
              <a:rPr lang="en-US" sz="1600" b="1">
                <a:latin typeface="Arial Black" panose="020B0A04020102020204" pitchFamily="34" charset="0"/>
              </a:rPr>
              <a:pPr/>
              <a:t>3</a:t>
            </a:fld>
            <a:endParaRPr lang="en-US" sz="1600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51801"/>
              </p:ext>
            </p:extLst>
          </p:nvPr>
        </p:nvGraphicFramePr>
        <p:xfrm>
          <a:off x="1790219" y="569484"/>
          <a:ext cx="8611561" cy="184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39"/>
                <a:gridCol w="4363422"/>
              </a:tblGrid>
              <a:tr h="28683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set:</a:t>
                      </a:r>
                    </a:p>
                  </a:txBody>
                  <a:tcPr anchor="ctr"/>
                </a:tc>
              </a:tr>
              <a:tr h="148196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Numpy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Matplotlib.pyplot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Seaborn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Loan.csv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</a:p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Rows in the Dataset= 39717 </a:t>
                      </a:r>
                    </a:p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Columns in the Dataset= 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2630" y="3086706"/>
            <a:ext cx="11969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dropping null values left out Rows = 39717, Columns = 57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removing single valued columns, which are not useful for analysis  remaining Rows = 39717, Columns = 48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703" y="2632731"/>
            <a:ext cx="5571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b="1" dirty="0" smtClean="0"/>
              <a:t>Data Cleaning and Manipulation 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5703" y="4069778"/>
            <a:ext cx="1196937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Columns such as</a:t>
            </a:r>
            <a:r>
              <a:rPr lang="en-US" altLang="en-US" b="1" dirty="0"/>
              <a:t> id, </a:t>
            </a:r>
            <a:r>
              <a:rPr lang="en-US" altLang="en-US" b="1" dirty="0" err="1"/>
              <a:t>member_id</a:t>
            </a:r>
            <a:r>
              <a:rPr lang="en-US" altLang="en-US" b="1" dirty="0"/>
              <a:t>, </a:t>
            </a:r>
            <a:r>
              <a:rPr lang="en-US" altLang="en-US" b="1" dirty="0" err="1"/>
              <a:t>url</a:t>
            </a:r>
            <a:r>
              <a:rPr lang="en-US" altLang="en-US" b="1" dirty="0"/>
              <a:t>, </a:t>
            </a:r>
            <a:r>
              <a:rPr lang="en-US" altLang="en-US" b="1" dirty="0" err="1"/>
              <a:t>zip_code</a:t>
            </a:r>
            <a:r>
              <a:rPr lang="en-US" altLang="en-US" b="1" dirty="0"/>
              <a:t>, </a:t>
            </a:r>
            <a:r>
              <a:rPr lang="en-US" altLang="en-US" b="1" dirty="0" err="1"/>
              <a:t>last_credit_pull_d</a:t>
            </a:r>
            <a:r>
              <a:rPr lang="en-US" altLang="en-US" b="1" dirty="0"/>
              <a:t>, </a:t>
            </a:r>
            <a:r>
              <a:rPr lang="en-US" altLang="en-US" dirty="0"/>
              <a:t>and </a:t>
            </a:r>
            <a:r>
              <a:rPr lang="en-US" altLang="en-US" b="1" dirty="0" err="1"/>
              <a:t>desc</a:t>
            </a:r>
            <a:r>
              <a:rPr lang="en-US" altLang="en-US" dirty="0"/>
              <a:t> do not contribute to loan risk analysis. Hence, </a:t>
            </a:r>
            <a:r>
              <a:rPr lang="en-US" altLang="en-US" dirty="0" smtClean="0"/>
              <a:t>removed </a:t>
            </a:r>
            <a:r>
              <a:rPr lang="en-US" altLang="en-US" dirty="0"/>
              <a:t>these columns from the dataset. </a:t>
            </a:r>
            <a:endParaRPr lang="en-US" altLang="en-US" dirty="0" smtClean="0"/>
          </a:p>
          <a:p>
            <a:r>
              <a:rPr lang="en-US" dirty="0" smtClean="0"/>
              <a:t>Columns </a:t>
            </a:r>
            <a:r>
              <a:rPr lang="en-US" dirty="0"/>
              <a:t>with </a:t>
            </a:r>
            <a:r>
              <a:rPr lang="en-US" b="1" dirty="0"/>
              <a:t>more than 60% missing values </a:t>
            </a:r>
            <a:r>
              <a:rPr lang="en-US" dirty="0"/>
              <a:t>cannot be imputed without introducing bias into our analysis. Therefore, </a:t>
            </a:r>
            <a:r>
              <a:rPr lang="en-US" dirty="0" smtClean="0"/>
              <a:t>removed </a:t>
            </a:r>
            <a:r>
              <a:rPr lang="en-US" dirty="0"/>
              <a:t>these </a:t>
            </a:r>
            <a:r>
              <a:rPr lang="en-US" dirty="0" smtClean="0"/>
              <a:t>columns.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Final shape of the data set is 39717 rows and 27 columns.</a:t>
            </a:r>
          </a:p>
        </p:txBody>
      </p:sp>
    </p:spTree>
    <p:extLst>
      <p:ext uri="{BB962C8B-B14F-4D97-AF65-F5344CB8AC3E}">
        <p14:creationId xmlns:p14="http://schemas.microsoft.com/office/powerpoint/2010/main" val="51879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102" y="524343"/>
            <a:ext cx="4605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 of this analysis is to determine the likelihood of loan default. This can only be assessed for loans that are either fully paid or charged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off. Current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loans cannot provide meaningful insights into default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risk. Therefore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excluded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records with a current loan status from our dataset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345" y="93214"/>
            <a:ext cx="448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Filtering Loan Status for Analysis: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7BFD-928A-4E35-9C73-EBCAEF568FAC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22" y="524342"/>
            <a:ext cx="6813896" cy="27868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950682"/>
            <a:ext cx="557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Checking and Imputing Missing Values: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5102" y="4422366"/>
            <a:ext cx="50074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the quality of our data, we need to identify and handle missing values appropriately.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Imputing missing values helps maintain the integrity of the dataset without introducing bias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3991959"/>
            <a:ext cx="6680874" cy="2309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70807" y="6315672"/>
            <a:ext cx="658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Imputed missing values with Mode to maintain integrity of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23" y="225083"/>
            <a:ext cx="693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Detection and Removal Using </a:t>
            </a:r>
            <a:r>
              <a:rPr lang="en-US" sz="2400" b="1" dirty="0" smtClean="0"/>
              <a:t>Boxplots :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748"/>
            <a:ext cx="6130294" cy="567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23" y="686748"/>
            <a:ext cx="5931877" cy="5671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808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100%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0793" y="6450930"/>
            <a:ext cx="471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Income </a:t>
            </a:r>
            <a:r>
              <a:rPr lang="en-US" dirty="0"/>
              <a:t>B</a:t>
            </a:r>
            <a:r>
              <a:rPr lang="en-US" dirty="0" smtClean="0"/>
              <a:t>ox Plot at 95% quantile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4029-7875-4FBC-9708-716018BC5BC2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647115"/>
            <a:ext cx="6822830" cy="6210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8289" y="140677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Interest Rate Box Plot</a:t>
            </a:r>
            <a:endParaRPr lang="en-US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EA8C-5612-43EC-A552-0BA984EE1EAB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8554"/>
            <a:ext cx="7005711" cy="6119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85932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Bar Plot of Loan Status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1132" y="2082018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fully paid  =85.5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01132" y="3134750"/>
            <a:ext cx="47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Percentage of customers Charged off  =14.5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519311" y="95660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85.5%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43046" y="4625927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14.5%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92E9-09BE-4096-8E8C-DA23B989A57A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05" y="92998"/>
            <a:ext cx="9537895" cy="6765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" y="844062"/>
            <a:ext cx="22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Heat Map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C6FA-76AE-4E03-8B05-F589418EE7CB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625" y="154745"/>
            <a:ext cx="47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Univariate Analysis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" y="1237957"/>
            <a:ext cx="12140829" cy="48674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7096" y="768047"/>
            <a:ext cx="450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Loan Amount Histogram and Box Plot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74539" y="6296038"/>
            <a:ext cx="93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Observations : </a:t>
            </a:r>
            <a:r>
              <a:rPr lang="en-US" dirty="0"/>
              <a:t>The majority of loan amounts fall within the range of 5000 to 15000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3A6F-17C1-49BC-8022-F2963ACA6096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D6A9-53E1-41A8-BB33-3B562EC67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1208</Words>
  <Application>Microsoft Office PowerPoint</Application>
  <PresentationFormat>Widescreen</PresentationFormat>
  <Paragraphs>235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Colonna MT</vt:lpstr>
      <vt:lpstr>system-ui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Ramesh</dc:creator>
  <cp:lastModifiedBy>M Ramesh</cp:lastModifiedBy>
  <cp:revision>60</cp:revision>
  <dcterms:created xsi:type="dcterms:W3CDTF">2024-07-21T01:45:14Z</dcterms:created>
  <dcterms:modified xsi:type="dcterms:W3CDTF">2024-07-23T15:26:48Z</dcterms:modified>
</cp:coreProperties>
</file>