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99"/>
    <a:srgbClr val="FF00FF"/>
    <a:srgbClr val="EAB8E4"/>
    <a:srgbClr val="E3F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3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70000">
              <a:schemeClr val="accent3">
                <a:lumMod val="40000"/>
                <a:lumOff val="60000"/>
              </a:schemeClr>
            </a:gs>
            <a:gs pos="99000">
              <a:schemeClr val="accent3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5B9F-FBA7-49EE-92CF-12DB5BE6E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61" y="1575582"/>
            <a:ext cx="9748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Lending Club </a:t>
            </a:r>
          </a:p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Case Study</a:t>
            </a:r>
            <a:endParaRPr lang="en-US" sz="8000" dirty="0">
              <a:ln>
                <a:solidFill>
                  <a:srgbClr val="FF66FF"/>
                </a:solidFill>
              </a:ln>
              <a:solidFill>
                <a:srgbClr val="0070C0"/>
              </a:solidFill>
              <a:latin typeface="Colonna MT" panose="04020805060202030203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2154" y="4642338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Mangai</a:t>
            </a:r>
            <a:r>
              <a:rPr lang="en-US" sz="3200" dirty="0" smtClean="0"/>
              <a:t> </a:t>
            </a:r>
            <a:r>
              <a:rPr lang="en-US" sz="3200" dirty="0" err="1" smtClean="0"/>
              <a:t>Maharajan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Manthi</a:t>
            </a:r>
            <a:r>
              <a:rPr lang="en-US" sz="3200" dirty="0" smtClean="0"/>
              <a:t> Ramesh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05" y="92998"/>
            <a:ext cx="9537895" cy="676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" y="844062"/>
            <a:ext cx="22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Heat Map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80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25" y="154745"/>
            <a:ext cx="47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Univariate Analysis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" y="1237957"/>
            <a:ext cx="12140829" cy="486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7096" y="768047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Loan Amount Histogram and Box Plot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7625" y="6246055"/>
            <a:ext cx="93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US" dirty="0"/>
              <a:t>The majority of loan amounts fall within the range of 5000 to 15000</a:t>
            </a:r>
          </a:p>
        </p:txBody>
      </p:sp>
    </p:spTree>
    <p:extLst>
      <p:ext uri="{BB962C8B-B14F-4D97-AF65-F5344CB8AC3E}">
        <p14:creationId xmlns:p14="http://schemas.microsoft.com/office/powerpoint/2010/main" val="10884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4"/>
            <a:ext cx="9301163" cy="631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810" y="0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Histogram Plot for Purpose of Loan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89244" y="1247600"/>
            <a:ext cx="2026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Observations : 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count plot shows that debt consolidation accounted for the majority of loans taken out. Furthermore, a very high number of loans that have been charged off are connected to these 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517" y="154745"/>
            <a:ext cx="301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Bivariate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6" y="693170"/>
            <a:ext cx="8243668" cy="6164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08" y="872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Heat Map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318" y="548641"/>
            <a:ext cx="1121195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Loan amount, funding amount, and funded amount invested are strongly correlated</a:t>
            </a:r>
            <a:r>
              <a:rPr lang="en-US" dirty="0"/>
              <a:t>: These three variables are closely related, indicating that as one increases, the others tend to increase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Interest rate and employee length are negatively correlated</a:t>
            </a:r>
            <a:r>
              <a:rPr lang="en-US" dirty="0"/>
              <a:t>: This suggests that longer employee tenure is associated with lower interest rates, possibly reflecting lower risk for long-term employed individuals.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Delinquency in the past 2 years and inquiries in the last 6 months are positively correlated with the interest rate</a:t>
            </a:r>
            <a:r>
              <a:rPr lang="en-US" dirty="0"/>
              <a:t>: This suggests a tendency towards higher interest rates for borrowers with recent delinquencies and numerous recent credit inquiries, indicating a higher risk of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Annual income is positively correlated with loan amount, </a:t>
            </a:r>
            <a:r>
              <a:rPr lang="en-US" b="1" dirty="0" err="1"/>
              <a:t>revol_bal</a:t>
            </a:r>
            <a:r>
              <a:rPr lang="en-US" b="1" dirty="0"/>
              <a:t>, and total payment</a:t>
            </a:r>
            <a:r>
              <a:rPr lang="en-US" dirty="0"/>
              <a:t>: Higher income individuals tend to take out larger loans, have higher revolving balances, and make higher total payments.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Debt-to-income (DTI) ratio is positively correlated with revolving balance</a:t>
            </a:r>
            <a:r>
              <a:rPr lang="en-US" dirty="0"/>
              <a:t>: This indicates that individuals with higher revolving balances tend to have higher debt-to-income ratios.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Total payment is strongly correlated with loan amount, funded amount, and funded amount invested</a:t>
            </a:r>
            <a:r>
              <a:rPr lang="en-US" dirty="0"/>
              <a:t>: This shows that larger loans lead to higher total payments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437" y="211015"/>
            <a:ext cx="110853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Bi variate Analysis, Part One with loan </a:t>
            </a:r>
            <a:r>
              <a:rPr lang="en-US" sz="2800" b="1" dirty="0" smtClean="0"/>
              <a:t>status</a:t>
            </a:r>
          </a:p>
          <a:p>
            <a:pPr algn="ctr"/>
            <a:endParaRPr lang="en-US" sz="1000" b="1" dirty="0"/>
          </a:p>
          <a:p>
            <a:r>
              <a:rPr lang="en-US" i="1" dirty="0" smtClean="0"/>
              <a:t>         In </a:t>
            </a:r>
            <a:r>
              <a:rPr lang="en-US" i="1" dirty="0"/>
              <a:t>this section, we will compare the loan status to certain important columns that might have an impact on debts that have been charged off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LOAN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INTEREST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ANNUAL INCOME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PURPOSE OF LOAN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SUB 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EMP LENGTH (EMPLOYEE EXPERIENCE)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DTI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HOME OWNERSHIP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VERIFICATION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ADDRESS STATE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PUB_REC_BANKRUPTICIES (BANKRUPTICIES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7" y="779905"/>
            <a:ext cx="6345060" cy="498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04"/>
            <a:ext cx="5765198" cy="4987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948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1674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Annual Income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39781" y="85229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01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746498"/>
            <a:ext cx="6016283" cy="522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499"/>
            <a:ext cx="5922229" cy="5220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881" y="6233774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Interest Rate Vs Charged off Proportion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76160" y="6233772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Charged off Proportion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02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34" y="711549"/>
            <a:ext cx="5386745" cy="542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550"/>
            <a:ext cx="6161649" cy="5421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892" y="6231990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32320" y="621792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Ratio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336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1111348"/>
            <a:ext cx="5931877" cy="4825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48"/>
            <a:ext cx="5889843" cy="4825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8" y="6163437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Ownership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4129" y="6163437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Bankruptcies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68617" y="213083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06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905" y="182880"/>
            <a:ext cx="89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noFill/>
              </a:rPr>
              <a:t>Lending Club Case Study</a:t>
            </a:r>
            <a:endParaRPr lang="en-US" sz="36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9" y="942535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3385" y="1688123"/>
            <a:ext cx="10902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This study is based on a consumer </a:t>
            </a:r>
            <a:r>
              <a:rPr lang="en-US" sz="2400" b="0" dirty="0"/>
              <a:t>finance company which </a:t>
            </a:r>
            <a:r>
              <a:rPr lang="en-US" sz="2400" b="0" dirty="0" smtClean="0"/>
              <a:t>specializes </a:t>
            </a:r>
            <a:r>
              <a:rPr lang="en-US" sz="2400" b="0" dirty="0"/>
              <a:t>in lending various types of loans to urban </a:t>
            </a:r>
            <a:r>
              <a:rPr lang="en-US" sz="2400" b="0" dirty="0" smtClean="0"/>
              <a:t>customers.</a:t>
            </a:r>
            <a:endParaRPr 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703384" y="2679933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Company has to take decision to approve the loan application based on data of past loan applicants to reduce/avoid defaulters hence reduce the financial loses to the company.</a:t>
            </a:r>
            <a:endParaRPr lang="en-US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96947" y="4185287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2056" y="5032885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Our aim is to study </a:t>
            </a:r>
            <a:r>
              <a:rPr lang="en-US" sz="2400" dirty="0"/>
              <a:t>consumer attributes</a:t>
            </a:r>
            <a:r>
              <a:rPr lang="en-US" sz="2400" b="0" dirty="0"/>
              <a:t> and </a:t>
            </a:r>
            <a:r>
              <a:rPr lang="en-US" sz="2400" dirty="0"/>
              <a:t>loan </a:t>
            </a:r>
            <a:r>
              <a:rPr lang="en-US" sz="2400" dirty="0" smtClean="0"/>
              <a:t>attributes </a:t>
            </a:r>
            <a:r>
              <a:rPr lang="en-US" sz="2400" b="0" dirty="0" smtClean="0"/>
              <a:t>with the help of data from past loan applicants </a:t>
            </a:r>
            <a:r>
              <a:rPr lang="en-US" sz="2400" b="0" dirty="0" smtClean="0"/>
              <a:t>using EDA then identify patterns, </a:t>
            </a:r>
            <a:r>
              <a:rPr lang="en-US" sz="2400" b="0" dirty="0"/>
              <a:t>which </a:t>
            </a:r>
            <a:r>
              <a:rPr lang="en-US" sz="2400" b="0" dirty="0" smtClean="0"/>
              <a:t>leads to </a:t>
            </a:r>
            <a:r>
              <a:rPr lang="en-US" sz="2400" b="0" dirty="0"/>
              <a:t>a person is likely to </a:t>
            </a:r>
            <a:r>
              <a:rPr lang="en-US" sz="2400" b="0" dirty="0" smtClean="0"/>
              <a:t>default.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92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101" y="-18980"/>
            <a:ext cx="903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000" b="1" i="0" dirty="0">
              <a:effectLst/>
              <a:latin typeface="system-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31"/>
            <a:ext cx="5809957" cy="3362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6413" y="3854548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Rate of Interest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6" y="381130"/>
            <a:ext cx="6128824" cy="3362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36146" y="3854548"/>
            <a:ext cx="33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Rate of Interest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03" y="3854549"/>
            <a:ext cx="5449107" cy="3003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6146" y="5792885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Vs Rate of Interest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89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26"/>
            <a:ext cx="5477639" cy="5106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1" y="815926"/>
            <a:ext cx="5917809" cy="510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3433" y="165686"/>
            <a:ext cx="903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433" y="6251750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Term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67821" y="6251750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Grade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875851"/>
            <a:ext cx="5968548" cy="482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851"/>
            <a:ext cx="5915025" cy="48248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4998" y="68594"/>
            <a:ext cx="39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Segmented Analysis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420" y="5930233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Purpose Vs Loan Status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2835" y="5958657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 plot for </a:t>
            </a:r>
            <a:r>
              <a:rPr lang="en-US" b="1" dirty="0" err="1" smtClean="0"/>
              <a:t>Seg_Purpose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7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8613" y="769342"/>
            <a:ext cx="2837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ystem-ui"/>
              </a:rPr>
              <a:t>Conclusion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613" y="1526070"/>
            <a:ext cx="11401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ystem-ui"/>
              </a:rPr>
              <a:t>  Loans with higher loan amount, higher interest rate, Grade F and Grade G are more likely to be charged off.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ystem-ui"/>
              </a:rPr>
              <a:t>  Small business loans are at a higher proportion of charged off loans.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ystem-ui"/>
              </a:rPr>
              <a:t>  Those who are unemployed or have less than one year of experience are more likely to be charged off.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ystem-ui"/>
              </a:rPr>
              <a:t>  The likelihood of a loan being charged off increases progressively as DTI increases.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ystem-ui"/>
              </a:rPr>
              <a:t>  Those with </a:t>
            </a:r>
            <a:r>
              <a:rPr lang="en-US" b="0" i="0" dirty="0" err="1" smtClean="0">
                <a:effectLst/>
                <a:latin typeface="system-ui"/>
              </a:rPr>
              <a:t>pub_rec_bankruptcies</a:t>
            </a:r>
            <a:r>
              <a:rPr lang="en-US" b="0" i="0" dirty="0" smtClean="0">
                <a:effectLst/>
                <a:latin typeface="system-ui"/>
              </a:rPr>
              <a:t> values 1 and 2 have higher charged-off percentage than those without    </a:t>
            </a:r>
            <a:r>
              <a:rPr lang="en-US" b="0" i="0" dirty="0" err="1" smtClean="0">
                <a:effectLst/>
                <a:latin typeface="system-ui"/>
              </a:rPr>
              <a:t>pub_rec_bankruptcies</a:t>
            </a:r>
            <a:r>
              <a:rPr lang="en-US" b="0" i="0" dirty="0" smtClean="0">
                <a:effectLst/>
                <a:latin typeface="system-ui"/>
              </a:rPr>
              <a:t>.</a:t>
            </a:r>
          </a:p>
          <a:p>
            <a:endParaRPr lang="en-US" b="0" i="0" dirty="0" smtClean="0">
              <a:effectLst/>
              <a:latin typeface="system-ui"/>
            </a:endParaRPr>
          </a:p>
          <a:p>
            <a:r>
              <a:rPr lang="en-US" b="1" i="0" dirty="0" smtClean="0">
                <a:effectLst/>
                <a:latin typeface="system-ui"/>
              </a:rPr>
              <a:t>It's clear that as annual income increases, the percentage of charged-off loans decreases.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390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590843"/>
            <a:ext cx="69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Libraries and data set used for case study 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6091" y="1266092"/>
            <a:ext cx="89470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Loan.csv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Rows in the Dataset= 39717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Columns in the Dataset= 111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7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822" y="1125416"/>
            <a:ext cx="8736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dropping null values left out Rows = 39717, Columns = 57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removing single valued columns, which are not useful for analysis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remaining Rows = 39717, Columns = 48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6" y="393895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/>
              <a:t>Manipulation of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22" y="2992346"/>
            <a:ext cx="9554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Columns such as</a:t>
            </a:r>
            <a:r>
              <a:rPr lang="en-US" altLang="en-US" b="1" dirty="0"/>
              <a:t> id, </a:t>
            </a:r>
            <a:r>
              <a:rPr lang="en-US" altLang="en-US" b="1" dirty="0" err="1"/>
              <a:t>member_id</a:t>
            </a:r>
            <a:r>
              <a:rPr lang="en-US" altLang="en-US" b="1" dirty="0"/>
              <a:t>, </a:t>
            </a:r>
            <a:r>
              <a:rPr lang="en-US" altLang="en-US" b="1" dirty="0" err="1"/>
              <a:t>url</a:t>
            </a:r>
            <a:r>
              <a:rPr lang="en-US" altLang="en-US" b="1" dirty="0"/>
              <a:t>, </a:t>
            </a:r>
            <a:r>
              <a:rPr lang="en-US" altLang="en-US" b="1" dirty="0" err="1"/>
              <a:t>zip_code</a:t>
            </a:r>
            <a:r>
              <a:rPr lang="en-US" altLang="en-US" b="1" dirty="0"/>
              <a:t>, </a:t>
            </a:r>
            <a:r>
              <a:rPr lang="en-US" altLang="en-US" b="1" dirty="0" err="1"/>
              <a:t>last_credit_pull_d</a:t>
            </a:r>
            <a:r>
              <a:rPr lang="en-US" altLang="en-US" b="1" dirty="0"/>
              <a:t>, </a:t>
            </a:r>
            <a:r>
              <a:rPr lang="en-US" altLang="en-US" dirty="0"/>
              <a:t>and </a:t>
            </a:r>
            <a:r>
              <a:rPr lang="en-US" altLang="en-US" b="1" dirty="0" err="1"/>
              <a:t>desc</a:t>
            </a:r>
            <a:r>
              <a:rPr lang="en-US" altLang="en-US" dirty="0"/>
              <a:t> do not contribute to loan risk analysis. </a:t>
            </a:r>
            <a:r>
              <a:rPr lang="en-US" altLang="en-US" dirty="0"/>
              <a:t>Hence, </a:t>
            </a:r>
            <a:r>
              <a:rPr lang="en-US" altLang="en-US" dirty="0" smtClean="0"/>
              <a:t>removed </a:t>
            </a:r>
            <a:r>
              <a:rPr lang="en-US" altLang="en-US" dirty="0"/>
              <a:t>these columns from the dataset.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dirty="0" smtClean="0"/>
              <a:t>Columns </a:t>
            </a:r>
            <a:r>
              <a:rPr lang="en-US" dirty="0"/>
              <a:t>with </a:t>
            </a:r>
            <a:r>
              <a:rPr lang="en-US" b="1" dirty="0"/>
              <a:t>more than 60% missing values </a:t>
            </a:r>
            <a:r>
              <a:rPr lang="en-US" dirty="0"/>
              <a:t>cannot be imputed without introducing bias into our analysis. Therefore, </a:t>
            </a:r>
            <a:r>
              <a:rPr lang="en-US" dirty="0" smtClean="0"/>
              <a:t>removed </a:t>
            </a:r>
            <a:r>
              <a:rPr lang="en-US" dirty="0"/>
              <a:t>these </a:t>
            </a:r>
            <a:r>
              <a:rPr lang="en-US" dirty="0" smtClean="0"/>
              <a:t>columns.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</a:t>
            </a:r>
            <a:r>
              <a:rPr lang="en-US" altLang="en-US" dirty="0" smtClean="0"/>
              <a:t>Final shape of the data set is 39717 rows and 26 columns.</a:t>
            </a:r>
          </a:p>
        </p:txBody>
      </p:sp>
    </p:spTree>
    <p:extLst>
      <p:ext uri="{BB962C8B-B14F-4D97-AF65-F5344CB8AC3E}">
        <p14:creationId xmlns:p14="http://schemas.microsoft.com/office/powerpoint/2010/main" val="753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113" y="1028700"/>
            <a:ext cx="103441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of this analysis is to determine the likelihood of loan default. This can only be assessed for loans that are either fully paid or charged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off. Current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loans cannot provide meaningful insights into default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risk. Therefore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excluded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with a current loan status from our dataset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212" y="300038"/>
            <a:ext cx="448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Filtering Loan Status for Analysis: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2634525"/>
            <a:ext cx="8723416" cy="25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130" y="1308295"/>
            <a:ext cx="10044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ensure the quality of our data, we need to identify and handle missing values appropriately.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Imputing missing values helps maintain the integrity of the dataset without introducing bias.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4744" y="494938"/>
            <a:ext cx="55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and Imputing Missing Values: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0" y="2487431"/>
            <a:ext cx="7709094" cy="3299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8130" y="6007186"/>
            <a:ext cx="931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Imputed missing values with Mode to maintain integrity of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92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3" y="225083"/>
            <a:ext cx="693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Detection and Removal Using </a:t>
            </a:r>
            <a:r>
              <a:rPr lang="en-US" sz="2400" b="1" dirty="0" smtClean="0"/>
              <a:t>Boxplots 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48"/>
            <a:ext cx="6130294" cy="567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686748"/>
            <a:ext cx="5931877" cy="5671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808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100%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0793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95% quantile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647115"/>
            <a:ext cx="6822830" cy="6210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8289" y="140677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Interest Rate Box Plot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8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54"/>
            <a:ext cx="7005711" cy="6119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85932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Bar Plot of Loan Status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1132" y="2082018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fully paid  =85.5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01132" y="3134750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Charged off  =14.5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19311" y="95660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85.5%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3046" y="4625927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897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Colonna MT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Ramesh</dc:creator>
  <cp:lastModifiedBy>M Ramesh</cp:lastModifiedBy>
  <cp:revision>40</cp:revision>
  <dcterms:created xsi:type="dcterms:W3CDTF">2024-07-21T01:45:14Z</dcterms:created>
  <dcterms:modified xsi:type="dcterms:W3CDTF">2024-07-21T14:34:54Z</dcterms:modified>
</cp:coreProperties>
</file>