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Raleway" pitchFamily="2" charset="0"/>
      <p:regular r:id="rId16"/>
      <p:bold r:id="rId17"/>
      <p:italic r:id="rId18"/>
      <p:boldItalic r:id="rId19"/>
    </p:embeddedFont>
    <p:embeddedFont>
      <p:font typeface="Raleway SemiBold" pitchFamily="2" charset="0"/>
      <p:regular r:id="rId20"/>
      <p:bold r:id="rId21"/>
      <p:italic r:id="rId22"/>
      <p:boldItalic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123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a50fcad0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a50fcad0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a50fcad0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a50fcad0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a50fcad0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a50fcad0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a50fcad0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a50fcad0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a50fcad0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a50fcad0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a50fcad0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a50fcad0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a50fcad0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ea50fcad0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639700" y="1800750"/>
            <a:ext cx="38646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Camada de Aplicação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604375" y="3754725"/>
            <a:ext cx="740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Alunos: Marcos Junior e Lucas Corrêa  </a:t>
            </a:r>
            <a:endParaRPr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Definição</a:t>
            </a: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700" b="0"/>
              <a:t>É responsável pela interação e comunicação entre aplicativos e serviços em dispositivos de rede.</a:t>
            </a:r>
            <a:endParaRPr sz="1700" b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700" b="0"/>
              <a:t>Ela fornece os protocolos e interfaces necessários para que os aplicativos possam trocar informações e dados.</a:t>
            </a:r>
            <a:endParaRPr sz="1700" b="0"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975" y="1233488"/>
            <a:ext cx="310622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339050"/>
            <a:ext cx="81531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Protocolo DNS </a:t>
            </a:r>
            <a:r>
              <a:rPr lang="pt-BR" sz="2000">
                <a:solidFill>
                  <a:schemeClr val="dk1"/>
                </a:solidFill>
              </a:rPr>
              <a:t>(Sistemas de Nome de Domínio)</a:t>
            </a:r>
            <a:endParaRPr sz="800"/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 idx="4294967295"/>
          </p:nvPr>
        </p:nvSpPr>
        <p:spPr>
          <a:xfrm>
            <a:off x="535775" y="873300"/>
            <a:ext cx="6260100" cy="3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b="0"/>
              <a:t>Ex.:</a:t>
            </a:r>
            <a:endParaRPr sz="1600" b="0"/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Raleway"/>
              <a:buChar char="●"/>
            </a:pPr>
            <a:r>
              <a:rPr lang="pt-BR" sz="1600" b="0"/>
              <a:t>Quando você digita </a:t>
            </a:r>
            <a:r>
              <a:rPr lang="pt-BR" sz="1600" i="1"/>
              <a:t>"</a:t>
            </a:r>
            <a:r>
              <a:rPr lang="pt-BR" sz="1800" i="1"/>
              <a:t>google.com</a:t>
            </a:r>
            <a:r>
              <a:rPr lang="pt-BR" sz="1600" i="1"/>
              <a:t>"</a:t>
            </a:r>
            <a:r>
              <a:rPr lang="pt-BR" sz="1600" b="0"/>
              <a:t> no navegador, seu computador pergunta a um servidor </a:t>
            </a:r>
            <a:r>
              <a:rPr lang="pt-BR" sz="1600" i="1"/>
              <a:t>DNS</a:t>
            </a:r>
            <a:r>
              <a:rPr lang="pt-BR" sz="1600" b="0"/>
              <a:t> qual é o endereço </a:t>
            </a:r>
            <a:r>
              <a:rPr lang="pt-BR" sz="1600" i="1"/>
              <a:t>IP</a:t>
            </a:r>
            <a:r>
              <a:rPr lang="pt-BR" sz="1600" b="0"/>
              <a:t> associado a </a:t>
            </a:r>
            <a:r>
              <a:rPr lang="pt-BR" sz="1600" i="1"/>
              <a:t>"</a:t>
            </a:r>
            <a:r>
              <a:rPr lang="pt-BR" sz="1800" i="1"/>
              <a:t>google.com</a:t>
            </a:r>
            <a:r>
              <a:rPr lang="pt-BR" sz="1600" i="1"/>
              <a:t>".</a:t>
            </a:r>
            <a:endParaRPr sz="1600" i="1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Char char="●"/>
            </a:pPr>
            <a:r>
              <a:rPr lang="pt-BR" sz="1600" b="0"/>
              <a:t>O servidor DNS responde com o endereço </a:t>
            </a:r>
            <a:r>
              <a:rPr lang="pt-BR" sz="1600" i="1"/>
              <a:t>IP</a:t>
            </a:r>
            <a:r>
              <a:rPr lang="pt-BR" sz="1600" b="0"/>
              <a:t>, que é </a:t>
            </a:r>
            <a:r>
              <a:rPr lang="pt-BR" sz="1600" i="1"/>
              <a:t>“172.217.3.110”.</a:t>
            </a:r>
            <a:endParaRPr sz="1600" i="1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Char char="●"/>
            </a:pPr>
            <a:r>
              <a:rPr lang="pt-BR" sz="1600" b="0"/>
              <a:t>Seu navegador usa esse endereço IP para se conectar ao </a:t>
            </a:r>
            <a:r>
              <a:rPr lang="pt-BR" sz="1600" i="1"/>
              <a:t>servidor</a:t>
            </a:r>
            <a:r>
              <a:rPr lang="pt-BR" sz="1600" b="0"/>
              <a:t> do Google e carregar a página inicial do Google.</a:t>
            </a:r>
            <a:endParaRPr sz="1600" b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1600" b="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850" y="3672950"/>
            <a:ext cx="3596301" cy="12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 idx="4294967295"/>
          </p:nvPr>
        </p:nvSpPr>
        <p:spPr>
          <a:xfrm>
            <a:off x="330125" y="264975"/>
            <a:ext cx="8433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Protocolo HTTP </a:t>
            </a:r>
            <a:r>
              <a:rPr lang="pt-BR" sz="1600">
                <a:solidFill>
                  <a:schemeClr val="dk1"/>
                </a:solidFill>
              </a:rPr>
              <a:t>(Protocolo de Transferência de Hipertexto)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4294967295"/>
          </p:nvPr>
        </p:nvSpPr>
        <p:spPr>
          <a:xfrm>
            <a:off x="535775" y="698500"/>
            <a:ext cx="6260100" cy="25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 b="0"/>
              <a:t>Ex.:</a:t>
            </a:r>
            <a:endParaRPr sz="1500" b="0"/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pt-BR" sz="1500" b="0"/>
              <a:t>Um exemplo sucinto de aplicação do </a:t>
            </a:r>
            <a:r>
              <a:rPr lang="pt-BR" sz="1500" i="1"/>
              <a:t>HTTP</a:t>
            </a:r>
            <a:r>
              <a:rPr lang="pt-BR" sz="1500" b="0"/>
              <a:t> na camada de aplicação, é quando um navegador da web faz uma solicitação HTTP a um servidor para carregar uma página da web.</a:t>
            </a:r>
            <a:endParaRPr sz="1500" b="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pt-BR" sz="1500" b="0"/>
              <a:t> O servidor processa a solicitação e envia a página de volta ao navegador para exibição.</a:t>
            </a:r>
            <a:endParaRPr sz="1500" b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 b="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225" y="2963350"/>
            <a:ext cx="3780793" cy="16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8019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Correio Eletrônico (E-mail)</a:t>
            </a:r>
            <a:endParaRPr sz="2400"/>
          </a:p>
        </p:txBody>
      </p:sp>
      <p:sp>
        <p:nvSpPr>
          <p:cNvPr id="100" name="Google Shape;100;p17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pt-BR" sz="1700" b="0" dirty="0">
                <a:latin typeface="Trebuchet MS"/>
                <a:ea typeface="Trebuchet MS"/>
                <a:cs typeface="Trebuchet MS"/>
                <a:sym typeface="Trebuchet MS"/>
              </a:rPr>
              <a:t>Normalmente a mensagem é composta pela aplicação remetente, e a aplicação corporativa ou do provedor de acesso usando o protocolo SMTP, na porta 25/TCP, que então transmite a mensagem para aplicação de destino.</a:t>
            </a:r>
            <a:br>
              <a:rPr lang="pt-BR" sz="1700" b="0" dirty="0">
                <a:latin typeface="Trebuchet MS"/>
                <a:ea typeface="Trebuchet MS"/>
                <a:cs typeface="Trebuchet MS"/>
                <a:sym typeface="Trebuchet MS"/>
              </a:rPr>
            </a:br>
            <a:endParaRPr sz="1700" b="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●"/>
            </a:pPr>
            <a:r>
              <a:rPr lang="pt-BR" sz="1700" b="0" dirty="0" err="1">
                <a:latin typeface="Trebuchet MS"/>
                <a:ea typeface="Trebuchet MS"/>
                <a:cs typeface="Trebuchet MS"/>
                <a:sym typeface="Trebuchet MS"/>
              </a:rPr>
              <a:t>Ex</a:t>
            </a:r>
            <a:r>
              <a:rPr lang="pt-BR" sz="1700" b="0" dirty="0">
                <a:latin typeface="Trebuchet MS"/>
                <a:ea typeface="Trebuchet MS"/>
                <a:cs typeface="Trebuchet MS"/>
                <a:sym typeface="Trebuchet MS"/>
              </a:rPr>
              <a:t> de Programas: Mozilla Thunderbird; Microsoft Outlook.</a:t>
            </a:r>
            <a:endParaRPr sz="1700" b="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 idx="4294967295"/>
          </p:nvPr>
        </p:nvSpPr>
        <p:spPr>
          <a:xfrm>
            <a:off x="562500" y="529550"/>
            <a:ext cx="8019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FTP</a:t>
            </a:r>
            <a:endParaRPr sz="2400"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 idx="4294967295"/>
          </p:nvPr>
        </p:nvSpPr>
        <p:spPr>
          <a:xfrm>
            <a:off x="562500" y="1061417"/>
            <a:ext cx="5197200" cy="3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pt-BR" sz="1800" b="0">
                <a:latin typeface="Trebuchet MS"/>
                <a:ea typeface="Trebuchet MS"/>
                <a:cs typeface="Trebuchet MS"/>
                <a:sym typeface="Trebuchet MS"/>
              </a:rPr>
              <a:t>Foi Incorporado ao TCP/IP em 1980.</a:t>
            </a:r>
            <a:endParaRPr sz="1800" b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pt-BR" sz="1800" b="0">
                <a:latin typeface="Trebuchet MS"/>
                <a:ea typeface="Trebuchet MS"/>
                <a:cs typeface="Trebuchet MS"/>
                <a:sym typeface="Trebuchet MS"/>
              </a:rPr>
              <a:t>Ele é usado para transferência de arquivos entre um servidor, , sistema de armazenamento ou outro dispositivo através de uma conexão de rede.</a:t>
            </a:r>
            <a:endParaRPr sz="1800" b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pt-BR" sz="1800" b="0">
                <a:latin typeface="Trebuchet MS"/>
                <a:ea typeface="Trebuchet MS"/>
                <a:cs typeface="Trebuchet MS"/>
                <a:sym typeface="Trebuchet MS"/>
              </a:rPr>
              <a:t>upload de arquivos, dados são transferidos de um computador para um servidor.</a:t>
            </a:r>
            <a:endParaRPr sz="1800" b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pt-BR" sz="1800" b="0">
                <a:latin typeface="Trebuchet MS"/>
                <a:ea typeface="Trebuchet MS"/>
                <a:cs typeface="Trebuchet MS"/>
                <a:sym typeface="Trebuchet MS"/>
              </a:rPr>
              <a:t>download, os arquivos são transferidos de um servidor para o seu computador pessoal.</a:t>
            </a:r>
            <a:endParaRPr sz="1800" b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pt-BR" sz="1800" b="0">
                <a:latin typeface="Trebuchet MS"/>
                <a:ea typeface="Trebuchet MS"/>
                <a:cs typeface="Trebuchet MS"/>
                <a:sym typeface="Trebuchet MS"/>
              </a:rPr>
              <a:t>FileZilla; WinSCP; Cyberduck; ForkLift dentre outros.</a:t>
            </a:r>
            <a:endParaRPr sz="1800" b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8019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Telnet</a:t>
            </a:r>
            <a:endParaRPr sz="2400"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pt-BR" sz="1800" b="0">
                <a:latin typeface="Trebuchet MS"/>
                <a:ea typeface="Trebuchet MS"/>
                <a:cs typeface="Trebuchet MS"/>
                <a:sym typeface="Trebuchet MS"/>
              </a:rPr>
              <a:t>Foi criado em 1971.</a:t>
            </a:r>
            <a:endParaRPr sz="1800" b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pt-BR" sz="1800" b="0">
                <a:latin typeface="Trebuchet MS"/>
                <a:ea typeface="Trebuchet MS"/>
                <a:cs typeface="Trebuchet MS"/>
                <a:sym typeface="Trebuchet MS"/>
              </a:rPr>
              <a:t>Ele é usado para executar linhas de comando em computador remoto.</a:t>
            </a:r>
            <a:endParaRPr sz="1800" b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pt-BR" sz="1800" b="0">
                <a:latin typeface="Trebuchet MS"/>
                <a:ea typeface="Trebuchet MS"/>
                <a:cs typeface="Trebuchet MS"/>
                <a:sym typeface="Trebuchet MS"/>
              </a:rPr>
              <a:t>Seu Uso: Ele é um protocolo de rede normalmente usado para agilizar o conserto de falhas em computadores.</a:t>
            </a:r>
            <a:endParaRPr sz="1800" b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pt-BR" sz="1800" b="0">
                <a:latin typeface="Trebuchet MS"/>
                <a:ea typeface="Trebuchet MS"/>
                <a:cs typeface="Trebuchet MS"/>
                <a:sym typeface="Trebuchet MS"/>
              </a:rPr>
              <a:t>Programas: habilitando recursos no sistema.</a:t>
            </a:r>
            <a:endParaRPr sz="1800" b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1800" b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8019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Pontos Positivos</a:t>
            </a:r>
            <a:endParaRPr sz="2400"/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/>
              <a:t>A camada de aplicação atua como intermediário para ajudar diferentes apps a “conversarem” entre si.</a:t>
            </a:r>
            <a:endParaRPr sz="1600" b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/>
              <a:t>Exemplo, quando você envia uma mensagem pelo </a:t>
            </a:r>
            <a:r>
              <a:rPr lang="pt-BR" sz="1600" b="0" i="1"/>
              <a:t>WhatsApp</a:t>
            </a:r>
            <a:r>
              <a:rPr lang="pt-BR" sz="1600" b="0"/>
              <a:t>,ela garante que a mensagem seja transmitida de seu celular para o celular do destinatário, permitindo a comunicação instantaneamente.</a:t>
            </a:r>
            <a:endParaRPr sz="1600" b="0"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975" y="2028063"/>
            <a:ext cx="1087375" cy="10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8019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Pontos Positivos</a:t>
            </a:r>
            <a:endParaRPr sz="2400"/>
          </a:p>
        </p:txBody>
      </p:sp>
      <p:sp>
        <p:nvSpPr>
          <p:cNvPr id="125" name="Google Shape;125;p21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/>
              <a:t>Também ajuda a proteger suas informações. </a:t>
            </a:r>
            <a:endParaRPr sz="1600" b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/>
              <a:t>Quando você faz login em sua conta bancária, usando o </a:t>
            </a:r>
            <a:r>
              <a:rPr lang="pt-BR" sz="1600" b="0" i="1"/>
              <a:t>Internet Banking</a:t>
            </a:r>
            <a:r>
              <a:rPr lang="pt-BR" sz="1600" b="0"/>
              <a:t>, ela utiliza criptografia para garantir que suas transações e informações sejam mantidas em sigilo, protegendo-as contra ataques hackers.</a:t>
            </a:r>
            <a:endParaRPr sz="1600" b="0" cap="small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975" y="1721150"/>
            <a:ext cx="1701201" cy="170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Office PowerPoint</Application>
  <PresentationFormat>Apresentação na tela (16:9)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Trebuchet MS</vt:lpstr>
      <vt:lpstr>Raleway</vt:lpstr>
      <vt:lpstr>Raleway SemiBold</vt:lpstr>
      <vt:lpstr>Lato</vt:lpstr>
      <vt:lpstr>Arial</vt:lpstr>
      <vt:lpstr>Swiss</vt:lpstr>
      <vt:lpstr>Camada de Aplicação</vt:lpstr>
      <vt:lpstr>Definição</vt:lpstr>
      <vt:lpstr>Protocolo DNS (Sistemas de Nome de Domínio)</vt:lpstr>
      <vt:lpstr>Protocolo HTTP (Protocolo de Transferência de Hipertexto)</vt:lpstr>
      <vt:lpstr>Correio Eletrônico (E-mail)</vt:lpstr>
      <vt:lpstr>FTP</vt:lpstr>
      <vt:lpstr>Telnet</vt:lpstr>
      <vt:lpstr>Pontos Positivos</vt:lpstr>
      <vt:lpstr>Pontos Positivos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de Aplicação</dc:title>
  <cp:lastModifiedBy>Marcos</cp:lastModifiedBy>
  <cp:revision>1</cp:revision>
  <dcterms:modified xsi:type="dcterms:W3CDTF">2023-10-31T00:58:38Z</dcterms:modified>
</cp:coreProperties>
</file>