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SemiBold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bold.fntdata"/><Relationship Id="rId22" Type="http://schemas.openxmlformats.org/officeDocument/2006/relationships/font" Target="fonts/RalewaySemiBold-boldItalic.fntdata"/><Relationship Id="rId21" Type="http://schemas.openxmlformats.org/officeDocument/2006/relationships/font" Target="fonts/RalewaySemiBold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alewaySemiBold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a50fcad0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a50fcad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a50fcad0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a50fcad0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50fcad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a50fcad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a50fcad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a50fcad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a50fca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a50fca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a50fcad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a50fcad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a50fcad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a50fcad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639700" y="1800750"/>
            <a:ext cx="3864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de Aplicação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604375" y="3754725"/>
            <a:ext cx="74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Alunos: Marcos Junior e Lucas </a:t>
            </a:r>
            <a:r>
              <a:rPr lang="pt-BR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Corrêa</a:t>
            </a:r>
            <a:r>
              <a:rPr lang="pt-BR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  <a:endParaRPr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Definição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700"/>
              <a:t>É responsável pela interação e comunicação entre aplicativos e serviços em dispositivos de rede.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700"/>
              <a:t>Ela fornece os protocolos e interfaces necessários para que os aplicativos possam trocar informações e dados.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233488"/>
            <a:ext cx="31062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339050"/>
            <a:ext cx="815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Protocolo DNS </a:t>
            </a:r>
            <a:r>
              <a:rPr lang="pt-BR" sz="2000">
                <a:solidFill>
                  <a:schemeClr val="dk1"/>
                </a:solidFill>
              </a:rPr>
              <a:t>(Sistemas de Nome de Domínio)</a:t>
            </a:r>
            <a:endParaRPr sz="8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873300"/>
            <a:ext cx="62601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1600"/>
              <a:t>Ex.:</a:t>
            </a:r>
            <a:endParaRPr b="0" sz="16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Raleway"/>
              <a:buChar char="●"/>
            </a:pPr>
            <a:r>
              <a:rPr b="0" lang="pt-BR" sz="1600"/>
              <a:t>Quando você digita </a:t>
            </a:r>
            <a:r>
              <a:rPr i="1" lang="pt-BR" sz="1600"/>
              <a:t>"</a:t>
            </a:r>
            <a:r>
              <a:rPr i="1" lang="pt-BR" sz="1800"/>
              <a:t>google.com</a:t>
            </a:r>
            <a:r>
              <a:rPr i="1" lang="pt-BR" sz="1600"/>
              <a:t>"</a:t>
            </a:r>
            <a:r>
              <a:rPr b="0" lang="pt-BR" sz="1600"/>
              <a:t> no navegador, seu computador pergunta a um servidor </a:t>
            </a:r>
            <a:r>
              <a:rPr i="1" lang="pt-BR" sz="1600"/>
              <a:t>DNS</a:t>
            </a:r>
            <a:r>
              <a:rPr b="0" lang="pt-BR" sz="1600"/>
              <a:t> qual é o endereço </a:t>
            </a:r>
            <a:r>
              <a:rPr i="1" lang="pt-BR" sz="1600"/>
              <a:t>IP</a:t>
            </a:r>
            <a:r>
              <a:rPr b="0" lang="pt-BR" sz="1600"/>
              <a:t> associado a </a:t>
            </a:r>
            <a:r>
              <a:rPr i="1" lang="pt-BR" sz="1600"/>
              <a:t>"</a:t>
            </a:r>
            <a:r>
              <a:rPr i="1" lang="pt-BR" sz="1800"/>
              <a:t>google.com</a:t>
            </a:r>
            <a:r>
              <a:rPr i="1" lang="pt-BR" sz="1600"/>
              <a:t>".</a:t>
            </a:r>
            <a:endParaRPr i="1" sz="16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</a:pPr>
            <a:r>
              <a:rPr b="0" lang="pt-BR" sz="1600"/>
              <a:t>O servidor DNS responde com o endereço </a:t>
            </a:r>
            <a:r>
              <a:rPr i="1" lang="pt-BR" sz="1600"/>
              <a:t>IP</a:t>
            </a:r>
            <a:r>
              <a:rPr b="0" lang="pt-BR" sz="1600"/>
              <a:t>, que é </a:t>
            </a:r>
            <a:r>
              <a:rPr i="1" lang="pt-BR" sz="1600"/>
              <a:t>“172.217.3.110”.</a:t>
            </a:r>
            <a:endParaRPr i="1" sz="16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</a:pPr>
            <a:r>
              <a:rPr b="0" lang="pt-BR" sz="1600"/>
              <a:t>Seu navegador usa esse endereço IP para se conectar ao </a:t>
            </a:r>
            <a:r>
              <a:rPr i="1" lang="pt-BR" sz="1600"/>
              <a:t>servidor</a:t>
            </a:r>
            <a:r>
              <a:rPr b="0" lang="pt-BR" sz="1600"/>
              <a:t> do Google e carregar a página inicial do Google.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0" sz="16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850" y="3672950"/>
            <a:ext cx="3596301" cy="12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330125" y="264975"/>
            <a:ext cx="843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Protocolo HTTP </a:t>
            </a:r>
            <a:r>
              <a:rPr lang="pt-BR" sz="1600">
                <a:solidFill>
                  <a:schemeClr val="dk1"/>
                </a:solidFill>
              </a:rPr>
              <a:t>(Protocolo de Transferência de Hipertexto)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698500"/>
            <a:ext cx="6260100" cy="25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1500"/>
              <a:t>Ex.:</a:t>
            </a:r>
            <a:endParaRPr b="0" sz="15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0" lang="pt-BR" sz="1500"/>
              <a:t>Um exemplo sucinto de aplicação do </a:t>
            </a:r>
            <a:r>
              <a:rPr i="1" lang="pt-BR" sz="1500"/>
              <a:t>HTTP</a:t>
            </a:r>
            <a:r>
              <a:rPr b="0" lang="pt-BR" sz="1500"/>
              <a:t> na camada de aplicação, é quando um navegador da web faz uma solicitação HTTP a um servidor para carregar uma página da web.</a:t>
            </a:r>
            <a:endParaRPr b="0" sz="15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0" lang="pt-BR" sz="1500"/>
              <a:t> O servidor processa a solicitação e envia a página de volta ao navegador para exibição.</a:t>
            </a:r>
            <a:endParaRPr b="0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6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225" y="2963350"/>
            <a:ext cx="3780793" cy="16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712150"/>
            <a:ext cx="801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Correio Eletrônico (E-mail)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700">
                <a:latin typeface="Trebuchet MS"/>
                <a:ea typeface="Trebuchet MS"/>
                <a:cs typeface="Trebuchet MS"/>
                <a:sym typeface="Trebuchet MS"/>
              </a:rPr>
              <a:t>Normalmente a mensagem é composta pela aplicação remetente, e a aplicação corporativa ou do provedor de acesso usando o protocolo SMTP, na porta 25/TCP, que então transmite a mensagem para aplicação de destino.</a:t>
            </a:r>
            <a:endParaRPr b="0"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b="0" lang="pt-BR" sz="1700">
                <a:latin typeface="Trebuchet MS"/>
                <a:ea typeface="Trebuchet MS"/>
                <a:cs typeface="Trebuchet MS"/>
                <a:sym typeface="Trebuchet MS"/>
              </a:rPr>
              <a:t>Ex de Programas: Mozilla Thunderbird; Microsoft Outlook.</a:t>
            </a:r>
            <a:endParaRPr b="0"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62500" y="529550"/>
            <a:ext cx="801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FTP</a:t>
            </a:r>
            <a:endParaRPr sz="2400"/>
          </a:p>
        </p:txBody>
      </p:sp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62500" y="1061417"/>
            <a:ext cx="51972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Trebuchet MS"/>
                <a:ea typeface="Trebuchet MS"/>
                <a:cs typeface="Trebuchet MS"/>
                <a:sym typeface="Trebuchet MS"/>
              </a:rPr>
              <a:t>Foi </a:t>
            </a:r>
            <a:r>
              <a:rPr b="0" lang="pt-BR" sz="1800">
                <a:latin typeface="Trebuchet MS"/>
                <a:ea typeface="Trebuchet MS"/>
                <a:cs typeface="Trebuchet MS"/>
                <a:sym typeface="Trebuchet MS"/>
              </a:rPr>
              <a:t>Incorporado ao TCP/IP em 1980.</a:t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0" lang="pt-BR" sz="1800">
                <a:latin typeface="Trebuchet MS"/>
                <a:ea typeface="Trebuchet MS"/>
                <a:cs typeface="Trebuchet MS"/>
                <a:sym typeface="Trebuchet MS"/>
              </a:rPr>
              <a:t>Ele é usado para transferência de arquivos entre um servidor, , sistema de armazenamento ou outro dispositivo através de uma conexão de rede.</a:t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0" lang="pt-BR" sz="1800">
                <a:latin typeface="Trebuchet MS"/>
                <a:ea typeface="Trebuchet MS"/>
                <a:cs typeface="Trebuchet MS"/>
                <a:sym typeface="Trebuchet MS"/>
              </a:rPr>
              <a:t>upload de arquivos, dados são transferidos de um computador para um servidor.</a:t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0" lang="pt-BR" sz="1800">
                <a:latin typeface="Trebuchet MS"/>
                <a:ea typeface="Trebuchet MS"/>
                <a:cs typeface="Trebuchet MS"/>
                <a:sym typeface="Trebuchet MS"/>
              </a:rPr>
              <a:t>download, os arquivos são transferidos de um servidor para o seu computador pessoal.</a:t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0" lang="pt-BR" sz="1800">
                <a:latin typeface="Trebuchet MS"/>
                <a:ea typeface="Trebuchet MS"/>
                <a:cs typeface="Trebuchet MS"/>
                <a:sym typeface="Trebuchet MS"/>
              </a:rPr>
              <a:t>FileZilla; WinSCP; Cyberduck; ForkLift dentre outros.</a:t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535775" y="712150"/>
            <a:ext cx="801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Telnet</a:t>
            </a:r>
            <a:endParaRPr sz="2400"/>
          </a:p>
        </p:txBody>
      </p:sp>
      <p:sp>
        <p:nvSpPr>
          <p:cNvPr id="112" name="Google Shape;112;p1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Trebuchet MS"/>
                <a:ea typeface="Trebuchet MS"/>
                <a:cs typeface="Trebuchet MS"/>
                <a:sym typeface="Trebuchet MS"/>
              </a:rPr>
              <a:t>Foi criado em 1971.</a:t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0" lang="pt-BR" sz="1800">
                <a:latin typeface="Trebuchet MS"/>
                <a:ea typeface="Trebuchet MS"/>
                <a:cs typeface="Trebuchet MS"/>
                <a:sym typeface="Trebuchet MS"/>
              </a:rPr>
              <a:t>Ele é usado para executar linhas de comando em computador remoto.</a:t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0" lang="pt-BR" sz="1800">
                <a:latin typeface="Trebuchet MS"/>
                <a:ea typeface="Trebuchet MS"/>
                <a:cs typeface="Trebuchet MS"/>
                <a:sym typeface="Trebuchet MS"/>
              </a:rPr>
              <a:t>Seu Uso: Ele é um protocolo de rede normalmente usado para agilizar o conserto de falhas em computadores.</a:t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b="0" lang="pt-BR" sz="1800">
                <a:latin typeface="Trebuchet MS"/>
                <a:ea typeface="Trebuchet MS"/>
                <a:cs typeface="Trebuchet MS"/>
                <a:sym typeface="Trebuchet MS"/>
              </a:rPr>
              <a:t>Programas: habilitando recursos no sistema.</a:t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0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535775" y="712150"/>
            <a:ext cx="801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Pontos Positivos</a:t>
            </a:r>
            <a:endParaRPr sz="2400"/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A camada de aplicação atua como intermediário para ajudar diferentes apps a “conversarem” entre si.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Exemplo, quando você envia uma mensagem pelo </a:t>
            </a:r>
            <a:r>
              <a:rPr b="0" i="1" lang="pt-BR" sz="1600"/>
              <a:t>WhatsApp</a:t>
            </a:r>
            <a:r>
              <a:rPr b="0" lang="pt-BR" sz="1600"/>
              <a:t>,ela garante que a mensagem seja transmitida de seu celular para o celular do destinatário, permitindo a comunicação instantaneamente.</a:t>
            </a:r>
            <a:endParaRPr b="0" sz="16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2028063"/>
            <a:ext cx="1087375" cy="10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4294967295" type="title"/>
          </p:nvPr>
        </p:nvSpPr>
        <p:spPr>
          <a:xfrm>
            <a:off x="535775" y="712150"/>
            <a:ext cx="801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Pontos Positivos</a:t>
            </a:r>
            <a:endParaRPr sz="2400"/>
          </a:p>
        </p:txBody>
      </p:sp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Também ajuda a proteger suas informações. </a:t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/>
              <a:t>Quando você faz login em sua conta bancária, usando o </a:t>
            </a:r>
            <a:r>
              <a:rPr b="0" i="1" lang="pt-BR" sz="1600"/>
              <a:t>Internet Banking</a:t>
            </a:r>
            <a:r>
              <a:rPr b="0" lang="pt-BR" sz="1600"/>
              <a:t>, ela utiliza criptografia para garantir que suas transações e informações sejam mantidas em sigilo, protegendo-as contra ataques hackers.</a:t>
            </a:r>
            <a:endParaRPr b="0" sz="1600" cap="small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721150"/>
            <a:ext cx="1701201" cy="170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