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49"/>
  </p:notesMasterIdLst>
  <p:sldIdLst>
    <p:sldId id="298" r:id="rId3"/>
    <p:sldId id="300" r:id="rId4"/>
    <p:sldId id="29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42" r:id="rId14"/>
    <p:sldId id="309" r:id="rId15"/>
    <p:sldId id="345" r:id="rId16"/>
    <p:sldId id="310" r:id="rId17"/>
    <p:sldId id="312" r:id="rId18"/>
    <p:sldId id="311" r:id="rId19"/>
    <p:sldId id="343" r:id="rId20"/>
    <p:sldId id="344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46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294" r:id="rId46"/>
    <p:sldId id="336" r:id="rId47"/>
    <p:sldId id="29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>
        <p:scale>
          <a:sx n="100" d="100"/>
          <a:sy n="100" d="100"/>
        </p:scale>
        <p:origin x="324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30DD0-CE77-4C6E-94F2-710D0A6D273E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660F1-EE03-4550-95A1-80803E9EE6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888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3096-4DF6-4528-8047-853F18A0F346}" type="datetime1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314F-8834-4169-8066-E8EE4E154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74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4FA5-6014-4811-A1AC-A3876E7AA287}" type="datetime1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314F-8834-4169-8066-E8EE4E154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50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3BD2-0395-490F-900D-8D4CB9EDCD4C}" type="datetime1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314F-8834-4169-8066-E8EE4E154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553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68A7-07A2-42E4-A756-82D95F76A082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20195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84774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5B0DD-0404-40D7-9D33-B72B4A6D1FC7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375129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32680-B81C-400E-8BD7-A068DC4D6BEB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21529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65D5-30DB-48B9-8285-30FE891576B7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55968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7BF0E-2CE8-4790-86E5-E9902EDFE6B5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00826"/>
      </p:ext>
    </p:extLst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0D6F9-AFD6-4CEA-99EE-C5E4D51EA616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18521"/>
      </p:ext>
    </p:extLst>
  </p:cSld>
  <p:clrMapOvr>
    <a:masterClrMapping/>
  </p:clrMapOvr>
  <p:transition spd="med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F525B69-F969-4C85-A649-0E6C6C901EC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93580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32597-C6EA-4F5F-B07B-73820661FE23}" type="datetime1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314F-8834-4169-8066-E8EE4E154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577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4948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FEC8-4829-4077-9708-A78D8CA29DAD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46670"/>
      </p:ext>
    </p:extLst>
  </p:cSld>
  <p:clrMapOvr>
    <a:masterClrMapping/>
  </p:clrMapOvr>
  <p:transition spd="med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BC64-8164-403F-A6D9-7DEC17149D3F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44582"/>
      </p:ext>
    </p:extLst>
  </p:cSld>
  <p:clrMapOvr>
    <a:masterClrMapping/>
  </p:clrMapOvr>
  <p:transition spd="med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9D42-C765-4569-A799-5048BB32AA52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2084"/>
      </p:ext>
    </p:extLst>
  </p:cSld>
  <p:clrMapOvr>
    <a:masterClrMapping/>
  </p:clrMapOvr>
  <p:transition spd="med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 - T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095375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89C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095375" y="1844530"/>
            <a:ext cx="7886700" cy="4351338"/>
          </a:xfrm>
        </p:spPr>
        <p:txBody>
          <a:bodyPr/>
          <a:lstStyle>
            <a:lvl1pPr>
              <a:buClr>
                <a:srgbClr val="00C0F3"/>
              </a:buClr>
              <a:defRPr/>
            </a:lvl1pPr>
            <a:lvl2pPr>
              <a:buClr>
                <a:srgbClr val="00C0F3"/>
              </a:buClr>
              <a:defRPr/>
            </a:lvl2pPr>
            <a:lvl3pPr>
              <a:buClr>
                <a:srgbClr val="00C0F3"/>
              </a:buClr>
              <a:defRPr/>
            </a:lvl3pPr>
            <a:lvl4pPr>
              <a:buClr>
                <a:srgbClr val="00C0F3"/>
              </a:buClr>
              <a:defRPr/>
            </a:lvl4pPr>
            <a:lvl5pPr>
              <a:buClr>
                <a:srgbClr val="00C0F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60646590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C367-EF25-40DA-865C-A2A437DABA6B}" type="datetime1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314F-8834-4169-8066-E8EE4E154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79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DB97-FD93-49B1-BC86-CCB6A925FAED}" type="datetime1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314F-8834-4169-8066-E8EE4E154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4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4317-19E5-4C69-A564-F5832FD83357}" type="datetime1">
              <a:rPr lang="en-GB" smtClean="0"/>
              <a:t>06/02/2025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314F-8834-4169-8066-E8EE4E154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04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84E35-68B3-4AC6-B4A4-80A25D9713E3}" type="datetime1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314F-8834-4169-8066-E8EE4E154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96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C1D01-B063-47EE-8A04-A2F1498C879C}" type="datetime1">
              <a:rPr lang="en-GB" smtClean="0"/>
              <a:t>06/02/2025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314F-8834-4169-8066-E8EE4E154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7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895E-C299-4234-B570-EE70B9367460}" type="datetime1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314F-8834-4169-8066-E8EE4E154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70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83035-CE1C-4178-BF3B-CCB3F9579025}" type="datetime1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314F-8834-4169-8066-E8EE4E154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68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2B790-E0FF-4953-84B9-91B5EF00237E}" type="datetime1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Designing Good Databases need Creativity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314F-8834-4169-8066-E8EE4E154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48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EE991BE3-1966-4B3D-9EEF-3866F6DA39A2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62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med">
    <p:pull/>
  </p:transition>
  <p:hf hdr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/>
          <p:cNvSpPr/>
          <p:nvPr/>
        </p:nvSpPr>
        <p:spPr>
          <a:xfrm>
            <a:off x="7852" y="229702"/>
            <a:ext cx="9144001" cy="400050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342900">
              <a:spcBef>
                <a:spcPts val="750"/>
              </a:spcBef>
              <a:buClr>
                <a:srgbClr val="1CADE4"/>
              </a:buClr>
            </a:pPr>
            <a:r>
              <a:rPr lang="en-US" sz="225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Department of Computer Science &amp; Engineering 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762518" y="1047750"/>
            <a:ext cx="5640947" cy="485641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342900">
              <a:spcBef>
                <a:spcPts val="750"/>
              </a:spcBef>
              <a:buClr>
                <a:srgbClr val="1CADE4"/>
              </a:buClr>
            </a:pPr>
            <a:endParaRPr lang="en-US" sz="21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  <a:p>
            <a:pPr algn="r" defTabSz="342900">
              <a:spcBef>
                <a:spcPts val="750"/>
              </a:spcBef>
              <a:buClr>
                <a:srgbClr val="1CADE4"/>
              </a:buClr>
            </a:pPr>
            <a:endParaRPr lang="en-US" sz="2100" b="1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30598" y="1242615"/>
            <a:ext cx="741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ZA" sz="2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UNIVERSITY OF MINES AND TECHNOLOGY</a:t>
            </a:r>
            <a:endParaRPr lang="en-US" sz="24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A66913-CD4A-43DD-985A-857124A9E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1880" y="5556317"/>
            <a:ext cx="5167991" cy="400050"/>
          </a:xfrm>
        </p:spPr>
        <p:txBody>
          <a:bodyPr>
            <a:normAutofit/>
          </a:bodyPr>
          <a:lstStyle/>
          <a:p>
            <a:pPr algn="ctr"/>
            <a:r>
              <a:rPr lang="en-GB" sz="2100" dirty="0">
                <a:solidFill>
                  <a:schemeClr val="tx1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Presented BY: DR Eric affum</a:t>
            </a:r>
            <a:endParaRPr lang="en-ZA" sz="2100" dirty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university of mines and technology">
            <a:extLst>
              <a:ext uri="{FF2B5EF4-FFF2-40B4-BE49-F238E27FC236}">
                <a16:creationId xmlns:a16="http://schemas.microsoft.com/office/drawing/2014/main" id="{7DE4AD29-11F3-4614-929B-F11FD16F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84"/>
            <a:ext cx="1119038" cy="122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evel 5">
            <a:extLst>
              <a:ext uri="{FF2B5EF4-FFF2-40B4-BE49-F238E27FC236}">
                <a16:creationId xmlns:a16="http://schemas.microsoft.com/office/drawing/2014/main" id="{37D54CB1-22E1-4F2F-91E5-98C8056C35B3}"/>
              </a:ext>
            </a:extLst>
          </p:cNvPr>
          <p:cNvSpPr/>
          <p:nvPr/>
        </p:nvSpPr>
        <p:spPr>
          <a:xfrm>
            <a:off x="740535" y="2275988"/>
            <a:ext cx="7662930" cy="2436570"/>
          </a:xfrm>
          <a:prstGeom prst="bevel">
            <a:avLst/>
          </a:prstGeom>
          <a:solidFill>
            <a:srgbClr val="92D050"/>
          </a:solidFill>
          <a:effectLst>
            <a:reflection blurRad="6350" stA="50000" endA="300" endPos="55000" dir="5400000" sy="-100000" algn="bl" rotWithShape="0"/>
          </a:effectLst>
          <a:scene3d>
            <a:camera prst="obliqueBottom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/>
            <a:r>
              <a:rPr lang="en-US" sz="30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ADVANCED DATABASE</a:t>
            </a:r>
          </a:p>
          <a:p>
            <a:pPr algn="ctr" defTabSz="342900"/>
            <a:r>
              <a:rPr lang="en-US" sz="3000" b="1" dirty="0">
                <a:solidFill>
                  <a:prstClr val="black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CE 280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A8047-CC82-03AA-7BB1-4B2BBDFD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9FE-B0EC-4831-829D-8D18A9E47AAC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80CE542-4BA8-8562-D1FB-23557885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8CCE7D0-0384-4E4B-D160-266883C6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75943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AB8A-CACC-AE8C-A600-DF3389F5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124744"/>
            <a:ext cx="8784976" cy="5335042"/>
          </a:xfrm>
        </p:spPr>
        <p:txBody>
          <a:bodyPr>
            <a:normAutofit/>
          </a:bodyPr>
          <a:lstStyle/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600" b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1: Single Parameter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PROCEDURE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firstParamProcedure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@choiceAge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Integer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BEGIN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Name,  Nationality, Age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Pilot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Age &lt;= @choiceAge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 BY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Name;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AE40B-DC37-60DC-17EA-1A5CC7D7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6649-E16F-2B18-EDBB-7C0108B3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2396-1DDD-BCBA-6D2C-7AE2D9F8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626E4-46E3-4D25-C7DA-8DDFAB2487DF}"/>
              </a:ext>
            </a:extLst>
          </p:cNvPr>
          <p:cNvSpPr txBox="1"/>
          <p:nvPr/>
        </p:nvSpPr>
        <p:spPr>
          <a:xfrm>
            <a:off x="3491880" y="4437112"/>
            <a:ext cx="5544616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Call the procedure: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</a:rPr>
              <a:t>EXEC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firstParamProcedure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@choiceAge 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</a:rPr>
              <a:t>=</a:t>
            </a: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45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6993694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AB8A-CACC-AE8C-A600-DF3389F5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5112568"/>
          </a:xfrm>
        </p:spPr>
        <p:txBody>
          <a:bodyPr>
            <a:normAutofit/>
          </a:bodyPr>
          <a:lstStyle/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2: Multiple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PROCEDURE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MoreParam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@choiceAge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Integer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@citizen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Varchar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BEGIN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Name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Nationality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Pilot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Age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@choiceAge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Nationality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@citizen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ORDER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Name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GO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AE40B-DC37-60DC-17EA-1A5CC7D7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6649-E16F-2B18-EDBB-7C0108B3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2396-1DDD-BCBA-6D2C-7AE2D9F8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9440B-FBB6-7FF9-8F14-6B8B6082EE86}"/>
              </a:ext>
            </a:extLst>
          </p:cNvPr>
          <p:cNvSpPr txBox="1"/>
          <p:nvPr/>
        </p:nvSpPr>
        <p:spPr>
          <a:xfrm>
            <a:off x="1959905" y="4941168"/>
            <a:ext cx="6472936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Call the procedure:</a:t>
            </a:r>
          </a:p>
          <a:p>
            <a:endParaRPr lang="en-US" dirty="0"/>
          </a:p>
          <a:p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pt-BR" sz="1800" dirty="0">
                <a:solidFill>
                  <a:prstClr val="black"/>
                </a:solidFill>
                <a:latin typeface="Consolas" panose="020B0609020204030204" pitchFamily="49" charset="0"/>
              </a:rPr>
              <a:t> MoreParam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prstClr val="black"/>
                </a:solidFill>
                <a:latin typeface="Consolas" panose="020B0609020204030204" pitchFamily="49" charset="0"/>
              </a:rPr>
              <a:t>@choiceAge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prstClr val="black"/>
                </a:solidFill>
                <a:latin typeface="Consolas" panose="020B0609020204030204" pitchFamily="49" charset="0"/>
              </a:rPr>
              <a:t>45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pt-BR" sz="1800" dirty="0">
                <a:solidFill>
                  <a:prstClr val="black"/>
                </a:solidFill>
                <a:latin typeface="Consolas" panose="020B0609020204030204" pitchFamily="49" charset="0"/>
              </a:rPr>
              <a:t> @citizen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FF0000"/>
                </a:solidFill>
                <a:latin typeface="Consolas" panose="020B0609020204030204" pitchFamily="49" charset="0"/>
              </a:rPr>
              <a:t>'Ghanaian'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19173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677F-C97F-0B1B-F6BA-2B640392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4: Deleting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FA1A8-9421-5750-DC7A-BE46D8775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delete_Pilot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@PID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NOCOUNT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Pilot</a:t>
            </a:r>
          </a:p>
          <a:p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 @PID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</a:rPr>
              <a:t>PID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FF8C-0BE4-044D-623D-9C2231D2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C2B8-E493-CABB-6918-51184AE8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E6DEE-5974-C4C0-7404-55492F63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0833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0AD8-90D0-8D89-C2DD-2A853932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86604"/>
            <a:ext cx="8676456" cy="1450757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Variables and Variable Declaration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AB8A-CACC-AE8C-A600-DF3389F5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7537" y="2086893"/>
            <a:ext cx="8676456" cy="4023360"/>
          </a:xfrm>
        </p:spPr>
        <p:txBody>
          <a:bodyPr/>
          <a:lstStyle/>
          <a:p>
            <a:pPr marL="1234440" lvl="1" indent="-457200" algn="just">
              <a:buFont typeface="Wingdings" panose="05000000000000000000" pitchFamily="2" charset="2"/>
              <a:buChar char="q"/>
            </a:pPr>
            <a:r>
              <a:rPr lang="en-GB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 are used in SQL statements for the purpose of holding data in various situations. </a:t>
            </a:r>
          </a:p>
          <a:p>
            <a:pPr marL="1371600" lvl="2" indent="-457200" algn="just">
              <a:buFont typeface="Wingdings" panose="05000000000000000000" pitchFamily="2" charset="2"/>
              <a:buChar char="q"/>
            </a:pPr>
            <a:endParaRPr lang="en-GB" sz="3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lvl="2" indent="-457200" algn="just">
              <a:buFont typeface="Wingdings" panose="05000000000000000000" pitchFamily="2" charset="2"/>
              <a:buChar char="q"/>
            </a:pPr>
            <a:r>
              <a:rPr lang="en-GB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variable must be declared with the right data type.</a:t>
            </a:r>
          </a:p>
          <a:p>
            <a:pPr lvl="2" algn="l">
              <a:buFont typeface="Wingdings" panose="05000000000000000000" pitchFamily="2" charset="2"/>
              <a:buChar char="q"/>
            </a:pPr>
            <a:endParaRPr lang="en-GB" sz="3200" dirty="0">
              <a:solidFill>
                <a:schemeClr val="tx1"/>
              </a:solidFill>
            </a:endParaRPr>
          </a:p>
          <a:p>
            <a:pPr marL="914400" algn="l">
              <a:lnSpc>
                <a:spcPct val="115000"/>
              </a:lnSpc>
              <a:spcAft>
                <a:spcPts val="0"/>
              </a:spcAft>
            </a:pPr>
            <a:endParaRPr lang="en-GB" sz="2800" dirty="0">
              <a:effectLst/>
              <a:latin typeface="Times New Roman"/>
              <a:ea typeface="Times New Roman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AE40B-DC37-60DC-17EA-1A5CC7D7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6649-E16F-2B18-EDBB-7C0108B3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2396-1DDD-BCBA-6D2C-7AE2D9F8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219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D238-6749-B613-1EC4-F31EE639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88D48-58CA-FC38-F0CF-AA441900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845734"/>
            <a:ext cx="8496944" cy="4023360"/>
          </a:xfrm>
        </p:spPr>
        <p:txBody>
          <a:bodyPr>
            <a:normAutofit fontScale="92500" lnSpcReduction="20000"/>
          </a:bodyPr>
          <a:lstStyle/>
          <a:p>
            <a:pPr marL="777240" lvl="1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 SQL has two types of variables:</a:t>
            </a:r>
          </a:p>
          <a:p>
            <a:pPr marL="1234440" lvl="1" indent="-457200" algn="just">
              <a:buFont typeface="Wingdings" panose="05000000000000000000" pitchFamily="2" charset="2"/>
              <a:buChar char="q"/>
            </a:pPr>
            <a:endParaRPr lang="en-US" sz="3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34440" lvl="1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 variable</a:t>
            </a:r>
          </a:p>
          <a:p>
            <a:pPr marL="1234440" lvl="1" indent="-457200" algn="just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Global variable.</a:t>
            </a:r>
          </a:p>
          <a:p>
            <a:pPr marL="1234440" lvl="1" indent="-457200" algn="just">
              <a:buFont typeface="Wingdings" panose="05000000000000000000" pitchFamily="2" charset="2"/>
              <a:buChar char="q"/>
            </a:pPr>
            <a:endParaRPr lang="en-US" sz="3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7240" lvl="1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However, the user can only create a local variable.</a:t>
            </a:r>
          </a:p>
          <a:p>
            <a:pPr marL="777240" lvl="1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local variable scope has the restriction to the current procedure within any given session.</a:t>
            </a:r>
          </a:p>
          <a:p>
            <a:pPr marL="777240" lvl="1" indent="0" algn="just">
              <a:buNone/>
            </a:pPr>
            <a:endParaRPr lang="en-US" sz="3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9E79C-9454-5F3D-5837-2AEC3B05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68A4-3178-AAEB-EB1B-53B3E4BB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E0AA1-B598-C8FC-2F89-DBDF803D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2035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0AD8-90D0-8D89-C2DD-2A853932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48" y="286604"/>
            <a:ext cx="8456316" cy="1450757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Variables and Variable Declaration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AE40B-DC37-60DC-17EA-1A5CC7D7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6649-E16F-2B18-EDBB-7C0108B3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2396-1DDD-BCBA-6D2C-7AE2D9F8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3B2560-42A1-05CC-6BE3-BA3ADBD7BB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844823"/>
            <a:ext cx="8136904" cy="42484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1988494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0AD8-90D0-8D89-C2DD-2A853932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86604"/>
            <a:ext cx="8712968" cy="1450757"/>
          </a:xfrm>
        </p:spPr>
        <p:txBody>
          <a:bodyPr>
            <a:normAutofit/>
          </a:bodyPr>
          <a:lstStyle/>
          <a:p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Variables and Variable Declaration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AB8A-CACC-AE8C-A600-DF3389F5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010202"/>
            <a:ext cx="8352928" cy="4023360"/>
          </a:xfrm>
        </p:spPr>
        <p:txBody>
          <a:bodyPr>
            <a:normAutofit lnSpcReduction="10000"/>
          </a:bodyPr>
          <a:lstStyle/>
          <a:p>
            <a:pPr marL="1129284" indent="-5715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default, when a variable is declared, its value is set to NULL. </a:t>
            </a:r>
          </a:p>
          <a:p>
            <a:pPr marL="1129284" indent="-5715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variable name must start with the @ sign. 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48740" lvl="1" indent="-57150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 the variable name and data type, you can use the optional 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keyword as follows: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AE40B-DC37-60DC-17EA-1A5CC7D7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6649-E16F-2B18-EDBB-7C0108B3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2396-1DDD-BCBA-6D2C-7AE2D9F8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98416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0AD8-90D0-8D89-C2DD-2A853932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86604"/>
            <a:ext cx="8280920" cy="1450757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Variables and Variable Declaration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AE40B-DC37-60DC-17EA-1A5CC7D7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6649-E16F-2B18-EDBB-7C0108B3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2396-1DDD-BCBA-6D2C-7AE2D9F8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4E8FA-5331-0EA7-543E-F1A397F36006}"/>
              </a:ext>
            </a:extLst>
          </p:cNvPr>
          <p:cNvGrpSpPr/>
          <p:nvPr/>
        </p:nvGrpSpPr>
        <p:grpSpPr>
          <a:xfrm>
            <a:off x="1023073" y="1977757"/>
            <a:ext cx="7097854" cy="4228559"/>
            <a:chOff x="1225887" y="1576705"/>
            <a:chExt cx="7097854" cy="4228559"/>
          </a:xfrm>
        </p:grpSpPr>
        <p:sp>
          <p:nvSpPr>
            <p:cNvPr id="8" name="Text Box 2">
              <a:extLst>
                <a:ext uri="{FF2B5EF4-FFF2-40B4-BE49-F238E27FC236}">
                  <a16:creationId xmlns:a16="http://schemas.microsoft.com/office/drawing/2014/main" id="{7313F0C2-076F-BC4F-18EA-D895AAF39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5346" y="1576705"/>
              <a:ext cx="6979061" cy="844184"/>
            </a:xfrm>
            <a:prstGeom prst="rect">
              <a:avLst/>
            </a:prstGeom>
            <a:solidFill>
              <a:srgbClr val="FFFFFF"/>
            </a:solidFill>
            <a:ln w="57150" cmpd="dbl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3200" dirty="0">
                  <a:effectLst/>
                  <a:latin typeface="Calibri"/>
                  <a:ea typeface="Calibri"/>
                  <a:cs typeface="Times New Roman"/>
                </a:rPr>
                <a:t>DECLARE </a:t>
              </a:r>
              <a:r>
                <a:rPr lang="en-US" sz="3200" dirty="0">
                  <a:solidFill>
                    <a:srgbClr val="FF0000"/>
                  </a:solidFill>
                  <a:effectLst/>
                  <a:latin typeface="Calibri"/>
                  <a:ea typeface="Calibri"/>
                  <a:cs typeface="Times New Roman"/>
                </a:rPr>
                <a:t>@</a:t>
              </a:r>
              <a:r>
                <a:rPr lang="en-US" sz="3200" dirty="0" err="1">
                  <a:solidFill>
                    <a:srgbClr val="FF0000"/>
                  </a:solidFill>
                  <a:effectLst/>
                  <a:latin typeface="Calibri"/>
                  <a:ea typeface="Calibri"/>
                  <a:cs typeface="Times New Roman"/>
                </a:rPr>
                <a:t>variable_Name</a:t>
              </a:r>
              <a:r>
                <a:rPr lang="en-US" sz="3200" dirty="0">
                  <a:effectLst/>
                  <a:latin typeface="Calibri"/>
                  <a:ea typeface="Calibri"/>
                  <a:cs typeface="Times New Roman"/>
                </a:rPr>
                <a:t> </a:t>
              </a:r>
              <a:r>
                <a:rPr lang="en-US" sz="3200" dirty="0">
                  <a:solidFill>
                    <a:srgbClr val="00B050"/>
                  </a:solidFill>
                  <a:effectLst/>
                  <a:latin typeface="Calibri"/>
                  <a:ea typeface="Calibri"/>
                  <a:cs typeface="Times New Roman"/>
                </a:rPr>
                <a:t>DATATYPE</a:t>
              </a:r>
              <a:endParaRPr lang="en-GB" sz="3200" dirty="0">
                <a:solidFill>
                  <a:srgbClr val="00B050"/>
                </a:solidFill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13AA06AC-6B56-E37E-38FB-14C9F682B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5887" y="2708921"/>
              <a:ext cx="6984775" cy="720080"/>
            </a:xfrm>
            <a:prstGeom prst="rect">
              <a:avLst/>
            </a:prstGeom>
            <a:solidFill>
              <a:srgbClr val="FFFFFF"/>
            </a:solidFill>
            <a:ln w="57150" cmpd="dbl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3200" dirty="0">
                  <a:latin typeface="Calibri"/>
                  <a:ea typeface="Calibri"/>
                  <a:cs typeface="Times New Roman"/>
                </a:rPr>
                <a:t>DECLARE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  <a:ea typeface="Calibri"/>
                  <a:cs typeface="Times New Roman"/>
                </a:rPr>
                <a:t>@</a:t>
              </a:r>
              <a:r>
                <a:rPr lang="en-US" sz="3200" dirty="0" err="1">
                  <a:solidFill>
                    <a:srgbClr val="FF0000"/>
                  </a:solidFill>
                  <a:latin typeface="Calibri"/>
                  <a:ea typeface="Calibri"/>
                  <a:cs typeface="Times New Roman"/>
                </a:rPr>
                <a:t>myAge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  <a:ea typeface="Calibri"/>
                  <a:cs typeface="Times New Roman"/>
                </a:rPr>
                <a:t> </a:t>
              </a:r>
              <a:r>
                <a:rPr lang="en-US" sz="3200" dirty="0">
                  <a:solidFill>
                    <a:srgbClr val="00B050"/>
                  </a:solidFill>
                  <a:latin typeface="Calibri"/>
                  <a:ea typeface="Calibri"/>
                  <a:cs typeface="Times New Roman"/>
                </a:rPr>
                <a:t>SMALLINT;</a:t>
              </a:r>
              <a:endParaRPr lang="en-GB" sz="3200" dirty="0">
                <a:solidFill>
                  <a:srgbClr val="00B050"/>
                </a:solidFill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C5306E57-57C8-A60F-A7AD-453C815E8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7057" y="3861049"/>
              <a:ext cx="7026684" cy="792088"/>
            </a:xfrm>
            <a:prstGeom prst="rect">
              <a:avLst/>
            </a:prstGeom>
            <a:solidFill>
              <a:srgbClr val="FFFFFF"/>
            </a:solidFill>
            <a:ln w="57150" cmpd="dbl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3200" dirty="0">
                  <a:latin typeface="Calibri"/>
                  <a:ea typeface="Calibri"/>
                  <a:cs typeface="Times New Roman"/>
                </a:rPr>
                <a:t>DECLARE @</a:t>
              </a:r>
              <a:r>
                <a:rPr lang="en-US" sz="3200" dirty="0" err="1">
                  <a:latin typeface="Calibri"/>
                  <a:ea typeface="Calibri"/>
                  <a:cs typeface="Times New Roman"/>
                </a:rPr>
                <a:t>myAge</a:t>
              </a:r>
              <a:r>
                <a:rPr lang="en-US" sz="3200" dirty="0">
                  <a:latin typeface="Calibri"/>
                  <a:ea typeface="Calibri"/>
                  <a:cs typeface="Times New Roman"/>
                </a:rPr>
                <a:t>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  <a:ea typeface="Calibri"/>
                  <a:cs typeface="Times New Roman"/>
                </a:rPr>
                <a:t>As</a:t>
              </a:r>
              <a:r>
                <a:rPr lang="en-US" sz="3200" dirty="0">
                  <a:latin typeface="Calibri"/>
                  <a:ea typeface="Calibri"/>
                  <a:cs typeface="Times New Roman"/>
                </a:rPr>
                <a:t> SMALLINT;</a:t>
              </a:r>
              <a:endParaRPr lang="en-GB" sz="3200" dirty="0"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11" name="Text Box 2">
              <a:extLst>
                <a:ext uri="{FF2B5EF4-FFF2-40B4-BE49-F238E27FC236}">
                  <a16:creationId xmlns:a16="http://schemas.microsoft.com/office/drawing/2014/main" id="{C6643F58-AA85-EB74-97F1-6EF7A6F940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7057" y="5085184"/>
              <a:ext cx="7026684" cy="720080"/>
            </a:xfrm>
            <a:prstGeom prst="rect">
              <a:avLst/>
            </a:prstGeom>
            <a:solidFill>
              <a:srgbClr val="FFFFFF"/>
            </a:solidFill>
            <a:ln w="57150" cmpd="dbl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3200" dirty="0">
                  <a:latin typeface="Calibri"/>
                  <a:ea typeface="Calibri"/>
                  <a:cs typeface="Times New Roman"/>
                </a:rPr>
                <a:t>SET @myAge =28;      </a:t>
              </a:r>
              <a:endParaRPr lang="en-GB" sz="3200" dirty="0">
                <a:latin typeface="Calibri"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8746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C9BC-9717-517F-1577-5D1F9858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of Variables in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99169-FC4A-E5BA-E50C-FC316F5C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-571500" algn="just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a loop counter to count the number of times a loop is performed.</a:t>
            </a:r>
          </a:p>
          <a:p>
            <a:pPr indent="-571500" algn="just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hold a value to be tested by a control-of-flow statement such as WHILE.</a:t>
            </a:r>
          </a:p>
          <a:p>
            <a:pPr indent="-571500" algn="just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sz="3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store the value returned by a stored procedure or a function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4D3ED-D50A-45BA-1497-42D1F359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4AA3-1BFE-C7FA-D111-DA5E346C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91584-CD71-A179-B169-13C654E2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0745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43B7-6D02-949C-8AF0-4AC92069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B0CD-B91B-E8F2-19D2-4B7F66D7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845734"/>
            <a:ext cx="8280920" cy="439157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declare multiple variables, you separate variables by commas:</a:t>
            </a:r>
          </a:p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DECLARE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@model_year 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SMALLINT, 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@product_name </a:t>
            </a:r>
            <a:r>
              <a:rPr lang="en-US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VARCHAR(MAX);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59FC6-B541-802F-732B-AE0ED83C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58E9-3930-E49D-D184-EB0B2B01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0DCD0-57FD-6117-8A11-3FB9EB4B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805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F276-E2C2-22F0-B05D-339FC118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3309"/>
          </a:xfrm>
        </p:spPr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Stored Procedures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BA87-6B31-1A29-D56F-BF7BE64F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46A52-6F0E-8CD8-11A9-C691F731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2B157-4F5F-C8CD-7E58-4042515F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7C20F85-46AA-B416-8C5A-7DDB3D3EE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39914"/>
            <a:ext cx="8064896" cy="4497398"/>
          </a:xfrm>
        </p:spPr>
        <p:txBody>
          <a:bodyPr>
            <a:normAutofit fontScale="92500"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tx1"/>
                </a:solidFill>
              </a:rPr>
              <a:t>A stored procedure is a prepared SQL code that can be saved, so the code can be reused over and over again. 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4000" b="0" i="0" dirty="0">
                <a:solidFill>
                  <a:srgbClr val="222222"/>
                </a:solidFill>
                <a:effectLst/>
                <a:latin typeface="Helvetica Neue"/>
              </a:rPr>
              <a:t> </a:t>
            </a:r>
            <a:r>
              <a:rPr lang="en-US" sz="3600" dirty="0">
                <a:solidFill>
                  <a:schemeClr val="tx1"/>
                </a:solidFill>
              </a:rPr>
              <a:t>T-SQL statements that are stored in the database. Instead of having to issues multiple statements from your application you can issue one command to call the stored procedure to do a batch of work instead of just one statement. </a:t>
            </a:r>
            <a:endParaRPr lang="en-GB" sz="3600" dirty="0">
              <a:solidFill>
                <a:schemeClr val="tx1"/>
              </a:solidFill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endParaRPr lang="en-GB" sz="3600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686487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0AD8-90D0-8D89-C2DD-2A853932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86604"/>
            <a:ext cx="8892480" cy="1450757"/>
          </a:xfrm>
        </p:spPr>
        <p:txBody>
          <a:bodyPr/>
          <a:lstStyle/>
          <a:p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Variables and Variable Declaration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AB8A-CACC-AE8C-A600-DF3389F5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95" y="1737361"/>
            <a:ext cx="8496944" cy="4463586"/>
          </a:xfrm>
        </p:spPr>
        <p:txBody>
          <a:bodyPr>
            <a:normAutofit fontScale="92500" lnSpcReduction="20000"/>
          </a:bodyPr>
          <a:lstStyle/>
          <a:p>
            <a:pPr marL="914400" algn="l">
              <a:lnSpc>
                <a:spcPct val="115000"/>
              </a:lnSpc>
              <a:spcAft>
                <a:spcPts val="0"/>
              </a:spcAft>
            </a:pPr>
            <a:r>
              <a:rPr lang="en-GB" sz="3200" dirty="0">
                <a:solidFill>
                  <a:srgbClr val="0000C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DECLARE </a:t>
            </a:r>
            <a:r>
              <a:rPr lang="en-GB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@myAge AS SMALLINT</a:t>
            </a:r>
            <a:r>
              <a:rPr lang="en-GB" sz="3200" dirty="0">
                <a:solidFill>
                  <a:srgbClr val="0000C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algn="l">
              <a:lnSpc>
                <a:spcPct val="115000"/>
              </a:lnSpc>
              <a:spcAft>
                <a:spcPts val="0"/>
              </a:spcAft>
            </a:pPr>
            <a:r>
              <a:rPr lang="en-GB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@myAge = 35;</a:t>
            </a:r>
          </a:p>
          <a:p>
            <a:pPr marL="914400" algn="l">
              <a:lnSpc>
                <a:spcPct val="115000"/>
              </a:lnSpc>
              <a:spcAft>
                <a:spcPts val="0"/>
              </a:spcAft>
            </a:pPr>
            <a:r>
              <a:rPr lang="en-GB" sz="3200" dirty="0">
                <a:solidFill>
                  <a:srgbClr val="0000C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 Name, Age, Nationality, Destination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algn="l">
              <a:lnSpc>
                <a:spcPct val="115000"/>
              </a:lnSpc>
              <a:spcAft>
                <a:spcPts val="0"/>
              </a:spcAft>
            </a:pPr>
            <a:r>
              <a:rPr lang="en-GB" sz="3200" dirty="0">
                <a:solidFill>
                  <a:srgbClr val="0000C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>
                <a:solidFill>
                  <a:srgbClr val="0000C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Pilot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algn="l">
              <a:lnSpc>
                <a:spcPct val="115000"/>
              </a:lnSpc>
              <a:spcAft>
                <a:spcPts val="0"/>
              </a:spcAft>
            </a:pPr>
            <a:r>
              <a:rPr lang="en-GB" sz="3200" dirty="0">
                <a:solidFill>
                  <a:srgbClr val="0000C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algn="l">
              <a:lnSpc>
                <a:spcPct val="115000"/>
              </a:lnSpc>
              <a:spcAft>
                <a:spcPts val="0"/>
              </a:spcAft>
            </a:pPr>
            <a:r>
              <a:rPr lang="en-GB" sz="3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 = @myAge</a:t>
            </a:r>
          </a:p>
          <a:p>
            <a:pPr marL="914400" algn="l">
              <a:lnSpc>
                <a:spcPct val="115000"/>
              </a:lnSpc>
              <a:spcAft>
                <a:spcPts val="0"/>
              </a:spcAft>
            </a:pPr>
            <a:r>
              <a:rPr lang="en-GB" sz="3200" dirty="0">
                <a:solidFill>
                  <a:srgbClr val="0000C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BY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algn="l">
              <a:lnSpc>
                <a:spcPct val="115000"/>
              </a:lnSpc>
              <a:spcAft>
                <a:spcPts val="0"/>
              </a:spcAft>
            </a:pPr>
            <a:r>
              <a:rPr lang="en-GB" sz="3200" dirty="0">
                <a:solidFill>
                  <a:srgbClr val="0000C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Name;</a:t>
            </a:r>
            <a:endParaRPr lang="en-GB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algn="l"/>
            <a:endParaRPr lang="en-GB" sz="2000" dirty="0">
              <a:solidFill>
                <a:schemeClr val="tx1"/>
              </a:solidFill>
            </a:endParaRPr>
          </a:p>
          <a:p>
            <a:pPr marL="914400" algn="l">
              <a:lnSpc>
                <a:spcPct val="115000"/>
              </a:lnSpc>
              <a:spcAft>
                <a:spcPts val="0"/>
              </a:spcAft>
            </a:pPr>
            <a:endParaRPr lang="en-GB" sz="2800" dirty="0">
              <a:effectLst/>
              <a:latin typeface="Times New Roman"/>
              <a:ea typeface="Times New Roman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AE40B-DC37-60DC-17EA-1A5CC7D7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6649-E16F-2B18-EDBB-7C0108B3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2396-1DDD-BCBA-6D2C-7AE2D9F8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71860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0AD8-90D0-8D89-C2DD-2A853932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8321040" cy="702302"/>
          </a:xfrm>
        </p:spPr>
        <p:txBody>
          <a:bodyPr>
            <a:normAutofit fontScale="90000"/>
          </a:bodyPr>
          <a:lstStyle/>
          <a:p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Variables and Variable Declaration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AB8A-CACC-AE8C-A600-DF3389F5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246976"/>
            <a:ext cx="8321040" cy="4896544"/>
          </a:xfrm>
        </p:spPr>
        <p:txBody>
          <a:bodyPr>
            <a:normAutofit lnSpcReduction="10000"/>
          </a:bodyPr>
          <a:lstStyle/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3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Storing query result in a variable</a:t>
            </a:r>
            <a:endParaRPr kumimoji="0" lang="en-GB" sz="33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DECLARE @Total INT;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SET @Total =(SELECT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 COUNT(*)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FROM Pilot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 WHERE 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 Nationality='Ghanaian'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);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PRINT @Total;</a:t>
            </a: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/>
              <a:ea typeface="Times New Roman"/>
              <a:cs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AE40B-DC37-60DC-17EA-1A5CC7D7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6649-E16F-2B18-EDBB-7C0108B3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2396-1DDD-BCBA-6D2C-7AE2D9F8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9149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EFF5-3F7C-2C78-5576-6A0F8E73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38140"/>
          </a:xfrm>
        </p:spPr>
        <p:txBody>
          <a:bodyPr>
            <a:normAutofit fontScale="90000"/>
          </a:bodyPr>
          <a:lstStyle/>
          <a:p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Variables and Variable Declaration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6C41-9FA5-9161-00DC-0E6DC311D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252371"/>
            <a:ext cx="7543800" cy="5572540"/>
          </a:xfrm>
        </p:spPr>
        <p:txBody>
          <a:bodyPr>
            <a:normAutofit fontScale="70000" lnSpcReduction="20000"/>
          </a:bodyPr>
          <a:lstStyle/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5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Selecting Records into variable</a:t>
            </a:r>
            <a:endParaRPr kumimoji="0" lang="en-GB" sz="45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DECLARE </a:t>
            </a:r>
            <a:endParaRPr kumimoji="0" lang="en-GB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    @pilotName As VARCHAR(25),</a:t>
            </a:r>
            <a:endParaRPr kumimoji="0" lang="en-GB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    @pilotNationality As VARCHAR(25);</a:t>
            </a:r>
            <a:endParaRPr kumimoji="0" lang="en-GB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 </a:t>
            </a:r>
            <a:endParaRPr kumimoji="0" lang="en-GB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SELECT </a:t>
            </a:r>
            <a:endParaRPr kumimoji="0" lang="en-GB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    @pilotName = Name,</a:t>
            </a:r>
            <a:endParaRPr kumimoji="0" lang="en-GB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    @pilotNationality = Nationality</a:t>
            </a:r>
            <a:endParaRPr kumimoji="0" lang="en-GB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FROM</a:t>
            </a:r>
            <a:r>
              <a:rPr lang="en-GB" sz="2900" dirty="0">
                <a:solidFill>
                  <a:prstClr val="black">
                    <a:tint val="75000"/>
                  </a:prstClr>
                </a:solidFill>
                <a:latin typeface="Calibri"/>
                <a:ea typeface="Times New Roman"/>
                <a:cs typeface="Times New Roman"/>
              </a:rPr>
              <a:t> </a:t>
            </a: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Pilot</a:t>
            </a:r>
            <a:endParaRPr kumimoji="0" lang="en-GB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WHERE</a:t>
            </a:r>
            <a:endParaRPr kumimoji="0" lang="en-GB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    Nationality = 'Ghanaian';</a:t>
            </a:r>
            <a:endParaRPr kumimoji="0" lang="en-GB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PRINT  @pilotName </a:t>
            </a:r>
            <a:endParaRPr kumimoji="0" lang="en-GB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PRINT @pilotNationality</a:t>
            </a:r>
            <a:endParaRPr kumimoji="0" lang="en-GB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>
                <a:tab pos="1865630" algn="l"/>
              </a:tabLst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 </a:t>
            </a:r>
            <a:endParaRPr kumimoji="0" lang="en-GB" sz="2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12612-D213-5F69-269C-8328A1A9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06DE0-B530-A898-C405-ED29D36BA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1880" y="6107916"/>
            <a:ext cx="3617103" cy="875631"/>
          </a:xfrm>
        </p:spPr>
        <p:txBody>
          <a:bodyPr/>
          <a:lstStyle/>
          <a:p>
            <a:r>
              <a:rPr lang="en-US" dirty="0"/>
              <a:t>Designing Good Databases need Creativity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7B9A4-0A9C-A97C-3442-04711785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68142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264-8F89-DF5F-C5AC-8515408A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IF-ELSE Statements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B9AD-2E07-24D6-B872-97C88C83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Structure of a simple if statement</a:t>
            </a: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91440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IF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boolean_expression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   </a:t>
            </a:r>
          </a:p>
          <a:p>
            <a:pPr marL="91440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BEGIN</a:t>
            </a:r>
          </a:p>
          <a:p>
            <a:pPr marL="91440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    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statement_block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 </a:t>
            </a:r>
          </a:p>
          <a:p>
            <a:pPr marL="91440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END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A928-EAD9-5E3A-72AC-CAC346E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B337-5A94-984A-8B76-E2290A39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B2DB-8EE6-6B30-5FC6-573359E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65032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264-8F89-DF5F-C5AC-8515408A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2302"/>
          </a:xfrm>
        </p:spPr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IF-ELSE Statements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B9AD-2E07-24D6-B872-97C88C83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02" y="1212146"/>
            <a:ext cx="7543800" cy="5248405"/>
          </a:xfrm>
        </p:spPr>
        <p:txBody>
          <a:bodyPr>
            <a:normAutofit fontScale="92500" lnSpcReduction="10000"/>
          </a:bodyPr>
          <a:lstStyle/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if Example</a:t>
            </a: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DECLARE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@pilotAge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As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int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SELECT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@pilotAge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=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Age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FROM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Pilot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WHERE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Nationality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=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'Ghanaian'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IF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@pilotAge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&lt;</a:t>
            </a:r>
            <a:r>
              <a:rPr lang="en-GB" sz="2400" dirty="0">
                <a:solidFill>
                  <a:prstClr val="black"/>
                </a:solidFill>
                <a:latin typeface="Consolas"/>
              </a:rPr>
              <a:t>5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0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BEGIN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'Great! Young GH Pilot Found'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END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 </a:t>
            </a: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A928-EAD9-5E3A-72AC-CAC346E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B337-5A94-984A-8B76-E2290A39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B2DB-8EE6-6B30-5FC6-573359E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71136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264-8F89-DF5F-C5AC-8515408A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38140"/>
          </a:xfrm>
        </p:spPr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IF-ELSE Statements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B9AD-2E07-24D6-B872-97C88C83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68760"/>
            <a:ext cx="8352928" cy="4752528"/>
          </a:xfrm>
        </p:spPr>
        <p:txBody>
          <a:bodyPr>
            <a:normAutofit fontScale="92500"/>
          </a:bodyPr>
          <a:lstStyle/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Structure of a if-else statement</a:t>
            </a: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5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IF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Boolean_expression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BEGIN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- 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Statement to execute if Boolean expression is TRUE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END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BEGIN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  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 -</a:t>
            </a:r>
            <a:r>
              <a:rPr lang="en-US" sz="2300" b="1" dirty="0">
                <a:solidFill>
                  <a:srgbClr val="FF0000"/>
                </a:solidFill>
                <a:latin typeface="Consolas"/>
                <a:cs typeface="Times New Roman"/>
              </a:rPr>
              <a:t>Statement executes if Boolean expression is FALSE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END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A928-EAD9-5E3A-72AC-CAC346E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B337-5A94-984A-8B76-E2290A39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B2DB-8EE6-6B30-5FC6-573359E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07174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264-8F89-DF5F-C5AC-8515408A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2302"/>
          </a:xfrm>
        </p:spPr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IF-ELSE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B9AD-2E07-24D6-B872-97C88C83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020" y="1433446"/>
            <a:ext cx="7543800" cy="4968552"/>
          </a:xfrm>
        </p:spPr>
        <p:txBody>
          <a:bodyPr>
            <a:normAutofit fontScale="55000" lnSpcReduction="20000"/>
          </a:bodyPr>
          <a:lstStyle/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 if-else Example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DECLARE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@pilotAge 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As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int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SELECT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@pilotAge 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=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Age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FROM</a:t>
            </a:r>
            <a:r>
              <a:rPr lang="en-GB" sz="3000" dirty="0">
                <a:solidFill>
                  <a:prstClr val="black"/>
                </a:solidFill>
                <a:latin typeface="Consolas"/>
              </a:rPr>
              <a:t> 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Pilot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WHERE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Nationality 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=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'Ghanaian'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IF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@pilotAge 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&lt;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BEGIN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   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PRINT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'Great! One More Young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Gh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Pilot Found'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END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ELSE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BEGIN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     PRINT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'None Yet!'</a:t>
            </a: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   END</a:t>
            </a:r>
            <a:endParaRPr kumimoji="0" lang="en-GB" sz="3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>
                <a:tab pos="1865630" algn="l"/>
              </a:tabLst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 </a:t>
            </a: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A928-EAD9-5E3A-72AC-CAC346E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B337-5A94-984A-8B76-E2290A39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B2DB-8EE6-6B30-5FC6-573359E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43140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264-8F89-DF5F-C5AC-8515408A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Triggers</a:t>
            </a:r>
            <a:endParaRPr lang="en-US" sz="54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B9AD-2E07-24D6-B872-97C88C83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88" y="1662220"/>
            <a:ext cx="7971224" cy="4023360"/>
          </a:xfrm>
        </p:spPr>
        <p:txBody>
          <a:bodyPr/>
          <a:lstStyle/>
          <a:p>
            <a:pPr marR="0" lvl="0" algn="just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SzTx/>
              <a:buFont typeface="Wingdings" panose="05000000000000000000" pitchFamily="2" charset="2"/>
              <a:buChar char="q"/>
              <a:tabLst>
                <a:tab pos="1865630" algn="l"/>
              </a:tabLst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database trigger is procedural code that is automatically executed in response to certain events on a particular table or view in a database.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A928-EAD9-5E3A-72AC-CAC346E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B337-5A94-984A-8B76-E2290A39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B2DB-8EE6-6B30-5FC6-573359E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67191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264-8F89-DF5F-C5AC-8515408A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 of Triggers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B9AD-2E07-24D6-B872-97C88C83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5734"/>
            <a:ext cx="7941819" cy="4407582"/>
          </a:xfrm>
        </p:spPr>
        <p:txBody>
          <a:bodyPr>
            <a:norm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Triggers do not accept parameters or argument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Triggers cannot perform commit or rollback operations because they are part of the triggering SQL statement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riggers can cancel a requested operation</a:t>
            </a:r>
          </a:p>
          <a:p>
            <a:pPr marR="0" lvl="0" algn="just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SzTx/>
              <a:buFont typeface="Wingdings" panose="05000000000000000000" pitchFamily="2" charset="2"/>
              <a:buChar char="q"/>
              <a:tabLst>
                <a:tab pos="1865630" algn="l"/>
              </a:tabLst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>
                <a:tab pos="1865630" algn="l"/>
              </a:tabLst>
              <a:defRPr/>
            </a:pPr>
            <a:endParaRPr kumimoji="0" lang="en-GB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5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Consolas"/>
              <a:ea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A928-EAD9-5E3A-72AC-CAC346E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B337-5A94-984A-8B76-E2290A39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B2DB-8EE6-6B30-5FC6-573359E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5041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264-8F89-DF5F-C5AC-8515408A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Triggers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B9AD-2E07-24D6-B872-97C88C83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 of Triggers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DML Triggers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AFTER Triggers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INSTEAD OF Triggers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GB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DDL Triggers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GB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SzTx/>
              <a:buNone/>
              <a:tabLst>
                <a:tab pos="1865630" algn="l"/>
              </a:tabLst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A928-EAD9-5E3A-72AC-CAC346E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B337-5A94-984A-8B76-E2290A39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B2DB-8EE6-6B30-5FC6-573359E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2415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0AD8-90D0-8D89-C2DD-2A853932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Stored Procedures</a:t>
            </a:r>
            <a:endParaRPr lang="en-US" sz="4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AE40B-DC37-60DC-17EA-1A5CC7D7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6649-E16F-2B18-EDBB-7C0108B3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2396-1DDD-BCBA-6D2C-7AE2D9F8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B6FBE2-F408-019B-F062-8FE0219509A9}"/>
              </a:ext>
            </a:extLst>
          </p:cNvPr>
          <p:cNvSpPr txBox="1">
            <a:spLocks/>
          </p:cNvSpPr>
          <p:nvPr/>
        </p:nvSpPr>
        <p:spPr>
          <a:xfrm>
            <a:off x="822960" y="1737361"/>
            <a:ext cx="7822584" cy="44999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GB" sz="3200" dirty="0">
                <a:solidFill>
                  <a:schemeClr val="tx1"/>
                </a:solidFill>
              </a:rPr>
              <a:t>Used in cases of frequently written;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GB" sz="3200" dirty="0">
                <a:solidFill>
                  <a:schemeClr val="tx1"/>
                </a:solidFill>
              </a:rPr>
              <a:t>Can act based on the parameters passed to them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 for creating a SP: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PROCEDURE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kumimoji="0" lang="en-GB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procedure_name</a:t>
            </a:r>
            <a:b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b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GB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sql_statement</a:t>
            </a:r>
            <a:b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800659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264-8F89-DF5F-C5AC-8515408A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Trigger Example</a:t>
            </a:r>
            <a:endParaRPr lang="en-US" sz="40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B9AD-2E07-24D6-B872-97C88C83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319570"/>
          </a:xfrm>
        </p:spPr>
        <p:txBody>
          <a:bodyPr>
            <a:normAutofit lnSpcReduction="10000"/>
          </a:bodyPr>
          <a:lstStyle/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Trigger shown the New Row being added</a:t>
            </a: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CREATE</a:t>
            </a: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TRIGGER</a:t>
            </a: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2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myTrigg</a:t>
            </a: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ON</a:t>
            </a: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Pilot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FOR</a:t>
            </a: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INSERT</a:t>
            </a: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AS</a:t>
            </a: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BEGIN</a:t>
            </a:r>
            <a:endParaRPr kumimoji="0" lang="en-GB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SELECT</a:t>
            </a: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*</a:t>
            </a: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FROM</a:t>
            </a: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inserted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END</a:t>
            </a:r>
            <a:r>
              <a:rPr kumimoji="0" lang="en-GB" sz="2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A928-EAD9-5E3A-72AC-CAC346E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B337-5A94-984A-8B76-E2290A39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B2DB-8EE6-6B30-5FC6-573359E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6443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264-8F89-DF5F-C5AC-8515408A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 FOR DATABASE TRIGGER</a:t>
            </a:r>
            <a:endParaRPr lang="en-US" sz="3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B9AD-2E07-24D6-B872-97C88C83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845734"/>
            <a:ext cx="8280920" cy="402336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4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</a:t>
            </a:r>
            <a:r>
              <a:rPr kumimoji="0" lang="en-GB" sz="4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ExamDB</a:t>
            </a:r>
            <a:r>
              <a:rPr kumimoji="0" lang="en-GB" sz="4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INSERT INTO Pilot </a:t>
            </a: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VALUES('John',27,'Ghanaian','Accra')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A928-EAD9-5E3A-72AC-CAC346E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B337-5A94-984A-8B76-E2290A39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B2DB-8EE6-6B30-5FC6-573359E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1011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264-8F89-DF5F-C5AC-8515408A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2302"/>
          </a:xfrm>
        </p:spPr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 FOR DATABASE TRIGGER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B9AD-2E07-24D6-B872-97C88C83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196752"/>
            <a:ext cx="7543800" cy="4968552"/>
          </a:xfrm>
        </p:spPr>
        <p:txBody>
          <a:bodyPr>
            <a:normAutofit fontScale="92500" lnSpcReduction="10000"/>
          </a:bodyPr>
          <a:lstStyle/>
          <a:p>
            <a:pPr marL="339725" marR="0" lvl="0" indent="-103188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Entries are made into the Pilot Table, messages are logged in </a:t>
            </a: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MessageLog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Table.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Create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TRIGGER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myLogg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ON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Pilot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FOR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INSERT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AS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BEGIN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DECLARE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@id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AS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int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SELECT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@id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=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PID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FROM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inserted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INSERT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INTO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MessageLog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VALUES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'New Entry made with id'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CAST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@id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VARCHAR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MAX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'at'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+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CAST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Getdate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AS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VARCHAR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MAX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)))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END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A928-EAD9-5E3A-72AC-CAC346E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B337-5A94-984A-8B76-E2290A39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B2DB-8EE6-6B30-5FC6-573359E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9717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39AD-2AD7-83E4-8E4E-6233F00D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8069520" cy="1450757"/>
          </a:xfrm>
        </p:spPr>
        <p:txBody>
          <a:bodyPr>
            <a:normAutofit/>
          </a:bodyPr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DISABLING AND ENABLING TRIGGER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1EF0-D5A6-E2DF-3EF3-C774B68FA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31957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sz="2800" dirty="0">
                <a:solidFill>
                  <a:srgbClr val="0000FF"/>
                </a:solidFill>
                <a:latin typeface="Consolas"/>
              </a:rPr>
              <a:t>Disable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TRIGGER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Trigger</a:t>
            </a:r>
            <a:r>
              <a:rPr lang="en-GB" sz="2800" dirty="0">
                <a:solidFill>
                  <a:prstClr val="black"/>
                </a:solidFill>
                <a:latin typeface="Consolas"/>
              </a:rPr>
              <a:t>_name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ON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Table_name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GB" sz="2800" dirty="0">
              <a:solidFill>
                <a:prstClr val="black"/>
              </a:solidFill>
              <a:latin typeface="Consolas"/>
            </a:endParaRPr>
          </a:p>
          <a:p>
            <a:pPr marL="0" indent="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GB" sz="2800" dirty="0">
                <a:solidFill>
                  <a:srgbClr val="0000FF"/>
                </a:solidFill>
                <a:latin typeface="Consolas"/>
              </a:rPr>
              <a:t>Disable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TRIGGER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All On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Table_name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</a:t>
            </a:r>
          </a:p>
          <a:p>
            <a:pPr marL="0" indent="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GB" sz="2800" dirty="0">
                <a:solidFill>
                  <a:srgbClr val="0000FF"/>
                </a:solidFill>
                <a:latin typeface="Consolas"/>
              </a:rPr>
              <a:t>Disable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TRIGGER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All On Database;</a:t>
            </a:r>
          </a:p>
          <a:p>
            <a:pPr marL="0" indent="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lang="en-GB" sz="2800" dirty="0">
              <a:solidFill>
                <a:srgbClr val="0000FF"/>
              </a:solidFill>
              <a:latin typeface="Consolas"/>
            </a:endParaRPr>
          </a:p>
          <a:p>
            <a:pPr marL="0" indent="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GB" sz="2800" dirty="0">
                <a:solidFill>
                  <a:srgbClr val="0000FF"/>
                </a:solidFill>
                <a:latin typeface="Consolas"/>
              </a:rPr>
              <a:t>Enable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TRIGGER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Trigger</a:t>
            </a:r>
            <a:r>
              <a:rPr lang="en-GB" sz="2800" dirty="0">
                <a:solidFill>
                  <a:prstClr val="black"/>
                </a:solidFill>
                <a:latin typeface="Consolas"/>
              </a:rPr>
              <a:t>_name 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ON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Table_name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+mn-ea"/>
                <a:cs typeface="+mn-cs"/>
              </a:rPr>
              <a:t>;</a:t>
            </a:r>
          </a:p>
          <a:p>
            <a:pPr marL="0" indent="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indent="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lang="en-GB" sz="2800" dirty="0">
              <a:solidFill>
                <a:prstClr val="black"/>
              </a:solidFill>
              <a:latin typeface="Consolas"/>
            </a:endParaRPr>
          </a:p>
          <a:p>
            <a:pPr marL="0" indent="0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/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6870E-C32F-47D5-FC49-CC7798E2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B9117-EBE1-741D-C33D-B54170FF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7483C-BB9F-E392-5B8F-B697B5C0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198428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264-8F89-DF5F-C5AC-8515408A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38140"/>
          </a:xfrm>
        </p:spPr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Functions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B9AD-2E07-24D6-B872-97C88C83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124745"/>
            <a:ext cx="7543800" cy="4896543"/>
          </a:xfrm>
        </p:spPr>
        <p:txBody>
          <a:bodyPr>
            <a:normAutofit fontScale="92500" lnSpcReduction="10000"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>
                <a:tab pos="1865630" algn="l"/>
              </a:tabLst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FUNCTIONS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000"/>
              </a:spcAft>
              <a:buSzTx/>
              <a:buFont typeface="Wingdings" panose="05000000000000000000" pitchFamily="2" charset="2"/>
              <a:buChar char="q"/>
              <a:tabLst>
                <a:tab pos="1865630" algn="l"/>
              </a:tabLst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>
                <a:tab pos="1865630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Pow (), abs(), Log(), sin(),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Concat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(), Difference()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000"/>
              </a:spcAft>
              <a:buSzTx/>
              <a:buFont typeface="Wingdings" panose="05000000000000000000" pitchFamily="2" charset="2"/>
              <a:buChar char="q"/>
              <a:tabLst>
                <a:tab pos="1865630" algn="l"/>
              </a:tabLst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User-defined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Courier New" pitchFamily="49" charset="0"/>
              <a:buChar char="o"/>
              <a:tabLst>
                <a:tab pos="1865630" algn="l"/>
              </a:tabLst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Scalar: 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 a single value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Courier New" pitchFamily="49" charset="0"/>
              <a:buChar char="o"/>
              <a:tabLst>
                <a:tab pos="1865630" algn="l"/>
              </a:tabLst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Valued-Function: 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 a table</a:t>
            </a:r>
          </a:p>
          <a:p>
            <a:pPr marL="1828800" marR="0" lvl="3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Wingdings" pitchFamily="2" charset="2"/>
              <a:buChar char="ü"/>
              <a:tabLst>
                <a:tab pos="1865630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Inline Table-Valued function</a:t>
            </a:r>
          </a:p>
          <a:p>
            <a:pPr marL="1828800" marR="0" lvl="3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Wingdings" pitchFamily="2" charset="2"/>
              <a:buChar char="ü"/>
              <a:tabLst>
                <a:tab pos="1865630" algn="l"/>
              </a:tabLst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 Table-Valued function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>
                <a:tab pos="1865630" algn="l"/>
              </a:tabLs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A928-EAD9-5E3A-72AC-CAC346E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B337-5A94-984A-8B76-E2290A39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B2DB-8EE6-6B30-5FC6-573359E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76702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264-8F89-DF5F-C5AC-8515408A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Syntax of SQL UDF 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B9AD-2E07-24D6-B872-97C88C83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5734"/>
            <a:ext cx="7755200" cy="4463586"/>
          </a:xfrm>
        </p:spPr>
        <p:txBody>
          <a:bodyPr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>
                <a:tab pos="186563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 FUNCTION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Function_Name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(@Parameter_Name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Data_type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, .... , @Parameter_Name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Data_type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>
                <a:tab pos="186563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Data_Type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>
                <a:tab pos="186563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>
                <a:tab pos="186563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BEGIN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>
                <a:tab pos="186563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-- Function Body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>
                <a:tab pos="186563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RETURN Data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  <a:tabLst>
                <a:tab pos="1865630" algn="l"/>
              </a:tabLst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END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A928-EAD9-5E3A-72AC-CAC346E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B337-5A94-984A-8B76-E2290A39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B2DB-8EE6-6B30-5FC6-573359E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13993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264-8F89-DF5F-C5AC-8515408A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2302"/>
          </a:xfrm>
        </p:spPr>
        <p:txBody>
          <a:bodyPr>
            <a:normAutofit fontScale="90000"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Scalar Function with no Parameter 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B9AD-2E07-24D6-B872-97C88C83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340768"/>
            <a:ext cx="7543800" cy="4752528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FUNCTION 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NoParameters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RETURNS 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BEGIN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RETURN (SELECT  AVG(CAST([Age] as DECIMAL(9,2))) FROM [Pilot]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 this function 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Name, Age, Nationality,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dbo.NoParameters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[Average Age] from Pilot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A928-EAD9-5E3A-72AC-CAC346E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B337-5A94-984A-8B76-E2290A39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B2DB-8EE6-6B30-5FC6-573359E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29505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264-8F89-DF5F-C5AC-8515408A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Scalar Function with no Parameter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B9AD-2E07-24D6-B872-97C88C83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3" y="1845734"/>
            <a:ext cx="7941819" cy="4614052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FUNCTION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pilotInfo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(@name VARCHAR(50), @country VARCHAR(50))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RETURNS VARCHAR(200)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BEGIN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RETURN (SELECT  @name + SPACE(2) + @country)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 this function 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dbo.pilotInfo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([Name], [Nationality]) AS [Info] from Pilot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Age,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dbo.pilotInfo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([Name], [Nationality]) AS [Info] from Pilot WHERE Name='John' AND Nationality='Ghanaian'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A928-EAD9-5E3A-72AC-CAC346E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B337-5A94-984A-8B76-E2290A39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B2DB-8EE6-6B30-5FC6-573359E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40685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264-8F89-DF5F-C5AC-8515408A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30" y="1004753"/>
            <a:ext cx="8820472" cy="702302"/>
          </a:xfrm>
        </p:spPr>
        <p:txBody>
          <a:bodyPr>
            <a:noAutofit/>
          </a:bodyPr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Inline Function with No parameters</a:t>
            </a:r>
            <a:endParaRPr lang="en-US" sz="3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B9AD-2E07-24D6-B872-97C88C83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1" y="1004753"/>
            <a:ext cx="7869811" cy="5176397"/>
          </a:xfrm>
        </p:spPr>
        <p:txBody>
          <a:bodyPr>
            <a:normAutofit lnSpcReduction="10000"/>
          </a:bodyPr>
          <a:lstStyle/>
          <a:p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M_Pilot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Pilot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END </a:t>
            </a:r>
          </a:p>
          <a:p>
            <a:endParaRPr lang="en-US" sz="2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 this function as:</a:t>
            </a:r>
          </a:p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1: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2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 panose="020B0609020204030204" pitchFamily="49" charset="0"/>
              </a:rPr>
              <a:t>M_Pilot</a:t>
            </a:r>
            <a:r>
              <a:rPr lang="en-US" sz="2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A928-EAD9-5E3A-72AC-CAC346E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B337-5A94-984A-8B76-E2290A39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B2DB-8EE6-6B30-5FC6-573359E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67001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264-8F89-DF5F-C5AC-8515408A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537" y="103360"/>
            <a:ext cx="8043232" cy="838140"/>
          </a:xfrm>
        </p:spPr>
        <p:txBody>
          <a:bodyPr>
            <a:normAutofit/>
          </a:bodyPr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Inline Function with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B9AD-2E07-24D6-B872-97C88C83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24745"/>
            <a:ext cx="7827208" cy="4968551"/>
          </a:xfrm>
        </p:spPr>
        <p:txBody>
          <a:bodyPr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FUNCTION </a:t>
            </a:r>
            <a:r>
              <a:rPr kumimoji="0" lang="en-US" sz="2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placeOfBirth</a:t>
            </a: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(@homeCountry VARCHAR(50))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RETURNS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RETURN 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SELECT[Name],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[Age],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[Destination]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[Pilot]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WHERE [Nationality] = @homeCountry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 this function 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SELECT * FROM 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].[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placeOfBirth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 ('Ghanaian')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SELECT * FROM 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].[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placeOfBirth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 ('Russian')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SELECT * FROM 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dbo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].[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placeOfBirth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 ('Ethiopian')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A928-EAD9-5E3A-72AC-CAC346E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B337-5A94-984A-8B76-E2290A39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B2DB-8EE6-6B30-5FC6-573359E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3516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0AD8-90D0-8D89-C2DD-2A853932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Stored Procedures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AB8A-CACC-AE8C-A600-DF3389F5F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Syntax for Executing an SP: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/>
              <a:ea typeface="Times New Roman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EXEC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 </a:t>
            </a:r>
            <a:r>
              <a:rPr kumimoji="0" lang="en-GB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procedure_name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;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AE40B-DC37-60DC-17EA-1A5CC7D7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6649-E16F-2B18-EDBB-7C0108B3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2396-1DDD-BCBA-6D2C-7AE2D9F8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6236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264-8F89-DF5F-C5AC-8515408A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66132"/>
          </a:xfrm>
        </p:spPr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 Database Systems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B9AD-2E07-24D6-B872-97C88C83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404" y="1268760"/>
            <a:ext cx="8208912" cy="5772174"/>
          </a:xfrm>
        </p:spPr>
        <p:txBody>
          <a:bodyPr>
            <a:norm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 database stands for "Not Only SQL“ and it simply means "Not Relational Database“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does not require a fixed schema and/or joins;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Relatively easier to scale out compared to relational Databases.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Suitable for distributed data stores with humongous data storage needs. 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Suitable for Big data and real-time web apps.</a:t>
            </a:r>
            <a:endPara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A928-EAD9-5E3A-72AC-CAC346E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B337-5A94-984A-8B76-E2290A39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B2DB-8EE6-6B30-5FC6-573359E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87495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264-8F89-DF5F-C5AC-8515408A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 of NoSQL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B9AD-2E07-24D6-B872-97C88C83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845734"/>
            <a:ext cx="7992888" cy="4175554"/>
          </a:xfrm>
        </p:spPr>
        <p:txBody>
          <a:bodyPr>
            <a:normAutofit lnSpcReduction="10000"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not require tables with fixed-column records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 with self-contained aggregates or BLOBs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Doesn't require object-relational mapping and data normalization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complex features like query languages, query planners, referential integrity joins, needed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A928-EAD9-5E3A-72AC-CAC346E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B337-5A94-984A-8B76-E2290A39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B2DB-8EE6-6B30-5FC6-573359E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04592"/>
      </p:ext>
    </p:extLst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264-8F89-DF5F-C5AC-8515408A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 of NoSQL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B9AD-2E07-24D6-B872-97C88C83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 Main Categories of NoSQL databases:</a:t>
            </a:r>
          </a:p>
          <a:p>
            <a:pPr marL="8001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Key-value Pair Based</a:t>
            </a:r>
          </a:p>
          <a:p>
            <a:pPr marL="8001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Column-oriented Graph</a:t>
            </a:r>
          </a:p>
          <a:p>
            <a:pPr marL="8001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Graphs based</a:t>
            </a:r>
          </a:p>
          <a:p>
            <a:pPr marL="8001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Document-oriented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A928-EAD9-5E3A-72AC-CAC346E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B337-5A94-984A-8B76-E2290A39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B2DB-8EE6-6B30-5FC6-573359E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35853"/>
      </p:ext>
    </p:extLst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264-8F89-DF5F-C5AC-8515408AD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Value Pair Based</a:t>
            </a: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B9AD-2E07-24D6-B872-97C88C83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25" y="1845734"/>
            <a:ext cx="8021335" cy="4023360"/>
          </a:xfr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is stored in key/value pairs as hash tables with 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unique key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a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6858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value can be a JSON, BLOB(Binary Large Objects), string,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absolutely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schemaless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Typical Examples: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Redis, Dynamo,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Riak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Voldemort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A928-EAD9-5E3A-72AC-CAC346E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B337-5A94-984A-8B76-E2290A39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B2DB-8EE6-6B30-5FC6-573359E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599F77-204F-74E4-66D2-0034405F7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113" y="3284984"/>
            <a:ext cx="2746462" cy="224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95626"/>
      </p:ext>
    </p:extLst>
  </p:cSld>
  <p:clrMapOvr>
    <a:masterClrMapping/>
  </p:clrMapOvr>
  <p:transition spd="med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592" y="291722"/>
            <a:ext cx="6858000" cy="69382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Column-based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2" y="985545"/>
            <a:ext cx="5455031" cy="40395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21558" y="950122"/>
            <a:ext cx="330227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Advantages of RDB </a:t>
            </a:r>
          </a:p>
          <a:p>
            <a:pPr marL="214313" indent="-214313">
              <a:buFontTx/>
              <a:buChar char="-"/>
            </a:pPr>
            <a:r>
              <a:rPr lang="en-US" sz="1600" dirty="0"/>
              <a:t>Search in RDB is efficient where indices such are unique</a:t>
            </a:r>
          </a:p>
          <a:p>
            <a:pPr marL="214313" indent="-214313">
              <a:buFontTx/>
              <a:buChar char="-"/>
            </a:pPr>
            <a:r>
              <a:rPr lang="en-US" sz="1600" dirty="0"/>
              <a:t>For analytical queries which scan many rows RDB isn’t efficient</a:t>
            </a:r>
          </a:p>
          <a:p>
            <a:pPr marL="214313" indent="-214313">
              <a:buFontTx/>
              <a:buChar char="-"/>
            </a:pPr>
            <a:r>
              <a:rPr lang="en-US" sz="1600" dirty="0"/>
              <a:t>For columnar DB, each row is stored in a separate file; such that, each column for a given row is at the same offset to keep the data in the different files linked.</a:t>
            </a:r>
          </a:p>
          <a:p>
            <a:r>
              <a:rPr lang="en-US" sz="1600" dirty="0"/>
              <a:t>-    Only columns concerned are scanned</a:t>
            </a:r>
          </a:p>
          <a:p>
            <a:r>
              <a:rPr lang="en-US" sz="1600" b="1" dirty="0"/>
              <a:t>Limitations</a:t>
            </a:r>
          </a:p>
          <a:p>
            <a:pPr marL="214313" indent="-214313">
              <a:buFontTx/>
              <a:buChar char="-"/>
            </a:pPr>
            <a:r>
              <a:rPr lang="en-US" sz="1600" dirty="0"/>
              <a:t>Adding a column in in RDMS means restructuring the existing table/Data. In </a:t>
            </a:r>
            <a:r>
              <a:rPr lang="en-US" sz="1600" dirty="0" err="1"/>
              <a:t>NoSQL</a:t>
            </a:r>
            <a:r>
              <a:rPr lang="en-US" sz="1600" dirty="0"/>
              <a:t>, you just create a new file!</a:t>
            </a:r>
          </a:p>
          <a:p>
            <a:pPr marL="214313" indent="-214313">
              <a:buFontTx/>
              <a:buChar char="-"/>
            </a:pPr>
            <a:r>
              <a:rPr lang="en-US" sz="1600" dirty="0"/>
              <a:t>Not suitable for OLTP situation</a:t>
            </a:r>
          </a:p>
          <a:p>
            <a:pPr marL="214313" indent="-214313">
              <a:buFontTx/>
              <a:buChar char="-"/>
            </a:pPr>
            <a:r>
              <a:rPr lang="en-US" sz="1600" dirty="0"/>
              <a:t>Inserting/deleting a single row is faster in the case of RDMS since it’s all in same file. In the case of </a:t>
            </a:r>
            <a:r>
              <a:rPr lang="en-US" sz="1600" dirty="0" err="1"/>
              <a:t>NoSQL</a:t>
            </a:r>
            <a:r>
              <a:rPr lang="en-US" sz="1600" dirty="0"/>
              <a:t>, Bulk/batch insertion is the way to go.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6128040"/>
            <a:ext cx="4404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Examples: </a:t>
            </a:r>
            <a:r>
              <a:rPr lang="en-US" dirty="0">
                <a:solidFill>
                  <a:srgbClr val="FF0000"/>
                </a:solidFill>
              </a:rPr>
              <a:t>Cassandra, </a:t>
            </a:r>
            <a:r>
              <a:rPr lang="en-US" dirty="0" err="1">
                <a:solidFill>
                  <a:srgbClr val="FF0000"/>
                </a:solidFill>
              </a:rPr>
              <a:t>HBase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Hypertable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DEF8A6D-8D7A-8B90-22B4-7DABECFC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C360-A858-4EF8-92E8-98083A83D9C8}" type="datetime1">
              <a:rPr lang="en-GB" smtClean="0"/>
              <a:t>06/02/2025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A2F4D03-20D1-3306-C0B0-2A01A2B0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2146C45-8E1F-9D74-1754-4F2460A3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314F-8834-4169-8066-E8EE4E154C2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884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4264-8F89-DF5F-C5AC-8515408A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86604"/>
            <a:ext cx="8043232" cy="1450757"/>
          </a:xfrm>
        </p:spPr>
        <p:txBody>
          <a:bodyPr>
            <a:normAutofit/>
          </a:bodyPr>
          <a:lstStyle/>
          <a:p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Document-Oriented NoSQL Databases</a:t>
            </a:r>
            <a:endParaRPr lang="en-US" sz="3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B9AD-2E07-24D6-B872-97C88C83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845734"/>
            <a:ext cx="8280920" cy="4319570"/>
          </a:xfrm>
        </p:spPr>
        <p:txBody>
          <a:bodyPr>
            <a:normAutofit fontScale="925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Document-Oriented NoSQL DB stores and retrieves data as a key value pair but the value part is stored as a document.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document is stored in JSON or XML formats.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Mostly used for CMS, blogging platforms, real-time analytics and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e-commerce applications.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Examples: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Amazon </a:t>
            </a:r>
            <a:r>
              <a:rPr kumimoji="0" lang="en-US" sz="3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SimpleDB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CouchDB, MongoDB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5A928-EAD9-5E3A-72AC-CAC346E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B337-5A94-984A-8B76-E2290A39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BB2DB-8EE6-6B30-5FC6-573359E9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60274"/>
      </p:ext>
    </p:extLst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2347"/>
            <a:ext cx="8229600" cy="109537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Graph Oriented </a:t>
            </a:r>
            <a:r>
              <a:rPr lang="en-US" sz="3600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</a:t>
            </a:r>
            <a:r>
              <a:rPr 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Stores entities and relations amongst them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entities are depicted as nodes while </a:t>
            </a:r>
          </a:p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relationships are in the form edges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node and edge has a unique identifier.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Suitable for highly interconnected data such </a:t>
            </a:r>
          </a:p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social networks, scientific paper citations, </a:t>
            </a:r>
          </a:p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logistics, spatial data,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Examples: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Neo4J, Infinite Graph,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OrientDB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FlockDB</a:t>
            </a:r>
            <a:endParaRPr lang="en-US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754" y="1772816"/>
            <a:ext cx="2825198" cy="251211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2389-A94D-6152-A871-775A5C7F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106EA-C31A-72AC-CF4E-A2BDE479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314F-8834-4169-8066-E8EE4E154C24}" type="slidenum">
              <a:rPr lang="en-GB" smtClean="0"/>
              <a:t>46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16B1E-38AE-906F-C57E-E4B79496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2F4C-84B2-44E4-B09A-2FFE3E2F532A}" type="datetime1">
              <a:rPr lang="en-GB" smtClean="0"/>
              <a:t>06/02/2025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46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0AD8-90D0-8D89-C2DD-2A853932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Stored Procedures</a:t>
            </a:r>
            <a:endParaRPr lang="en-US" sz="4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AE40B-DC37-60DC-17EA-1A5CC7D7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6649-E16F-2B18-EDBB-7C0108B3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2396-1DDD-BCBA-6D2C-7AE2D9F8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3D247F2-26AD-6DC3-5D7D-C026B1637E14}"/>
              </a:ext>
            </a:extLst>
          </p:cNvPr>
          <p:cNvSpPr txBox="1">
            <a:spLocks/>
          </p:cNvSpPr>
          <p:nvPr/>
        </p:nvSpPr>
        <p:spPr>
          <a:xfrm>
            <a:off x="467544" y="1739494"/>
            <a:ext cx="8208912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Consider the Table  below: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Times New Roman"/>
              <a:ea typeface="Times New Roman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0000CD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A6EB63-87CB-7BDC-5469-A28B3663C54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06" y="2564904"/>
            <a:ext cx="7776864" cy="33843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677148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0AD8-90D0-8D89-C2DD-2A853932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Stored Procedures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AB8A-CACC-AE8C-A600-DF3389F5F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ts val="1440"/>
              </a:spcBef>
              <a:spcAft>
                <a:spcPts val="144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venir Lt BT"/>
                <a:ea typeface="Calibri"/>
                <a:cs typeface="Times New Roman"/>
              </a:rPr>
              <a:t>A query to fetch names of pilots, their nationalities and flight destinations can be written as follows: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Times New Roman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SELECT Name,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Nationality,Destination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FROM Pilot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ORDER BY 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Name;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Times New Roman"/>
              </a:rPr>
              <a:t>This can be reorganized into a stored procedure as shown on next slide</a:t>
            </a:r>
            <a:endParaRPr kumimoji="0" lang="en-GB" sz="26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AE40B-DC37-60DC-17EA-1A5CC7D7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6649-E16F-2B18-EDBB-7C0108B3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2396-1DDD-BCBA-6D2C-7AE2D9F8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9542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0AD8-90D0-8D89-C2DD-2A853932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8" y="332656"/>
            <a:ext cx="7543800" cy="1450757"/>
          </a:xfrm>
        </p:spPr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Stored Procedures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AE40B-DC37-60DC-17EA-1A5CC7D7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6649-E16F-2B18-EDBB-7C0108B3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2396-1DDD-BCBA-6D2C-7AE2D9F8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1FB194B-34EE-015A-C8CA-D47EE8960C76}"/>
              </a:ext>
            </a:extLst>
          </p:cNvPr>
          <p:cNvSpPr txBox="1">
            <a:spLocks/>
          </p:cNvSpPr>
          <p:nvPr/>
        </p:nvSpPr>
        <p:spPr>
          <a:xfrm>
            <a:off x="292788" y="1892809"/>
            <a:ext cx="8208912" cy="4392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CREATE PROCEDURE 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firstProcedure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	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AS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BEGIN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SELECT Name, </a:t>
            </a:r>
            <a:r>
              <a:rPr kumimoji="0" lang="en-GB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Nationality,Destination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FROM Pilot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ORDER BY 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 Name;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END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Consolas"/>
                <a:ea typeface="Times New Roman"/>
                <a:cs typeface="Times New Roman"/>
              </a:rPr>
              <a:t>GO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13D73-FABE-1DE2-ABD9-6F31839C8AAB}"/>
              </a:ext>
            </a:extLst>
          </p:cNvPr>
          <p:cNvSpPr txBox="1"/>
          <p:nvPr/>
        </p:nvSpPr>
        <p:spPr>
          <a:xfrm>
            <a:off x="3232388" y="4509120"/>
            <a:ext cx="4752528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Call the procedure:</a:t>
            </a:r>
          </a:p>
          <a:p>
            <a:endParaRPr lang="en-US" dirty="0"/>
          </a:p>
          <a:p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GB" sz="18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B050"/>
                </a:solidFill>
                <a:effectLst/>
                <a:latin typeface="Consolas"/>
                <a:ea typeface="Times New Roman"/>
                <a:cs typeface="Times New Roman"/>
              </a:rPr>
              <a:t>firstProcedure</a:t>
            </a:r>
            <a:endParaRPr lang="en-GB" sz="18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710864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0AD8-90D0-8D89-C2DD-2A853932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" y="954477"/>
            <a:ext cx="8366760" cy="1270188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Writing Stored Procedures in MS SQL Server</a:t>
            </a:r>
            <a:b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AE40B-DC37-60DC-17EA-1A5CC7D7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6649-E16F-2B18-EDBB-7C0108B3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2396-1DDD-BCBA-6D2C-7AE2D9F8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AA5A2E0-7F4A-189F-D56F-05B77A53C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1700808"/>
            <a:ext cx="7488832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354305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0AD8-90D0-8D89-C2DD-2A853932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8069520" cy="1450757"/>
          </a:xfrm>
        </p:spPr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Stored Procedures with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AB8A-CACC-AE8C-A600-DF3389F5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391578"/>
          </a:xfrm>
        </p:spPr>
        <p:txBody>
          <a:bodyPr>
            <a:normAutofit fontScale="77500" lnSpcReduction="20000"/>
          </a:bodyPr>
          <a:lstStyle/>
          <a:p>
            <a:pPr marL="1371600" marR="0" lvl="0" indent="-4572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Procedures can be written to allow users to specify values or make choices when calling the procedures. </a:t>
            </a:r>
          </a:p>
          <a:p>
            <a:pPr marL="1371600" marR="0" lvl="0" indent="-4572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do this, we must specify one or more parameters</a:t>
            </a:r>
          </a:p>
          <a:p>
            <a:pPr marL="1371600" marR="0" lvl="0" indent="-4572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is </a:t>
            </a:r>
            <a:r>
              <a:rPr kumimoji="0" lang="en-US" sz="3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generalised</a:t>
            </a: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follows:</a:t>
            </a:r>
          </a:p>
          <a:p>
            <a:pPr marL="914400" marR="0" lvl="0" indent="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1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</a:t>
            </a:r>
            <a:r>
              <a:rPr kumimoji="0" lang="en-GB" sz="3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kumimoji="0" lang="en-GB" sz="31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PROCEDURE</a:t>
            </a:r>
            <a:r>
              <a:rPr kumimoji="0" lang="en-GB" sz="3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kumimoji="0" lang="en-GB" sz="3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procedure_name</a:t>
            </a:r>
            <a:r>
              <a:rPr kumimoji="0" lang="en-GB" sz="3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(@P1, @P2, . . .,@</a:t>
            </a:r>
            <a:r>
              <a:rPr kumimoji="0" lang="en-GB" sz="3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</a:t>
            </a:r>
            <a:r>
              <a:rPr kumimoji="0" lang="en-GB" sz="3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kumimoji="0" lang="en-GB" sz="3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GB" sz="31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br>
              <a:rPr kumimoji="0" lang="en-GB" sz="3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GB" sz="3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sql_statement</a:t>
            </a:r>
            <a:br>
              <a:rPr kumimoji="0" lang="en-GB" sz="3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GB" sz="3100" b="0" i="0" u="none" strike="noStrike" kern="1200" cap="none" spc="0" normalizeH="0" baseline="0" noProof="0" dirty="0">
                <a:ln>
                  <a:noFill/>
                </a:ln>
                <a:solidFill>
                  <a:srgbClr val="0000CD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</a:t>
            </a:r>
            <a:endParaRPr kumimoji="0" lang="en-GB" sz="3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371600" marR="0" lvl="0" indent="-457200" algn="l" defTabSz="914400" rtl="0" eaLnBrk="1" fontAlgn="auto" latinLnBrk="0" hangingPunct="1">
              <a:lnSpc>
                <a:spcPct val="11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AE40B-DC37-60DC-17EA-1A5CC7D75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BD9-770C-49E4-8ACF-703F3F4E0678}" type="datetime1">
              <a:rPr lang="en-GB" smtClean="0"/>
              <a:t>06/02/2025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6649-E16F-2B18-EDBB-7C0108B3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Designing Good Databases need Creativity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2396-1DDD-BCBA-6D2C-7AE2D9F8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7532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9401</TotalTime>
  <Words>2317</Words>
  <Application>Microsoft Office PowerPoint</Application>
  <PresentationFormat>On-screen Show (4:3)</PresentationFormat>
  <Paragraphs>530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61" baseType="lpstr">
      <vt:lpstr>Aharoni</vt:lpstr>
      <vt:lpstr>Arial</vt:lpstr>
      <vt:lpstr>Calibri</vt:lpstr>
      <vt:lpstr>Calibri Light</vt:lpstr>
      <vt:lpstr>Century Gothic</vt:lpstr>
      <vt:lpstr>Consolas</vt:lpstr>
      <vt:lpstr>Courier New</vt:lpstr>
      <vt:lpstr>Helvetica Neue</vt:lpstr>
      <vt:lpstr>Souvenir Lt BT</vt:lpstr>
      <vt:lpstr>Tahoma</vt:lpstr>
      <vt:lpstr>Times New Roman</vt:lpstr>
      <vt:lpstr>Wingdings</vt:lpstr>
      <vt:lpstr>Wingdings 3</vt:lpstr>
      <vt:lpstr>Office Theme</vt:lpstr>
      <vt:lpstr>Retrospect</vt:lpstr>
      <vt:lpstr>PowerPoint Presentation</vt:lpstr>
      <vt:lpstr>Stored Procedures</vt:lpstr>
      <vt:lpstr>Stored Procedures</vt:lpstr>
      <vt:lpstr>Stored Procedures</vt:lpstr>
      <vt:lpstr>Stored Procedures</vt:lpstr>
      <vt:lpstr>Stored Procedures</vt:lpstr>
      <vt:lpstr>Stored Procedures</vt:lpstr>
      <vt:lpstr>Writing Stored Procedures in MS SQL Server </vt:lpstr>
      <vt:lpstr>Stored Procedures with Parameters</vt:lpstr>
      <vt:lpstr>PowerPoint Presentation</vt:lpstr>
      <vt:lpstr>PowerPoint Presentation</vt:lpstr>
      <vt:lpstr>Example 4: Deleting Data</vt:lpstr>
      <vt:lpstr>SQL Variables and Variable Declaration</vt:lpstr>
      <vt:lpstr>SQL Variables</vt:lpstr>
      <vt:lpstr>SQL Variables and Variable Declaration</vt:lpstr>
      <vt:lpstr>SQL Variables and Variable Declaration</vt:lpstr>
      <vt:lpstr>SQL Variables and Variable Declaration</vt:lpstr>
      <vt:lpstr>Use of Variables in SQL server</vt:lpstr>
      <vt:lpstr>Declaring Variables</vt:lpstr>
      <vt:lpstr>SQL Variables and Variable Declaration</vt:lpstr>
      <vt:lpstr>SQL Variables and Variable Declaration</vt:lpstr>
      <vt:lpstr>SQL Variables and Variable Declaration</vt:lpstr>
      <vt:lpstr>IF-ELSE Statements</vt:lpstr>
      <vt:lpstr>IF-ELSE Statements</vt:lpstr>
      <vt:lpstr>IF-ELSE Statements</vt:lpstr>
      <vt:lpstr>IF-ELSE Statements</vt:lpstr>
      <vt:lpstr>Triggers</vt:lpstr>
      <vt:lpstr>Features of Triggers</vt:lpstr>
      <vt:lpstr>Triggers</vt:lpstr>
      <vt:lpstr>DATABASE Trigger Example</vt:lpstr>
      <vt:lpstr>SYNTAX FOR DATABASE TRIGGER</vt:lpstr>
      <vt:lpstr>SYNTAX FOR DATABASE TRIGGER</vt:lpstr>
      <vt:lpstr>DISABLING AND ENABLING TRIGGER</vt:lpstr>
      <vt:lpstr>SQL Functions</vt:lpstr>
      <vt:lpstr>Syntax of SQL UDF </vt:lpstr>
      <vt:lpstr>Scalar Function with no Parameter </vt:lpstr>
      <vt:lpstr>Scalar Function with no Parameter </vt:lpstr>
      <vt:lpstr>SQL Inline Function with No parameters</vt:lpstr>
      <vt:lpstr>SQL Inline Function with parameters</vt:lpstr>
      <vt:lpstr>NoSQL Database Systems</vt:lpstr>
      <vt:lpstr>Features of NoSQL</vt:lpstr>
      <vt:lpstr>Features of NoSQL</vt:lpstr>
      <vt:lpstr>Key Value Pair Based</vt:lpstr>
      <vt:lpstr>Column-based</vt:lpstr>
      <vt:lpstr>Document-Oriented NoSQL Databases</vt:lpstr>
      <vt:lpstr>Graph Oriented NoSQL Databases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Parameters</dc:title>
  <dc:creator>xxxx</dc:creator>
  <cp:lastModifiedBy>DELL LATITUDE 7470</cp:lastModifiedBy>
  <cp:revision>83</cp:revision>
  <dcterms:created xsi:type="dcterms:W3CDTF">2020-02-05T20:59:35Z</dcterms:created>
  <dcterms:modified xsi:type="dcterms:W3CDTF">2025-02-07T16:48:15Z</dcterms:modified>
</cp:coreProperties>
</file>