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swald Bold" charset="1" panose="00000800000000000000"/>
      <p:regular r:id="rId20"/>
    </p:embeddedFont>
    <p:embeddedFont>
      <p:font typeface="Montserrat Classic Bold" charset="1" panose="00000800000000000000"/>
      <p:regular r:id="rId21"/>
    </p:embeddedFont>
    <p:embeddedFont>
      <p:font typeface="DM Sans" charset="1" panose="00000000000000000000"/>
      <p:regular r:id="rId22"/>
    </p:embeddedFont>
    <p:embeddedFont>
      <p:font typeface="DM Sans Bold"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8414557" y="1028700"/>
            <a:ext cx="2039420" cy="2039420"/>
          </a:xfrm>
          <a:custGeom>
            <a:avLst/>
            <a:gdLst/>
            <a:ahLst/>
            <a:cxnLst/>
            <a:rect r="r" b="b" t="t" l="l"/>
            <a:pathLst>
              <a:path h="2039420" w="2039420">
                <a:moveTo>
                  <a:pt x="0" y="0"/>
                </a:moveTo>
                <a:lnTo>
                  <a:pt x="2039420" y="0"/>
                </a:lnTo>
                <a:lnTo>
                  <a:pt x="2039420" y="2039420"/>
                </a:lnTo>
                <a:lnTo>
                  <a:pt x="0" y="2039420"/>
                </a:lnTo>
                <a:lnTo>
                  <a:pt x="0" y="0"/>
                </a:lnTo>
                <a:close/>
              </a:path>
            </a:pathLst>
          </a:custGeom>
          <a:blipFill>
            <a:blip r:embed="rId5"/>
            <a:stretch>
              <a:fillRect l="0" t="0" r="0" b="0"/>
            </a:stretch>
          </a:blipFill>
        </p:spPr>
      </p:sp>
      <p:sp>
        <p:nvSpPr>
          <p:cNvPr name="TextBox 9" id="9"/>
          <p:cNvSpPr txBox="true"/>
          <p:nvPr/>
        </p:nvSpPr>
        <p:spPr>
          <a:xfrm rot="0">
            <a:off x="4236347" y="4424986"/>
            <a:ext cx="10010038" cy="1870416"/>
          </a:xfrm>
          <a:prstGeom prst="rect">
            <a:avLst/>
          </a:prstGeom>
        </p:spPr>
        <p:txBody>
          <a:bodyPr anchor="t" rtlCol="false" tIns="0" lIns="0" bIns="0" rIns="0">
            <a:spAutoFit/>
          </a:bodyPr>
          <a:lstStyle/>
          <a:p>
            <a:pPr algn="ctr">
              <a:lnSpc>
                <a:spcPts val="15215"/>
              </a:lnSpc>
            </a:pPr>
            <a:r>
              <a:rPr lang="en-US" sz="11025" spc="1080">
                <a:solidFill>
                  <a:srgbClr val="231F20"/>
                </a:solidFill>
                <a:latin typeface="Oswald Bold"/>
                <a:ea typeface="Oswald Bold"/>
                <a:cs typeface="Oswald Bold"/>
                <a:sym typeface="Oswald Bold"/>
              </a:rPr>
              <a:t>MOVIE STUDIO</a:t>
            </a:r>
          </a:p>
        </p:txBody>
      </p:sp>
      <p:sp>
        <p:nvSpPr>
          <p:cNvPr name="TextBox 10" id="10"/>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ea typeface="Oswald Bold"/>
                <a:cs typeface="Oswald Bold"/>
                <a:sym typeface="Oswald Bold"/>
              </a:rPr>
              <a:t>MICROSOFT</a:t>
            </a:r>
          </a:p>
        </p:txBody>
      </p:sp>
      <p:sp>
        <p:nvSpPr>
          <p:cNvPr name="TextBox 11" id="11"/>
          <p:cNvSpPr txBox="true"/>
          <p:nvPr/>
        </p:nvSpPr>
        <p:spPr>
          <a:xfrm rot="0">
            <a:off x="2816961" y="7830899"/>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ANTHONY MANYURA</a:t>
            </a:r>
          </a:p>
          <a:p>
            <a:pPr algn="ctr">
              <a:lnSpc>
                <a:spcPts val="3661"/>
              </a:lnSpc>
            </a:pPr>
            <a:r>
              <a:rPr lang="en-US" sz="2653" spc="140">
                <a:solidFill>
                  <a:srgbClr val="231F20"/>
                </a:solidFill>
                <a:latin typeface="Montserrat Classic Bold"/>
                <a:ea typeface="Montserrat Classic Bold"/>
                <a:cs typeface="Montserrat Classic Bold"/>
                <a:sym typeface="Montserrat Classic Bold"/>
              </a:rPr>
              <a:t>DVT03 PHASE-1-PROJECT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802090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772906" y="410324"/>
            <a:ext cx="4186636" cy="4217040"/>
          </a:xfrm>
          <a:custGeom>
            <a:avLst/>
            <a:gdLst/>
            <a:ahLst/>
            <a:cxnLst/>
            <a:rect r="r" b="b" t="t" l="l"/>
            <a:pathLst>
              <a:path h="4217040" w="4186636">
                <a:moveTo>
                  <a:pt x="0" y="0"/>
                </a:moveTo>
                <a:lnTo>
                  <a:pt x="4186637" y="0"/>
                </a:lnTo>
                <a:lnTo>
                  <a:pt x="4186637" y="4217040"/>
                </a:lnTo>
                <a:lnTo>
                  <a:pt x="0" y="4217040"/>
                </a:lnTo>
                <a:lnTo>
                  <a:pt x="0" y="0"/>
                </a:lnTo>
                <a:close/>
              </a:path>
            </a:pathLst>
          </a:custGeom>
          <a:blipFill>
            <a:blip r:embed="rId6"/>
            <a:stretch>
              <a:fillRect l="-3223" t="0" r="-3223" b="0"/>
            </a:stretch>
          </a:blipFill>
        </p:spPr>
      </p:sp>
      <p:sp>
        <p:nvSpPr>
          <p:cNvPr name="Freeform 9" id="9"/>
          <p:cNvSpPr/>
          <p:nvPr/>
        </p:nvSpPr>
        <p:spPr>
          <a:xfrm flipH="false" flipV="false" rot="0">
            <a:off x="13772906" y="4805525"/>
            <a:ext cx="4220561" cy="5102195"/>
          </a:xfrm>
          <a:custGeom>
            <a:avLst/>
            <a:gdLst/>
            <a:ahLst/>
            <a:cxnLst/>
            <a:rect r="r" b="b" t="t" l="l"/>
            <a:pathLst>
              <a:path h="5102195" w="4220561">
                <a:moveTo>
                  <a:pt x="0" y="0"/>
                </a:moveTo>
                <a:lnTo>
                  <a:pt x="4220561" y="0"/>
                </a:lnTo>
                <a:lnTo>
                  <a:pt x="4220561" y="5102195"/>
                </a:lnTo>
                <a:lnTo>
                  <a:pt x="0" y="5102195"/>
                </a:lnTo>
                <a:lnTo>
                  <a:pt x="0" y="0"/>
                </a:lnTo>
                <a:close/>
              </a:path>
            </a:pathLst>
          </a:custGeom>
          <a:blipFill>
            <a:blip r:embed="rId7"/>
            <a:stretch>
              <a:fillRect l="-10444" t="0" r="-10444" b="0"/>
            </a:stretch>
          </a:blipFill>
        </p:spPr>
      </p:sp>
      <p:sp>
        <p:nvSpPr>
          <p:cNvPr name="Freeform 10" id="10"/>
          <p:cNvSpPr/>
          <p:nvPr/>
        </p:nvSpPr>
        <p:spPr>
          <a:xfrm flipH="false" flipV="false" rot="0">
            <a:off x="552720" y="2361069"/>
            <a:ext cx="12352512" cy="6176256"/>
          </a:xfrm>
          <a:custGeom>
            <a:avLst/>
            <a:gdLst/>
            <a:ahLst/>
            <a:cxnLst/>
            <a:rect r="r" b="b" t="t" l="l"/>
            <a:pathLst>
              <a:path h="6176256" w="12352512">
                <a:moveTo>
                  <a:pt x="0" y="0"/>
                </a:moveTo>
                <a:lnTo>
                  <a:pt x="12352512" y="0"/>
                </a:lnTo>
                <a:lnTo>
                  <a:pt x="12352512" y="6176256"/>
                </a:lnTo>
                <a:lnTo>
                  <a:pt x="0" y="6176256"/>
                </a:lnTo>
                <a:lnTo>
                  <a:pt x="0" y="0"/>
                </a:lnTo>
                <a:close/>
              </a:path>
            </a:pathLst>
          </a:custGeom>
          <a:blipFill>
            <a:blip r:embed="rId8"/>
            <a:stretch>
              <a:fillRect l="0" t="0" r="0" b="0"/>
            </a:stretch>
          </a:blipFill>
        </p:spPr>
      </p:sp>
      <p:sp>
        <p:nvSpPr>
          <p:cNvPr name="TextBox 11" id="11"/>
          <p:cNvSpPr txBox="true"/>
          <p:nvPr/>
        </p:nvSpPr>
        <p:spPr>
          <a:xfrm rot="0">
            <a:off x="2142191" y="1029625"/>
            <a:ext cx="9752965" cy="1126942"/>
          </a:xfrm>
          <a:prstGeom prst="rect">
            <a:avLst/>
          </a:prstGeom>
        </p:spPr>
        <p:txBody>
          <a:bodyPr anchor="t" rtlCol="false" tIns="0" lIns="0" bIns="0" rIns="0">
            <a:spAutoFit/>
          </a:bodyPr>
          <a:lstStyle/>
          <a:p>
            <a:pPr algn="l">
              <a:lnSpc>
                <a:spcPts val="9294"/>
              </a:lnSpc>
            </a:pPr>
            <a:r>
              <a:rPr lang="en-US" sz="6735" spc="660">
                <a:solidFill>
                  <a:srgbClr val="231F20"/>
                </a:solidFill>
                <a:latin typeface="Oswald Bold"/>
                <a:ea typeface="Oswald Bold"/>
                <a:cs typeface="Oswald Bold"/>
                <a:sym typeface="Oswald Bold"/>
              </a:rPr>
              <a:t>DATA VISUALIZATIONS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802090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662994" y="337474"/>
            <a:ext cx="4296549" cy="2616020"/>
          </a:xfrm>
          <a:custGeom>
            <a:avLst/>
            <a:gdLst/>
            <a:ahLst/>
            <a:cxnLst/>
            <a:rect r="r" b="b" t="t" l="l"/>
            <a:pathLst>
              <a:path h="2616020" w="4296549">
                <a:moveTo>
                  <a:pt x="0" y="0"/>
                </a:moveTo>
                <a:lnTo>
                  <a:pt x="4296549" y="0"/>
                </a:lnTo>
                <a:lnTo>
                  <a:pt x="4296549" y="2616020"/>
                </a:lnTo>
                <a:lnTo>
                  <a:pt x="0" y="2616020"/>
                </a:lnTo>
                <a:lnTo>
                  <a:pt x="0" y="0"/>
                </a:lnTo>
                <a:close/>
              </a:path>
            </a:pathLst>
          </a:custGeom>
          <a:blipFill>
            <a:blip r:embed="rId6"/>
            <a:stretch>
              <a:fillRect l="-5755" t="0" r="-5755" b="-2927"/>
            </a:stretch>
          </a:blipFill>
        </p:spPr>
      </p:sp>
      <p:sp>
        <p:nvSpPr>
          <p:cNvPr name="Freeform 9" id="9"/>
          <p:cNvSpPr/>
          <p:nvPr/>
        </p:nvSpPr>
        <p:spPr>
          <a:xfrm flipH="false" flipV="false" rot="0">
            <a:off x="13427595" y="3865900"/>
            <a:ext cx="4767347" cy="1874163"/>
          </a:xfrm>
          <a:custGeom>
            <a:avLst/>
            <a:gdLst/>
            <a:ahLst/>
            <a:cxnLst/>
            <a:rect r="r" b="b" t="t" l="l"/>
            <a:pathLst>
              <a:path h="1874163" w="4767347">
                <a:moveTo>
                  <a:pt x="0" y="0"/>
                </a:moveTo>
                <a:lnTo>
                  <a:pt x="4767347" y="0"/>
                </a:lnTo>
                <a:lnTo>
                  <a:pt x="4767347" y="1874163"/>
                </a:lnTo>
                <a:lnTo>
                  <a:pt x="0" y="1874163"/>
                </a:lnTo>
                <a:lnTo>
                  <a:pt x="0" y="0"/>
                </a:lnTo>
                <a:close/>
              </a:path>
            </a:pathLst>
          </a:custGeom>
          <a:blipFill>
            <a:blip r:embed="rId7"/>
            <a:stretch>
              <a:fillRect l="0" t="0" r="0" b="0"/>
            </a:stretch>
          </a:blipFill>
        </p:spPr>
      </p:sp>
      <p:sp>
        <p:nvSpPr>
          <p:cNvPr name="Freeform 10" id="10"/>
          <p:cNvSpPr/>
          <p:nvPr/>
        </p:nvSpPr>
        <p:spPr>
          <a:xfrm flipH="false" flipV="false" rot="0">
            <a:off x="14101185" y="6327919"/>
            <a:ext cx="3420166" cy="3385964"/>
          </a:xfrm>
          <a:custGeom>
            <a:avLst/>
            <a:gdLst/>
            <a:ahLst/>
            <a:cxnLst/>
            <a:rect r="r" b="b" t="t" l="l"/>
            <a:pathLst>
              <a:path h="3385964" w="3420166">
                <a:moveTo>
                  <a:pt x="0" y="0"/>
                </a:moveTo>
                <a:lnTo>
                  <a:pt x="3420166" y="0"/>
                </a:lnTo>
                <a:lnTo>
                  <a:pt x="3420166" y="3385964"/>
                </a:lnTo>
                <a:lnTo>
                  <a:pt x="0" y="3385964"/>
                </a:lnTo>
                <a:lnTo>
                  <a:pt x="0" y="0"/>
                </a:lnTo>
                <a:close/>
              </a:path>
            </a:pathLst>
          </a:custGeom>
          <a:blipFill>
            <a:blip r:embed="rId8"/>
            <a:stretch>
              <a:fillRect l="0" t="0" r="0" b="0"/>
            </a:stretch>
          </a:blipFill>
        </p:spPr>
      </p:sp>
      <p:sp>
        <p:nvSpPr>
          <p:cNvPr name="Freeform 11" id="11"/>
          <p:cNvSpPr/>
          <p:nvPr/>
        </p:nvSpPr>
        <p:spPr>
          <a:xfrm flipH="false" flipV="false" rot="0">
            <a:off x="726637" y="2282146"/>
            <a:ext cx="12584073" cy="6255179"/>
          </a:xfrm>
          <a:custGeom>
            <a:avLst/>
            <a:gdLst/>
            <a:ahLst/>
            <a:cxnLst/>
            <a:rect r="r" b="b" t="t" l="l"/>
            <a:pathLst>
              <a:path h="6255179" w="12584073">
                <a:moveTo>
                  <a:pt x="0" y="0"/>
                </a:moveTo>
                <a:lnTo>
                  <a:pt x="12584073" y="0"/>
                </a:lnTo>
                <a:lnTo>
                  <a:pt x="12584073" y="6255179"/>
                </a:lnTo>
                <a:lnTo>
                  <a:pt x="0" y="6255179"/>
                </a:lnTo>
                <a:lnTo>
                  <a:pt x="0" y="0"/>
                </a:lnTo>
                <a:close/>
              </a:path>
            </a:pathLst>
          </a:custGeom>
          <a:blipFill>
            <a:blip r:embed="rId9"/>
            <a:stretch>
              <a:fillRect l="0" t="0" r="0" b="0"/>
            </a:stretch>
          </a:blipFill>
        </p:spPr>
      </p:sp>
      <p:sp>
        <p:nvSpPr>
          <p:cNvPr name="TextBox 12" id="12"/>
          <p:cNvSpPr txBox="true"/>
          <p:nvPr/>
        </p:nvSpPr>
        <p:spPr>
          <a:xfrm rot="0">
            <a:off x="2142191" y="1029625"/>
            <a:ext cx="9752965" cy="1126942"/>
          </a:xfrm>
          <a:prstGeom prst="rect">
            <a:avLst/>
          </a:prstGeom>
        </p:spPr>
        <p:txBody>
          <a:bodyPr anchor="t" rtlCol="false" tIns="0" lIns="0" bIns="0" rIns="0">
            <a:spAutoFit/>
          </a:bodyPr>
          <a:lstStyle/>
          <a:p>
            <a:pPr algn="l">
              <a:lnSpc>
                <a:spcPts val="9294"/>
              </a:lnSpc>
            </a:pPr>
            <a:r>
              <a:rPr lang="en-US" sz="6735" spc="660">
                <a:solidFill>
                  <a:srgbClr val="231F20"/>
                </a:solidFill>
                <a:latin typeface="Oswald Bold"/>
                <a:ea typeface="Oswald Bold"/>
                <a:cs typeface="Oswald Bold"/>
                <a:sym typeface="Oswald Bold"/>
              </a:rPr>
              <a:t>DATA VISUALIZATIONS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070730" y="801021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772906" y="482794"/>
            <a:ext cx="4186636" cy="3961605"/>
          </a:xfrm>
          <a:custGeom>
            <a:avLst/>
            <a:gdLst/>
            <a:ahLst/>
            <a:cxnLst/>
            <a:rect r="r" b="b" t="t" l="l"/>
            <a:pathLst>
              <a:path h="3961605" w="4186636">
                <a:moveTo>
                  <a:pt x="0" y="0"/>
                </a:moveTo>
                <a:lnTo>
                  <a:pt x="4186637" y="0"/>
                </a:lnTo>
                <a:lnTo>
                  <a:pt x="4186637" y="3961604"/>
                </a:lnTo>
                <a:lnTo>
                  <a:pt x="0" y="3961604"/>
                </a:lnTo>
                <a:lnTo>
                  <a:pt x="0" y="0"/>
                </a:lnTo>
                <a:close/>
              </a:path>
            </a:pathLst>
          </a:custGeom>
          <a:blipFill>
            <a:blip r:embed="rId6"/>
            <a:stretch>
              <a:fillRect l="0" t="0" r="0" b="0"/>
            </a:stretch>
          </a:blipFill>
        </p:spPr>
      </p:sp>
      <p:sp>
        <p:nvSpPr>
          <p:cNvPr name="Freeform 13" id="13"/>
          <p:cNvSpPr/>
          <p:nvPr/>
        </p:nvSpPr>
        <p:spPr>
          <a:xfrm flipH="false" flipV="false" rot="0">
            <a:off x="13738982" y="5143500"/>
            <a:ext cx="4220561" cy="4220561"/>
          </a:xfrm>
          <a:custGeom>
            <a:avLst/>
            <a:gdLst/>
            <a:ahLst/>
            <a:cxnLst/>
            <a:rect r="r" b="b" t="t" l="l"/>
            <a:pathLst>
              <a:path h="4220561" w="4220561">
                <a:moveTo>
                  <a:pt x="0" y="0"/>
                </a:moveTo>
                <a:lnTo>
                  <a:pt x="4220561" y="0"/>
                </a:lnTo>
                <a:lnTo>
                  <a:pt x="4220561" y="4220561"/>
                </a:lnTo>
                <a:lnTo>
                  <a:pt x="0" y="4220561"/>
                </a:lnTo>
                <a:lnTo>
                  <a:pt x="0" y="0"/>
                </a:lnTo>
                <a:close/>
              </a:path>
            </a:pathLst>
          </a:custGeom>
          <a:blipFill>
            <a:blip r:embed="rId7"/>
            <a:stretch>
              <a:fillRect l="0" t="0" r="0" b="0"/>
            </a:stretch>
          </a:blipFill>
        </p:spPr>
      </p:sp>
      <p:sp>
        <p:nvSpPr>
          <p:cNvPr name="TextBox 14" id="14"/>
          <p:cNvSpPr txBox="true"/>
          <p:nvPr/>
        </p:nvSpPr>
        <p:spPr>
          <a:xfrm rot="0">
            <a:off x="2142191" y="1064909"/>
            <a:ext cx="9752965" cy="1282060"/>
          </a:xfrm>
          <a:prstGeom prst="rect">
            <a:avLst/>
          </a:prstGeom>
        </p:spPr>
        <p:txBody>
          <a:bodyPr anchor="t" rtlCol="false" tIns="0" lIns="0" bIns="0" rIns="0">
            <a:spAutoFit/>
          </a:bodyPr>
          <a:lstStyle/>
          <a:p>
            <a:pPr algn="l">
              <a:lnSpc>
                <a:spcPts val="10531"/>
              </a:lnSpc>
            </a:pPr>
            <a:r>
              <a:rPr lang="en-US" sz="7631" spc="747">
                <a:solidFill>
                  <a:srgbClr val="231F20"/>
                </a:solidFill>
                <a:latin typeface="Oswald Bold"/>
                <a:ea typeface="Oswald Bold"/>
                <a:cs typeface="Oswald Bold"/>
                <a:sym typeface="Oswald Bold"/>
              </a:rPr>
              <a:t>FINDINGS </a:t>
            </a:r>
          </a:p>
        </p:txBody>
      </p:sp>
      <p:sp>
        <p:nvSpPr>
          <p:cNvPr name="TextBox 15" id="15"/>
          <p:cNvSpPr txBox="true"/>
          <p:nvPr/>
        </p:nvSpPr>
        <p:spPr>
          <a:xfrm rot="0">
            <a:off x="2213652" y="3240183"/>
            <a:ext cx="9538583" cy="4599671"/>
          </a:xfrm>
          <a:prstGeom prst="rect">
            <a:avLst/>
          </a:prstGeom>
        </p:spPr>
        <p:txBody>
          <a:bodyPr anchor="t" rtlCol="false" tIns="0" lIns="0" bIns="0" rIns="0">
            <a:spAutoFit/>
          </a:bodyPr>
          <a:lstStyle/>
          <a:p>
            <a:pPr algn="l">
              <a:lnSpc>
                <a:spcPts val="4079"/>
              </a:lnSpc>
            </a:pPr>
            <a:r>
              <a:rPr lang="en-US" sz="2956" spc="289">
                <a:solidFill>
                  <a:srgbClr val="231F20"/>
                </a:solidFill>
                <a:latin typeface="DM Sans Bold"/>
                <a:ea typeface="DM Sans Bold"/>
                <a:cs typeface="DM Sans Bold"/>
                <a:sym typeface="DM Sans Bold"/>
              </a:rPr>
              <a:t>Key Findings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Genre is a key driver of box office success. Sci-Fi, Adventure, and Action consistently outperform other genres in both domestic and foreign markets.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Movie runtime has a negligible impact on revenue. Other factors such as genre, star power, and marketing play a more significant role.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142191" y="822545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2142191" y="1064909"/>
            <a:ext cx="9752965" cy="1282060"/>
          </a:xfrm>
          <a:prstGeom prst="rect">
            <a:avLst/>
          </a:prstGeom>
        </p:spPr>
        <p:txBody>
          <a:bodyPr anchor="t" rtlCol="false" tIns="0" lIns="0" bIns="0" rIns="0">
            <a:spAutoFit/>
          </a:bodyPr>
          <a:lstStyle/>
          <a:p>
            <a:pPr algn="l">
              <a:lnSpc>
                <a:spcPts val="10531"/>
              </a:lnSpc>
            </a:pPr>
            <a:r>
              <a:rPr lang="en-US" sz="7631" spc="747">
                <a:solidFill>
                  <a:srgbClr val="231F20"/>
                </a:solidFill>
                <a:latin typeface="Oswald Bold"/>
                <a:ea typeface="Oswald Bold"/>
                <a:cs typeface="Oswald Bold"/>
                <a:sym typeface="Oswald Bold"/>
              </a:rPr>
              <a:t>FINDINGS </a:t>
            </a:r>
          </a:p>
        </p:txBody>
      </p:sp>
      <p:sp>
        <p:nvSpPr>
          <p:cNvPr name="TextBox 13" id="13"/>
          <p:cNvSpPr txBox="true"/>
          <p:nvPr/>
        </p:nvSpPr>
        <p:spPr>
          <a:xfrm rot="0">
            <a:off x="2142191" y="2896189"/>
            <a:ext cx="9538583" cy="5114021"/>
          </a:xfrm>
          <a:prstGeom prst="rect">
            <a:avLst/>
          </a:prstGeom>
        </p:spPr>
        <p:txBody>
          <a:bodyPr anchor="t" rtlCol="false" tIns="0" lIns="0" bIns="0" rIns="0">
            <a:spAutoFit/>
          </a:bodyPr>
          <a:lstStyle/>
          <a:p>
            <a:pPr algn="l">
              <a:lnSpc>
                <a:spcPts val="4079"/>
              </a:lnSpc>
            </a:pPr>
            <a:r>
              <a:rPr lang="en-US" sz="2956" spc="289">
                <a:solidFill>
                  <a:srgbClr val="231F20"/>
                </a:solidFill>
                <a:latin typeface="DM Sans"/>
                <a:ea typeface="DM Sans"/>
                <a:cs typeface="DM Sans"/>
                <a:sym typeface="DM Sans"/>
              </a:rPr>
              <a:t> </a:t>
            </a:r>
            <a:r>
              <a:rPr lang="en-US" sz="2956" spc="289">
                <a:solidFill>
                  <a:srgbClr val="231F20"/>
                </a:solidFill>
                <a:latin typeface="DM Sans Bold"/>
                <a:ea typeface="DM Sans Bold"/>
                <a:cs typeface="DM Sans Bold"/>
                <a:sym typeface="DM Sans Bold"/>
              </a:rPr>
              <a:t>Recommendations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Prioritize Sci-Fi, Adventure, and Action genres for both domestic and foreign releases.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Explore genre diversification within these high-performing categories to reach broader audiences.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Conduct in-depth analysis on specific sub-genres and target audiences to optimize market penetration.</a:t>
            </a:r>
          </a:p>
        </p:txBody>
      </p:sp>
      <p:sp>
        <p:nvSpPr>
          <p:cNvPr name="Freeform 14" id="14"/>
          <p:cNvSpPr/>
          <p:nvPr/>
        </p:nvSpPr>
        <p:spPr>
          <a:xfrm flipH="false" flipV="false" rot="0">
            <a:off x="13662994" y="337474"/>
            <a:ext cx="4296549" cy="2616020"/>
          </a:xfrm>
          <a:custGeom>
            <a:avLst/>
            <a:gdLst/>
            <a:ahLst/>
            <a:cxnLst/>
            <a:rect r="r" b="b" t="t" l="l"/>
            <a:pathLst>
              <a:path h="2616020" w="4296549">
                <a:moveTo>
                  <a:pt x="0" y="0"/>
                </a:moveTo>
                <a:lnTo>
                  <a:pt x="4296549" y="0"/>
                </a:lnTo>
                <a:lnTo>
                  <a:pt x="4296549" y="2616020"/>
                </a:lnTo>
                <a:lnTo>
                  <a:pt x="0" y="2616020"/>
                </a:lnTo>
                <a:lnTo>
                  <a:pt x="0" y="0"/>
                </a:lnTo>
                <a:close/>
              </a:path>
            </a:pathLst>
          </a:custGeom>
          <a:blipFill>
            <a:blip r:embed="rId6"/>
            <a:stretch>
              <a:fillRect l="-5755" t="0" r="-5755" b="-2927"/>
            </a:stretch>
          </a:blipFill>
        </p:spPr>
      </p:sp>
      <p:sp>
        <p:nvSpPr>
          <p:cNvPr name="Freeform 15" id="15"/>
          <p:cNvSpPr/>
          <p:nvPr/>
        </p:nvSpPr>
        <p:spPr>
          <a:xfrm flipH="false" flipV="false" rot="0">
            <a:off x="13427595" y="3865900"/>
            <a:ext cx="4767347" cy="1874163"/>
          </a:xfrm>
          <a:custGeom>
            <a:avLst/>
            <a:gdLst/>
            <a:ahLst/>
            <a:cxnLst/>
            <a:rect r="r" b="b" t="t" l="l"/>
            <a:pathLst>
              <a:path h="1874163" w="4767347">
                <a:moveTo>
                  <a:pt x="0" y="0"/>
                </a:moveTo>
                <a:lnTo>
                  <a:pt x="4767347" y="0"/>
                </a:lnTo>
                <a:lnTo>
                  <a:pt x="4767347" y="1874163"/>
                </a:lnTo>
                <a:lnTo>
                  <a:pt x="0" y="1874163"/>
                </a:lnTo>
                <a:lnTo>
                  <a:pt x="0" y="0"/>
                </a:lnTo>
                <a:close/>
              </a:path>
            </a:pathLst>
          </a:custGeom>
          <a:blipFill>
            <a:blip r:embed="rId7"/>
            <a:stretch>
              <a:fillRect l="0" t="0" r="0" b="0"/>
            </a:stretch>
          </a:blipFill>
        </p:spPr>
      </p:sp>
      <p:sp>
        <p:nvSpPr>
          <p:cNvPr name="Freeform 16" id="16"/>
          <p:cNvSpPr/>
          <p:nvPr/>
        </p:nvSpPr>
        <p:spPr>
          <a:xfrm flipH="false" flipV="false" rot="0">
            <a:off x="14101185" y="6327919"/>
            <a:ext cx="3420166" cy="3385964"/>
          </a:xfrm>
          <a:custGeom>
            <a:avLst/>
            <a:gdLst/>
            <a:ahLst/>
            <a:cxnLst/>
            <a:rect r="r" b="b" t="t" l="l"/>
            <a:pathLst>
              <a:path h="3385964" w="3420166">
                <a:moveTo>
                  <a:pt x="0" y="0"/>
                </a:moveTo>
                <a:lnTo>
                  <a:pt x="3420166" y="0"/>
                </a:lnTo>
                <a:lnTo>
                  <a:pt x="3420166" y="3385964"/>
                </a:lnTo>
                <a:lnTo>
                  <a:pt x="0" y="3385964"/>
                </a:lnTo>
                <a:lnTo>
                  <a:pt x="0" y="0"/>
                </a:lnTo>
                <a:close/>
              </a:path>
            </a:pathLst>
          </a:custGeom>
          <a:blipFill>
            <a:blip r:embed="rId8"/>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892079" y="2186935"/>
            <a:ext cx="10667515" cy="6038518"/>
            <a:chOff x="0" y="0"/>
            <a:chExt cx="4087186" cy="2313618"/>
          </a:xfrm>
        </p:grpSpPr>
        <p:sp>
          <p:nvSpPr>
            <p:cNvPr name="Freeform 8" id="8"/>
            <p:cNvSpPr/>
            <p:nvPr/>
          </p:nvSpPr>
          <p:spPr>
            <a:xfrm flipH="false" flipV="false" rot="0">
              <a:off x="0" y="0"/>
              <a:ext cx="4087187" cy="2313618"/>
            </a:xfrm>
            <a:custGeom>
              <a:avLst/>
              <a:gdLst/>
              <a:ahLst/>
              <a:cxnLst/>
              <a:rect r="r" b="b" t="t" l="l"/>
              <a:pathLst>
                <a:path h="2313618" w="4087187">
                  <a:moveTo>
                    <a:pt x="0" y="0"/>
                  </a:moveTo>
                  <a:lnTo>
                    <a:pt x="4087187" y="0"/>
                  </a:lnTo>
                  <a:lnTo>
                    <a:pt x="4087187" y="2313618"/>
                  </a:lnTo>
                  <a:lnTo>
                    <a:pt x="0" y="2313618"/>
                  </a:lnTo>
                  <a:close/>
                </a:path>
              </a:pathLst>
            </a:custGeom>
            <a:solidFill>
              <a:srgbClr val="EFEFEF"/>
            </a:solidFill>
          </p:spPr>
        </p:sp>
        <p:sp>
          <p:nvSpPr>
            <p:cNvPr name="TextBox 9" id="9"/>
            <p:cNvSpPr txBox="true"/>
            <p:nvPr/>
          </p:nvSpPr>
          <p:spPr>
            <a:xfrm>
              <a:off x="0" y="-19050"/>
              <a:ext cx="4087186" cy="2332668"/>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892079" y="8225453"/>
            <a:ext cx="10667515" cy="1032847"/>
          </a:xfrm>
          <a:custGeom>
            <a:avLst/>
            <a:gdLst/>
            <a:ahLst/>
            <a:cxnLst/>
            <a:rect r="r" b="b" t="t" l="l"/>
            <a:pathLst>
              <a:path h="1032847" w="10667515">
                <a:moveTo>
                  <a:pt x="0" y="0"/>
                </a:moveTo>
                <a:lnTo>
                  <a:pt x="10667514" y="0"/>
                </a:lnTo>
                <a:lnTo>
                  <a:pt x="10667514" y="1032847"/>
                </a:lnTo>
                <a:lnTo>
                  <a:pt x="0" y="1032847"/>
                </a:lnTo>
                <a:lnTo>
                  <a:pt x="0" y="0"/>
                </a:lnTo>
                <a:close/>
              </a:path>
            </a:pathLst>
          </a:custGeom>
          <a:blipFill>
            <a:blip r:embed="rId3"/>
            <a:stretch>
              <a:fillRect l="0" t="-99294" r="0" b="-4688"/>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2035000" y="904875"/>
            <a:ext cx="9752965" cy="1282060"/>
          </a:xfrm>
          <a:prstGeom prst="rect">
            <a:avLst/>
          </a:prstGeom>
        </p:spPr>
        <p:txBody>
          <a:bodyPr anchor="t" rtlCol="false" tIns="0" lIns="0" bIns="0" rIns="0">
            <a:spAutoFit/>
          </a:bodyPr>
          <a:lstStyle/>
          <a:p>
            <a:pPr algn="l">
              <a:lnSpc>
                <a:spcPts val="10531"/>
              </a:lnSpc>
            </a:pPr>
            <a:r>
              <a:rPr lang="en-US" sz="7631" spc="747">
                <a:solidFill>
                  <a:srgbClr val="231F20"/>
                </a:solidFill>
                <a:latin typeface="Oswald Bold"/>
                <a:ea typeface="Oswald Bold"/>
                <a:cs typeface="Oswald Bold"/>
                <a:sym typeface="Oswald Bold"/>
              </a:rPr>
              <a:t>CONCLUSION</a:t>
            </a:r>
          </a:p>
        </p:txBody>
      </p:sp>
      <p:sp>
        <p:nvSpPr>
          <p:cNvPr name="TextBox 13" id="13"/>
          <p:cNvSpPr txBox="true"/>
          <p:nvPr/>
        </p:nvSpPr>
        <p:spPr>
          <a:xfrm rot="0">
            <a:off x="2249382" y="2542462"/>
            <a:ext cx="9538583" cy="7171421"/>
          </a:xfrm>
          <a:prstGeom prst="rect">
            <a:avLst/>
          </a:prstGeom>
        </p:spPr>
        <p:txBody>
          <a:bodyPr anchor="t" rtlCol="false" tIns="0" lIns="0" bIns="0" rIns="0">
            <a:spAutoFit/>
          </a:bodyPr>
          <a:lstStyle/>
          <a:p>
            <a:pPr algn="l">
              <a:lnSpc>
                <a:spcPts val="4079"/>
              </a:lnSpc>
            </a:pPr>
            <a:r>
              <a:rPr lang="en-US" sz="2956" spc="289">
                <a:solidFill>
                  <a:srgbClr val="231F20"/>
                </a:solidFill>
                <a:latin typeface="DM Sans"/>
                <a:ea typeface="DM Sans"/>
                <a:cs typeface="DM Sans"/>
                <a:sym typeface="DM Sans"/>
              </a:rPr>
              <a:t>By leveraging data analytics, we've identified key factors influencing box office success. Focusing on genres like Sci-Fi, Adventure, and Action can significantly enhance a studio's revenue. While runtime appears less critical, a deeper dive into audience preferences and market trends is essential for sustained success.</a:t>
            </a:r>
          </a:p>
          <a:p>
            <a:pPr algn="l">
              <a:lnSpc>
                <a:spcPts val="4079"/>
              </a:lnSpc>
            </a:pPr>
            <a:r>
              <a:rPr lang="en-US" sz="2956" spc="289">
                <a:solidFill>
                  <a:srgbClr val="231F20"/>
                </a:solidFill>
                <a:latin typeface="DM Sans"/>
                <a:ea typeface="DM Sans"/>
                <a:cs typeface="DM Sans"/>
                <a:sym typeface="DM Sans"/>
              </a:rPr>
              <a:t>To maximize profitability, focus on the mentioned genres while considering audience preferences and market trends.</a:t>
            </a:r>
          </a:p>
          <a:p>
            <a:pPr algn="l">
              <a:lnSpc>
                <a:spcPts val="4079"/>
              </a:lnSpc>
            </a:pPr>
          </a:p>
          <a:p>
            <a:pPr algn="l">
              <a:lnSpc>
                <a:spcPts val="4079"/>
              </a:lnSpc>
            </a:pPr>
          </a:p>
          <a:p>
            <a:pPr algn="l">
              <a:lnSpc>
                <a:spcPts val="4079"/>
              </a:lnSpc>
            </a:pPr>
          </a:p>
        </p:txBody>
      </p:sp>
      <p:sp>
        <p:nvSpPr>
          <p:cNvPr name="Freeform 14" id="14"/>
          <p:cNvSpPr/>
          <p:nvPr/>
        </p:nvSpPr>
        <p:spPr>
          <a:xfrm flipH="false" flipV="false" rot="0">
            <a:off x="13772906" y="482794"/>
            <a:ext cx="4186636" cy="3961605"/>
          </a:xfrm>
          <a:custGeom>
            <a:avLst/>
            <a:gdLst/>
            <a:ahLst/>
            <a:cxnLst/>
            <a:rect r="r" b="b" t="t" l="l"/>
            <a:pathLst>
              <a:path h="3961605" w="4186636">
                <a:moveTo>
                  <a:pt x="0" y="0"/>
                </a:moveTo>
                <a:lnTo>
                  <a:pt x="4186637" y="0"/>
                </a:lnTo>
                <a:lnTo>
                  <a:pt x="4186637" y="3961604"/>
                </a:lnTo>
                <a:lnTo>
                  <a:pt x="0" y="3961604"/>
                </a:lnTo>
                <a:lnTo>
                  <a:pt x="0" y="0"/>
                </a:lnTo>
                <a:close/>
              </a:path>
            </a:pathLst>
          </a:custGeom>
          <a:blipFill>
            <a:blip r:embed="rId6"/>
            <a:stretch>
              <a:fillRect l="0" t="0" r="0" b="0"/>
            </a:stretch>
          </a:blipFill>
        </p:spPr>
      </p:sp>
      <p:sp>
        <p:nvSpPr>
          <p:cNvPr name="Freeform 15" id="15"/>
          <p:cNvSpPr/>
          <p:nvPr/>
        </p:nvSpPr>
        <p:spPr>
          <a:xfrm flipH="false" flipV="false" rot="0">
            <a:off x="13738982" y="5143500"/>
            <a:ext cx="4220561" cy="4220561"/>
          </a:xfrm>
          <a:custGeom>
            <a:avLst/>
            <a:gdLst/>
            <a:ahLst/>
            <a:cxnLst/>
            <a:rect r="r" b="b" t="t" l="l"/>
            <a:pathLst>
              <a:path h="4220561" w="4220561">
                <a:moveTo>
                  <a:pt x="0" y="0"/>
                </a:moveTo>
                <a:lnTo>
                  <a:pt x="4220561" y="0"/>
                </a:lnTo>
                <a:lnTo>
                  <a:pt x="4220561" y="4220561"/>
                </a:lnTo>
                <a:lnTo>
                  <a:pt x="0" y="4220561"/>
                </a:lnTo>
                <a:lnTo>
                  <a:pt x="0" y="0"/>
                </a:lnTo>
                <a:close/>
              </a:path>
            </a:pathLst>
          </a:custGeom>
          <a:blipFill>
            <a:blip r:embed="rId7"/>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772906" y="482794"/>
            <a:ext cx="4186636" cy="3961605"/>
          </a:xfrm>
          <a:custGeom>
            <a:avLst/>
            <a:gdLst/>
            <a:ahLst/>
            <a:cxnLst/>
            <a:rect r="r" b="b" t="t" l="l"/>
            <a:pathLst>
              <a:path h="3961605" w="4186636">
                <a:moveTo>
                  <a:pt x="0" y="0"/>
                </a:moveTo>
                <a:lnTo>
                  <a:pt x="4186637" y="0"/>
                </a:lnTo>
                <a:lnTo>
                  <a:pt x="4186637" y="3961604"/>
                </a:lnTo>
                <a:lnTo>
                  <a:pt x="0" y="3961604"/>
                </a:lnTo>
                <a:lnTo>
                  <a:pt x="0" y="0"/>
                </a:lnTo>
                <a:close/>
              </a:path>
            </a:pathLst>
          </a:custGeom>
          <a:blipFill>
            <a:blip r:embed="rId6"/>
            <a:stretch>
              <a:fillRect l="0" t="0" r="0" b="0"/>
            </a:stretch>
          </a:blipFill>
        </p:spPr>
      </p:sp>
      <p:sp>
        <p:nvSpPr>
          <p:cNvPr name="Freeform 13" id="13"/>
          <p:cNvSpPr/>
          <p:nvPr/>
        </p:nvSpPr>
        <p:spPr>
          <a:xfrm flipH="false" flipV="false" rot="0">
            <a:off x="13738982" y="5143500"/>
            <a:ext cx="4220561" cy="4220561"/>
          </a:xfrm>
          <a:custGeom>
            <a:avLst/>
            <a:gdLst/>
            <a:ahLst/>
            <a:cxnLst/>
            <a:rect r="r" b="b" t="t" l="l"/>
            <a:pathLst>
              <a:path h="4220561" w="4220561">
                <a:moveTo>
                  <a:pt x="0" y="0"/>
                </a:moveTo>
                <a:lnTo>
                  <a:pt x="4220561" y="0"/>
                </a:lnTo>
                <a:lnTo>
                  <a:pt x="4220561" y="4220561"/>
                </a:lnTo>
                <a:lnTo>
                  <a:pt x="0" y="4220561"/>
                </a:lnTo>
                <a:lnTo>
                  <a:pt x="0" y="0"/>
                </a:lnTo>
                <a:close/>
              </a:path>
            </a:pathLst>
          </a:custGeom>
          <a:blipFill>
            <a:blip r:embed="rId7"/>
            <a:stretch>
              <a:fillRect l="0" t="0" r="0" b="0"/>
            </a:stretch>
          </a:blipFill>
        </p:spPr>
      </p:sp>
      <p:sp>
        <p:nvSpPr>
          <p:cNvPr name="TextBox 14" id="14"/>
          <p:cNvSpPr txBox="true"/>
          <p:nvPr/>
        </p:nvSpPr>
        <p:spPr>
          <a:xfrm rot="0">
            <a:off x="2142191" y="1045859"/>
            <a:ext cx="9610044" cy="1350322"/>
          </a:xfrm>
          <a:prstGeom prst="rect">
            <a:avLst/>
          </a:prstGeom>
        </p:spPr>
        <p:txBody>
          <a:bodyPr anchor="t" rtlCol="false" tIns="0" lIns="0" bIns="0" rIns="0">
            <a:spAutoFit/>
          </a:bodyPr>
          <a:lstStyle/>
          <a:p>
            <a:pPr algn="l">
              <a:lnSpc>
                <a:spcPts val="10979"/>
              </a:lnSpc>
            </a:pPr>
            <a:r>
              <a:rPr lang="en-US" sz="7955" spc="779">
                <a:solidFill>
                  <a:srgbClr val="231F20"/>
                </a:solidFill>
                <a:latin typeface="Oswald Bold"/>
                <a:ea typeface="Oswald Bold"/>
                <a:cs typeface="Oswald Bold"/>
                <a:sym typeface="Oswald Bold"/>
              </a:rPr>
              <a:t>PROJET OVERVIEW</a:t>
            </a:r>
          </a:p>
        </p:txBody>
      </p:sp>
      <p:sp>
        <p:nvSpPr>
          <p:cNvPr name="TextBox 15" id="15"/>
          <p:cNvSpPr txBox="true"/>
          <p:nvPr/>
        </p:nvSpPr>
        <p:spPr>
          <a:xfrm rot="0">
            <a:off x="2213652" y="3221133"/>
            <a:ext cx="9610044" cy="3106787"/>
          </a:xfrm>
          <a:prstGeom prst="rect">
            <a:avLst/>
          </a:prstGeom>
        </p:spPr>
        <p:txBody>
          <a:bodyPr anchor="t" rtlCol="false" tIns="0" lIns="0" bIns="0" rIns="0">
            <a:spAutoFit/>
          </a:bodyPr>
          <a:lstStyle/>
          <a:p>
            <a:pPr algn="l" marL="0" indent="0" lvl="0">
              <a:lnSpc>
                <a:spcPts val="4110"/>
              </a:lnSpc>
              <a:spcBef>
                <a:spcPct val="0"/>
              </a:spcBef>
            </a:pPr>
            <a:r>
              <a:rPr lang="en-US" sz="2978" spc="291">
                <a:solidFill>
                  <a:srgbClr val="231F20"/>
                </a:solidFill>
                <a:latin typeface="DM Sans"/>
                <a:ea typeface="DM Sans"/>
                <a:cs typeface="DM Sans"/>
                <a:sym typeface="DM Sans"/>
              </a:rPr>
              <a:t>This project aims to leverage data analytics to identify high-performing movie genres and provide actionable insights for Microsoft's new movie studio. We aim to inform strategic decision-making in film production by analyzing box office 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662994" y="337474"/>
            <a:ext cx="4296549" cy="2616020"/>
          </a:xfrm>
          <a:custGeom>
            <a:avLst/>
            <a:gdLst/>
            <a:ahLst/>
            <a:cxnLst/>
            <a:rect r="r" b="b" t="t" l="l"/>
            <a:pathLst>
              <a:path h="2616020" w="4296549">
                <a:moveTo>
                  <a:pt x="0" y="0"/>
                </a:moveTo>
                <a:lnTo>
                  <a:pt x="4296549" y="0"/>
                </a:lnTo>
                <a:lnTo>
                  <a:pt x="4296549" y="2616020"/>
                </a:lnTo>
                <a:lnTo>
                  <a:pt x="0" y="2616020"/>
                </a:lnTo>
                <a:lnTo>
                  <a:pt x="0" y="0"/>
                </a:lnTo>
                <a:close/>
              </a:path>
            </a:pathLst>
          </a:custGeom>
          <a:blipFill>
            <a:blip r:embed="rId6"/>
            <a:stretch>
              <a:fillRect l="-5755" t="0" r="-5755" b="-2927"/>
            </a:stretch>
          </a:blipFill>
        </p:spPr>
      </p:sp>
      <p:sp>
        <p:nvSpPr>
          <p:cNvPr name="Freeform 13" id="13"/>
          <p:cNvSpPr/>
          <p:nvPr/>
        </p:nvSpPr>
        <p:spPr>
          <a:xfrm flipH="false" flipV="false" rot="0">
            <a:off x="13427595" y="3865900"/>
            <a:ext cx="4767347" cy="1874163"/>
          </a:xfrm>
          <a:custGeom>
            <a:avLst/>
            <a:gdLst/>
            <a:ahLst/>
            <a:cxnLst/>
            <a:rect r="r" b="b" t="t" l="l"/>
            <a:pathLst>
              <a:path h="1874163" w="4767347">
                <a:moveTo>
                  <a:pt x="0" y="0"/>
                </a:moveTo>
                <a:lnTo>
                  <a:pt x="4767347" y="0"/>
                </a:lnTo>
                <a:lnTo>
                  <a:pt x="4767347" y="1874163"/>
                </a:lnTo>
                <a:lnTo>
                  <a:pt x="0" y="1874163"/>
                </a:lnTo>
                <a:lnTo>
                  <a:pt x="0" y="0"/>
                </a:lnTo>
                <a:close/>
              </a:path>
            </a:pathLst>
          </a:custGeom>
          <a:blipFill>
            <a:blip r:embed="rId7"/>
            <a:stretch>
              <a:fillRect l="0" t="0" r="0" b="0"/>
            </a:stretch>
          </a:blipFill>
        </p:spPr>
      </p:sp>
      <p:sp>
        <p:nvSpPr>
          <p:cNvPr name="Freeform 14" id="14"/>
          <p:cNvSpPr/>
          <p:nvPr/>
        </p:nvSpPr>
        <p:spPr>
          <a:xfrm flipH="false" flipV="false" rot="0">
            <a:off x="14101185" y="6327919"/>
            <a:ext cx="3420166" cy="3385964"/>
          </a:xfrm>
          <a:custGeom>
            <a:avLst/>
            <a:gdLst/>
            <a:ahLst/>
            <a:cxnLst/>
            <a:rect r="r" b="b" t="t" l="l"/>
            <a:pathLst>
              <a:path h="3385964" w="3420166">
                <a:moveTo>
                  <a:pt x="0" y="0"/>
                </a:moveTo>
                <a:lnTo>
                  <a:pt x="3420166" y="0"/>
                </a:lnTo>
                <a:lnTo>
                  <a:pt x="3420166" y="3385964"/>
                </a:lnTo>
                <a:lnTo>
                  <a:pt x="0" y="3385964"/>
                </a:lnTo>
                <a:lnTo>
                  <a:pt x="0" y="0"/>
                </a:lnTo>
                <a:close/>
              </a:path>
            </a:pathLst>
          </a:custGeom>
          <a:blipFill>
            <a:blip r:embed="rId8"/>
            <a:stretch>
              <a:fillRect l="0" t="0" r="0" b="0"/>
            </a:stretch>
          </a:blipFill>
        </p:spPr>
      </p:sp>
      <p:sp>
        <p:nvSpPr>
          <p:cNvPr name="TextBox 15" id="15"/>
          <p:cNvSpPr txBox="true"/>
          <p:nvPr/>
        </p:nvSpPr>
        <p:spPr>
          <a:xfrm rot="0">
            <a:off x="2142191" y="885825"/>
            <a:ext cx="10678227" cy="1350322"/>
          </a:xfrm>
          <a:prstGeom prst="rect">
            <a:avLst/>
          </a:prstGeom>
        </p:spPr>
        <p:txBody>
          <a:bodyPr anchor="t" rtlCol="false" tIns="0" lIns="0" bIns="0" rIns="0">
            <a:spAutoFit/>
          </a:bodyPr>
          <a:lstStyle/>
          <a:p>
            <a:pPr algn="l">
              <a:lnSpc>
                <a:spcPts val="10979"/>
              </a:lnSpc>
            </a:pPr>
            <a:r>
              <a:rPr lang="en-US" sz="7955" spc="779">
                <a:solidFill>
                  <a:srgbClr val="231F20"/>
                </a:solidFill>
                <a:latin typeface="Oswald Bold"/>
                <a:ea typeface="Oswald Bold"/>
                <a:cs typeface="Oswald Bold"/>
                <a:sym typeface="Oswald Bold"/>
              </a:rPr>
              <a:t>PROBLEM STATEMENT</a:t>
            </a:r>
          </a:p>
        </p:txBody>
      </p:sp>
      <p:sp>
        <p:nvSpPr>
          <p:cNvPr name="TextBox 16" id="16"/>
          <p:cNvSpPr txBox="true"/>
          <p:nvPr/>
        </p:nvSpPr>
        <p:spPr>
          <a:xfrm rot="0">
            <a:off x="2213652" y="3221133"/>
            <a:ext cx="9610044" cy="3106787"/>
          </a:xfrm>
          <a:prstGeom prst="rect">
            <a:avLst/>
          </a:prstGeom>
        </p:spPr>
        <p:txBody>
          <a:bodyPr anchor="t" rtlCol="false" tIns="0" lIns="0" bIns="0" rIns="0">
            <a:spAutoFit/>
          </a:bodyPr>
          <a:lstStyle/>
          <a:p>
            <a:pPr algn="l" marL="0" indent="0" lvl="0">
              <a:lnSpc>
                <a:spcPts val="4110"/>
              </a:lnSpc>
              <a:spcBef>
                <a:spcPct val="0"/>
              </a:spcBef>
            </a:pPr>
            <a:r>
              <a:rPr lang="en-US" sz="2978" spc="291">
                <a:solidFill>
                  <a:srgbClr val="231F20"/>
                </a:solidFill>
                <a:latin typeface="DM Sans"/>
                <a:ea typeface="DM Sans"/>
                <a:cs typeface="DM Sans"/>
                <a:sym typeface="DM Sans"/>
              </a:rPr>
              <a:t>Microsoft seeks to enter the competitive movie industry but lacks insights into successful film genres. This project addresses the critical need to identify profitable movie categories to inform the studio's content strategy.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070730" y="749378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772906" y="482794"/>
            <a:ext cx="4186636" cy="3961605"/>
          </a:xfrm>
          <a:custGeom>
            <a:avLst/>
            <a:gdLst/>
            <a:ahLst/>
            <a:cxnLst/>
            <a:rect r="r" b="b" t="t" l="l"/>
            <a:pathLst>
              <a:path h="3961605" w="4186636">
                <a:moveTo>
                  <a:pt x="0" y="0"/>
                </a:moveTo>
                <a:lnTo>
                  <a:pt x="4186637" y="0"/>
                </a:lnTo>
                <a:lnTo>
                  <a:pt x="4186637" y="3961604"/>
                </a:lnTo>
                <a:lnTo>
                  <a:pt x="0" y="3961604"/>
                </a:lnTo>
                <a:lnTo>
                  <a:pt x="0" y="0"/>
                </a:lnTo>
                <a:close/>
              </a:path>
            </a:pathLst>
          </a:custGeom>
          <a:blipFill>
            <a:blip r:embed="rId6"/>
            <a:stretch>
              <a:fillRect l="0" t="0" r="0" b="0"/>
            </a:stretch>
          </a:blipFill>
        </p:spPr>
      </p:sp>
      <p:sp>
        <p:nvSpPr>
          <p:cNvPr name="Freeform 13" id="13"/>
          <p:cNvSpPr/>
          <p:nvPr/>
        </p:nvSpPr>
        <p:spPr>
          <a:xfrm flipH="false" flipV="false" rot="0">
            <a:off x="13738982" y="5143500"/>
            <a:ext cx="4220561" cy="4220561"/>
          </a:xfrm>
          <a:custGeom>
            <a:avLst/>
            <a:gdLst/>
            <a:ahLst/>
            <a:cxnLst/>
            <a:rect r="r" b="b" t="t" l="l"/>
            <a:pathLst>
              <a:path h="4220561" w="4220561">
                <a:moveTo>
                  <a:pt x="0" y="0"/>
                </a:moveTo>
                <a:lnTo>
                  <a:pt x="4220561" y="0"/>
                </a:lnTo>
                <a:lnTo>
                  <a:pt x="4220561" y="4220561"/>
                </a:lnTo>
                <a:lnTo>
                  <a:pt x="0" y="4220561"/>
                </a:lnTo>
                <a:lnTo>
                  <a:pt x="0" y="0"/>
                </a:lnTo>
                <a:close/>
              </a:path>
            </a:pathLst>
          </a:custGeom>
          <a:blipFill>
            <a:blip r:embed="rId7"/>
            <a:stretch>
              <a:fillRect l="0" t="0" r="0" b="0"/>
            </a:stretch>
          </a:blipFill>
        </p:spPr>
      </p:sp>
      <p:sp>
        <p:nvSpPr>
          <p:cNvPr name="TextBox 14" id="14"/>
          <p:cNvSpPr txBox="true"/>
          <p:nvPr/>
        </p:nvSpPr>
        <p:spPr>
          <a:xfrm rot="0">
            <a:off x="2142191" y="1045859"/>
            <a:ext cx="9610044" cy="1350322"/>
          </a:xfrm>
          <a:prstGeom prst="rect">
            <a:avLst/>
          </a:prstGeom>
        </p:spPr>
        <p:txBody>
          <a:bodyPr anchor="t" rtlCol="false" tIns="0" lIns="0" bIns="0" rIns="0">
            <a:spAutoFit/>
          </a:bodyPr>
          <a:lstStyle/>
          <a:p>
            <a:pPr algn="l">
              <a:lnSpc>
                <a:spcPts val="10979"/>
              </a:lnSpc>
            </a:pPr>
            <a:r>
              <a:rPr lang="en-US" sz="7955" spc="779">
                <a:solidFill>
                  <a:srgbClr val="231F20"/>
                </a:solidFill>
                <a:latin typeface="Oswald Bold"/>
                <a:ea typeface="Oswald Bold"/>
                <a:cs typeface="Oswald Bold"/>
                <a:sym typeface="Oswald Bold"/>
              </a:rPr>
              <a:t>OBJECTIVES</a:t>
            </a:r>
          </a:p>
        </p:txBody>
      </p:sp>
      <p:sp>
        <p:nvSpPr>
          <p:cNvPr name="TextBox 15" id="15"/>
          <p:cNvSpPr txBox="true"/>
          <p:nvPr/>
        </p:nvSpPr>
        <p:spPr>
          <a:xfrm rot="0">
            <a:off x="2213652" y="3240183"/>
            <a:ext cx="9538583" cy="4054723"/>
          </a:xfrm>
          <a:prstGeom prst="rect">
            <a:avLst/>
          </a:prstGeom>
        </p:spPr>
        <p:txBody>
          <a:bodyPr anchor="t" rtlCol="false" tIns="0" lIns="0" bIns="0" rIns="0">
            <a:spAutoFit/>
          </a:bodyPr>
          <a:lstStyle/>
          <a:p>
            <a:pPr algn="l" marL="638247" indent="-319123" lvl="1">
              <a:lnSpc>
                <a:spcPts val="4079"/>
              </a:lnSpc>
              <a:buFont typeface="Arial"/>
              <a:buChar char="•"/>
            </a:pPr>
            <a:r>
              <a:rPr lang="en-US" sz="2956" spc="289">
                <a:solidFill>
                  <a:srgbClr val="231F20"/>
                </a:solidFill>
                <a:latin typeface="DM Sans"/>
                <a:ea typeface="DM Sans"/>
                <a:cs typeface="DM Sans"/>
                <a:sym typeface="DM Sans"/>
              </a:rPr>
              <a:t>Analyze box office performance across different movie genres.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Identify genres with high domestic and foreign gross revenue.</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Evaluate the relationship between movie runtime and box office performance.</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Understand the distribution of average ratings across genres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142191" y="802090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662994" y="337474"/>
            <a:ext cx="4296549" cy="2616020"/>
          </a:xfrm>
          <a:custGeom>
            <a:avLst/>
            <a:gdLst/>
            <a:ahLst/>
            <a:cxnLst/>
            <a:rect r="r" b="b" t="t" l="l"/>
            <a:pathLst>
              <a:path h="2616020" w="4296549">
                <a:moveTo>
                  <a:pt x="0" y="0"/>
                </a:moveTo>
                <a:lnTo>
                  <a:pt x="4296549" y="0"/>
                </a:lnTo>
                <a:lnTo>
                  <a:pt x="4296549" y="2616020"/>
                </a:lnTo>
                <a:lnTo>
                  <a:pt x="0" y="2616020"/>
                </a:lnTo>
                <a:lnTo>
                  <a:pt x="0" y="0"/>
                </a:lnTo>
                <a:close/>
              </a:path>
            </a:pathLst>
          </a:custGeom>
          <a:blipFill>
            <a:blip r:embed="rId6"/>
            <a:stretch>
              <a:fillRect l="-5755" t="0" r="-5755" b="-2927"/>
            </a:stretch>
          </a:blipFill>
        </p:spPr>
      </p:sp>
      <p:sp>
        <p:nvSpPr>
          <p:cNvPr name="Freeform 13" id="13"/>
          <p:cNvSpPr/>
          <p:nvPr/>
        </p:nvSpPr>
        <p:spPr>
          <a:xfrm flipH="false" flipV="false" rot="0">
            <a:off x="13427595" y="3865900"/>
            <a:ext cx="4767347" cy="1874163"/>
          </a:xfrm>
          <a:custGeom>
            <a:avLst/>
            <a:gdLst/>
            <a:ahLst/>
            <a:cxnLst/>
            <a:rect r="r" b="b" t="t" l="l"/>
            <a:pathLst>
              <a:path h="1874163" w="4767347">
                <a:moveTo>
                  <a:pt x="0" y="0"/>
                </a:moveTo>
                <a:lnTo>
                  <a:pt x="4767347" y="0"/>
                </a:lnTo>
                <a:lnTo>
                  <a:pt x="4767347" y="1874163"/>
                </a:lnTo>
                <a:lnTo>
                  <a:pt x="0" y="1874163"/>
                </a:lnTo>
                <a:lnTo>
                  <a:pt x="0" y="0"/>
                </a:lnTo>
                <a:close/>
              </a:path>
            </a:pathLst>
          </a:custGeom>
          <a:blipFill>
            <a:blip r:embed="rId7"/>
            <a:stretch>
              <a:fillRect l="0" t="0" r="0" b="0"/>
            </a:stretch>
          </a:blipFill>
        </p:spPr>
      </p:sp>
      <p:sp>
        <p:nvSpPr>
          <p:cNvPr name="Freeform 14" id="14"/>
          <p:cNvSpPr/>
          <p:nvPr/>
        </p:nvSpPr>
        <p:spPr>
          <a:xfrm flipH="false" flipV="false" rot="0">
            <a:off x="14101185" y="6327919"/>
            <a:ext cx="3420166" cy="3385964"/>
          </a:xfrm>
          <a:custGeom>
            <a:avLst/>
            <a:gdLst/>
            <a:ahLst/>
            <a:cxnLst/>
            <a:rect r="r" b="b" t="t" l="l"/>
            <a:pathLst>
              <a:path h="3385964" w="3420166">
                <a:moveTo>
                  <a:pt x="0" y="0"/>
                </a:moveTo>
                <a:lnTo>
                  <a:pt x="3420166" y="0"/>
                </a:lnTo>
                <a:lnTo>
                  <a:pt x="3420166" y="3385964"/>
                </a:lnTo>
                <a:lnTo>
                  <a:pt x="0" y="3385964"/>
                </a:lnTo>
                <a:lnTo>
                  <a:pt x="0" y="0"/>
                </a:lnTo>
                <a:close/>
              </a:path>
            </a:pathLst>
          </a:custGeom>
          <a:blipFill>
            <a:blip r:embed="rId8"/>
            <a:stretch>
              <a:fillRect l="0" t="0" r="0" b="0"/>
            </a:stretch>
          </a:blipFill>
        </p:spPr>
      </p:sp>
      <p:sp>
        <p:nvSpPr>
          <p:cNvPr name="TextBox 15" id="15"/>
          <p:cNvSpPr txBox="true"/>
          <p:nvPr/>
        </p:nvSpPr>
        <p:spPr>
          <a:xfrm rot="0">
            <a:off x="2142191" y="885825"/>
            <a:ext cx="10678227" cy="1350322"/>
          </a:xfrm>
          <a:prstGeom prst="rect">
            <a:avLst/>
          </a:prstGeom>
        </p:spPr>
        <p:txBody>
          <a:bodyPr anchor="t" rtlCol="false" tIns="0" lIns="0" bIns="0" rIns="0">
            <a:spAutoFit/>
          </a:bodyPr>
          <a:lstStyle/>
          <a:p>
            <a:pPr algn="l">
              <a:lnSpc>
                <a:spcPts val="10979"/>
              </a:lnSpc>
            </a:pPr>
            <a:r>
              <a:rPr lang="en-US" sz="7955" spc="779">
                <a:solidFill>
                  <a:srgbClr val="231F20"/>
                </a:solidFill>
                <a:latin typeface="Oswald Bold"/>
                <a:ea typeface="Oswald Bold"/>
                <a:cs typeface="Oswald Bold"/>
                <a:sym typeface="Oswald Bold"/>
              </a:rPr>
              <a:t>ANALYSIS TOOLS</a:t>
            </a:r>
          </a:p>
        </p:txBody>
      </p:sp>
      <p:sp>
        <p:nvSpPr>
          <p:cNvPr name="TextBox 16" id="16"/>
          <p:cNvSpPr txBox="true"/>
          <p:nvPr/>
        </p:nvSpPr>
        <p:spPr>
          <a:xfrm rot="0">
            <a:off x="2213652" y="3221133"/>
            <a:ext cx="9610044" cy="4618215"/>
          </a:xfrm>
          <a:prstGeom prst="rect">
            <a:avLst/>
          </a:prstGeom>
        </p:spPr>
        <p:txBody>
          <a:bodyPr anchor="t" rtlCol="false" tIns="0" lIns="0" bIns="0" rIns="0">
            <a:spAutoFit/>
          </a:bodyPr>
          <a:lstStyle/>
          <a:p>
            <a:pPr algn="l" marL="643028" indent="-321514" lvl="1">
              <a:lnSpc>
                <a:spcPts val="4110"/>
              </a:lnSpc>
              <a:buFont typeface="Arial"/>
              <a:buChar char="•"/>
            </a:pPr>
            <a:r>
              <a:rPr lang="en-US" sz="2978" spc="291">
                <a:solidFill>
                  <a:srgbClr val="231F20"/>
                </a:solidFill>
                <a:latin typeface="DM Sans"/>
                <a:ea typeface="DM Sans"/>
                <a:cs typeface="DM Sans"/>
                <a:sym typeface="DM Sans"/>
              </a:rPr>
              <a:t>Data was collected and processed using Python programming language.</a:t>
            </a:r>
          </a:p>
          <a:p>
            <a:pPr algn="l" marL="643028" indent="-321514" lvl="1">
              <a:lnSpc>
                <a:spcPts val="4110"/>
              </a:lnSpc>
              <a:buFont typeface="Arial"/>
              <a:buChar char="•"/>
            </a:pPr>
            <a:r>
              <a:rPr lang="en-US" sz="2978" spc="291">
                <a:solidFill>
                  <a:srgbClr val="231F20"/>
                </a:solidFill>
                <a:latin typeface="DM Sans"/>
                <a:ea typeface="DM Sans"/>
                <a:cs typeface="DM Sans"/>
                <a:sym typeface="DM Sans"/>
              </a:rPr>
              <a:t>Pandas library was employed for data manipulation and cleaning.</a:t>
            </a:r>
          </a:p>
          <a:p>
            <a:pPr algn="l" marL="643028" indent="-321514" lvl="1">
              <a:lnSpc>
                <a:spcPts val="4110"/>
              </a:lnSpc>
              <a:buFont typeface="Arial"/>
              <a:buChar char="•"/>
            </a:pPr>
            <a:r>
              <a:rPr lang="en-US" sz="2978" spc="291">
                <a:solidFill>
                  <a:srgbClr val="231F20"/>
                </a:solidFill>
                <a:latin typeface="DM Sans"/>
                <a:ea typeface="DM Sans"/>
                <a:cs typeface="DM Sans"/>
                <a:sym typeface="DM Sans"/>
              </a:rPr>
              <a:t>Matplotlib and Seaborn were utilized for data visualization.</a:t>
            </a:r>
          </a:p>
          <a:p>
            <a:pPr algn="l" marL="643028" indent="-321514" lvl="1">
              <a:lnSpc>
                <a:spcPts val="4110"/>
              </a:lnSpc>
              <a:buFont typeface="Arial"/>
              <a:buChar char="•"/>
            </a:pPr>
            <a:r>
              <a:rPr lang="en-US" sz="2978" spc="291">
                <a:solidFill>
                  <a:srgbClr val="231F20"/>
                </a:solidFill>
                <a:latin typeface="DM Sans"/>
                <a:ea typeface="DM Sans"/>
                <a:cs typeface="DM Sans"/>
                <a:sym typeface="DM Sans"/>
              </a:rPr>
              <a:t>Exploratory data analysis (EDA) techniques were applied to uncover patterns and trends.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953494"/>
            <a:ext cx="9610044" cy="5573140"/>
            <a:chOff x="0" y="0"/>
            <a:chExt cx="3682024" cy="2135311"/>
          </a:xfrm>
        </p:grpSpPr>
        <p:sp>
          <p:nvSpPr>
            <p:cNvPr name="Freeform 8" id="8"/>
            <p:cNvSpPr/>
            <p:nvPr/>
          </p:nvSpPr>
          <p:spPr>
            <a:xfrm flipH="false" flipV="false" rot="0">
              <a:off x="0" y="0"/>
              <a:ext cx="3682024" cy="2135311"/>
            </a:xfrm>
            <a:custGeom>
              <a:avLst/>
              <a:gdLst/>
              <a:ahLst/>
              <a:cxnLst/>
              <a:rect r="r" b="b" t="t" l="l"/>
              <a:pathLst>
                <a:path h="2135311" w="3682024">
                  <a:moveTo>
                    <a:pt x="0" y="0"/>
                  </a:moveTo>
                  <a:lnTo>
                    <a:pt x="3682024" y="0"/>
                  </a:lnTo>
                  <a:lnTo>
                    <a:pt x="3682024" y="2135311"/>
                  </a:lnTo>
                  <a:lnTo>
                    <a:pt x="0" y="2135311"/>
                  </a:lnTo>
                  <a:close/>
                </a:path>
              </a:pathLst>
            </a:custGeom>
            <a:solidFill>
              <a:srgbClr val="EFEFEF"/>
            </a:solidFill>
          </p:spPr>
        </p:sp>
        <p:sp>
          <p:nvSpPr>
            <p:cNvPr name="TextBox 9" id="9"/>
            <p:cNvSpPr txBox="true"/>
            <p:nvPr/>
          </p:nvSpPr>
          <p:spPr>
            <a:xfrm>
              <a:off x="0" y="-19050"/>
              <a:ext cx="3682024" cy="215436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070730" y="801021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772906" y="482794"/>
            <a:ext cx="4186636" cy="3961605"/>
          </a:xfrm>
          <a:custGeom>
            <a:avLst/>
            <a:gdLst/>
            <a:ahLst/>
            <a:cxnLst/>
            <a:rect r="r" b="b" t="t" l="l"/>
            <a:pathLst>
              <a:path h="3961605" w="4186636">
                <a:moveTo>
                  <a:pt x="0" y="0"/>
                </a:moveTo>
                <a:lnTo>
                  <a:pt x="4186637" y="0"/>
                </a:lnTo>
                <a:lnTo>
                  <a:pt x="4186637" y="3961604"/>
                </a:lnTo>
                <a:lnTo>
                  <a:pt x="0" y="3961604"/>
                </a:lnTo>
                <a:lnTo>
                  <a:pt x="0" y="0"/>
                </a:lnTo>
                <a:close/>
              </a:path>
            </a:pathLst>
          </a:custGeom>
          <a:blipFill>
            <a:blip r:embed="rId6"/>
            <a:stretch>
              <a:fillRect l="0" t="0" r="0" b="0"/>
            </a:stretch>
          </a:blipFill>
        </p:spPr>
      </p:sp>
      <p:sp>
        <p:nvSpPr>
          <p:cNvPr name="Freeform 13" id="13"/>
          <p:cNvSpPr/>
          <p:nvPr/>
        </p:nvSpPr>
        <p:spPr>
          <a:xfrm flipH="false" flipV="false" rot="0">
            <a:off x="13738982" y="5143500"/>
            <a:ext cx="4220561" cy="4220561"/>
          </a:xfrm>
          <a:custGeom>
            <a:avLst/>
            <a:gdLst/>
            <a:ahLst/>
            <a:cxnLst/>
            <a:rect r="r" b="b" t="t" l="l"/>
            <a:pathLst>
              <a:path h="4220561" w="4220561">
                <a:moveTo>
                  <a:pt x="0" y="0"/>
                </a:moveTo>
                <a:lnTo>
                  <a:pt x="4220561" y="0"/>
                </a:lnTo>
                <a:lnTo>
                  <a:pt x="4220561" y="4220561"/>
                </a:lnTo>
                <a:lnTo>
                  <a:pt x="0" y="4220561"/>
                </a:lnTo>
                <a:lnTo>
                  <a:pt x="0" y="0"/>
                </a:lnTo>
                <a:close/>
              </a:path>
            </a:pathLst>
          </a:custGeom>
          <a:blipFill>
            <a:blip r:embed="rId7"/>
            <a:stretch>
              <a:fillRect l="0" t="0" r="0" b="0"/>
            </a:stretch>
          </a:blipFill>
        </p:spPr>
      </p:sp>
      <p:sp>
        <p:nvSpPr>
          <p:cNvPr name="TextBox 14" id="14"/>
          <p:cNvSpPr txBox="true"/>
          <p:nvPr/>
        </p:nvSpPr>
        <p:spPr>
          <a:xfrm rot="0">
            <a:off x="2142191" y="1064909"/>
            <a:ext cx="9752965" cy="1282060"/>
          </a:xfrm>
          <a:prstGeom prst="rect">
            <a:avLst/>
          </a:prstGeom>
        </p:spPr>
        <p:txBody>
          <a:bodyPr anchor="t" rtlCol="false" tIns="0" lIns="0" bIns="0" rIns="0">
            <a:spAutoFit/>
          </a:bodyPr>
          <a:lstStyle/>
          <a:p>
            <a:pPr algn="l">
              <a:lnSpc>
                <a:spcPts val="10531"/>
              </a:lnSpc>
            </a:pPr>
            <a:r>
              <a:rPr lang="en-US" sz="7631" spc="747">
                <a:solidFill>
                  <a:srgbClr val="231F20"/>
                </a:solidFill>
                <a:latin typeface="Oswald Bold"/>
                <a:ea typeface="Oswald Bold"/>
                <a:cs typeface="Oswald Bold"/>
                <a:sym typeface="Oswald Bold"/>
              </a:rPr>
              <a:t>ANALYSIS PROCESS</a:t>
            </a:r>
          </a:p>
        </p:txBody>
      </p:sp>
      <p:sp>
        <p:nvSpPr>
          <p:cNvPr name="TextBox 15" id="15"/>
          <p:cNvSpPr txBox="true"/>
          <p:nvPr/>
        </p:nvSpPr>
        <p:spPr>
          <a:xfrm rot="0">
            <a:off x="2213652" y="3240183"/>
            <a:ext cx="9538583" cy="4599671"/>
          </a:xfrm>
          <a:prstGeom prst="rect">
            <a:avLst/>
          </a:prstGeom>
        </p:spPr>
        <p:txBody>
          <a:bodyPr anchor="t" rtlCol="false" tIns="0" lIns="0" bIns="0" rIns="0">
            <a:spAutoFit/>
          </a:bodyPr>
          <a:lstStyle/>
          <a:p>
            <a:pPr algn="l" marL="638247" indent="-319123" lvl="1">
              <a:lnSpc>
                <a:spcPts val="4079"/>
              </a:lnSpc>
              <a:buFont typeface="Arial"/>
              <a:buChar char="•"/>
            </a:pPr>
            <a:r>
              <a:rPr lang="en-US" sz="2956" spc="289">
                <a:solidFill>
                  <a:srgbClr val="231F20"/>
                </a:solidFill>
                <a:latin typeface="DM Sans"/>
                <a:ea typeface="DM Sans"/>
                <a:cs typeface="DM Sans"/>
                <a:sym typeface="DM Sans"/>
              </a:rPr>
              <a:t>Data was collected on movie titles, genres, domestic and foreign gross revenue, runtime, and average ratings.</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Exploratory data analysis was conducted to examine the distribution of genres, box office performance, and runtime.</a:t>
            </a:r>
          </a:p>
          <a:p>
            <a:pPr algn="l" marL="638247" indent="-319123" lvl="1">
              <a:lnSpc>
                <a:spcPts val="4079"/>
              </a:lnSpc>
              <a:buFont typeface="Arial"/>
              <a:buChar char="•"/>
            </a:pPr>
            <a:r>
              <a:rPr lang="en-US" sz="2956" spc="289">
                <a:solidFill>
                  <a:srgbClr val="231F20"/>
                </a:solidFill>
                <a:latin typeface="DM Sans"/>
                <a:ea typeface="DM Sans"/>
                <a:cs typeface="DM Sans"/>
                <a:sym typeface="DM Sans"/>
              </a:rPr>
              <a:t>Visualizations were created to illustrate key findings and relationships between variables.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802090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662994" y="337474"/>
            <a:ext cx="4296549" cy="2616020"/>
          </a:xfrm>
          <a:custGeom>
            <a:avLst/>
            <a:gdLst/>
            <a:ahLst/>
            <a:cxnLst/>
            <a:rect r="r" b="b" t="t" l="l"/>
            <a:pathLst>
              <a:path h="2616020" w="4296549">
                <a:moveTo>
                  <a:pt x="0" y="0"/>
                </a:moveTo>
                <a:lnTo>
                  <a:pt x="4296549" y="0"/>
                </a:lnTo>
                <a:lnTo>
                  <a:pt x="4296549" y="2616020"/>
                </a:lnTo>
                <a:lnTo>
                  <a:pt x="0" y="2616020"/>
                </a:lnTo>
                <a:lnTo>
                  <a:pt x="0" y="0"/>
                </a:lnTo>
                <a:close/>
              </a:path>
            </a:pathLst>
          </a:custGeom>
          <a:blipFill>
            <a:blip r:embed="rId6"/>
            <a:stretch>
              <a:fillRect l="-5755" t="0" r="-5755" b="-2927"/>
            </a:stretch>
          </a:blipFill>
        </p:spPr>
      </p:sp>
      <p:sp>
        <p:nvSpPr>
          <p:cNvPr name="Freeform 9" id="9"/>
          <p:cNvSpPr/>
          <p:nvPr/>
        </p:nvSpPr>
        <p:spPr>
          <a:xfrm flipH="false" flipV="false" rot="0">
            <a:off x="13427595" y="3865900"/>
            <a:ext cx="4767347" cy="1874163"/>
          </a:xfrm>
          <a:custGeom>
            <a:avLst/>
            <a:gdLst/>
            <a:ahLst/>
            <a:cxnLst/>
            <a:rect r="r" b="b" t="t" l="l"/>
            <a:pathLst>
              <a:path h="1874163" w="4767347">
                <a:moveTo>
                  <a:pt x="0" y="0"/>
                </a:moveTo>
                <a:lnTo>
                  <a:pt x="4767347" y="0"/>
                </a:lnTo>
                <a:lnTo>
                  <a:pt x="4767347" y="1874163"/>
                </a:lnTo>
                <a:lnTo>
                  <a:pt x="0" y="1874163"/>
                </a:lnTo>
                <a:lnTo>
                  <a:pt x="0" y="0"/>
                </a:lnTo>
                <a:close/>
              </a:path>
            </a:pathLst>
          </a:custGeom>
          <a:blipFill>
            <a:blip r:embed="rId7"/>
            <a:stretch>
              <a:fillRect l="0" t="0" r="0" b="0"/>
            </a:stretch>
          </a:blipFill>
        </p:spPr>
      </p:sp>
      <p:sp>
        <p:nvSpPr>
          <p:cNvPr name="Freeform 10" id="10"/>
          <p:cNvSpPr/>
          <p:nvPr/>
        </p:nvSpPr>
        <p:spPr>
          <a:xfrm flipH="false" flipV="false" rot="0">
            <a:off x="14101185" y="6327919"/>
            <a:ext cx="3420166" cy="3385964"/>
          </a:xfrm>
          <a:custGeom>
            <a:avLst/>
            <a:gdLst/>
            <a:ahLst/>
            <a:cxnLst/>
            <a:rect r="r" b="b" t="t" l="l"/>
            <a:pathLst>
              <a:path h="3385964" w="3420166">
                <a:moveTo>
                  <a:pt x="0" y="0"/>
                </a:moveTo>
                <a:lnTo>
                  <a:pt x="3420166" y="0"/>
                </a:lnTo>
                <a:lnTo>
                  <a:pt x="3420166" y="3385964"/>
                </a:lnTo>
                <a:lnTo>
                  <a:pt x="0" y="3385964"/>
                </a:lnTo>
                <a:lnTo>
                  <a:pt x="0" y="0"/>
                </a:lnTo>
                <a:close/>
              </a:path>
            </a:pathLst>
          </a:custGeom>
          <a:blipFill>
            <a:blip r:embed="rId8"/>
            <a:stretch>
              <a:fillRect l="0" t="0" r="0" b="0"/>
            </a:stretch>
          </a:blipFill>
        </p:spPr>
      </p:sp>
      <p:sp>
        <p:nvSpPr>
          <p:cNvPr name="Freeform 11" id="11"/>
          <p:cNvSpPr/>
          <p:nvPr/>
        </p:nvSpPr>
        <p:spPr>
          <a:xfrm flipH="false" flipV="false" rot="0">
            <a:off x="856849" y="2391127"/>
            <a:ext cx="12323649" cy="6146198"/>
          </a:xfrm>
          <a:custGeom>
            <a:avLst/>
            <a:gdLst/>
            <a:ahLst/>
            <a:cxnLst/>
            <a:rect r="r" b="b" t="t" l="l"/>
            <a:pathLst>
              <a:path h="6146198" w="12323649">
                <a:moveTo>
                  <a:pt x="0" y="0"/>
                </a:moveTo>
                <a:lnTo>
                  <a:pt x="12323649" y="0"/>
                </a:lnTo>
                <a:lnTo>
                  <a:pt x="12323649" y="6146198"/>
                </a:lnTo>
                <a:lnTo>
                  <a:pt x="0" y="6146198"/>
                </a:lnTo>
                <a:lnTo>
                  <a:pt x="0" y="0"/>
                </a:lnTo>
                <a:close/>
              </a:path>
            </a:pathLst>
          </a:custGeom>
          <a:blipFill>
            <a:blip r:embed="rId9"/>
            <a:stretch>
              <a:fillRect l="0" t="0" r="0" b="0"/>
            </a:stretch>
          </a:blipFill>
        </p:spPr>
      </p:sp>
      <p:sp>
        <p:nvSpPr>
          <p:cNvPr name="TextBox 12" id="12"/>
          <p:cNvSpPr txBox="true"/>
          <p:nvPr/>
        </p:nvSpPr>
        <p:spPr>
          <a:xfrm rot="0">
            <a:off x="2142191" y="1029625"/>
            <a:ext cx="9752965" cy="1126942"/>
          </a:xfrm>
          <a:prstGeom prst="rect">
            <a:avLst/>
          </a:prstGeom>
        </p:spPr>
        <p:txBody>
          <a:bodyPr anchor="t" rtlCol="false" tIns="0" lIns="0" bIns="0" rIns="0">
            <a:spAutoFit/>
          </a:bodyPr>
          <a:lstStyle/>
          <a:p>
            <a:pPr algn="l">
              <a:lnSpc>
                <a:spcPts val="9294"/>
              </a:lnSpc>
            </a:pPr>
            <a:r>
              <a:rPr lang="en-US" sz="6735" spc="660">
                <a:solidFill>
                  <a:srgbClr val="231F20"/>
                </a:solidFill>
                <a:latin typeface="Oswald Bold"/>
                <a:ea typeface="Oswald Bold"/>
                <a:cs typeface="Oswald Bold"/>
                <a:sym typeface="Oswald Bold"/>
              </a:rPr>
              <a:t>DATA VISUALIZATIONS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802090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772906" y="410324"/>
            <a:ext cx="4186636" cy="4217040"/>
          </a:xfrm>
          <a:custGeom>
            <a:avLst/>
            <a:gdLst/>
            <a:ahLst/>
            <a:cxnLst/>
            <a:rect r="r" b="b" t="t" l="l"/>
            <a:pathLst>
              <a:path h="4217040" w="4186636">
                <a:moveTo>
                  <a:pt x="0" y="0"/>
                </a:moveTo>
                <a:lnTo>
                  <a:pt x="4186637" y="0"/>
                </a:lnTo>
                <a:lnTo>
                  <a:pt x="4186637" y="4217040"/>
                </a:lnTo>
                <a:lnTo>
                  <a:pt x="0" y="4217040"/>
                </a:lnTo>
                <a:lnTo>
                  <a:pt x="0" y="0"/>
                </a:lnTo>
                <a:close/>
              </a:path>
            </a:pathLst>
          </a:custGeom>
          <a:blipFill>
            <a:blip r:embed="rId6"/>
            <a:stretch>
              <a:fillRect l="-3223" t="0" r="-3223" b="0"/>
            </a:stretch>
          </a:blipFill>
        </p:spPr>
      </p:sp>
      <p:sp>
        <p:nvSpPr>
          <p:cNvPr name="Freeform 9" id="9"/>
          <p:cNvSpPr/>
          <p:nvPr/>
        </p:nvSpPr>
        <p:spPr>
          <a:xfrm flipH="false" flipV="false" rot="0">
            <a:off x="13772906" y="4805525"/>
            <a:ext cx="4220561" cy="5102195"/>
          </a:xfrm>
          <a:custGeom>
            <a:avLst/>
            <a:gdLst/>
            <a:ahLst/>
            <a:cxnLst/>
            <a:rect r="r" b="b" t="t" l="l"/>
            <a:pathLst>
              <a:path h="5102195" w="4220561">
                <a:moveTo>
                  <a:pt x="0" y="0"/>
                </a:moveTo>
                <a:lnTo>
                  <a:pt x="4220561" y="0"/>
                </a:lnTo>
                <a:lnTo>
                  <a:pt x="4220561" y="5102195"/>
                </a:lnTo>
                <a:lnTo>
                  <a:pt x="0" y="5102195"/>
                </a:lnTo>
                <a:lnTo>
                  <a:pt x="0" y="0"/>
                </a:lnTo>
                <a:close/>
              </a:path>
            </a:pathLst>
          </a:custGeom>
          <a:blipFill>
            <a:blip r:embed="rId7"/>
            <a:stretch>
              <a:fillRect l="-10444" t="0" r="-10444" b="0"/>
            </a:stretch>
          </a:blipFill>
        </p:spPr>
      </p:sp>
      <p:sp>
        <p:nvSpPr>
          <p:cNvPr name="Freeform 10" id="10"/>
          <p:cNvSpPr/>
          <p:nvPr/>
        </p:nvSpPr>
        <p:spPr>
          <a:xfrm flipH="false" flipV="false" rot="0">
            <a:off x="752967" y="2518844"/>
            <a:ext cx="12531413" cy="6186926"/>
          </a:xfrm>
          <a:custGeom>
            <a:avLst/>
            <a:gdLst/>
            <a:ahLst/>
            <a:cxnLst/>
            <a:rect r="r" b="b" t="t" l="l"/>
            <a:pathLst>
              <a:path h="6186926" w="12531413">
                <a:moveTo>
                  <a:pt x="0" y="0"/>
                </a:moveTo>
                <a:lnTo>
                  <a:pt x="12531413" y="0"/>
                </a:lnTo>
                <a:lnTo>
                  <a:pt x="12531413" y="6186926"/>
                </a:lnTo>
                <a:lnTo>
                  <a:pt x="0" y="6186926"/>
                </a:lnTo>
                <a:lnTo>
                  <a:pt x="0" y="0"/>
                </a:lnTo>
                <a:close/>
              </a:path>
            </a:pathLst>
          </a:custGeom>
          <a:blipFill>
            <a:blip r:embed="rId8"/>
            <a:stretch>
              <a:fillRect l="0" t="0" r="0" b="0"/>
            </a:stretch>
          </a:blipFill>
        </p:spPr>
      </p:sp>
      <p:sp>
        <p:nvSpPr>
          <p:cNvPr name="TextBox 11" id="11"/>
          <p:cNvSpPr txBox="true"/>
          <p:nvPr/>
        </p:nvSpPr>
        <p:spPr>
          <a:xfrm rot="0">
            <a:off x="2142191" y="1029625"/>
            <a:ext cx="9752965" cy="1126942"/>
          </a:xfrm>
          <a:prstGeom prst="rect">
            <a:avLst/>
          </a:prstGeom>
        </p:spPr>
        <p:txBody>
          <a:bodyPr anchor="t" rtlCol="false" tIns="0" lIns="0" bIns="0" rIns="0">
            <a:spAutoFit/>
          </a:bodyPr>
          <a:lstStyle/>
          <a:p>
            <a:pPr algn="l">
              <a:lnSpc>
                <a:spcPts val="9294"/>
              </a:lnSpc>
            </a:pPr>
            <a:r>
              <a:rPr lang="en-US" sz="6735" spc="660">
                <a:solidFill>
                  <a:srgbClr val="231F20"/>
                </a:solidFill>
                <a:latin typeface="Oswald Bold"/>
                <a:ea typeface="Oswald Bold"/>
                <a:cs typeface="Oswald Bold"/>
                <a:sym typeface="Oswald Bold"/>
              </a:rPr>
              <a:t>DATA VISUALIZATIONS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802090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662994" y="337474"/>
            <a:ext cx="4296549" cy="2616020"/>
          </a:xfrm>
          <a:custGeom>
            <a:avLst/>
            <a:gdLst/>
            <a:ahLst/>
            <a:cxnLst/>
            <a:rect r="r" b="b" t="t" l="l"/>
            <a:pathLst>
              <a:path h="2616020" w="4296549">
                <a:moveTo>
                  <a:pt x="0" y="0"/>
                </a:moveTo>
                <a:lnTo>
                  <a:pt x="4296549" y="0"/>
                </a:lnTo>
                <a:lnTo>
                  <a:pt x="4296549" y="2616020"/>
                </a:lnTo>
                <a:lnTo>
                  <a:pt x="0" y="2616020"/>
                </a:lnTo>
                <a:lnTo>
                  <a:pt x="0" y="0"/>
                </a:lnTo>
                <a:close/>
              </a:path>
            </a:pathLst>
          </a:custGeom>
          <a:blipFill>
            <a:blip r:embed="rId6"/>
            <a:stretch>
              <a:fillRect l="-5755" t="0" r="-5755" b="-2927"/>
            </a:stretch>
          </a:blipFill>
        </p:spPr>
      </p:sp>
      <p:sp>
        <p:nvSpPr>
          <p:cNvPr name="Freeform 9" id="9"/>
          <p:cNvSpPr/>
          <p:nvPr/>
        </p:nvSpPr>
        <p:spPr>
          <a:xfrm flipH="false" flipV="false" rot="0">
            <a:off x="13427595" y="3865900"/>
            <a:ext cx="4767347" cy="1874163"/>
          </a:xfrm>
          <a:custGeom>
            <a:avLst/>
            <a:gdLst/>
            <a:ahLst/>
            <a:cxnLst/>
            <a:rect r="r" b="b" t="t" l="l"/>
            <a:pathLst>
              <a:path h="1874163" w="4767347">
                <a:moveTo>
                  <a:pt x="0" y="0"/>
                </a:moveTo>
                <a:lnTo>
                  <a:pt x="4767347" y="0"/>
                </a:lnTo>
                <a:lnTo>
                  <a:pt x="4767347" y="1874163"/>
                </a:lnTo>
                <a:lnTo>
                  <a:pt x="0" y="1874163"/>
                </a:lnTo>
                <a:lnTo>
                  <a:pt x="0" y="0"/>
                </a:lnTo>
                <a:close/>
              </a:path>
            </a:pathLst>
          </a:custGeom>
          <a:blipFill>
            <a:blip r:embed="rId7"/>
            <a:stretch>
              <a:fillRect l="0" t="0" r="0" b="0"/>
            </a:stretch>
          </a:blipFill>
        </p:spPr>
      </p:sp>
      <p:sp>
        <p:nvSpPr>
          <p:cNvPr name="Freeform 10" id="10"/>
          <p:cNvSpPr/>
          <p:nvPr/>
        </p:nvSpPr>
        <p:spPr>
          <a:xfrm flipH="false" flipV="false" rot="0">
            <a:off x="14101185" y="6327919"/>
            <a:ext cx="3420166" cy="3385964"/>
          </a:xfrm>
          <a:custGeom>
            <a:avLst/>
            <a:gdLst/>
            <a:ahLst/>
            <a:cxnLst/>
            <a:rect r="r" b="b" t="t" l="l"/>
            <a:pathLst>
              <a:path h="3385964" w="3420166">
                <a:moveTo>
                  <a:pt x="0" y="0"/>
                </a:moveTo>
                <a:lnTo>
                  <a:pt x="3420166" y="0"/>
                </a:lnTo>
                <a:lnTo>
                  <a:pt x="3420166" y="3385964"/>
                </a:lnTo>
                <a:lnTo>
                  <a:pt x="0" y="3385964"/>
                </a:lnTo>
                <a:lnTo>
                  <a:pt x="0" y="0"/>
                </a:lnTo>
                <a:close/>
              </a:path>
            </a:pathLst>
          </a:custGeom>
          <a:blipFill>
            <a:blip r:embed="rId8"/>
            <a:stretch>
              <a:fillRect l="0" t="0" r="0" b="0"/>
            </a:stretch>
          </a:blipFill>
        </p:spPr>
      </p:sp>
      <p:sp>
        <p:nvSpPr>
          <p:cNvPr name="Freeform 11" id="11"/>
          <p:cNvSpPr/>
          <p:nvPr/>
        </p:nvSpPr>
        <p:spPr>
          <a:xfrm flipH="false" flipV="false" rot="0">
            <a:off x="2142191" y="2182705"/>
            <a:ext cx="9207280" cy="7114717"/>
          </a:xfrm>
          <a:custGeom>
            <a:avLst/>
            <a:gdLst/>
            <a:ahLst/>
            <a:cxnLst/>
            <a:rect r="r" b="b" t="t" l="l"/>
            <a:pathLst>
              <a:path h="7114717" w="9207280">
                <a:moveTo>
                  <a:pt x="0" y="0"/>
                </a:moveTo>
                <a:lnTo>
                  <a:pt x="9207281" y="0"/>
                </a:lnTo>
                <a:lnTo>
                  <a:pt x="9207281" y="7114717"/>
                </a:lnTo>
                <a:lnTo>
                  <a:pt x="0" y="7114717"/>
                </a:lnTo>
                <a:lnTo>
                  <a:pt x="0" y="0"/>
                </a:lnTo>
                <a:close/>
              </a:path>
            </a:pathLst>
          </a:custGeom>
          <a:blipFill>
            <a:blip r:embed="rId9"/>
            <a:stretch>
              <a:fillRect l="0" t="0" r="0" b="0"/>
            </a:stretch>
          </a:blipFill>
        </p:spPr>
      </p:sp>
      <p:sp>
        <p:nvSpPr>
          <p:cNvPr name="TextBox 12" id="12"/>
          <p:cNvSpPr txBox="true"/>
          <p:nvPr/>
        </p:nvSpPr>
        <p:spPr>
          <a:xfrm rot="0">
            <a:off x="2142191" y="1029625"/>
            <a:ext cx="9752965" cy="1126942"/>
          </a:xfrm>
          <a:prstGeom prst="rect">
            <a:avLst/>
          </a:prstGeom>
        </p:spPr>
        <p:txBody>
          <a:bodyPr anchor="t" rtlCol="false" tIns="0" lIns="0" bIns="0" rIns="0">
            <a:spAutoFit/>
          </a:bodyPr>
          <a:lstStyle/>
          <a:p>
            <a:pPr algn="l">
              <a:lnSpc>
                <a:spcPts val="9294"/>
              </a:lnSpc>
            </a:pPr>
            <a:r>
              <a:rPr lang="en-US" sz="6735" spc="660">
                <a:solidFill>
                  <a:srgbClr val="231F20"/>
                </a:solidFill>
                <a:latin typeface="Oswald Bold"/>
                <a:ea typeface="Oswald Bold"/>
                <a:cs typeface="Oswald Bold"/>
                <a:sym typeface="Oswald Bold"/>
              </a:rPr>
              <a:t>DATA VISUALIZATIONS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DAGL4CyHQuo</dc:identifier>
  <dcterms:modified xsi:type="dcterms:W3CDTF">2011-08-01T06:04:30Z</dcterms:modified>
  <cp:revision>1</cp:revision>
  <dc:title>DVT PHASE-1-PROJECT PPT</dc:title>
</cp:coreProperties>
</file>