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9"/>
  </p:notesMasterIdLst>
  <p:sldIdLst>
    <p:sldId id="256" r:id="rId2"/>
    <p:sldId id="270" r:id="rId3"/>
    <p:sldId id="257" r:id="rId4"/>
    <p:sldId id="279" r:id="rId5"/>
    <p:sldId id="292" r:id="rId6"/>
    <p:sldId id="267" r:id="rId7"/>
    <p:sldId id="258" r:id="rId8"/>
    <p:sldId id="259" r:id="rId9"/>
    <p:sldId id="260" r:id="rId10"/>
    <p:sldId id="290" r:id="rId11"/>
    <p:sldId id="291" r:id="rId12"/>
    <p:sldId id="295" r:id="rId13"/>
    <p:sldId id="294" r:id="rId14"/>
    <p:sldId id="282" r:id="rId15"/>
    <p:sldId id="281" r:id="rId16"/>
    <p:sldId id="287" r:id="rId17"/>
    <p:sldId id="27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25" clrIdx="0">
    <p:extLst>
      <p:ext uri="{19B8F6BF-5375-455C-9EA6-DF929625EA0E}">
        <p15:presenceInfo xmlns:p15="http://schemas.microsoft.com/office/powerpoint/2012/main" userId="Windows 使用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C0F2"/>
    <a:srgbClr val="FFBF7F"/>
    <a:srgbClr val="D6F1FF"/>
    <a:srgbClr val="3FBDCB"/>
    <a:srgbClr val="8FD8E6"/>
    <a:srgbClr val="FFE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E4AFB-1922-425B-8709-60D6ADFC2B80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F5D84-402D-40DA-8E4C-9603A6C01A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78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F5D84-402D-40DA-8E4C-9603A6C01A4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8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6282-F606-4DC6-8423-693962E32D46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6D28-FB59-47E2-9A59-C7B2843BA4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56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6282-F606-4DC6-8423-693962E32D46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6D28-FB59-47E2-9A59-C7B2843BA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07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6282-F606-4DC6-8423-693962E32D46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6D28-FB59-47E2-9A59-C7B2843BA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32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6282-F606-4DC6-8423-693962E32D46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6D28-FB59-47E2-9A59-C7B2843BA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35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6282-F606-4DC6-8423-693962E32D46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6D28-FB59-47E2-9A59-C7B2843BA4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6282-F606-4DC6-8423-693962E32D46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6D28-FB59-47E2-9A59-C7B2843BA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86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6282-F606-4DC6-8423-693962E32D46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6D28-FB59-47E2-9A59-C7B2843BA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51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6282-F606-4DC6-8423-693962E32D46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6D28-FB59-47E2-9A59-C7B2843BA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62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6282-F606-4DC6-8423-693962E32D46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6D28-FB59-47E2-9A59-C7B2843BA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75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C76282-F606-4DC6-8423-693962E32D46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AC6D28-FB59-47E2-9A59-C7B2843BA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65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6282-F606-4DC6-8423-693962E32D46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C6D28-FB59-47E2-9A59-C7B2843BA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99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C76282-F606-4DC6-8423-693962E32D46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AC6D28-FB59-47E2-9A59-C7B2843BA4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5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idx="4294967295"/>
          </p:nvPr>
        </p:nvSpPr>
        <p:spPr>
          <a:xfrm>
            <a:off x="665018" y="1091334"/>
            <a:ext cx="10363199" cy="2230438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微功率開關於</a:t>
            </a:r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IOT</a:t>
            </a:r>
            <a:r>
              <a:rPr lang="zh-TW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智慧溫度監控之應用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5799570" y="4245697"/>
            <a:ext cx="6988175" cy="1925637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組員： 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105021011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丁紹剛</a:t>
            </a:r>
            <a:endParaRPr lang="en-US" altLang="zh-TW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105021058	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蕭懋霖</a:t>
            </a:r>
            <a:endParaRPr lang="en-US" altLang="zh-TW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105021059	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王俊鑌</a:t>
            </a:r>
            <a:endParaRPr lang="en-US" altLang="zh-TW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指導老師：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陳永欽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教授</a:t>
            </a:r>
          </a:p>
        </p:txBody>
      </p:sp>
    </p:spTree>
    <p:extLst>
      <p:ext uri="{BB962C8B-B14F-4D97-AF65-F5344CB8AC3E}">
        <p14:creationId xmlns:p14="http://schemas.microsoft.com/office/powerpoint/2010/main" val="177262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846076" y="152959"/>
            <a:ext cx="10058400" cy="1011382"/>
          </a:xfrm>
          <a:ln w="57150"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度控制結果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沒加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PID)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646267" y="5361708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10</a:t>
            </a:r>
            <a:r>
              <a:rPr lang="zh-TW" altLang="en-US" dirty="0"/>
              <a:t>分鐘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95" y="1164341"/>
            <a:ext cx="8821761" cy="51339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25" y="1154009"/>
            <a:ext cx="9266899" cy="5144307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730E120C-5B91-4A93-AEF5-B04E33EB863D}"/>
              </a:ext>
            </a:extLst>
          </p:cNvPr>
          <p:cNvGrpSpPr/>
          <p:nvPr/>
        </p:nvGrpSpPr>
        <p:grpSpPr>
          <a:xfrm>
            <a:off x="10727605" y="1968689"/>
            <a:ext cx="1149460" cy="2197957"/>
            <a:chOff x="10727605" y="1968689"/>
            <a:chExt cx="1149460" cy="2197957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8149A8-928F-4A1E-9E1D-4CD4510085BC}"/>
                </a:ext>
              </a:extLst>
            </p:cNvPr>
            <p:cNvSpPr txBox="1"/>
            <p:nvPr/>
          </p:nvSpPr>
          <p:spPr>
            <a:xfrm>
              <a:off x="10729448" y="3281911"/>
              <a:ext cx="1147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風扇占空比</a:t>
              </a: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8DCF8DB1-B2B6-45AA-B332-610CB016C9D3}"/>
                </a:ext>
              </a:extLst>
            </p:cNvPr>
            <p:cNvGrpSpPr/>
            <p:nvPr/>
          </p:nvGrpSpPr>
          <p:grpSpPr>
            <a:xfrm>
              <a:off x="10798219" y="1968689"/>
              <a:ext cx="901437" cy="1848766"/>
              <a:chOff x="10798219" y="1968689"/>
              <a:chExt cx="901437" cy="184876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5C95D6E-2E5A-412B-8DFB-4D707415F4BB}"/>
                  </a:ext>
                </a:extLst>
              </p:cNvPr>
              <p:cNvSpPr/>
              <p:nvPr/>
            </p:nvSpPr>
            <p:spPr>
              <a:xfrm>
                <a:off x="10841534" y="1968689"/>
                <a:ext cx="814805" cy="15092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43471B9-2F4C-4CD3-BF31-E3DE502FCC02}"/>
                  </a:ext>
                </a:extLst>
              </p:cNvPr>
              <p:cNvSpPr txBox="1"/>
              <p:nvPr/>
            </p:nvSpPr>
            <p:spPr>
              <a:xfrm>
                <a:off x="10895853" y="2165406"/>
                <a:ext cx="7061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400" b="1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溫度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48B1328-1A96-4B0B-B824-44AF996DA1F4}"/>
                  </a:ext>
                </a:extLst>
              </p:cNvPr>
              <p:cNvSpPr/>
              <p:nvPr/>
            </p:nvSpPr>
            <p:spPr>
              <a:xfrm>
                <a:off x="10841536" y="2500562"/>
                <a:ext cx="814805" cy="150921"/>
              </a:xfrm>
              <a:prstGeom prst="rect">
                <a:avLst/>
              </a:prstGeom>
              <a:solidFill>
                <a:srgbClr val="3FBDCB"/>
              </a:solidFill>
              <a:ln>
                <a:solidFill>
                  <a:srgbClr val="8FD8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4D5099C-AF72-449C-A92B-EDFD241B342C}"/>
                  </a:ext>
                </a:extLst>
              </p:cNvPr>
              <p:cNvSpPr txBox="1"/>
              <p:nvPr/>
            </p:nvSpPr>
            <p:spPr>
              <a:xfrm>
                <a:off x="10798219" y="2721013"/>
                <a:ext cx="9014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b="1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設定溫度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C1BC7C9-6AA1-46CB-9CC2-96DB01A943F2}"/>
                  </a:ext>
                </a:extLst>
              </p:cNvPr>
              <p:cNvSpPr/>
              <p:nvPr/>
            </p:nvSpPr>
            <p:spPr>
              <a:xfrm>
                <a:off x="10841536" y="3083548"/>
                <a:ext cx="814805" cy="150921"/>
              </a:xfrm>
              <a:prstGeom prst="rect">
                <a:avLst/>
              </a:prstGeom>
              <a:solidFill>
                <a:srgbClr val="D6F1FF"/>
              </a:solidFill>
              <a:ln>
                <a:solidFill>
                  <a:srgbClr val="78C0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41641BA-3FB3-4F36-A534-4CD1060DCC1C}"/>
                  </a:ext>
                </a:extLst>
              </p:cNvPr>
              <p:cNvSpPr/>
              <p:nvPr/>
            </p:nvSpPr>
            <p:spPr>
              <a:xfrm>
                <a:off x="10841536" y="3666534"/>
                <a:ext cx="814805" cy="150921"/>
              </a:xfrm>
              <a:prstGeom prst="rect">
                <a:avLst/>
              </a:prstGeom>
              <a:solidFill>
                <a:srgbClr val="FFECD6"/>
              </a:solidFill>
              <a:ln>
                <a:solidFill>
                  <a:srgbClr val="FFB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9DE3A-9FE4-4FBF-924A-82CAFB9182BE}"/>
                </a:ext>
              </a:extLst>
            </p:cNvPr>
            <p:cNvSpPr txBox="1"/>
            <p:nvPr/>
          </p:nvSpPr>
          <p:spPr>
            <a:xfrm>
              <a:off x="10727605" y="3858869"/>
              <a:ext cx="1147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燈泡占空比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39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846076" y="152959"/>
            <a:ext cx="10058400" cy="1011382"/>
          </a:xfrm>
          <a:ln w="57150"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度控制結果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加入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PID)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646267" y="5361708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10</a:t>
            </a:r>
            <a:r>
              <a:rPr lang="zh-TW" altLang="en-US" dirty="0"/>
              <a:t>分鐘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5" y="1164341"/>
            <a:ext cx="9488201" cy="5173397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1C7BEDAA-8A29-4688-84BE-0EE42035E9D9}"/>
              </a:ext>
            </a:extLst>
          </p:cNvPr>
          <p:cNvGrpSpPr/>
          <p:nvPr/>
        </p:nvGrpSpPr>
        <p:grpSpPr>
          <a:xfrm>
            <a:off x="10727605" y="1968689"/>
            <a:ext cx="1149460" cy="2197957"/>
            <a:chOff x="10727605" y="1968689"/>
            <a:chExt cx="1149460" cy="2197957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ACCF3BB-9F02-4EB5-BA94-3D7E8D638137}"/>
                </a:ext>
              </a:extLst>
            </p:cNvPr>
            <p:cNvSpPr txBox="1"/>
            <p:nvPr/>
          </p:nvSpPr>
          <p:spPr>
            <a:xfrm>
              <a:off x="10729448" y="3281911"/>
              <a:ext cx="1147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風扇占空比</a:t>
              </a: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6B4C4ACD-780D-4C48-B9FD-2E88660D60B9}"/>
                </a:ext>
              </a:extLst>
            </p:cNvPr>
            <p:cNvGrpSpPr/>
            <p:nvPr/>
          </p:nvGrpSpPr>
          <p:grpSpPr>
            <a:xfrm>
              <a:off x="10798219" y="1968689"/>
              <a:ext cx="901437" cy="1848766"/>
              <a:chOff x="10798219" y="1968689"/>
              <a:chExt cx="901437" cy="1848766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B7B77BB-13E1-4372-8974-9F54E32C34BC}"/>
                  </a:ext>
                </a:extLst>
              </p:cNvPr>
              <p:cNvSpPr/>
              <p:nvPr/>
            </p:nvSpPr>
            <p:spPr>
              <a:xfrm>
                <a:off x="10841534" y="1968689"/>
                <a:ext cx="814805" cy="15092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2AD40DA-034E-4001-9DDC-CE426F5DB67E}"/>
                  </a:ext>
                </a:extLst>
              </p:cNvPr>
              <p:cNvSpPr txBox="1"/>
              <p:nvPr/>
            </p:nvSpPr>
            <p:spPr>
              <a:xfrm>
                <a:off x="10895853" y="2165406"/>
                <a:ext cx="7061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400" b="1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溫度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52026A5-3E13-42D0-BAFD-20F25E57F0F9}"/>
                  </a:ext>
                </a:extLst>
              </p:cNvPr>
              <p:cNvSpPr/>
              <p:nvPr/>
            </p:nvSpPr>
            <p:spPr>
              <a:xfrm>
                <a:off x="10841536" y="2500562"/>
                <a:ext cx="814805" cy="150921"/>
              </a:xfrm>
              <a:prstGeom prst="rect">
                <a:avLst/>
              </a:prstGeom>
              <a:solidFill>
                <a:srgbClr val="3FBDCB"/>
              </a:solidFill>
              <a:ln>
                <a:solidFill>
                  <a:srgbClr val="8FD8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414981D-F9E7-489B-97DE-A908767B3F1A}"/>
                  </a:ext>
                </a:extLst>
              </p:cNvPr>
              <p:cNvSpPr txBox="1"/>
              <p:nvPr/>
            </p:nvSpPr>
            <p:spPr>
              <a:xfrm>
                <a:off x="10798219" y="2721013"/>
                <a:ext cx="9014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b="1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設定溫度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120844B-C629-4C2B-9074-5687403B78AC}"/>
                  </a:ext>
                </a:extLst>
              </p:cNvPr>
              <p:cNvSpPr/>
              <p:nvPr/>
            </p:nvSpPr>
            <p:spPr>
              <a:xfrm>
                <a:off x="10841536" y="3083548"/>
                <a:ext cx="814805" cy="150921"/>
              </a:xfrm>
              <a:prstGeom prst="rect">
                <a:avLst/>
              </a:prstGeom>
              <a:solidFill>
                <a:srgbClr val="D6F1FF"/>
              </a:solidFill>
              <a:ln>
                <a:solidFill>
                  <a:srgbClr val="78C0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703F1B5-8574-4A3A-B2D6-0E0946C1FA01}"/>
                  </a:ext>
                </a:extLst>
              </p:cNvPr>
              <p:cNvSpPr/>
              <p:nvPr/>
            </p:nvSpPr>
            <p:spPr>
              <a:xfrm>
                <a:off x="10841536" y="3666534"/>
                <a:ext cx="814805" cy="150921"/>
              </a:xfrm>
              <a:prstGeom prst="rect">
                <a:avLst/>
              </a:prstGeom>
              <a:solidFill>
                <a:srgbClr val="FFECD6"/>
              </a:solidFill>
              <a:ln>
                <a:solidFill>
                  <a:srgbClr val="FFB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DB15A2-5F54-4E9D-B143-A68DE57DDCCC}"/>
                </a:ext>
              </a:extLst>
            </p:cNvPr>
            <p:cNvSpPr txBox="1"/>
            <p:nvPr/>
          </p:nvSpPr>
          <p:spPr>
            <a:xfrm>
              <a:off x="10727605" y="3858869"/>
              <a:ext cx="1147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燈泡占空比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115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628" y="0"/>
            <a:ext cx="10018713" cy="997857"/>
          </a:xfrm>
        </p:spPr>
        <p:txBody>
          <a:bodyPr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省電成效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1074821" y="1957137"/>
            <a:ext cx="4957011" cy="3785937"/>
            <a:chOff x="1074821" y="1957137"/>
            <a:chExt cx="4957011" cy="3785937"/>
          </a:xfrm>
        </p:grpSpPr>
        <p:sp>
          <p:nvSpPr>
            <p:cNvPr id="8" name="圓角矩形 7"/>
            <p:cNvSpPr/>
            <p:nvPr/>
          </p:nvSpPr>
          <p:spPr>
            <a:xfrm>
              <a:off x="1074821" y="1957137"/>
              <a:ext cx="4957011" cy="3785937"/>
            </a:xfrm>
            <a:prstGeom prst="roundRect">
              <a:avLst/>
            </a:prstGeom>
            <a:solidFill>
              <a:srgbClr val="D6F1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277977" y="2118280"/>
              <a:ext cx="2390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純開關控制</a:t>
              </a:r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46" t="72572" r="1478" b="3529"/>
            <a:stretch/>
          </p:blipFill>
          <p:spPr>
            <a:xfrm>
              <a:off x="1205624" y="2884417"/>
              <a:ext cx="4710267" cy="2109773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2168375" y="5067875"/>
              <a:ext cx="27847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約</a:t>
              </a:r>
              <a:r>
                <a:rPr lang="en-US" altLang="zh-TW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329</a:t>
              </a:r>
              <a:r>
                <a:rPr lang="zh-TW" altLang="en-US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台幣</a:t>
              </a:r>
              <a:r>
                <a:rPr lang="en-US" altLang="zh-TW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月</a:t>
              </a:r>
              <a:r>
                <a:rPr lang="en-US" altLang="zh-TW" sz="32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endPara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6248903" y="726528"/>
            <a:ext cx="5998524" cy="5016545"/>
            <a:chOff x="6248903" y="726528"/>
            <a:chExt cx="5998524" cy="5016545"/>
          </a:xfrm>
        </p:grpSpPr>
        <p:sp>
          <p:nvSpPr>
            <p:cNvPr id="9" name="圓角矩形 8"/>
            <p:cNvSpPr/>
            <p:nvPr/>
          </p:nvSpPr>
          <p:spPr>
            <a:xfrm>
              <a:off x="6248903" y="1957136"/>
              <a:ext cx="4957011" cy="3785937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7669058" y="2112389"/>
              <a:ext cx="2390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PID</a:t>
              </a:r>
              <a:r>
                <a:rPr lang="zh-TW" altLang="en-US" sz="32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</a:t>
              </a:r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52" t="75179"/>
            <a:stretch/>
          </p:blipFill>
          <p:spPr>
            <a:xfrm>
              <a:off x="6508405" y="2852417"/>
              <a:ext cx="4561377" cy="2109773"/>
            </a:xfrm>
            <a:prstGeom prst="rect">
              <a:avLst/>
            </a:prstGeom>
          </p:spPr>
        </p:pic>
        <p:sp>
          <p:nvSpPr>
            <p:cNvPr id="11" name="爆炸 1 10"/>
            <p:cNvSpPr/>
            <p:nvPr/>
          </p:nvSpPr>
          <p:spPr>
            <a:xfrm>
              <a:off x="9568395" y="726528"/>
              <a:ext cx="2679032" cy="2868290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b="1" i="1" dirty="0">
                  <a:solidFill>
                    <a:srgbClr val="FFFF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省</a:t>
              </a:r>
              <a:r>
                <a:rPr lang="en-US" altLang="zh-TW" sz="3200" b="1" i="1" dirty="0">
                  <a:solidFill>
                    <a:srgbClr val="FFFF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14</a:t>
              </a:r>
              <a:r>
                <a:rPr lang="zh-TW" altLang="en-US" sz="3200" b="1" i="1" dirty="0">
                  <a:solidFill>
                    <a:srgbClr val="FFFF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倍</a:t>
              </a: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456858" y="5067875"/>
              <a:ext cx="28465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約</a:t>
              </a:r>
              <a:r>
                <a:rPr lang="en-US" altLang="zh-TW" sz="3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25</a:t>
              </a:r>
              <a:r>
                <a:rPr lang="zh-TW" altLang="en-US" sz="3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台幣</a:t>
              </a:r>
              <a:r>
                <a:rPr lang="en-US" altLang="zh-TW" sz="3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3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月</a:t>
              </a:r>
              <a:r>
                <a:rPr lang="en-US" altLang="zh-TW" sz="3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endParaRPr lang="zh-TW" altLang="en-US" sz="3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94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87121" y="179429"/>
            <a:ext cx="10018713" cy="998538"/>
          </a:xfrm>
        </p:spPr>
        <p:txBody>
          <a:bodyPr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成果展示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保麗龍箱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5824" y="1847013"/>
            <a:ext cx="4576824" cy="343261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946" y="1274910"/>
            <a:ext cx="6061363" cy="45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16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805628" y="277100"/>
            <a:ext cx="10018713" cy="997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成果展示</a:t>
            </a:r>
          </a:p>
        </p:txBody>
      </p:sp>
      <p:pic>
        <p:nvPicPr>
          <p:cNvPr id="5" name="圖片 4" descr="C:\Users\i532\Desktop\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28" y="969816"/>
            <a:ext cx="10638227" cy="5181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213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805628" y="221670"/>
            <a:ext cx="10018713" cy="9978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b="1">
                <a:latin typeface="標楷體" panose="03000509000000000000" pitchFamily="65" charset="-120"/>
                <a:ea typeface="標楷體" panose="03000509000000000000" pitchFamily="65" charset="-120"/>
              </a:rPr>
              <a:t>成果展示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27" y="975630"/>
            <a:ext cx="10471973" cy="512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40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114830" y="179429"/>
            <a:ext cx="10018713" cy="998538"/>
          </a:xfrm>
        </p:spPr>
        <p:txBody>
          <a:bodyPr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成果展示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30" y="1177967"/>
            <a:ext cx="10018713" cy="49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97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rgbClr val="C00000"/>
                </a:solidFill>
                <a:latin typeface="Agency FB" panose="020B0503020202020204" pitchFamily="34" charset="0"/>
              </a:rPr>
              <a:t>THANK YOU</a:t>
            </a:r>
            <a:endParaRPr lang="zh-TW" altLang="en-US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5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/>
          <p:cNvCxnSpPr/>
          <p:nvPr/>
        </p:nvCxnSpPr>
        <p:spPr>
          <a:xfrm>
            <a:off x="1086461" y="1713440"/>
            <a:ext cx="10094157" cy="131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086461" y="688002"/>
            <a:ext cx="393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2033518" y="2522911"/>
            <a:ext cx="8257358" cy="1883932"/>
            <a:chOff x="2033518" y="2522911"/>
            <a:chExt cx="8257358" cy="1883932"/>
          </a:xfrm>
        </p:grpSpPr>
        <p:sp>
          <p:nvSpPr>
            <p:cNvPr id="4" name="矩形 3"/>
            <p:cNvSpPr/>
            <p:nvPr/>
          </p:nvSpPr>
          <p:spPr>
            <a:xfrm>
              <a:off x="2144551" y="2522911"/>
              <a:ext cx="1436913" cy="12148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800" b="1" dirty="0">
                  <a:solidFill>
                    <a:srgbClr val="7030A0"/>
                  </a:solidFill>
                  <a:latin typeface="Bahnschrift SemiBold Condensed" panose="020B0502040204020203" pitchFamily="34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01</a:t>
              </a:r>
              <a:endParaRPr lang="zh-TW" altLang="en-US" sz="8800" b="1" dirty="0">
                <a:solidFill>
                  <a:srgbClr val="7030A0"/>
                </a:solidFill>
                <a:latin typeface="Bahnschrift SemiBold Condensed" panose="020B0502040204020203" pitchFamily="34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86861" y="2522911"/>
              <a:ext cx="1463040" cy="12148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800" b="1" dirty="0">
                  <a:solidFill>
                    <a:srgbClr val="00B050"/>
                  </a:solidFill>
                  <a:latin typeface="Bahnschrift SemiBold Condensed" panose="020B0502040204020203" pitchFamily="34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02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455296" y="2522911"/>
              <a:ext cx="1463038" cy="12148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800" b="1" dirty="0">
                  <a:solidFill>
                    <a:srgbClr val="FFC000"/>
                  </a:solidFill>
                  <a:latin typeface="Bahnschrift SemiBold Condensed" panose="020B0502040204020203" pitchFamily="34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03</a:t>
              </a:r>
              <a:endParaRPr lang="zh-TW" altLang="en-US" sz="8800" b="1" dirty="0">
                <a:solidFill>
                  <a:srgbClr val="FFC000"/>
                </a:solidFill>
                <a:latin typeface="Bahnschrift SemiBold Condensed" panose="020B0502040204020203" pitchFamily="34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23729" y="2522911"/>
              <a:ext cx="1564276" cy="12148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800" b="1" dirty="0">
                  <a:solidFill>
                    <a:srgbClr val="C00000"/>
                  </a:solidFill>
                  <a:latin typeface="Bahnschrift SemiBold Condensed" panose="020B0502040204020203" pitchFamily="34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04</a:t>
              </a:r>
              <a:endParaRPr lang="zh-TW" altLang="en-US" sz="8800" b="1" dirty="0">
                <a:solidFill>
                  <a:srgbClr val="C00000"/>
                </a:solidFill>
                <a:latin typeface="Bahnschrift SemiBold Condensed" panose="020B0502040204020203" pitchFamily="34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301806" y="3883623"/>
              <a:ext cx="1770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作品內容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133372" y="3883623"/>
              <a:ext cx="1770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系統架構</a:t>
              </a: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033518" y="3883623"/>
              <a:ext cx="1770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研究動機</a:t>
              </a: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8520858" y="3875094"/>
              <a:ext cx="1770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成品</a:t>
              </a:r>
            </a:p>
          </p:txBody>
        </p:sp>
        <p:sp>
          <p:nvSpPr>
            <p:cNvPr id="2" name="向右箭號 1"/>
            <p:cNvSpPr/>
            <p:nvPr/>
          </p:nvSpPr>
          <p:spPr>
            <a:xfrm>
              <a:off x="3803536" y="3422073"/>
              <a:ext cx="483325" cy="31568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向右箭號 13"/>
            <p:cNvSpPr/>
            <p:nvPr/>
          </p:nvSpPr>
          <p:spPr>
            <a:xfrm>
              <a:off x="5971971" y="3422073"/>
              <a:ext cx="483325" cy="31568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向右箭號 14"/>
            <p:cNvSpPr/>
            <p:nvPr/>
          </p:nvSpPr>
          <p:spPr>
            <a:xfrm>
              <a:off x="8140404" y="3422073"/>
              <a:ext cx="483325" cy="31568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519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8550" y="497981"/>
            <a:ext cx="10018713" cy="992875"/>
          </a:xfrm>
        </p:spPr>
        <p:txBody>
          <a:bodyPr>
            <a:noAutofit/>
          </a:bodyPr>
          <a:lstStyle/>
          <a:p>
            <a:pPr algn="l"/>
            <a:r>
              <a:rPr lang="zh-TW" altLang="en-US" sz="48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8550" y="1791886"/>
            <a:ext cx="10018713" cy="4585647"/>
          </a:xfrm>
        </p:spPr>
        <p:txBody>
          <a:bodyPr>
            <a:normAutofit lnSpcReduction="10000"/>
          </a:bodyPr>
          <a:lstStyle/>
          <a:p>
            <a:pPr algn="just" hangingPunct="0"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在現在的工業和家庭中，很多的家電與電子設備都與</a:t>
            </a:r>
            <a:r>
              <a:rPr lang="zh-TW" altLang="en-US" sz="32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電</a:t>
            </a:r>
            <a:r>
              <a:rPr lang="zh-TW" altLang="en-US" sz="2800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有關，主要是靠電力所監控。如果供給的電功率大，輸出的能量就大，反之供給的功率小，輸出的能量就小。而許多的高耗能儀器設備都只能用</a:t>
            </a:r>
            <a:r>
              <a:rPr lang="zh-TW" altLang="en-US" sz="32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全有全無的開關控制</a:t>
            </a:r>
            <a:r>
              <a:rPr lang="zh-TW" altLang="en-US" sz="2800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，容易造成電路損壞以及</a:t>
            </a:r>
            <a:r>
              <a:rPr lang="zh-TW" altLang="en-US" sz="32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能源</a:t>
            </a:r>
            <a:r>
              <a:rPr lang="zh-TW" altLang="en-US" sz="2800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的耗損。</a:t>
            </a:r>
            <a:endParaRPr lang="en-US" altLang="zh-TW" sz="2800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just" hangingPunct="0"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所以我們就決定設計出一個智慧插座，能夠</a:t>
            </a:r>
            <a:r>
              <a:rPr lang="zh-TW" altLang="en-US" sz="32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自動調節電功率輸出</a:t>
            </a:r>
            <a:r>
              <a:rPr lang="zh-TW" altLang="en-US" sz="2800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，來控制插座上的電子設備的運作，來滿足此設備的作用需求（例如</a:t>
            </a:r>
            <a:r>
              <a:rPr lang="en-US" altLang="zh-TW" sz="2800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:</a:t>
            </a:r>
            <a:r>
              <a:rPr lang="zh-TW" altLang="en-US" sz="2800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變頻冷氣機），減少電力的浪費，達到</a:t>
            </a:r>
            <a:r>
              <a:rPr lang="zh-TW" altLang="en-US" sz="3200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節能</a:t>
            </a:r>
            <a:r>
              <a:rPr lang="zh-TW" altLang="en-US" sz="2800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的目的。</a:t>
            </a:r>
            <a:endParaRPr lang="en-US" altLang="zh-TW" sz="2800" dirty="0">
              <a:solidFill>
                <a:srgbClr val="00206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just" hangingPunct="0">
              <a:buFont typeface="Wingdings" panose="05000000000000000000" pitchFamily="2" charset="2"/>
              <a:buChar char="Ø"/>
            </a:pPr>
            <a:r>
              <a:rPr lang="zh-TW" altLang="en-US" sz="280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大部分電子</a:t>
            </a:r>
            <a:r>
              <a:rPr lang="zh-TW" altLang="en-US" sz="2800" dirty="0">
                <a:solidFill>
                  <a:srgbClr val="00206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設備皆可控制，本作品主要是以溫度控制為例。</a:t>
            </a:r>
            <a:endParaRPr lang="zh-TW" altLang="en-US" dirty="0">
              <a:solidFill>
                <a:schemeClr val="tx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69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D8671453-8C4B-47CC-9772-F85D0672872B}"/>
              </a:ext>
            </a:extLst>
          </p:cNvPr>
          <p:cNvGrpSpPr/>
          <p:nvPr/>
        </p:nvGrpSpPr>
        <p:grpSpPr>
          <a:xfrm>
            <a:off x="2216028" y="1843080"/>
            <a:ext cx="8050602" cy="4363757"/>
            <a:chOff x="-2883091" y="1631911"/>
            <a:chExt cx="7967657" cy="4516156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C18D215-09BF-4D6E-B324-FBE124319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83091" y="1631911"/>
              <a:ext cx="7967657" cy="4516156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B4C37BE-6F17-4298-8A72-664BEE91F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5059" y="3331795"/>
              <a:ext cx="355871" cy="253378"/>
            </a:xfrm>
            <a:prstGeom prst="rect">
              <a:avLst/>
            </a:prstGeom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539" y="270879"/>
            <a:ext cx="10018713" cy="1052848"/>
          </a:xfrm>
        </p:spPr>
        <p:txBody>
          <a:bodyPr/>
          <a:lstStyle/>
          <a:p>
            <a:pPr algn="l"/>
            <a:r>
              <a:rPr lang="zh-TW" altLang="en-US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268665" y="4959927"/>
            <a:ext cx="615553" cy="13993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控制器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268665" y="2936546"/>
            <a:ext cx="615553" cy="13438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開關</a:t>
            </a:r>
          </a:p>
        </p:txBody>
      </p:sp>
      <p:sp>
        <p:nvSpPr>
          <p:cNvPr id="5" name="矩形 4"/>
          <p:cNvSpPr/>
          <p:nvPr/>
        </p:nvSpPr>
        <p:spPr>
          <a:xfrm>
            <a:off x="4378036" y="5112326"/>
            <a:ext cx="3552800" cy="10945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2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49383"/>
            <a:ext cx="10058400" cy="1044633"/>
          </a:xfrm>
        </p:spPr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系統流程圖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90" y="1859589"/>
            <a:ext cx="9209380" cy="423641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555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4701" y="389458"/>
            <a:ext cx="10018713" cy="937692"/>
          </a:xfrm>
        </p:spPr>
        <p:txBody>
          <a:bodyPr/>
          <a:lstStyle/>
          <a:p>
            <a:pPr algn="l"/>
            <a:r>
              <a:rPr lang="zh-TW" altLang="en-US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智慧開關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96" y="2092685"/>
            <a:ext cx="7636441" cy="4149725"/>
          </a:xfrm>
        </p:spPr>
      </p:pic>
      <p:cxnSp>
        <p:nvCxnSpPr>
          <p:cNvPr id="5" name="直線單箭頭接點 4"/>
          <p:cNvCxnSpPr/>
          <p:nvPr/>
        </p:nvCxnSpPr>
        <p:spPr>
          <a:xfrm>
            <a:off x="9320450" y="5368378"/>
            <a:ext cx="152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USER\Desktop\PPT資料\照片\原波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99" y="1856096"/>
            <a:ext cx="2233499" cy="113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單箭頭接點 10"/>
          <p:cNvCxnSpPr/>
          <p:nvPr/>
        </p:nvCxnSpPr>
        <p:spPr>
          <a:xfrm flipH="1" flipV="1">
            <a:off x="2988230" y="3043008"/>
            <a:ext cx="518160" cy="1676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USER\Desktop\PPT資料\照片\方波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01" y="4831263"/>
            <a:ext cx="1856534" cy="10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單箭頭接點 14"/>
          <p:cNvCxnSpPr/>
          <p:nvPr/>
        </p:nvCxnSpPr>
        <p:spPr>
          <a:xfrm flipV="1">
            <a:off x="3086100" y="4831263"/>
            <a:ext cx="333375" cy="5371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76223" y="1716756"/>
            <a:ext cx="3448050" cy="45256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USER\Desktop\PPT資料\照片\輸出功率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929" y="3539916"/>
            <a:ext cx="2951605" cy="152146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單箭頭接點 19"/>
          <p:cNvCxnSpPr/>
          <p:nvPr/>
        </p:nvCxnSpPr>
        <p:spPr>
          <a:xfrm flipV="1">
            <a:off x="9472850" y="5248275"/>
            <a:ext cx="728425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USER\Desktop\Arduin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169" y="3578351"/>
            <a:ext cx="1142161" cy="77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0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4060" y="371901"/>
            <a:ext cx="10018713" cy="1012371"/>
          </a:xfrm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脈衝寬度調變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4061" y="1968760"/>
            <a:ext cx="6868118" cy="22074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一般脈波會有固定的週期，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是透過調整脈波之佔空比 </a:t>
            </a:r>
            <a:r>
              <a:rPr lang="en-US" altLang="zh-TW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(Duty cycle)</a:t>
            </a:r>
            <a:r>
              <a:rPr lang="zh-TW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來控制電壓輸出的大小，佔空比越大，電壓越大， 燈泡的亮度就越大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1980042"/>
            <a:ext cx="3769828" cy="40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644" y="447928"/>
            <a:ext cx="10018713" cy="900404"/>
          </a:xfrm>
        </p:spPr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占空比</a:t>
            </a:r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—Duty Cycle</a:t>
            </a:r>
            <a:endParaRPr lang="zh-TW" altLang="en-US" b="1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32" name="Picture 8" descr="https://s4.aconvert.com/convert/p3r68-cdx67/cbgtr-omd9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91" y="2592690"/>
            <a:ext cx="9262727" cy="365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178" y="2286712"/>
            <a:ext cx="988358" cy="397073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139362" y="1763492"/>
            <a:ext cx="7534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表示在一個周期內，工作時間與總時間的比值</a:t>
            </a:r>
          </a:p>
        </p:txBody>
      </p:sp>
    </p:spTree>
    <p:extLst>
      <p:ext uri="{BB962C8B-B14F-4D97-AF65-F5344CB8AC3E}">
        <p14:creationId xmlns:p14="http://schemas.microsoft.com/office/powerpoint/2010/main" val="41035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4074" y="450273"/>
            <a:ext cx="10018713" cy="1017494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PID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控制系統結構圖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933" y="1898578"/>
            <a:ext cx="6894239" cy="255014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90958" y="4735677"/>
                <a:ext cx="11301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sz="2000" i="1">
                        <a:latin typeface="Cambria Math"/>
                      </a:rPr>
                      <m:t>−</m:t>
                    </m:r>
                    <m:r>
                      <a:rPr lang="en-US" altLang="zh-TW" sz="2000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  </a:t>
                </a:r>
                <a:r>
                  <a:rPr lang="en-US" altLang="zh-TW" sz="2000" dirty="0"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PID</a:t>
                </a:r>
                <a:r>
                  <a:rPr lang="zh-TW" altLang="en-US" sz="2000" dirty="0"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控制器為一種線性控制器，根據設定值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𝑟</m:t>
                    </m:r>
                    <m:r>
                      <a:rPr lang="en-US" altLang="zh-TW" sz="2000" i="1">
                        <a:latin typeface="Cambria Math"/>
                      </a:rPr>
                      <m:t>(</m:t>
                    </m:r>
                    <m:r>
                      <a:rPr lang="en-US" altLang="zh-TW" sz="2000" i="1">
                        <a:latin typeface="Cambria Math"/>
                      </a:rPr>
                      <m:t>𝑡</m:t>
                    </m:r>
                    <m:r>
                      <a:rPr lang="en-US" altLang="zh-TW" sz="2000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sz="2000" dirty="0"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與實際測量值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𝑐</m:t>
                    </m:r>
                    <m:r>
                      <a:rPr lang="en-US" altLang="zh-TW" sz="2000" i="1">
                        <a:latin typeface="Cambria Math"/>
                      </a:rPr>
                      <m:t>(</m:t>
                    </m:r>
                    <m:r>
                      <a:rPr lang="en-US" altLang="zh-TW" sz="2000" i="1">
                        <a:latin typeface="Cambria Math"/>
                      </a:rPr>
                      <m:t>𝑡</m:t>
                    </m:r>
                    <m:r>
                      <a:rPr lang="en-US" altLang="zh-TW" sz="2000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sz="2000" dirty="0"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構成的控制偏差</a:t>
                </a: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8" y="4735677"/>
                <a:ext cx="11301042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082800" y="5442857"/>
                <a:ext cx="4206408" cy="711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altLang="zh-TW" b="0" i="1" smtClean="0"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/>
                            </a:rPr>
                            <m:t>𝑑𝑒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00" y="5442857"/>
                <a:ext cx="4206408" cy="7117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691086" y="5443905"/>
                <a:ext cx="45825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zh-TW" altLang="en-US" sz="2000" dirty="0"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為</a:t>
                </a:r>
                <a:r>
                  <a:rPr lang="en-US" altLang="zh-TW" sz="2000" dirty="0"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PID</a:t>
                </a:r>
                <a:r>
                  <a:rPr lang="zh-TW" altLang="en-US" sz="2000" dirty="0"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運算結果，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zh-TW" altLang="en-US" sz="2000" dirty="0"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為偏差值，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zh-TW" altLang="en-US" sz="2000" dirty="0"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為時間</a:t>
                </a:r>
                <a:endParaRPr lang="en-US" altLang="zh-TW" sz="2000" dirty="0">
                  <a:latin typeface="Times New Roman" pitchFamily="18" charset="0"/>
                  <a:ea typeface="標楷體" pitchFamily="65" charset="-12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zh-TW" altLang="en-US" sz="2000" b="0" i="1" smtClean="0">
                        <a:latin typeface="Cambria Math"/>
                      </a:rPr>
                      <m:t>、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zh-TW" altLang="en-US" sz="2000" dirty="0"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TW" altLang="en-US" sz="2000" dirty="0"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為</a:t>
                </a:r>
                <a:r>
                  <a:rPr lang="en-US" altLang="zh-TW" sz="2000" dirty="0"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PID</a:t>
                </a:r>
                <a:r>
                  <a:rPr lang="zh-TW" altLang="en-US" sz="2000" dirty="0"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的調整參數</a:t>
                </a:r>
                <a:endParaRPr lang="en-US" altLang="zh-TW" sz="2000" dirty="0">
                  <a:latin typeface="Times New Roman" pitchFamily="18" charset="0"/>
                  <a:ea typeface="標楷體" pitchFamily="65" charset="-12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086" y="5443905"/>
                <a:ext cx="4582537" cy="707886"/>
              </a:xfrm>
              <a:prstGeom prst="rect">
                <a:avLst/>
              </a:prstGeom>
              <a:blipFill rotWithShape="1">
                <a:blip r:embed="rId5"/>
                <a:stretch>
                  <a:fillRect t="-4310" r="-799" b="-14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36752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綠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2781</TotalTime>
  <Words>415</Words>
  <Application>Microsoft Office PowerPoint</Application>
  <PresentationFormat>寬螢幕</PresentationFormat>
  <Paragraphs>56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Microsoft JhengHei UI</vt:lpstr>
      <vt:lpstr>微軟正黑體</vt:lpstr>
      <vt:lpstr>新細明體</vt:lpstr>
      <vt:lpstr>標楷體</vt:lpstr>
      <vt:lpstr>Agency FB</vt:lpstr>
      <vt:lpstr>Bahnschrift SemiBold Condensed</vt:lpstr>
      <vt:lpstr>Calibri</vt:lpstr>
      <vt:lpstr>Calibri Light</vt:lpstr>
      <vt:lpstr>Cambria Math</vt:lpstr>
      <vt:lpstr>Times New Roman</vt:lpstr>
      <vt:lpstr>Wingdings</vt:lpstr>
      <vt:lpstr>回顧</vt:lpstr>
      <vt:lpstr>微功率開關於IOT智慧溫度監控之應用</vt:lpstr>
      <vt:lpstr>PowerPoint 簡報</vt:lpstr>
      <vt:lpstr>研究動機</vt:lpstr>
      <vt:lpstr>系統架構</vt:lpstr>
      <vt:lpstr>系統流程圖</vt:lpstr>
      <vt:lpstr>智慧開關</vt:lpstr>
      <vt:lpstr>PWM脈衝寬度調變</vt:lpstr>
      <vt:lpstr>占空比—Duty Cycle</vt:lpstr>
      <vt:lpstr>PID控制系統結構圖</vt:lpstr>
      <vt:lpstr>30度控制結果(沒加PID)</vt:lpstr>
      <vt:lpstr>30度控制結果(加入PID)</vt:lpstr>
      <vt:lpstr>省電成效</vt:lpstr>
      <vt:lpstr>成果展示(保麗龍箱)</vt:lpstr>
      <vt:lpstr>PowerPoint 簡報</vt:lpstr>
      <vt:lpstr>PowerPoint 簡報</vt:lpstr>
      <vt:lpstr>成果展示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AIOT微功率智慧電爐</dc:title>
  <dc:creator>Arduino</dc:creator>
  <cp:lastModifiedBy>蕭懋霖</cp:lastModifiedBy>
  <cp:revision>220</cp:revision>
  <dcterms:created xsi:type="dcterms:W3CDTF">2019-05-21T05:54:15Z</dcterms:created>
  <dcterms:modified xsi:type="dcterms:W3CDTF">2019-12-18T00:46:06Z</dcterms:modified>
</cp:coreProperties>
</file>