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heme/themeOverride1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Override3.xml" ContentType="application/vnd.openxmlformats-officedocument.themeOverr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4.xml" ContentType="application/vnd.openxmlformats-officedocument.presentationml.notesSlide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83" r:id="rId3"/>
    <p:sldId id="290" r:id="rId4"/>
    <p:sldId id="259" r:id="rId5"/>
    <p:sldId id="343" r:id="rId6"/>
    <p:sldId id="344" r:id="rId7"/>
    <p:sldId id="321" r:id="rId8"/>
    <p:sldId id="320" r:id="rId9"/>
    <p:sldId id="339" r:id="rId10"/>
    <p:sldId id="341" r:id="rId11"/>
    <p:sldId id="319" r:id="rId12"/>
    <p:sldId id="337" r:id="rId13"/>
    <p:sldId id="342" r:id="rId14"/>
    <p:sldId id="293" r:id="rId15"/>
    <p:sldId id="338" r:id="rId1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77" y="826"/>
      </p:cViewPr>
      <p:guideLst>
        <p:guide orient="horz" pos="210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2019/12/20</a:t>
            </a:fld>
            <a:endParaRPr lang="zh-CN" altLang="en-US" strike="noStrike" noProof="1"/>
          </a:p>
        </p:txBody>
      </p:sp>
      <p:sp>
        <p:nvSpPr>
          <p:cNvPr id="922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21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lIns="91440" tIns="45720" rIns="91440" bIns="45720" rtlCol="0" anchor="b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4338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lIns="91440" tIns="45720" rIns="91440" bIns="45720" rtlCol="0" anchor="b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lIns="91440" tIns="45720" rIns="91440" bIns="45720" rtlCol="0" anchor="b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150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lIns="91440" tIns="45720" rIns="91440" bIns="45720" rtlCol="0" anchor="b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lt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6"/>
          <p:cNvGrpSpPr/>
          <p:nvPr/>
        </p:nvGrpSpPr>
        <p:grpSpPr>
          <a:xfrm flipH="1">
            <a:off x="1520825" y="4443413"/>
            <a:ext cx="7623175" cy="2414587"/>
            <a:chOff x="2028560" y="4443106"/>
            <a:chExt cx="10163440" cy="2414895"/>
          </a:xfrm>
        </p:grpSpPr>
        <p:grpSp>
          <p:nvGrpSpPr>
            <p:cNvPr id="2051" name="组合 7"/>
            <p:cNvGrpSpPr/>
            <p:nvPr/>
          </p:nvGrpSpPr>
          <p:grpSpPr>
            <a:xfrm>
              <a:off x="4956671" y="4443106"/>
              <a:ext cx="4884016" cy="2414895"/>
              <a:chOff x="4956670" y="4443106"/>
              <a:chExt cx="4884016" cy="2414894"/>
            </a:xfrm>
          </p:grpSpPr>
          <p:sp>
            <p:nvSpPr>
              <p:cNvPr id="21" name="等腰三角形 2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2" name="任意多边形 12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054" name="组合 8"/>
            <p:cNvGrpSpPr/>
            <p:nvPr/>
          </p:nvGrpSpPr>
          <p:grpSpPr>
            <a:xfrm>
              <a:off x="3492615" y="5410200"/>
              <a:ext cx="2928111" cy="1447800"/>
              <a:chOff x="4956670" y="4443106"/>
              <a:chExt cx="4884016" cy="2414894"/>
            </a:xfrm>
          </p:grpSpPr>
          <p:sp>
            <p:nvSpPr>
              <p:cNvPr id="19" name="等腰三角形 18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0" name="任意多边形 16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057" name="组合 9"/>
            <p:cNvGrpSpPr/>
            <p:nvPr/>
          </p:nvGrpSpPr>
          <p:grpSpPr>
            <a:xfrm>
              <a:off x="7721715" y="5048250"/>
              <a:ext cx="3660139" cy="1809751"/>
              <a:chOff x="4956670" y="4443106"/>
              <a:chExt cx="4884016" cy="2414894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18" name="任意多边形 19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060" name="组合 10"/>
            <p:cNvGrpSpPr/>
            <p:nvPr/>
          </p:nvGrpSpPr>
          <p:grpSpPr>
            <a:xfrm>
              <a:off x="2028560" y="6342962"/>
              <a:ext cx="1041643" cy="515039"/>
              <a:chOff x="4956670" y="4443106"/>
              <a:chExt cx="4884016" cy="2414894"/>
            </a:xfrm>
          </p:grpSpPr>
          <p:sp>
            <p:nvSpPr>
              <p:cNvPr id="15" name="等腰三角形 14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16" name="任意多边形 22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2063" name="组合 11"/>
            <p:cNvGrpSpPr/>
            <p:nvPr/>
          </p:nvGrpSpPr>
          <p:grpSpPr>
            <a:xfrm>
              <a:off x="11150357" y="6342962"/>
              <a:ext cx="1041643" cy="515039"/>
              <a:chOff x="4956670" y="4443106"/>
              <a:chExt cx="4884016" cy="2414894"/>
            </a:xfrm>
          </p:grpSpPr>
          <p:sp>
            <p:nvSpPr>
              <p:cNvPr id="13" name="等腰三角形 12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14" name="任意多边形 25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2400" strike="noStrike" noProof="1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1174" y="1700984"/>
            <a:ext cx="6671186" cy="923330"/>
          </a:xfrm>
        </p:spPr>
        <p:txBody>
          <a:bodyPr anchor="b">
            <a:normAutofit/>
          </a:bodyPr>
          <a:lstStyle>
            <a:lvl1pPr algn="l">
              <a:defRPr sz="4400" b="1">
                <a:solidFill>
                  <a:schemeClr val="tx2"/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1174" y="2687370"/>
            <a:ext cx="6671186" cy="480131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0488CED8-A2E1-4FD5-B2F5-D691BB24C91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2019/12/20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1A5F2F5A-3577-40D0-9738-AC762F5E245E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bg>
      <p:bgPr>
        <a:pattFill prst="lt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箭头: V 形 5"/>
          <p:cNvSpPr/>
          <p:nvPr/>
        </p:nvSpPr>
        <p:spPr>
          <a:xfrm>
            <a:off x="276225" y="533400"/>
            <a:ext cx="300038" cy="45720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00" strike="noStrike" noProof="1">
              <a:solidFill>
                <a:schemeClr val="tx1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6"/>
            <a:ext cx="7886700" cy="5558971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2019/12/20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0488CED8-A2E1-4FD5-B2F5-D691BB24C91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2019/12/20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1A5F2F5A-3577-40D0-9738-AC762F5E245E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pattFill prst="lt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425700"/>
            <a:ext cx="3228975" cy="15827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/>
            <a:endParaRPr lang="zh-CN" altLang="en-US" sz="2400" strike="noStrike" noProof="1"/>
          </a:p>
        </p:txBody>
      </p:sp>
      <p:sp>
        <p:nvSpPr>
          <p:cNvPr id="8" name="矩形 7"/>
          <p:cNvSpPr/>
          <p:nvPr/>
        </p:nvSpPr>
        <p:spPr>
          <a:xfrm>
            <a:off x="0" y="4097338"/>
            <a:ext cx="9145588" cy="268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/>
            <a:endParaRPr lang="zh-CN" altLang="en-US" sz="2400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3302000" y="2425700"/>
            <a:ext cx="306388" cy="15827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 fontAlgn="base"/>
            <a:endParaRPr lang="zh-CN" altLang="en-US" sz="240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95439" y="2603462"/>
            <a:ext cx="4819912" cy="757130"/>
          </a:xfrm>
        </p:spPr>
        <p:txBody>
          <a:bodyPr wrap="square" anchor="b"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95439" y="3410915"/>
            <a:ext cx="4819912" cy="424732"/>
          </a:xfrm>
        </p:spPr>
        <p:txBody>
          <a:bodyPr wrap="square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0488CED8-A2E1-4FD5-B2F5-D691BB24C91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2019/12/20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1A5F2F5A-3577-40D0-9738-AC762F5E245E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/>
              <a:t>单击此处</a:t>
            </a:r>
            <a:r>
              <a:rPr lang="zh-CN" altLang="en-US" strike="noStrike" noProof="1" smtClean="0"/>
              <a:t>编辑文本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/>
              <a:t>单击此处</a:t>
            </a:r>
            <a:r>
              <a:rPr lang="zh-CN" altLang="en-US" strike="noStrike" noProof="1" smtClean="0"/>
              <a:t>编辑文本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0488CED8-A2E1-4FD5-B2F5-D691BB24C91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2019/12/20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1A5F2F5A-3577-40D0-9738-AC762F5E245E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pattFill prst="lt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箭头: V 形 9"/>
          <p:cNvSpPr/>
          <p:nvPr/>
        </p:nvSpPr>
        <p:spPr>
          <a:xfrm>
            <a:off x="196850" y="677863"/>
            <a:ext cx="377825" cy="57626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00" strike="noStrike" noProof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3239"/>
            <a:ext cx="78867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0488CED8-A2E1-4FD5-B2F5-D691BB24C91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2019/12/20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1A5F2F5A-3577-40D0-9738-AC762F5E245E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bg>
      <p:bgPr>
        <a:pattFill prst="lt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5"/>
          <p:cNvGrpSpPr/>
          <p:nvPr/>
        </p:nvGrpSpPr>
        <p:grpSpPr>
          <a:xfrm flipH="1">
            <a:off x="1520825" y="4443413"/>
            <a:ext cx="7623175" cy="2414587"/>
            <a:chOff x="2028560" y="4443106"/>
            <a:chExt cx="10163440" cy="2414895"/>
          </a:xfrm>
        </p:grpSpPr>
        <p:grpSp>
          <p:nvGrpSpPr>
            <p:cNvPr id="5123" name="组合 6"/>
            <p:cNvGrpSpPr/>
            <p:nvPr/>
          </p:nvGrpSpPr>
          <p:grpSpPr>
            <a:xfrm>
              <a:off x="4956671" y="4443106"/>
              <a:ext cx="4884016" cy="2414895"/>
              <a:chOff x="4956670" y="4443106"/>
              <a:chExt cx="4884016" cy="2414894"/>
            </a:xfrm>
          </p:grpSpPr>
          <p:sp>
            <p:nvSpPr>
              <p:cNvPr id="20" name="等腰三角形 19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21" name="任意多边形 12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5126" name="组合 7"/>
            <p:cNvGrpSpPr/>
            <p:nvPr/>
          </p:nvGrpSpPr>
          <p:grpSpPr>
            <a:xfrm>
              <a:off x="3492615" y="5410200"/>
              <a:ext cx="2928111" cy="1447800"/>
              <a:chOff x="4956670" y="4443106"/>
              <a:chExt cx="4884016" cy="2414894"/>
            </a:xfrm>
          </p:grpSpPr>
          <p:sp>
            <p:nvSpPr>
              <p:cNvPr id="18" name="等腰三角形 17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19" name="任意多边形 16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5129" name="组合 8"/>
            <p:cNvGrpSpPr/>
            <p:nvPr/>
          </p:nvGrpSpPr>
          <p:grpSpPr>
            <a:xfrm>
              <a:off x="7721715" y="5048250"/>
              <a:ext cx="3660139" cy="1809751"/>
              <a:chOff x="4956670" y="4443106"/>
              <a:chExt cx="4884016" cy="2414894"/>
            </a:xfrm>
          </p:grpSpPr>
          <p:sp>
            <p:nvSpPr>
              <p:cNvPr id="16" name="等腰三角形 15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17" name="任意多边形 19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5132" name="组合 9"/>
            <p:cNvGrpSpPr/>
            <p:nvPr/>
          </p:nvGrpSpPr>
          <p:grpSpPr>
            <a:xfrm>
              <a:off x="2028560" y="6342962"/>
              <a:ext cx="1041643" cy="515039"/>
              <a:chOff x="4956670" y="4443106"/>
              <a:chExt cx="4884016" cy="2414894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15" name="任意多边形 22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2400" strike="noStrike" noProof="1"/>
              </a:p>
            </p:txBody>
          </p:sp>
        </p:grpSp>
        <p:grpSp>
          <p:nvGrpSpPr>
            <p:cNvPr id="5135" name="组合 10"/>
            <p:cNvGrpSpPr/>
            <p:nvPr/>
          </p:nvGrpSpPr>
          <p:grpSpPr>
            <a:xfrm>
              <a:off x="11150357" y="6342962"/>
              <a:ext cx="1041643" cy="515039"/>
              <a:chOff x="4956670" y="4443106"/>
              <a:chExt cx="4884016" cy="2414894"/>
            </a:xfrm>
          </p:grpSpPr>
          <p:sp>
            <p:nvSpPr>
              <p:cNvPr id="12" name="等腰三角形 11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2400" strike="noStrike" noProof="1"/>
              </a:p>
            </p:txBody>
          </p:sp>
          <p:sp>
            <p:nvSpPr>
              <p:cNvPr id="13" name="任意多边形 25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2400" strike="noStrike" noProof="1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25154" y="1710778"/>
            <a:ext cx="6049584" cy="923330"/>
          </a:xfrm>
        </p:spPr>
        <p:txBody>
          <a:bodyPr anchor="b" anchorCtr="0">
            <a:normAutofit/>
          </a:bodyPr>
          <a:lstStyle>
            <a:lvl1pPr algn="ctr">
              <a:defRPr sz="4500" b="1">
                <a:solidFill>
                  <a:schemeClr val="tx2"/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23" name="内容占位符 22"/>
          <p:cNvSpPr>
            <a:spLocks noGrp="1"/>
          </p:cNvSpPr>
          <p:nvPr>
            <p:ph sz="quarter" idx="13"/>
          </p:nvPr>
        </p:nvSpPr>
        <p:spPr>
          <a:xfrm>
            <a:off x="1725155" y="2716239"/>
            <a:ext cx="6049619" cy="535531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0488CED8-A2E1-4FD5-B2F5-D691BB24C91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2019/12/20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1A5F2F5A-3577-40D0-9738-AC762F5E245E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0488CED8-A2E1-4FD5-B2F5-D691BB24C91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2019/12/20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1A5F2F5A-3577-40D0-9738-AC762F5E245E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pattFill prst="lt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单击此处编辑标题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auto"/>
            <a:r>
              <a:rPr lang="zh-CN" altLang="en-US" strike="noStrike" noProof="1" smtClean="0"/>
              <a:t>图片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9EFD9D74-47D9-4702-A33C-335B63B48DBF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2019/12/20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 sz="1200"/>
            </a:lvl1pPr>
          </a:lstStyle>
          <a:p>
            <a:pPr fontAlgn="base"/>
            <a:fld id="{FABC47A4-756D-490B-A52F-7D9E2C9FC05F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bg>
      <p:bgPr>
        <a:pattFill prst="lt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12360" y="365125"/>
            <a:ext cx="702990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7129704" cy="5811838"/>
          </a:xfrm>
        </p:spPr>
        <p:txBody>
          <a:bodyPr vert="eaVert"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0488CED8-A2E1-4FD5-B2F5-D691BB24C91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2019/12/20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1A5F2F5A-3577-40D0-9738-AC762F5E245E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V 形 7"/>
          <p:cNvSpPr/>
          <p:nvPr/>
        </p:nvSpPr>
        <p:spPr>
          <a:xfrm>
            <a:off x="196850" y="739775"/>
            <a:ext cx="377825" cy="57626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00" strike="noStrike" noProof="1">
              <a:solidFill>
                <a:schemeClr val="tx1"/>
              </a:solidFill>
            </a:endParaRPr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171450"/>
            <a:r>
              <a:rPr lang="zh-CN" altLang="en-US" dirty="0"/>
              <a:t>第二级</a:t>
            </a:r>
          </a:p>
          <a:p>
            <a:pPr lvl="2" indent="-171450"/>
            <a:r>
              <a:rPr lang="zh-CN" altLang="en-US" dirty="0"/>
              <a:t>第三级</a:t>
            </a:r>
          </a:p>
          <a:p>
            <a:pPr lvl="3" indent="-171450"/>
            <a:r>
              <a:rPr lang="zh-CN" altLang="en-US" dirty="0"/>
              <a:t>第四级</a:t>
            </a:r>
          </a:p>
          <a:p>
            <a:pPr lvl="4" indent="-17145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base"/>
            <a:fld id="{0488CED8-A2E1-4FD5-B2F5-D691BB24C91E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2019/12/20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base"/>
            <a:fld id="{1A5F2F5A-3577-40D0-9738-AC762F5E245E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22.xml"/><Relationship Id="rId7" Type="http://schemas.openxmlformats.org/officeDocument/2006/relationships/image" Target="../media/image20.png"/><Relationship Id="rId2" Type="http://schemas.openxmlformats.org/officeDocument/2006/relationships/tags" Target="../tags/tag21.xml"/><Relationship Id="rId1" Type="http://schemas.openxmlformats.org/officeDocument/2006/relationships/themeOverride" Target="../theme/themeOverride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9.xml"/><Relationship Id="rId7" Type="http://schemas.openxmlformats.org/officeDocument/2006/relationships/image" Target="../media/image1.png"/><Relationship Id="rId2" Type="http://schemas.openxmlformats.org/officeDocument/2006/relationships/tags" Target="../tags/tag8.xml"/><Relationship Id="rId1" Type="http://schemas.openxmlformats.org/officeDocument/2006/relationships/themeOverride" Target="../theme/themeOverride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4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3073"/>
          <p:cNvSpPr>
            <a:spLocks noGrp="1"/>
          </p:cNvSpPr>
          <p:nvPr>
            <p:ph type="ctrTitle" hasCustomPrompt="1"/>
          </p:nvPr>
        </p:nvSpPr>
        <p:spPr>
          <a:xfrm>
            <a:off x="1141413" y="1700213"/>
            <a:ext cx="6670675" cy="923925"/>
          </a:xfrm>
        </p:spPr>
        <p:txBody>
          <a:bodyPr vert="horz" lIns="90000" tIns="46800" rIns="90000" bIns="46800" anchor="b"/>
          <a:lstStyle/>
          <a:p>
            <a:pPr defTabSz="685165">
              <a:buClrTx/>
              <a:buSzTx/>
              <a:buFontTx/>
            </a:pPr>
            <a:r>
              <a:rPr lang="en-US" altLang="zh-CN" kern="1200">
                <a:latin typeface="+mj-lt"/>
                <a:ea typeface="+mj-ea"/>
                <a:cs typeface="+mj-cs"/>
              </a:rPr>
              <a:t>MiniC</a:t>
            </a:r>
            <a:r>
              <a:rPr lang="zh-CN" altLang="en-US" kern="1200">
                <a:latin typeface="+mj-lt"/>
                <a:ea typeface="+mj-ea"/>
                <a:cs typeface="+mj-cs"/>
              </a:rPr>
              <a:t>编译程序</a:t>
            </a:r>
          </a:p>
        </p:txBody>
      </p:sp>
      <p:sp>
        <p:nvSpPr>
          <p:cNvPr id="10242" name="副标题 3074"/>
          <p:cNvSpPr>
            <a:spLocks noGrp="1"/>
          </p:cNvSpPr>
          <p:nvPr>
            <p:ph type="subTitle" idx="1"/>
          </p:nvPr>
        </p:nvSpPr>
        <p:spPr>
          <a:xfrm>
            <a:off x="1141730" y="2687955"/>
            <a:ext cx="6670675" cy="1390015"/>
          </a:xfrm>
        </p:spPr>
        <p:txBody>
          <a:bodyPr vert="horz" lIns="90000" tIns="46800" rIns="90000" bIns="46800" anchor="t">
            <a:normAutofit/>
          </a:bodyPr>
          <a:lstStyle/>
          <a:p>
            <a:pPr defTabSz="685165">
              <a:buClrTx/>
              <a:buSzTx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指导老师：毛锐，刘全中</a:t>
            </a:r>
          </a:p>
          <a:p>
            <a:pPr defTabSz="685165">
              <a:buClrTx/>
              <a:buSzTx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汇报人：马鹏</a:t>
            </a:r>
          </a:p>
          <a:p>
            <a:pPr defTabSz="685165">
              <a:buClrTx/>
              <a:buSzTx/>
            </a:pPr>
            <a:r>
              <a:rPr lang="en-US" altLang="zh-CN" kern="1200" dirty="0" smtClean="0">
                <a:latin typeface="+mn-lt"/>
                <a:ea typeface="+mn-ea"/>
                <a:cs typeface="+mn-cs"/>
              </a:rPr>
              <a:t>2019/12/20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365125"/>
            <a:ext cx="5848350" cy="2276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425" y="1862455"/>
            <a:ext cx="5876925" cy="2257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75" y="4119880"/>
            <a:ext cx="5838825" cy="25812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符号表，语义错误检查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编写相关辅助类</a:t>
            </a:r>
          </a:p>
          <a:p>
            <a:r>
              <a:rPr lang="zh-CN" altLang="en-US"/>
              <a:t>语义错误检查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0" y="1825625"/>
            <a:ext cx="2533650" cy="590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1595" y="3441700"/>
            <a:ext cx="9267825" cy="26358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5215" y="1934210"/>
            <a:ext cx="6972300" cy="41338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365125"/>
            <a:ext cx="5848350" cy="2571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154045"/>
            <a:ext cx="4495800" cy="19621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68580" tIns="34290" rIns="68580" bIns="34290" anchor="ctr"/>
          <a:lstStyle/>
          <a:p>
            <a:r>
              <a:rPr lang="zh-CN" altLang="en-US" dirty="0"/>
              <a:t>扩展功能</a:t>
            </a: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 vert="horz" lIns="90000" tIns="46800" rIns="90000" bIns="46800" anchor="t"/>
          <a:lstStyle/>
          <a:p>
            <a:pPr algn="just" defTabSz="685165">
              <a:lnSpc>
                <a:spcPct val="120000"/>
              </a:lnSpc>
            </a:pPr>
            <a:r>
              <a:rPr lang="zh-CN" altLang="en-US" sz="1500" kern="1200" dirty="0">
                <a:latin typeface="+mn-lt"/>
                <a:ea typeface="+mn-ea"/>
                <a:cs typeface="+mn-cs"/>
              </a:rPr>
              <a:t>return语句</a:t>
            </a:r>
          </a:p>
          <a:p>
            <a:pPr algn="just" defTabSz="685165">
              <a:lnSpc>
                <a:spcPct val="120000"/>
              </a:lnSpc>
            </a:pPr>
            <a:r>
              <a:rPr lang="zh-CN" altLang="en-US" sz="1500" kern="1200" dirty="0">
                <a:latin typeface="+mn-lt"/>
                <a:ea typeface="+mn-ea"/>
                <a:cs typeface="+mn-cs"/>
              </a:rPr>
              <a:t>自增、自减</a:t>
            </a:r>
          </a:p>
          <a:p>
            <a:pPr algn="just" defTabSz="685165">
              <a:lnSpc>
                <a:spcPct val="120000"/>
              </a:lnSpc>
            </a:pPr>
            <a:endParaRPr lang="zh-CN" altLang="en-US" sz="15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670" y="4596130"/>
            <a:ext cx="7058025" cy="1581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22733" y="1825308"/>
            <a:ext cx="6492617" cy="2349996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词法分析</a:t>
            </a:r>
            <a:r>
              <a:rPr lang="en-US" altLang="zh-CN"/>
              <a:t>-</a:t>
            </a:r>
            <a:r>
              <a:rPr lang="zh-CN" altLang="en-US"/>
              <a:t>尽可能定义</a:t>
            </a:r>
            <a:r>
              <a:rPr lang="en-US" altLang="zh-CN"/>
              <a:t>c</a:t>
            </a:r>
            <a:r>
              <a:rPr lang="zh-CN" altLang="en-US"/>
              <a:t>语言的所有</a:t>
            </a:r>
            <a:r>
              <a:rPr lang="en-US" altLang="zh-CN"/>
              <a:t>Token</a:t>
            </a:r>
          </a:p>
          <a:p>
            <a:r>
              <a:rPr lang="zh-CN" altLang="en-US"/>
              <a:t>语法分析</a:t>
            </a:r>
            <a:r>
              <a:rPr lang="en-US" altLang="zh-CN"/>
              <a:t>-</a:t>
            </a:r>
            <a:r>
              <a:rPr lang="zh-CN" altLang="en-US"/>
              <a:t>定义严密的递归下降函数，尽可能完善</a:t>
            </a:r>
            <a:endParaRPr lang="en-US" altLang="zh-CN"/>
          </a:p>
          <a:p>
            <a:r>
              <a:rPr lang="zh-CN" altLang="en-US"/>
              <a:t>语义分析</a:t>
            </a:r>
            <a:r>
              <a:rPr lang="en-US" altLang="zh-CN"/>
              <a:t>-</a:t>
            </a:r>
            <a:r>
              <a:rPr lang="zh-CN" altLang="en-US"/>
              <a:t>理清逻辑，真假链回填逻辑</a:t>
            </a:r>
            <a:endParaRPr lang="en-US" altLang="zh-CN"/>
          </a:p>
          <a:p>
            <a:r>
              <a:rPr lang="zh-CN" altLang="en-US"/>
              <a:t>符号表</a:t>
            </a:r>
            <a:r>
              <a:rPr lang="en-US" altLang="zh-CN"/>
              <a:t>-</a:t>
            </a:r>
            <a:r>
              <a:rPr lang="zh-CN" altLang="en-US"/>
              <a:t>存储变量</a:t>
            </a:r>
          </a:p>
          <a:p>
            <a:r>
              <a:rPr lang="zh-CN" altLang="en-US"/>
              <a:t>语义错误检查</a:t>
            </a:r>
            <a:r>
              <a:rPr lang="en-US" altLang="zh-CN"/>
              <a:t>-</a:t>
            </a:r>
            <a:r>
              <a:rPr lang="zh-CN" altLang="en-US"/>
              <a:t>声明，赋值语句中，进行变量存储，与判断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68580" tIns="34290" rIns="68580" bIns="34290" anchor="ctr"/>
          <a:lstStyle/>
          <a:p>
            <a:r>
              <a:rPr lang="zh-CN" altLang="en-US" dirty="0"/>
              <a:t>实现流程</a:t>
            </a:r>
          </a:p>
        </p:txBody>
      </p:sp>
      <p:sp>
        <p:nvSpPr>
          <p:cNvPr id="11266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 vert="horz" lIns="90000" tIns="46800" rIns="90000" bIns="46800" anchor="t"/>
          <a:lstStyle/>
          <a:p>
            <a:pPr algn="just" defTabSz="685165">
              <a:lnSpc>
                <a:spcPct val="120000"/>
              </a:lnSpc>
            </a:pPr>
            <a:r>
              <a:rPr lang="zh-CN" altLang="en-US" sz="1500" kern="1200" dirty="0">
                <a:latin typeface="+mn-lt"/>
                <a:ea typeface="+mn-ea"/>
                <a:cs typeface="+mn-cs"/>
              </a:rPr>
              <a:t>程序以文件方式读入；</a:t>
            </a:r>
          </a:p>
          <a:p>
            <a:pPr algn="just" defTabSz="685165">
              <a:lnSpc>
                <a:spcPct val="120000"/>
              </a:lnSpc>
            </a:pPr>
            <a:r>
              <a:rPr lang="zh-CN" altLang="en-US" sz="1500" kern="1200" dirty="0">
                <a:latin typeface="+mn-lt"/>
                <a:ea typeface="+mn-ea"/>
                <a:cs typeface="+mn-cs"/>
              </a:rPr>
              <a:t>词法分析；</a:t>
            </a:r>
          </a:p>
          <a:p>
            <a:pPr algn="just" defTabSz="685165">
              <a:lnSpc>
                <a:spcPct val="120000"/>
              </a:lnSpc>
            </a:pPr>
            <a:r>
              <a:rPr lang="zh-CN" altLang="en-US" sz="1500" kern="1200" dirty="0">
                <a:latin typeface="+mn-lt"/>
                <a:ea typeface="+mn-ea"/>
                <a:cs typeface="+mn-cs"/>
              </a:rPr>
              <a:t>语法分析；</a:t>
            </a:r>
          </a:p>
          <a:p>
            <a:pPr algn="just" defTabSz="685165">
              <a:lnSpc>
                <a:spcPct val="120000"/>
              </a:lnSpc>
            </a:pPr>
            <a:r>
              <a:rPr lang="zh-CN" altLang="en-US" sz="1500" kern="1200" dirty="0">
                <a:latin typeface="+mn-lt"/>
                <a:ea typeface="+mn-ea"/>
                <a:cs typeface="+mn-cs"/>
              </a:rPr>
              <a:t>语义分析；</a:t>
            </a:r>
          </a:p>
          <a:p>
            <a:pPr algn="just" defTabSz="685165">
              <a:lnSpc>
                <a:spcPct val="120000"/>
              </a:lnSpc>
            </a:pPr>
            <a:r>
              <a:rPr lang="zh-CN" altLang="en-US" sz="1500" kern="1200" dirty="0">
                <a:latin typeface="+mn-lt"/>
                <a:ea typeface="+mn-ea"/>
                <a:cs typeface="+mn-cs"/>
              </a:rPr>
              <a:t>符号表，语义错误检查</a:t>
            </a:r>
          </a:p>
          <a:p>
            <a:pPr algn="just" defTabSz="685165">
              <a:lnSpc>
                <a:spcPct val="120000"/>
              </a:lnSpc>
            </a:pPr>
            <a:r>
              <a:rPr lang="zh-CN" altLang="en-US" sz="1500" kern="1200" dirty="0">
                <a:latin typeface="+mn-lt"/>
                <a:ea typeface="+mn-ea"/>
                <a:cs typeface="+mn-cs"/>
              </a:rPr>
              <a:t>结果以文件方式输出；</a:t>
            </a:r>
          </a:p>
          <a:p>
            <a:pPr algn="just" defTabSz="685165">
              <a:lnSpc>
                <a:spcPct val="120000"/>
              </a:lnSpc>
            </a:pPr>
            <a:r>
              <a:rPr lang="zh-CN" altLang="en-US" sz="1500" kern="1200" dirty="0">
                <a:latin typeface="+mn-lt"/>
                <a:ea typeface="+mn-ea"/>
                <a:cs typeface="+mn-cs"/>
              </a:rPr>
              <a:t>扩展功能实现；</a:t>
            </a:r>
          </a:p>
          <a:p>
            <a:pPr algn="just" defTabSz="685165">
              <a:lnSpc>
                <a:spcPct val="120000"/>
              </a:lnSpc>
            </a:pPr>
            <a:endParaRPr lang="zh-CN" altLang="en-US" sz="1500" kern="1200" dirty="0">
              <a:latin typeface="+mn-lt"/>
              <a:ea typeface="+mn-ea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68580" tIns="34290" rIns="68580" bIns="34290" anchor="ctr"/>
          <a:lstStyle/>
          <a:p>
            <a:r>
              <a:rPr lang="zh-CN" altLang="en-US" dirty="0"/>
              <a:t>词法分析</a:t>
            </a:r>
          </a:p>
        </p:txBody>
      </p:sp>
      <p:sp>
        <p:nvSpPr>
          <p:cNvPr id="13314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 vert="horz" lIns="90000" tIns="46800" rIns="90000" bIns="46800" anchor="t"/>
          <a:lstStyle/>
          <a:p>
            <a:pPr algn="just" defTabSz="685165">
              <a:lnSpc>
                <a:spcPct val="120000"/>
              </a:lnSpc>
            </a:pPr>
            <a:r>
              <a:rPr lang="zh-CN" altLang="en-US" sz="1500" kern="1200" dirty="0">
                <a:latin typeface="+mn-lt"/>
                <a:ea typeface="+mn-ea"/>
                <a:cs typeface="+mn-cs"/>
              </a:rPr>
              <a:t>编写</a:t>
            </a:r>
            <a:r>
              <a:rPr lang="en-US" altLang="zh-CN" sz="1500" kern="1200" dirty="0">
                <a:latin typeface="+mn-lt"/>
                <a:ea typeface="+mn-ea"/>
                <a:cs typeface="+mn-cs"/>
              </a:rPr>
              <a:t>“Token”</a:t>
            </a:r>
          </a:p>
          <a:p>
            <a:pPr algn="just" defTabSz="685165">
              <a:lnSpc>
                <a:spcPct val="120000"/>
              </a:lnSpc>
            </a:pPr>
            <a:r>
              <a:rPr lang="zh-CN" altLang="en-US" sz="1500" kern="1200" dirty="0">
                <a:latin typeface="+mn-lt"/>
                <a:ea typeface="+mn-ea"/>
                <a:cs typeface="+mn-cs"/>
              </a:rPr>
              <a:t>输出 </a:t>
            </a:r>
            <a:r>
              <a:rPr lang="en-US" altLang="zh-CN" sz="1500" kern="1200" dirty="0">
                <a:latin typeface="+mn-lt"/>
                <a:ea typeface="+mn-ea"/>
                <a:cs typeface="+mn-cs"/>
              </a:rPr>
              <a:t>&lt;</a:t>
            </a:r>
            <a:r>
              <a:rPr lang="zh-CN" altLang="en-US" sz="1500" kern="1200" dirty="0">
                <a:latin typeface="+mn-lt"/>
                <a:ea typeface="+mn-ea"/>
                <a:cs typeface="+mn-cs"/>
              </a:rPr>
              <a:t>单词种别，单词自身值</a:t>
            </a:r>
            <a:r>
              <a:rPr lang="en-US" altLang="zh-CN" sz="1500" kern="1200" dirty="0">
                <a:latin typeface="+mn-lt"/>
                <a:ea typeface="+mn-ea"/>
                <a:cs typeface="+mn-cs"/>
              </a:rPr>
              <a:t>&gt; </a:t>
            </a:r>
            <a:r>
              <a:rPr lang="zh-CN" altLang="en-US" sz="1500" kern="1200" dirty="0">
                <a:latin typeface="+mn-lt"/>
                <a:ea typeface="+mn-ea"/>
                <a:cs typeface="+mn-cs"/>
              </a:rPr>
              <a:t>二元式</a:t>
            </a:r>
          </a:p>
          <a:p>
            <a:pPr algn="just" defTabSz="685165">
              <a:lnSpc>
                <a:spcPct val="120000"/>
              </a:lnSpc>
            </a:pPr>
            <a:endParaRPr lang="zh-CN" altLang="en-US" sz="15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8275" y="1100455"/>
            <a:ext cx="3267075" cy="1609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2545" y="3876040"/>
            <a:ext cx="9229725" cy="17621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68580" tIns="34290" rIns="68580" bIns="34290" anchor="ctr"/>
          <a:lstStyle/>
          <a:p>
            <a:r>
              <a:rPr lang="zh-CN" altLang="en-US" dirty="0"/>
              <a:t>语法分析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628650" y="1690688"/>
            <a:ext cx="7886700" cy="4338638"/>
          </a:xfrm>
        </p:spPr>
        <p:txBody>
          <a:bodyPr vert="horz" lIns="68580" tIns="34290" rIns="68580" bIns="34290" rtlCol="0">
            <a:normAutofit/>
          </a:bodyPr>
          <a:lstStyle/>
          <a:p>
            <a:pPr marL="0" marR="0" indent="0" algn="l" defTabSz="685165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5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marR="0" indent="-171450" algn="l" defTabSz="685165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5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编写递归下降文法函数</a:t>
            </a:r>
          </a:p>
          <a:p>
            <a:pPr marL="171450" marR="0" indent="-171450" algn="l" defTabSz="685165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5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输出语法树</a:t>
            </a:r>
          </a:p>
          <a:p>
            <a:pPr marL="171450" marR="0" indent="-171450" algn="l" defTabSz="685165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15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800" y="849630"/>
            <a:ext cx="5543550" cy="19240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3342640"/>
            <a:ext cx="5838825" cy="28860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/>
              <a:t>WHILE&gt; &lt;LC&gt; </a:t>
            </a:r>
            <a:r>
              <a:rPr lang="en-US" altLang="zh-CN" dirty="0" err="1" smtClean="0"/>
              <a:t>Logiccondition</a:t>
            </a:r>
            <a:r>
              <a:rPr lang="en-US" altLang="zh-CN" dirty="0" smtClean="0"/>
              <a:t>()&lt;RC&gt;</a:t>
            </a:r>
          </a:p>
          <a:p>
            <a:pPr marL="0" indent="0">
              <a:buNone/>
            </a:pPr>
            <a:r>
              <a:rPr lang="en-US" altLang="zh-CN" dirty="0" err="1" smtClean="0"/>
              <a:t>Statementblock</a:t>
            </a:r>
            <a:r>
              <a:rPr lang="en-US" altLang="zh-CN" dirty="0" smtClean="0"/>
              <a:t>()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/>
              <a:t>DO&gt; </a:t>
            </a:r>
            <a:r>
              <a:rPr lang="en-US" altLang="zh-CN" dirty="0" err="1" smtClean="0"/>
              <a:t>Statementblock</a:t>
            </a:r>
            <a:r>
              <a:rPr lang="en-US" altLang="zh-CN" dirty="0" smtClean="0"/>
              <a:t>()&lt;</a:t>
            </a:r>
            <a:r>
              <a:rPr lang="en-US" altLang="zh-CN" dirty="0"/>
              <a:t>WHILE&gt;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/>
              <a:t>LC&gt; </a:t>
            </a:r>
            <a:r>
              <a:rPr lang="en-US" altLang="zh-CN" dirty="0" err="1" smtClean="0"/>
              <a:t>Logiccondition</a:t>
            </a:r>
            <a:r>
              <a:rPr lang="en-US" altLang="zh-CN" dirty="0" smtClean="0"/>
              <a:t>()&lt;</a:t>
            </a:r>
            <a:r>
              <a:rPr lang="en-US" altLang="zh-CN" dirty="0"/>
              <a:t>RC&gt; &lt;SEMICOLON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/>
              <a:t>FOR&gt; &lt;LC&gt; statement</a:t>
            </a:r>
            <a:r>
              <a:rPr lang="en-US" altLang="zh-CN" dirty="0" smtClean="0"/>
              <a:t>() &lt;SEMICOLON&gt;</a:t>
            </a:r>
            <a:r>
              <a:rPr lang="en-US" altLang="zh-CN" dirty="0" err="1" smtClean="0"/>
              <a:t>Logiccondition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/>
              <a:t>SEMICOLON&gt;crease()</a:t>
            </a:r>
          </a:p>
          <a:p>
            <a:pPr marL="0" indent="0">
              <a:buNone/>
            </a:pPr>
            <a:r>
              <a:rPr lang="en-US" altLang="zh-CN" dirty="0" smtClean="0"/>
              <a:t>&lt;RC&gt;</a:t>
            </a:r>
          </a:p>
          <a:p>
            <a:pPr marL="0" indent="0">
              <a:buNone/>
            </a:pPr>
            <a:r>
              <a:rPr lang="en-US" altLang="zh-CN" dirty="0" err="1" smtClean="0"/>
              <a:t>Statementblock</a:t>
            </a:r>
            <a:r>
              <a:rPr lang="en-US" altLang="zh-CN" dirty="0"/>
              <a:t>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937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Condition()</a:t>
            </a:r>
            <a:r>
              <a:rPr lang="en-US" altLang="zh-CN" b="1" dirty="0" smtClean="0"/>
              <a:t>(</a:t>
            </a:r>
            <a:r>
              <a:rPr lang="en-US" altLang="zh-CN" dirty="0" smtClean="0"/>
              <a:t>Logic()</a:t>
            </a:r>
            <a:r>
              <a:rPr lang="en-US" altLang="zh-CN" b="1" dirty="0" smtClean="0"/>
              <a:t>)?</a:t>
            </a:r>
          </a:p>
          <a:p>
            <a:endParaRPr lang="en-US" altLang="zh-CN" b="1" dirty="0"/>
          </a:p>
          <a:p>
            <a:r>
              <a:rPr lang="en-US" altLang="zh-CN" dirty="0" smtClean="0"/>
              <a:t>Expression()</a:t>
            </a:r>
            <a:r>
              <a:rPr lang="en-US" altLang="zh-CN" b="1" dirty="0" smtClean="0"/>
              <a:t>(Relationship()Expression())?</a:t>
            </a:r>
          </a:p>
          <a:p>
            <a:endParaRPr lang="en-US" altLang="zh-CN" b="1" dirty="0"/>
          </a:p>
          <a:p>
            <a:r>
              <a:rPr lang="en-US" altLang="zh-CN" dirty="0" err="1"/>
              <a:t>MultiplicativeExpression</a:t>
            </a:r>
            <a:r>
              <a:rPr lang="en-US" altLang="zh-CN" dirty="0"/>
              <a:t>()</a:t>
            </a:r>
            <a:r>
              <a:rPr lang="en-US" altLang="zh-CN" b="1" dirty="0" smtClean="0"/>
              <a:t>(</a:t>
            </a:r>
            <a:r>
              <a:rPr lang="en-US" altLang="zh-CN" dirty="0" smtClean="0"/>
              <a:t>ADD</a:t>
            </a:r>
            <a:r>
              <a:rPr lang="en-US" altLang="zh-CN" b="1" dirty="0" smtClean="0"/>
              <a:t>| &lt;MIN&gt;)*</a:t>
            </a:r>
            <a:r>
              <a:rPr lang="en-US" altLang="zh-CN" dirty="0" err="1"/>
              <a:t>MultiplicativeExpression</a:t>
            </a:r>
            <a:r>
              <a:rPr lang="en-US" altLang="zh-CN" dirty="0" smtClean="0"/>
              <a:t>()</a:t>
            </a:r>
          </a:p>
          <a:p>
            <a:endParaRPr lang="en-US" altLang="zh-CN" b="1" dirty="0"/>
          </a:p>
          <a:p>
            <a:r>
              <a:rPr lang="en-US" altLang="zh-CN" dirty="0" err="1"/>
              <a:t>UnaryExpression</a:t>
            </a:r>
            <a:r>
              <a:rPr lang="en-US" altLang="zh-CN" dirty="0" smtClean="0"/>
              <a:t>()</a:t>
            </a:r>
            <a:r>
              <a:rPr lang="en-US" altLang="zh-CN" dirty="0"/>
              <a:t> </a:t>
            </a:r>
            <a:r>
              <a:rPr lang="en-US" altLang="zh-CN" b="1" dirty="0" smtClean="0"/>
              <a:t>(</a:t>
            </a:r>
            <a:r>
              <a:rPr lang="en-US" altLang="zh-CN" dirty="0" smtClean="0"/>
              <a:t>&lt; </a:t>
            </a:r>
            <a:r>
              <a:rPr lang="en-US" altLang="zh-CN" dirty="0"/>
              <a:t>MUL</a:t>
            </a:r>
            <a:r>
              <a:rPr lang="en-US" altLang="zh-CN" dirty="0" smtClean="0"/>
              <a:t>&gt;</a:t>
            </a:r>
            <a:r>
              <a:rPr lang="en-US" altLang="zh-CN" b="1" dirty="0" smtClean="0"/>
              <a:t>| &lt; </a:t>
            </a:r>
            <a:r>
              <a:rPr lang="en-US" altLang="zh-CN" b="1" dirty="0"/>
              <a:t>DIV</a:t>
            </a:r>
            <a:r>
              <a:rPr lang="en-US" altLang="zh-CN" b="1" dirty="0" smtClean="0"/>
              <a:t>&gt;| &lt;QUEUE&gt;)*</a:t>
            </a:r>
            <a:r>
              <a:rPr lang="en-US" altLang="zh-CN" dirty="0" err="1" smtClean="0"/>
              <a:t>UnaryExpression</a:t>
            </a:r>
            <a:r>
              <a:rPr lang="en-US" altLang="zh-CN" dirty="0"/>
              <a:t>()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46561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语义分析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属性文法制导翻译</a:t>
            </a:r>
          </a:p>
          <a:p>
            <a:r>
              <a:rPr lang="zh-CN" altLang="en-US"/>
              <a:t>四元式辅助函数编写</a:t>
            </a:r>
          </a:p>
          <a:p>
            <a:r>
              <a:rPr lang="zh-CN" altLang="en-US"/>
              <a:t>输出四元式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171950"/>
            <a:ext cx="2714625" cy="409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725" y="3446780"/>
            <a:ext cx="4619625" cy="2667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0380" y="2127885"/>
            <a:ext cx="3790950" cy="3333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复杂结构的文法编写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7015" y="1825625"/>
            <a:ext cx="6109335" cy="43516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365125"/>
            <a:ext cx="5629275" cy="2200275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565400"/>
            <a:ext cx="5829300" cy="2276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7475" y="4158615"/>
            <a:ext cx="5857875" cy="22955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503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5031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600"/>
  <p:tag name="KSO_WM_UNIT_LAYERLEVEL" val="1"/>
  <p:tag name="KSO_WM_UNIT_INDEX" val="1"/>
  <p:tag name="KSO_WM_UNIT_ID" val="custom20185031_2*f*1"/>
  <p:tag name="KSO_WM_UNIT_TYPE" val="f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621*342"/>
  <p:tag name="KSO_WM_SLIDE_POSITION" val="49*143"/>
  <p:tag name="KSO_WM_SLIDE_LAYOUT_CNT" val="1_2"/>
  <p:tag name="KSO_WM_SLIDE_LAYOUT" val="a_f"/>
  <p:tag name="KSO_WM_BEAUTIFY_FLAG" val="#wm#"/>
  <p:tag name="KSO_WM_SLIDE_TYPE" val="text"/>
  <p:tag name="KSO_WM_SLIDE_ITEM_CNT" val="2"/>
  <p:tag name="KSO_WM_SLIDE_INDEX" val="3"/>
  <p:tag name="KSO_WM_SLIDE_ID" val="custom20185031_3"/>
  <p:tag name="KSO_WM_TAG_VERSION" val="1.0"/>
  <p:tag name="KSO_WM_TEMPLATE_INDEX" val="20185031"/>
  <p:tag name="KSO_WM_TEMPLATE_CATEGORY" val="custom"/>
  <p:tag name="KSO_WM_SLIDE_SUBTYPE" val="pureTx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5031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63"/>
  <p:tag name="KSO_WM_UNIT_LAYERLEVEL" val="1"/>
  <p:tag name="KSO_WM_UNIT_INDEX" val="1"/>
  <p:tag name="KSO_WM_UNIT_ID" val="custom20185031_3*a*1"/>
  <p:tag name="KSO_WM_UNIT_TYPE" val="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5031"/>
  <p:tag name="KSO_WM_TAG_VERSION" val="1.0"/>
  <p:tag name="KSO_WM_BEAUTIFY_FLAG" val="#wm#"/>
  <p:tag name="KSO_WM_UNIT_PRESET_TEXT_LEN" val="228"/>
  <p:tag name="KSO_WM_UNIT_PRESET_TEXT_INDEX" val="4"/>
  <p:tag name="KSO_WM_UNIT_CLEAR" val="0"/>
  <p:tag name="KSO_WM_UNIT_COMPATIBLE" val="0"/>
  <p:tag name="KSO_WM_UNIT_HIGHLIGHT" val="0"/>
  <p:tag name="KSO_WM_UNIT_VALUE" val="285"/>
  <p:tag name="KSO_WM_UNIT_LAYERLEVEL" val="1"/>
  <p:tag name="KSO_WM_UNIT_INDEX" val="1"/>
  <p:tag name="KSO_WM_UNIT_ID" val="custom20185031_3*f*1"/>
  <p:tag name="KSO_WM_UNIT_TYPE" val="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503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503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503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503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503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50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503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503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31_2"/>
  <p:tag name="KSO_WM_TAG_VERSION" val="1.0"/>
  <p:tag name="KSO_WM_TEMPLATE_INDEX" val="20185031"/>
  <p:tag name="KSO_WM_TEMPLATE_CATEGORY" val="custom"/>
  <p:tag name="KSO_WM_SLIDE_SUBTYPE" val="pureTx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5031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63"/>
  <p:tag name="KSO_WM_UNIT_LAYERLEVEL" val="1"/>
  <p:tag name="KSO_WM_UNIT_INDEX" val="1"/>
  <p:tag name="KSO_WM_UNIT_ID" val="custom20185031_2*a*1"/>
  <p:tag name="KSO_WM_UNIT_TYPE" val="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5031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600"/>
  <p:tag name="KSO_WM_UNIT_LAYERLEVEL" val="1"/>
  <p:tag name="KSO_WM_UNIT_INDEX" val="1"/>
  <p:tag name="KSO_WM_UNIT_ID" val="custom20185031_2*f*1"/>
  <p:tag name="KSO_WM_UNIT_TYPE" val="f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50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5031"/>
  <p:tag name="KSO_WM_TAG_VERSION" val="1.0"/>
  <p:tag name="KSO_WM_TEMPLATE_THUMBS_INDEX" val="1、9、12、16、19、22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5031"/>
  <p:tag name="KSO_WM_SLIDE_MODEL_TYPE" val="cov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31_2"/>
  <p:tag name="KSO_WM_TAG_VERSION" val="1.0"/>
  <p:tag name="KSO_WM_TEMPLATE_INDEX" val="20185031"/>
  <p:tag name="KSO_WM_TEMPLATE_CATEGORY" val="custom"/>
  <p:tag name="KSO_WM_SLIDE_SUBTYPE" val="pureTx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5031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63"/>
  <p:tag name="KSO_WM_UNIT_LAYERLEVEL" val="1"/>
  <p:tag name="KSO_WM_UNIT_INDEX" val="1"/>
  <p:tag name="KSO_WM_UNIT_ID" val="custom20185031_2*a*1"/>
  <p:tag name="KSO_WM_UNIT_TYPE" val="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5031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600"/>
  <p:tag name="KSO_WM_UNIT_LAYERLEVEL" val="1"/>
  <p:tag name="KSO_WM_UNIT_INDEX" val="1"/>
  <p:tag name="KSO_WM_UNIT_ID" val="custom20185031_2*f*1"/>
  <p:tag name="KSO_WM_UNIT_TYPE" val="f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31_2"/>
  <p:tag name="KSO_WM_TAG_VERSION" val="1.0"/>
  <p:tag name="KSO_WM_TEMPLATE_INDEX" val="20185031"/>
  <p:tag name="KSO_WM_TEMPLATE_CATEGORY" val="custom"/>
  <p:tag name="KSO_WM_SLIDE_SUBTYPE" val="pureT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5031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63"/>
  <p:tag name="KSO_WM_UNIT_LAYERLEVEL" val="1"/>
  <p:tag name="KSO_WM_UNIT_INDEX" val="1"/>
  <p:tag name="KSO_WM_UNIT_ID" val="custom20185031_2*a*1"/>
  <p:tag name="KSO_WM_UNIT_TYPE" val="a"/>
</p:tagLst>
</file>

<file path=ppt/theme/theme1.xml><?xml version="1.0" encoding="utf-8"?>
<a:theme xmlns:a="http://schemas.openxmlformats.org/drawingml/2006/main" name="自定义设计方案">
  <a:themeElements>
    <a:clrScheme name="自定义 207">
      <a:dk1>
        <a:srgbClr val="000000"/>
      </a:dk1>
      <a:lt1>
        <a:srgbClr val="FFFFFF"/>
      </a:lt1>
      <a:dk2>
        <a:srgbClr val="1CADE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FFFFFF"/>
      </a:accent6>
      <a:hlink>
        <a:srgbClr val="6EAC1C"/>
      </a:hlink>
      <a:folHlink>
        <a:srgbClr val="B26B0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07">
    <a:dk1>
      <a:srgbClr val="000000"/>
    </a:dk1>
    <a:lt1>
      <a:srgbClr val="FFFFFF"/>
    </a:lt1>
    <a:dk2>
      <a:srgbClr val="1CADE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FFFFFF"/>
    </a:accent6>
    <a:hlink>
      <a:srgbClr val="6EAC1C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自定义 207">
    <a:dk1>
      <a:srgbClr val="000000"/>
    </a:dk1>
    <a:lt1>
      <a:srgbClr val="FFFFFF"/>
    </a:lt1>
    <a:dk2>
      <a:srgbClr val="1CADE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FFFFFF"/>
    </a:accent6>
    <a:hlink>
      <a:srgbClr val="6EAC1C"/>
    </a:hlink>
    <a:folHlink>
      <a:srgbClr val="B26B02"/>
    </a:folHlink>
  </a:clrScheme>
</a:themeOverride>
</file>

<file path=ppt/theme/themeOverride3.xml><?xml version="1.0" encoding="utf-8"?>
<a:themeOverride xmlns:a="http://schemas.openxmlformats.org/drawingml/2006/main">
  <a:clrScheme name="自定义 207">
    <a:dk1>
      <a:srgbClr val="000000"/>
    </a:dk1>
    <a:lt1>
      <a:srgbClr val="FFFFFF"/>
    </a:lt1>
    <a:dk2>
      <a:srgbClr val="1CADE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FFFFFF"/>
    </a:accent6>
    <a:hlink>
      <a:srgbClr val="6EAC1C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251</Words>
  <Application>Microsoft Office PowerPoint</Application>
  <PresentationFormat>全屏显示(4:3)</PresentationFormat>
  <Paragraphs>58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黑体</vt:lpstr>
      <vt:lpstr>宋体</vt:lpstr>
      <vt:lpstr>微软雅黑</vt:lpstr>
      <vt:lpstr>Arial</vt:lpstr>
      <vt:lpstr>Calibri</vt:lpstr>
      <vt:lpstr>自定义设计方案</vt:lpstr>
      <vt:lpstr>MiniC编译程序</vt:lpstr>
      <vt:lpstr>实现流程</vt:lpstr>
      <vt:lpstr>词法分析</vt:lpstr>
      <vt:lpstr>语法分析</vt:lpstr>
      <vt:lpstr>文法</vt:lpstr>
      <vt:lpstr>PowerPoint 演示文稿</vt:lpstr>
      <vt:lpstr>语义分析</vt:lpstr>
      <vt:lpstr>复杂结构的文法编写</vt:lpstr>
      <vt:lpstr>PowerPoint 演示文稿</vt:lpstr>
      <vt:lpstr>PowerPoint 演示文稿</vt:lpstr>
      <vt:lpstr>符号表，语义错误检查</vt:lpstr>
      <vt:lpstr>PowerPoint 演示文稿</vt:lpstr>
      <vt:lpstr>PowerPoint 演示文稿</vt:lpstr>
      <vt:lpstr>扩展功能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Flyweight 模式</dc:title>
  <dc:creator/>
  <cp:lastModifiedBy>k</cp:lastModifiedBy>
  <cp:revision>57</cp:revision>
  <dcterms:created xsi:type="dcterms:W3CDTF">2019-04-10T08:24:00Z</dcterms:created>
  <dcterms:modified xsi:type="dcterms:W3CDTF">2019-12-20T03:51:07Z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