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90" r:id="rId4"/>
    <p:sldId id="348" r:id="rId5"/>
    <p:sldId id="347" r:id="rId6"/>
    <p:sldId id="259" r:id="rId7"/>
    <p:sldId id="343" r:id="rId8"/>
    <p:sldId id="344" r:id="rId9"/>
    <p:sldId id="345" r:id="rId10"/>
    <p:sldId id="321" r:id="rId11"/>
    <p:sldId id="350" r:id="rId12"/>
    <p:sldId id="341" r:id="rId13"/>
    <p:sldId id="319" r:id="rId14"/>
    <p:sldId id="337" r:id="rId15"/>
    <p:sldId id="346" r:id="rId16"/>
    <p:sldId id="349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0" d="100"/>
          <a:sy n="120" d="100"/>
        </p:scale>
        <p:origin x="1666" y="72"/>
      </p:cViewPr>
      <p:guideLst>
        <p:guide orient="horz" pos="21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2019/12/27</a:t>
            </a:fld>
            <a:endParaRPr lang="zh-CN" altLang="en-US" strike="noStrike" noProof="1"/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/>
          <p:nvPr/>
        </p:nvGrpSpPr>
        <p:grpSpPr>
          <a:xfrm flipH="1">
            <a:off x="1520825" y="4443413"/>
            <a:ext cx="7623175" cy="2414587"/>
            <a:chOff x="2028560" y="4443106"/>
            <a:chExt cx="10163440" cy="2414895"/>
          </a:xfrm>
        </p:grpSpPr>
        <p:grpSp>
          <p:nvGrpSpPr>
            <p:cNvPr id="2051" name="组合 7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2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54" name="组合 8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9" name="等腰三角形 1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57" name="组合 9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8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60" name="组合 10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6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63" name="组合 11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3" name="等腰三角形 1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4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1174" y="1700984"/>
            <a:ext cx="6671186" cy="923330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1174" y="2687370"/>
            <a:ext cx="6671186" cy="480131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V 形 5"/>
          <p:cNvSpPr/>
          <p:nvPr/>
        </p:nvSpPr>
        <p:spPr>
          <a:xfrm>
            <a:off x="276225" y="533400"/>
            <a:ext cx="300038" cy="4572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6"/>
            <a:ext cx="78867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425700"/>
            <a:ext cx="3228975" cy="1582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2400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0" y="4097338"/>
            <a:ext cx="9145588" cy="26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2400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3302000" y="2425700"/>
            <a:ext cx="306388" cy="1582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24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95439" y="2603462"/>
            <a:ext cx="4819912" cy="757130"/>
          </a:xfrm>
        </p:spPr>
        <p:txBody>
          <a:bodyPr wrap="square" anchor="b"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95439" y="3410915"/>
            <a:ext cx="4819912" cy="424732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</a:t>
            </a:r>
            <a:r>
              <a:rPr lang="zh-CN" altLang="en-US" strike="noStrike" noProof="1" smtClean="0"/>
              <a:t>编辑文本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</a:t>
            </a:r>
            <a:r>
              <a:rPr lang="zh-CN" altLang="en-US" strike="noStrike" noProof="1" smtClean="0"/>
              <a:t>编辑文本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2019/12/27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V 形 9"/>
          <p:cNvSpPr/>
          <p:nvPr/>
        </p:nvSpPr>
        <p:spPr>
          <a:xfrm>
            <a:off x="196850" y="677863"/>
            <a:ext cx="377825" cy="57626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3239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2019/12/27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5"/>
          <p:cNvGrpSpPr/>
          <p:nvPr/>
        </p:nvGrpSpPr>
        <p:grpSpPr>
          <a:xfrm flipH="1">
            <a:off x="1520825" y="4443413"/>
            <a:ext cx="7623175" cy="2414587"/>
            <a:chOff x="2028560" y="4443106"/>
            <a:chExt cx="10163440" cy="2414895"/>
          </a:xfrm>
        </p:grpSpPr>
        <p:grpSp>
          <p:nvGrpSpPr>
            <p:cNvPr id="5123" name="组合 6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1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5126" name="组合 7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5129" name="组合 8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7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5132" name="组合 9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5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5135" name="组合 10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3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25154" y="1710778"/>
            <a:ext cx="6049584" cy="923330"/>
          </a:xfrm>
        </p:spPr>
        <p:txBody>
          <a:bodyPr anchor="b" anchorCtr="0">
            <a:normAutofit/>
          </a:bodyPr>
          <a:lstStyle>
            <a:lvl1pPr algn="ctr">
              <a:defRPr sz="45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1725155" y="2716239"/>
            <a:ext cx="6049619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2019/12/27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r>
              <a:rPr lang="zh-CN" altLang="en-US" strike="noStrike" noProof="1" smtClean="0"/>
              <a:t>图片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2019/12/27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12360" y="365125"/>
            <a:ext cx="702990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129704" cy="5811838"/>
          </a:xfrm>
        </p:spPr>
        <p:txBody>
          <a:bodyPr vert="eaVert"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196850" y="739775"/>
            <a:ext cx="377825" cy="57626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tx1"/>
              </a:solidFill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171450"/>
            <a:r>
              <a:rPr lang="zh-CN" altLang="en-US" dirty="0"/>
              <a:t>第二级</a:t>
            </a:r>
          </a:p>
          <a:p>
            <a:pPr lvl="2" indent="-171450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3073"/>
          <p:cNvSpPr>
            <a:spLocks noGrp="1"/>
          </p:cNvSpPr>
          <p:nvPr>
            <p:ph type="ctrTitle" hasCustomPrompt="1"/>
          </p:nvPr>
        </p:nvSpPr>
        <p:spPr>
          <a:xfrm>
            <a:off x="1141413" y="1700213"/>
            <a:ext cx="6670675" cy="923925"/>
          </a:xfrm>
        </p:spPr>
        <p:txBody>
          <a:bodyPr vert="horz" lIns="90000" tIns="46800" rIns="90000" bIns="46800" anchor="b"/>
          <a:lstStyle/>
          <a:p>
            <a:pPr defTabSz="685165">
              <a:buClrTx/>
              <a:buSzTx/>
              <a:buFontTx/>
            </a:pPr>
            <a:r>
              <a:rPr lang="zh-CN" altLang="en-US" kern="1200" dirty="0" smtClean="0">
                <a:latin typeface="+mj-lt"/>
                <a:ea typeface="+mj-ea"/>
                <a:cs typeface="+mj-cs"/>
              </a:rPr>
              <a:t>三水壶（</a:t>
            </a:r>
            <a:r>
              <a:rPr lang="en-US" altLang="zh-CN" kern="1200" dirty="0" smtClean="0">
                <a:latin typeface="+mj-lt"/>
                <a:ea typeface="+mj-ea"/>
                <a:cs typeface="+mj-cs"/>
              </a:rPr>
              <a:t>8</a:t>
            </a:r>
            <a:r>
              <a:rPr lang="en-US" altLang="zh-CN" dirty="0" smtClean="0"/>
              <a:t>,5,3</a:t>
            </a:r>
            <a:r>
              <a:rPr lang="zh-CN" altLang="en-US" kern="1200" dirty="0" smtClean="0">
                <a:latin typeface="+mj-lt"/>
                <a:ea typeface="+mj-ea"/>
                <a:cs typeface="+mj-cs"/>
              </a:rPr>
              <a:t>）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0242" name="副标题 3074"/>
          <p:cNvSpPr>
            <a:spLocks noGrp="1"/>
          </p:cNvSpPr>
          <p:nvPr>
            <p:ph type="subTitle" idx="1"/>
          </p:nvPr>
        </p:nvSpPr>
        <p:spPr>
          <a:xfrm>
            <a:off x="1141730" y="2687955"/>
            <a:ext cx="6670675" cy="1390015"/>
          </a:xfrm>
        </p:spPr>
        <p:txBody>
          <a:bodyPr vert="horz" lIns="90000" tIns="46800" rIns="90000" bIns="46800" anchor="t">
            <a:normAutofit/>
          </a:bodyPr>
          <a:lstStyle/>
          <a:p>
            <a:pPr defTabSz="685165">
              <a:buClrTx/>
              <a:buSzTx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指导老师</a:t>
            </a:r>
            <a:r>
              <a:rPr lang="zh-CN" altLang="en-US" kern="1200" dirty="0" smtClean="0">
                <a:latin typeface="+mn-lt"/>
                <a:ea typeface="+mn-ea"/>
                <a:cs typeface="+mn-cs"/>
              </a:rPr>
              <a:t>：赵建邦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defTabSz="685165">
              <a:buClrTx/>
              <a:buSzTx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汇报人：马鹏</a:t>
            </a:r>
          </a:p>
          <a:p>
            <a:pPr defTabSz="685165">
              <a:buClrTx/>
              <a:buSzTx/>
            </a:pPr>
            <a:r>
              <a:rPr lang="en-US" altLang="zh-CN" kern="1200" dirty="0" smtClean="0">
                <a:latin typeface="+mn-lt"/>
                <a:ea typeface="+mn-ea"/>
                <a:cs typeface="+mn-cs"/>
              </a:rPr>
              <a:t>2019/12/27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6"/>
    </mc:Choice>
    <mc:Fallback>
      <p:transition spd="slow" advTm="26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正确性证明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1686595"/>
            <a:ext cx="5648325" cy="2333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1"/>
    </mc:Choice>
    <mc:Fallback>
      <p:transition spd="slow" advTm="91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回溯法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1400" dirty="0"/>
              <a:t>空间复杂度</a:t>
            </a:r>
            <a:r>
              <a:rPr lang="en-US" altLang="zh-CN" sz="1400" dirty="0"/>
              <a:t>O(n</a:t>
            </a:r>
            <a:r>
              <a:rPr lang="en-US" altLang="zh-CN" sz="1400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分支限界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400" dirty="0" smtClean="0"/>
              <a:t>时间复杂度</a:t>
            </a:r>
            <a:r>
              <a:rPr lang="en-US" altLang="zh-CN" sz="1400" dirty="0" smtClean="0"/>
              <a:t>O(n!)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6" y="2276872"/>
            <a:ext cx="3600450" cy="781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7931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88"/>
    </mc:Choice>
    <mc:Fallback>
      <p:transition spd="slow" advTm="1228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7969" y="1690688"/>
            <a:ext cx="5688062" cy="227666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4"/>
    </mc:Choice>
    <mc:Fallback>
      <p:transition spd="slow" advTm="710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8" y="692696"/>
            <a:ext cx="9148288" cy="54015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84"/>
    </mc:Choice>
    <mc:Fallback>
      <p:transition spd="slow" advTm="2238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7239967" cy="669771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53"/>
    </mc:Choice>
    <mc:Fallback>
      <p:transition spd="slow" advTm="1635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【8,0,0】【4,4,0】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58" y="764704"/>
            <a:ext cx="4463065" cy="22344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96540"/>
            <a:ext cx="4116677" cy="21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5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48"/>
    </mc:Choice>
    <mc:Fallback>
      <p:transition spd="slow" advTm="2804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【8,0,0】【4,1,3】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62464"/>
            <a:ext cx="3878138" cy="23107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872" y="2290003"/>
            <a:ext cx="4352502" cy="22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8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76"/>
    </mc:Choice>
    <mc:Fallback>
      <p:transition spd="slow" advTm="97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68580" tIns="34290" rIns="68580" bIns="34290" anchor="ctr"/>
          <a:lstStyle/>
          <a:p>
            <a:r>
              <a:rPr lang="zh-CN" altLang="en-US" dirty="0"/>
              <a:t>实现流程</a:t>
            </a: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 vert="horz" lIns="90000" tIns="46800" rIns="90000" bIns="46800" anchor="t"/>
          <a:lstStyle/>
          <a:p>
            <a:pPr algn="just" defTabSz="685165">
              <a:lnSpc>
                <a:spcPct val="120000"/>
              </a:lnSpc>
            </a:pPr>
            <a:r>
              <a:rPr lang="zh-CN" altLang="en-US" sz="1500" kern="1200" dirty="0" smtClean="0">
                <a:latin typeface="+mn-lt"/>
                <a:ea typeface="+mn-ea"/>
                <a:cs typeface="+mn-cs"/>
              </a:rPr>
              <a:t>问题理解</a:t>
            </a:r>
            <a:endParaRPr lang="zh-CN" altLang="en-US" sz="1500" kern="1200" dirty="0">
              <a:latin typeface="+mn-lt"/>
              <a:ea typeface="+mn-ea"/>
              <a:cs typeface="+mn-cs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500" dirty="0"/>
              <a:t>选择</a:t>
            </a:r>
            <a:r>
              <a:rPr lang="zh-CN" altLang="en-US" sz="1500" dirty="0" smtClean="0"/>
              <a:t>数据结构和算法设计策略</a:t>
            </a:r>
            <a:r>
              <a:rPr lang="zh-CN" altLang="en-US" sz="1500" dirty="0"/>
              <a:t>，</a:t>
            </a:r>
            <a:endParaRPr lang="zh-CN" altLang="en-US" sz="1500" kern="1200" dirty="0">
              <a:latin typeface="+mn-lt"/>
              <a:ea typeface="+mn-ea"/>
              <a:cs typeface="+mn-cs"/>
            </a:endParaRP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 smtClean="0">
                <a:latin typeface="+mn-lt"/>
                <a:ea typeface="+mn-ea"/>
                <a:cs typeface="+mn-cs"/>
              </a:rPr>
              <a:t>求解步骤描述</a:t>
            </a:r>
            <a:endParaRPr lang="en-US" altLang="zh-CN" sz="1500" kern="1200" dirty="0" smtClean="0">
              <a:latin typeface="+mn-lt"/>
              <a:ea typeface="+mn-ea"/>
              <a:cs typeface="+mn-cs"/>
            </a:endParaRP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 smtClean="0">
                <a:latin typeface="+mn-lt"/>
                <a:ea typeface="+mn-ea"/>
                <a:cs typeface="+mn-cs"/>
              </a:rPr>
              <a:t>描述算法</a:t>
            </a:r>
            <a:endParaRPr lang="zh-CN" altLang="en-US" sz="1500" kern="1200" dirty="0">
              <a:latin typeface="+mn-lt"/>
              <a:ea typeface="+mn-ea"/>
              <a:cs typeface="+mn-cs"/>
            </a:endParaRP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 smtClean="0">
                <a:latin typeface="+mn-lt"/>
                <a:ea typeface="+mn-ea"/>
                <a:cs typeface="+mn-cs"/>
              </a:rPr>
              <a:t>证明正确性</a:t>
            </a:r>
            <a:endParaRPr lang="zh-CN" altLang="en-US" sz="1500" kern="1200" dirty="0">
              <a:latin typeface="+mn-lt"/>
              <a:ea typeface="+mn-ea"/>
              <a:cs typeface="+mn-cs"/>
            </a:endParaRP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 smtClean="0">
                <a:latin typeface="+mn-lt"/>
                <a:ea typeface="+mn-ea"/>
                <a:cs typeface="+mn-cs"/>
              </a:rPr>
              <a:t>分析算法</a:t>
            </a:r>
            <a:endParaRPr lang="zh-CN" altLang="en-US" sz="1500" kern="1200" dirty="0">
              <a:latin typeface="+mn-lt"/>
              <a:ea typeface="+mn-ea"/>
              <a:cs typeface="+mn-cs"/>
            </a:endParaRP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 smtClean="0">
                <a:latin typeface="+mn-lt"/>
                <a:ea typeface="+mn-ea"/>
                <a:cs typeface="+mn-cs"/>
              </a:rPr>
              <a:t>设计程序</a:t>
            </a:r>
            <a:endParaRPr lang="en-US" altLang="zh-CN" sz="1500" kern="1200" dirty="0" smtClean="0">
              <a:latin typeface="+mn-lt"/>
              <a:ea typeface="+mn-ea"/>
              <a:cs typeface="+mn-cs"/>
            </a:endParaRP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 smtClean="0">
                <a:latin typeface="+mn-lt"/>
                <a:ea typeface="+mn-ea"/>
                <a:cs typeface="+mn-cs"/>
              </a:rPr>
              <a:t>算法测试</a:t>
            </a:r>
            <a:endParaRPr lang="zh-CN" altLang="en-US" sz="1500" kern="1200" dirty="0">
              <a:latin typeface="+mn-lt"/>
              <a:ea typeface="+mn-ea"/>
              <a:cs typeface="+mn-cs"/>
            </a:endParaRPr>
          </a:p>
          <a:p>
            <a:pPr algn="just" defTabSz="685165">
              <a:lnSpc>
                <a:spcPct val="120000"/>
              </a:lnSpc>
            </a:pPr>
            <a:endParaRPr lang="zh-CN" altLang="en-US" sz="1500" kern="1200" dirty="0"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2"/>
    </mc:Choice>
    <mc:Fallback>
      <p:transition spd="slow" advTm="939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68580" tIns="34290" rIns="68580" bIns="34290" anchor="ctr"/>
          <a:lstStyle/>
          <a:p>
            <a:r>
              <a:rPr lang="zh-CN" altLang="en-US" dirty="0" smtClean="0"/>
              <a:t>问题理解</a:t>
            </a:r>
            <a:endParaRPr lang="zh-CN" altLang="en-US" dirty="0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 vert="horz" lIns="90000" tIns="46800" rIns="90000" bIns="46800" anchor="t"/>
          <a:lstStyle/>
          <a:p>
            <a:pPr algn="just">
              <a:lnSpc>
                <a:spcPct val="120000"/>
              </a:lnSpc>
            </a:pPr>
            <a:r>
              <a:rPr lang="zh-CN" altLang="zh-CN" sz="1500" dirty="0" smtClean="0"/>
              <a:t>一个满</a:t>
            </a:r>
            <a:r>
              <a:rPr lang="zh-CN" altLang="zh-CN" sz="1500" dirty="0"/>
              <a:t>水的</a:t>
            </a:r>
            <a:r>
              <a:rPr lang="en-US" altLang="zh-CN" sz="1500" dirty="0"/>
              <a:t>8</a:t>
            </a:r>
            <a:r>
              <a:rPr lang="zh-CN" altLang="zh-CN" sz="1500" dirty="0"/>
              <a:t>品脱（</a:t>
            </a:r>
            <a:r>
              <a:rPr lang="en-US" altLang="zh-CN" sz="1500" dirty="0"/>
              <a:t>pint</a:t>
            </a:r>
            <a:r>
              <a:rPr lang="zh-CN" altLang="zh-CN" sz="1500" dirty="0"/>
              <a:t>，一种容积单位）的水壶和两个空水壶</a:t>
            </a:r>
            <a:r>
              <a:rPr lang="zh-CN" altLang="zh-CN" sz="1500" dirty="0" smtClean="0"/>
              <a:t>（</a:t>
            </a:r>
            <a:r>
              <a:rPr lang="en-US" altLang="zh-CN" sz="1500" dirty="0" smtClean="0"/>
              <a:t>5</a:t>
            </a:r>
            <a:r>
              <a:rPr lang="zh-CN" altLang="zh-CN" sz="1500" dirty="0"/>
              <a:t>品脱和</a:t>
            </a:r>
            <a:r>
              <a:rPr lang="en-US" altLang="zh-CN" sz="1500" dirty="0" smtClean="0"/>
              <a:t>3</a:t>
            </a:r>
            <a:r>
              <a:rPr lang="zh-CN" altLang="zh-CN" sz="1500" dirty="0" smtClean="0"/>
              <a:t>品脱）通过</a:t>
            </a:r>
            <a:r>
              <a:rPr lang="zh-CN" altLang="zh-CN" sz="1500" dirty="0"/>
              <a:t>两种操作方式，即将</a:t>
            </a:r>
            <a:r>
              <a:rPr lang="zh-CN" altLang="zh-CN" sz="1500" u="sng" dirty="0">
                <a:solidFill>
                  <a:srgbClr val="FF0000"/>
                </a:solidFill>
              </a:rPr>
              <a:t>水壶完全倒满水</a:t>
            </a:r>
            <a:r>
              <a:rPr lang="zh-CN" altLang="zh-CN" sz="1500" dirty="0"/>
              <a:t>和</a:t>
            </a:r>
            <a:r>
              <a:rPr lang="zh-CN" altLang="zh-CN" sz="1500" u="sng" dirty="0">
                <a:solidFill>
                  <a:srgbClr val="FF0000"/>
                </a:solidFill>
              </a:rPr>
              <a:t>将水壶的水完全倒空</a:t>
            </a:r>
            <a:r>
              <a:rPr lang="zh-CN" altLang="zh-CN" sz="1500" dirty="0"/>
              <a:t>，在其中的一个水壶中得到</a:t>
            </a:r>
            <a:r>
              <a:rPr lang="en-US" altLang="zh-CN" sz="1500" dirty="0"/>
              <a:t>4</a:t>
            </a:r>
            <a:r>
              <a:rPr lang="zh-CN" altLang="zh-CN" sz="1500" dirty="0"/>
              <a:t>品脱的水。</a:t>
            </a:r>
            <a:endParaRPr lang="en-US" altLang="zh-CN" sz="1500" dirty="0"/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 smtClean="0">
                <a:latin typeface="+mn-lt"/>
                <a:ea typeface="+mn-ea"/>
                <a:cs typeface="+mn-cs"/>
              </a:rPr>
              <a:t>初始状态：</a:t>
            </a:r>
            <a:r>
              <a:rPr lang="en-US" altLang="zh-CN" sz="1500" kern="1200" dirty="0" smtClean="0">
                <a:latin typeface="+mn-lt"/>
                <a:ea typeface="+mn-ea"/>
                <a:cs typeface="+mn-cs"/>
              </a:rPr>
              <a:t>【8</a:t>
            </a:r>
            <a:r>
              <a:rPr lang="en-US" altLang="zh-CN" sz="1500" dirty="0" smtClean="0"/>
              <a:t>,0,0</a:t>
            </a:r>
            <a:r>
              <a:rPr lang="en-US" altLang="zh-CN" sz="1500" kern="1200" dirty="0" smtClean="0">
                <a:latin typeface="+mn-lt"/>
                <a:ea typeface="+mn-ea"/>
                <a:cs typeface="+mn-cs"/>
              </a:rPr>
              <a:t>】</a:t>
            </a: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 smtClean="0">
                <a:latin typeface="+mn-lt"/>
                <a:ea typeface="+mn-ea"/>
                <a:cs typeface="+mn-cs"/>
              </a:rPr>
              <a:t>目的状态：</a:t>
            </a:r>
            <a:r>
              <a:rPr lang="en-US" altLang="zh-CN" sz="1500" kern="1200" dirty="0" smtClean="0">
                <a:latin typeface="+mn-lt"/>
                <a:ea typeface="+mn-ea"/>
                <a:cs typeface="+mn-cs"/>
              </a:rPr>
              <a:t>【4</a:t>
            </a:r>
            <a:r>
              <a:rPr lang="en-US" altLang="zh-CN" sz="1500" dirty="0" smtClean="0"/>
              <a:t>,4,0</a:t>
            </a:r>
            <a:r>
              <a:rPr lang="en-US" altLang="zh-CN" sz="1500" kern="1200" dirty="0" smtClean="0">
                <a:latin typeface="+mn-lt"/>
                <a:ea typeface="+mn-ea"/>
                <a:cs typeface="+mn-cs"/>
              </a:rPr>
              <a:t>】</a:t>
            </a: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 smtClean="0">
                <a:latin typeface="+mn-lt"/>
                <a:ea typeface="+mn-ea"/>
                <a:cs typeface="+mn-cs"/>
              </a:rPr>
              <a:t>限制条件：</a:t>
            </a:r>
            <a:r>
              <a:rPr lang="en-US" altLang="zh-CN" sz="1500" kern="1200" dirty="0" smtClean="0">
                <a:latin typeface="+mn-lt"/>
                <a:ea typeface="+mn-ea"/>
                <a:cs typeface="+mn-cs"/>
              </a:rPr>
              <a:t>【8</a:t>
            </a:r>
            <a:r>
              <a:rPr lang="en-US" altLang="zh-CN" sz="1500" dirty="0" smtClean="0"/>
              <a:t>,5,3</a:t>
            </a:r>
            <a:r>
              <a:rPr lang="en-US" altLang="zh-CN" sz="1500" kern="1200" dirty="0" smtClean="0">
                <a:latin typeface="+mn-lt"/>
                <a:ea typeface="+mn-ea"/>
                <a:cs typeface="+mn-cs"/>
              </a:rPr>
              <a:t>】</a:t>
            </a: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 smtClean="0">
                <a:latin typeface="+mn-lt"/>
                <a:ea typeface="+mn-ea"/>
                <a:cs typeface="+mn-cs"/>
              </a:rPr>
              <a:t>约束条件：水壶水量为</a:t>
            </a:r>
            <a:r>
              <a:rPr lang="en-US" altLang="zh-CN" sz="1500" kern="1200" dirty="0" smtClean="0">
                <a:latin typeface="+mn-lt"/>
                <a:ea typeface="+mn-ea"/>
                <a:cs typeface="+mn-cs"/>
              </a:rPr>
              <a:t>0</a:t>
            </a:r>
            <a:r>
              <a:rPr lang="zh-CN" altLang="en-US" sz="1500" kern="1200" dirty="0" smtClean="0">
                <a:latin typeface="+mn-lt"/>
                <a:ea typeface="+mn-ea"/>
                <a:cs typeface="+mn-cs"/>
              </a:rPr>
              <a:t>，不能倒出水，水量达到最大水量时，不能倒入水。</a:t>
            </a:r>
            <a:endParaRPr lang="en-US" altLang="zh-CN" sz="1500" kern="1200" dirty="0" smtClean="0">
              <a:latin typeface="+mn-lt"/>
              <a:ea typeface="+mn-ea"/>
              <a:cs typeface="+mn-cs"/>
            </a:endParaRP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 smtClean="0">
                <a:latin typeface="+mn-lt"/>
                <a:ea typeface="+mn-ea"/>
                <a:cs typeface="+mn-cs"/>
              </a:rPr>
              <a:t>限界条件：不得出现重复状态</a:t>
            </a:r>
            <a:endParaRPr lang="zh-CN" altLang="en-US" sz="1500" kern="1200" dirty="0">
              <a:latin typeface="+mn-lt"/>
              <a:ea typeface="+mn-ea"/>
              <a:cs typeface="+mn-cs"/>
            </a:endParaRPr>
          </a:p>
          <a:p>
            <a:pPr algn="just" defTabSz="685165">
              <a:lnSpc>
                <a:spcPct val="120000"/>
              </a:lnSpc>
            </a:pPr>
            <a:endParaRPr lang="zh-CN" altLang="en-US" sz="1500" kern="1200" dirty="0"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57"/>
    </mc:Choice>
    <mc:Fallback>
      <p:transition spd="slow" advTm="3025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112" y="1916832"/>
            <a:ext cx="5819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4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09"/>
    </mc:Choice>
    <mc:Fallback>
      <p:transition spd="slow" advTm="3340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620" y="1772816"/>
            <a:ext cx="68487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7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40"/>
    </mc:Choice>
    <mc:Fallback>
      <p:transition spd="slow" advTm="2504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68580" tIns="34290" rIns="68580" bIns="34290" anchor="ctr"/>
          <a:lstStyle/>
          <a:p>
            <a:r>
              <a:rPr lang="zh-CN" altLang="en-US" dirty="0"/>
              <a:t>选择数据结构和算法设计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28650" y="1690688"/>
            <a:ext cx="7886700" cy="4338638"/>
          </a:xfrm>
        </p:spPr>
        <p:txBody>
          <a:bodyPr vert="horz" lIns="68580" tIns="34290" rIns="68580" bIns="34290" rtlCol="0">
            <a:normAutofit/>
          </a:bodyPr>
          <a:lstStyle/>
          <a:p>
            <a:pPr marL="0" marR="0" indent="0" algn="l" defTabSz="685165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5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l" defTabSz="685165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5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队列（存储中间状态），双向链表（存储路径），状态类（水壶状态，倒水动作）</a:t>
            </a:r>
            <a:endParaRPr kumimoji="0" lang="zh-CN" altLang="en-US" sz="15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171450" marR="0" indent="-171450" algn="l" defTabSz="685165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5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回溯法或分支限界法</a:t>
            </a:r>
            <a:endParaRPr kumimoji="0" lang="zh-CN" altLang="en-US" sz="15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171450" marR="0" indent="-171450" algn="l" defTabSz="685165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5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97"/>
    </mc:Choice>
    <mc:Fallback>
      <p:transition spd="slow" advTm="1409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求解步骤描述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回溯法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sz="1500" dirty="0"/>
              <a:t>以深度优先方式搜索解空间，并在搜索过程中用剪枝函数，避免无效搜索，降低</a:t>
            </a:r>
            <a:r>
              <a:rPr lang="zh-CN" altLang="en-US" sz="1500" dirty="0"/>
              <a:t>算法</a:t>
            </a:r>
            <a:r>
              <a:rPr lang="zh-CN" altLang="zh-CN" sz="1500" dirty="0"/>
              <a:t>复杂</a:t>
            </a:r>
            <a:r>
              <a:rPr lang="zh-CN" altLang="en-US" sz="1500" dirty="0"/>
              <a:t>度，递归回溯，输出所有可行解路径</a:t>
            </a:r>
            <a:endParaRPr lang="zh-CN" altLang="zh-CN" sz="15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分支限界法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500" dirty="0"/>
              <a:t>以</a:t>
            </a:r>
            <a:r>
              <a:rPr lang="zh-CN" altLang="zh-CN" sz="1500" dirty="0"/>
              <a:t>广度优先方式搜索解空间，搜索过程中用剪枝函数避免无效搜索（约束函数减去得不到可行解的子树，限界函数减去得不到最优解的子树）</a:t>
            </a:r>
            <a:r>
              <a:rPr lang="zh-CN" altLang="en-US" sz="1500" dirty="0"/>
              <a:t>，循环迭代，找到最优解。</a:t>
            </a:r>
            <a:endParaRPr lang="en-US" altLang="zh-CN" sz="15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37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28"/>
    </mc:Choice>
    <mc:Fallback>
      <p:transition spd="slow" advTm="2492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20404"/>
            <a:ext cx="72580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1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72"/>
    </mc:Choice>
    <mc:Fallback>
      <p:transition spd="slow" advTm="2747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" y="116632"/>
            <a:ext cx="54959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6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05"/>
    </mc:Choice>
    <mc:Fallback>
      <p:transition spd="slow" advTm="3230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50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00"/>
  <p:tag name="KSO_WM_UNIT_LAYERLEVEL" val="1"/>
  <p:tag name="KSO_WM_UNIT_INDEX" val="1"/>
  <p:tag name="KSO_WM_UNIT_ID" val="custom20185031_2*f*1"/>
  <p:tag name="KSO_WM_UNIT_TYPE" val="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2"/>
  <p:tag name="KSO_WM_SLIDE_POSITION" val="49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5031_3"/>
  <p:tag name="KSO_WM_TAG_VERSION" val="1.0"/>
  <p:tag name="KSO_WM_TEMPLATE_INDEX" val="20185031"/>
  <p:tag name="KSO_WM_TEMPLATE_CATEGORY" val="custom"/>
  <p:tag name="KSO_WM_SLIDE_SUBTYPE" val="pureT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63"/>
  <p:tag name="KSO_WM_UNIT_LAYERLEVEL" val="1"/>
  <p:tag name="KSO_WM_UNIT_INDEX" val="1"/>
  <p:tag name="KSO_WM_UNIT_ID" val="custom20185031_3*a*1"/>
  <p:tag name="KSO_WM_UNIT_TYPE" val="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85"/>
  <p:tag name="KSO_WM_UNIT_LAYERLEVEL" val="1"/>
  <p:tag name="KSO_WM_UNIT_INDEX" val="1"/>
  <p:tag name="KSO_WM_UNIT_ID" val="custom20185031_3*f*1"/>
  <p:tag name="KSO_WM_UNIT_TYPE" val="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50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503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50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50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50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TEMPLATE_THUMBS_INDEX" val="1、9、12、16、19、22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31_2"/>
  <p:tag name="KSO_WM_TAG_VERSION" val="1.0"/>
  <p:tag name="KSO_WM_TEMPLATE_INDEX" val="20185031"/>
  <p:tag name="KSO_WM_TEMPLATE_CATEGORY" val="custom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63"/>
  <p:tag name="KSO_WM_UNIT_LAYERLEVEL" val="1"/>
  <p:tag name="KSO_WM_UNIT_INDEX" val="1"/>
  <p:tag name="KSO_WM_UNIT_ID" val="custom20185031_2*a*1"/>
  <p:tag name="KSO_WM_UNIT_TYPE" val="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00"/>
  <p:tag name="KSO_WM_UNIT_LAYERLEVEL" val="1"/>
  <p:tag name="KSO_WM_UNIT_INDEX" val="1"/>
  <p:tag name="KSO_WM_UNIT_ID" val="custom20185031_2*f*1"/>
  <p:tag name="KSO_WM_UNIT_TYPE" val="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31_2"/>
  <p:tag name="KSO_WM_TAG_VERSION" val="1.0"/>
  <p:tag name="KSO_WM_TEMPLATE_INDEX" val="20185031"/>
  <p:tag name="KSO_WM_TEMPLATE_CATEGORY" val="custom"/>
  <p:tag name="KSO_WM_SLIDE_SUBTYPE" val="pureT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63"/>
  <p:tag name="KSO_WM_UNIT_LAYERLEVEL" val="1"/>
  <p:tag name="KSO_WM_UNIT_INDEX" val="1"/>
  <p:tag name="KSO_WM_UNIT_ID" val="custom20185031_2*a*1"/>
  <p:tag name="KSO_WM_UNIT_TYPE" val="a"/>
</p:tagLst>
</file>

<file path=ppt/theme/theme1.xml><?xml version="1.0" encoding="utf-8"?>
<a:theme xmlns:a="http://schemas.openxmlformats.org/drawingml/2006/main" name="自定义设计方案">
  <a:themeElements>
    <a:clrScheme name="自定义 207">
      <a:dk1>
        <a:srgbClr val="000000"/>
      </a:dk1>
      <a:lt1>
        <a:srgbClr val="FFFFFF"/>
      </a:lt1>
      <a:dk2>
        <a:srgbClr val="1CADE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FFFFF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07">
    <a:dk1>
      <a:srgbClr val="000000"/>
    </a:dk1>
    <a:lt1>
      <a:srgbClr val="FFFFFF"/>
    </a:lt1>
    <a:dk2>
      <a:srgbClr val="1CADE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FFFFF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自定义 207">
    <a:dk1>
      <a:srgbClr val="000000"/>
    </a:dk1>
    <a:lt1>
      <a:srgbClr val="FFFFFF"/>
    </a:lt1>
    <a:dk2>
      <a:srgbClr val="1CADE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FFFFF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295</Words>
  <Application>Microsoft Office PowerPoint</Application>
  <PresentationFormat>全屏显示(4:3)</PresentationFormat>
  <Paragraphs>47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Calibri</vt:lpstr>
      <vt:lpstr>自定义设计方案</vt:lpstr>
      <vt:lpstr>三水壶（8,5,3）</vt:lpstr>
      <vt:lpstr>实现流程</vt:lpstr>
      <vt:lpstr>问题理解</vt:lpstr>
      <vt:lpstr>PowerPoint 演示文稿</vt:lpstr>
      <vt:lpstr>PowerPoint 演示文稿</vt:lpstr>
      <vt:lpstr>选择数据结构和算法设计策略</vt:lpstr>
      <vt:lpstr>求解步骤描述</vt:lpstr>
      <vt:lpstr>描述算法</vt:lpstr>
      <vt:lpstr>PowerPoint 演示文稿</vt:lpstr>
      <vt:lpstr>正确性证明</vt:lpstr>
      <vt:lpstr>PowerPoint 演示文稿</vt:lpstr>
      <vt:lpstr>设计程序</vt:lpstr>
      <vt:lpstr>PowerPoint 演示文稿</vt:lpstr>
      <vt:lpstr>PowerPoint 演示文稿</vt:lpstr>
      <vt:lpstr>算法测试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Flyweight 模式</dc:title>
  <dc:creator/>
  <cp:lastModifiedBy>k</cp:lastModifiedBy>
  <cp:revision>110</cp:revision>
  <dcterms:created xsi:type="dcterms:W3CDTF">2019-04-10T08:24:00Z</dcterms:created>
  <dcterms:modified xsi:type="dcterms:W3CDTF">2019-12-27T02:13:34Z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