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  <p:sldMasterId id="2147483660" r:id="rId5"/>
    <p:sldMasterId id="2147483661" r:id="rId6"/>
    <p:sldMasterId id="214748366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2E68995-DE10-42DB-BE74-805EE7FF710D}">
  <a:tblStyle styleName="Table_0" styleId="{B2E68995-DE10-42DB-BE74-805EE7FF710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9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13.xml" Type="http://schemas.openxmlformats.org/officeDocument/2006/relationships/slide" Id="rId21"/><Relationship Target="presProps.xml" Type="http://schemas.openxmlformats.org/officeDocument/2006/relationships/presProps" Id="rId2"/><Relationship Target="slides/slide4.xml" Type="http://schemas.openxmlformats.org/officeDocument/2006/relationships/slide" Id="rId12"/><Relationship Target="slides/slide14.xml" Type="http://schemas.openxmlformats.org/officeDocument/2006/relationships/slide" Id="rId22"/><Relationship Target="theme/theme6.xml" Type="http://schemas.openxmlformats.org/officeDocument/2006/relationships/theme" Id="rId1"/><Relationship Target="slides/slide5.xml" Type="http://schemas.openxmlformats.org/officeDocument/2006/relationships/slide" Id="rId13"/><Relationship Target="slides/slide15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2.xml" Type="http://schemas.openxmlformats.org/officeDocument/2006/relationships/slide" Id="rId10"/><Relationship Target="slides/slide16.xml" Type="http://schemas.openxmlformats.org/officeDocument/2006/relationships/slide" Id="rId24"/><Relationship Target="tableStyles.xml" Type="http://schemas.openxmlformats.org/officeDocument/2006/relationships/tableStyles" Id="rId3"/><Relationship Target="slides/slide3.xml" Type="http://schemas.openxmlformats.org/officeDocument/2006/relationships/slide" Id="rId11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768350" x="992187"/>
            <a:ext cy="3836986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67" name="Shape 67"/>
          <p:cNvSpPr txBox="1"/>
          <p:nvPr/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66" name="Shape 166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77" name="Shape 177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88" name="Shape 188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99" name="Shape 199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10" name="Shape 210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20" name="Shape 220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30" name="Shape 230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8350" x="992187"/>
            <a:ext cy="3836986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78" name="Shape 78"/>
          <p:cNvSpPr txBox="1"/>
          <p:nvPr/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91" name="Shape 91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01" name="Shape 101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12" name="Shape 112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23" name="Shape 123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33" name="Shape 133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44" name="Shape 144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55" name="Shape 155"/>
          <p:cNvSpPr txBox="1"/>
          <p:nvPr/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Font typeface="Arial"/>
              <a:buNone/>
            </a:pPr>
            <a:r>
              <a:rPr strike="noStrike" u="none" b="0" cap="none" baseline="0" sz="1300" lang="en" i="0"/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72546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sz="3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142983" x="457200"/>
            <a:ext cy="521497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buFont typeface="Calibri"/>
              <a:buNone/>
              <a:defRPr sz="2200"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theme/theme3.xml" Type="http://schemas.openxmlformats.org/officeDocument/2006/relationships/theme" Id="rId3"/></Relationships>
</file>

<file path=ppt/slideMasters/_rels/slideMaster3.xml.rels><?xml version="1.0" encoding="UTF-8" standalone="yes"?><Relationships xmlns="http://schemas.openxmlformats.org/package/2006/relationships"><Relationship Target="../slideLayouts/slideLayout10.xml" Type="http://schemas.openxmlformats.org/officeDocument/2006/relationships/slideLayout" Id="rId2"/><Relationship Target="../slideLayouts/slideLayout9.xml" Type="http://schemas.openxmlformats.org/officeDocument/2006/relationships/slideLayout" Id="rId1"/><Relationship Target="../theme/theme4.xml" Type="http://schemas.openxmlformats.org/officeDocument/2006/relationships/theme" Id="rId3"/></Relationships>
</file>

<file path=ppt/slideMasters/_rels/slideMaster4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2"/><Relationship Target="../slideLayouts/slideLayout11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/>
        </p:nvSpPr>
        <p:spPr>
          <a:xfrm>
            <a:off y="6519862" x="1785936"/>
            <a:ext cy="215899" cx="6072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6" r:id="rId1"/>
    <p:sldLayoutId id="2147483657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/>
        </p:nvSpPr>
        <p:spPr>
          <a:xfrm>
            <a:off y="6429375" x="1785936"/>
            <a:ext cy="338136" cx="6072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800" lang="en" i="0">
                <a:solidFill>
                  <a:srgbClr val="1D4F5D"/>
                </a:solidFill>
                <a:latin typeface="Calibri"/>
                <a:ea typeface="Calibri"/>
                <a:cs typeface="Calibri"/>
                <a:sym typeface="Calibri"/>
              </a:rPr>
              <a:t>Question de recherche et modèle du domaine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800" lang="en" i="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N. Becu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8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9.png" Type="http://schemas.openxmlformats.org/officeDocument/2006/relationships/image" Id="rId4"/><Relationship Target="../media/image00.jpg" Type="http://schemas.openxmlformats.org/officeDocument/2006/relationships/image" Id="rId3"/><Relationship Target="../media/image02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13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7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5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11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/>
        </p:nvSpPr>
        <p:spPr>
          <a:xfrm>
            <a:off y="2299025" x="76200"/>
            <a:ext cy="2177724" cx="2142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8" name="Shape 58"/>
          <p:cNvSpPr/>
          <p:nvPr/>
        </p:nvSpPr>
        <p:spPr>
          <a:xfrm>
            <a:off y="285750" x="2428875"/>
            <a:ext cy="857249" cx="4571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9" name="Shape 59"/>
          <p:cNvSpPr txBox="1"/>
          <p:nvPr/>
        </p:nvSpPr>
        <p:spPr>
          <a:xfrm>
            <a:off y="1143000" x="1643061"/>
            <a:ext cy="857250" cx="57864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5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  </a:t>
            </a: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multi-agents appliquée aux phénomènes spatialisés </a:t>
            </a: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»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Vieille Perrotine, Saint-Pierre d’Oléron</a:t>
            </a:r>
            <a:b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23-28 juin 2013</a:t>
            </a:r>
          </a:p>
        </p:txBody>
      </p:sp>
      <p:sp>
        <p:nvSpPr>
          <p:cNvPr id="60" name="Shape 60"/>
          <p:cNvSpPr/>
          <p:nvPr/>
        </p:nvSpPr>
        <p:spPr>
          <a:xfrm>
            <a:off y="6000750" x="2905125"/>
            <a:ext cy="412749" cx="27146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1" name="Shape 61"/>
          <p:cNvSpPr txBox="1"/>
          <p:nvPr/>
        </p:nvSpPr>
        <p:spPr>
          <a:xfrm>
            <a:off y="2130425" x="717550"/>
            <a:ext cy="24035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Clr>
                <a:schemeClr val="dk1"/>
              </a:buClr>
              <a:buSzPct val="25000"/>
              <a:buFont typeface="Calibri"/>
              <a:buNone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3: landscape, agriculture and  ecology</a:t>
            </a:r>
          </a:p>
          <a:p>
            <a:r>
              <a:t/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"Should I stay or should I BIO?"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STAYBIO?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4533900" x="1403350"/>
            <a:ext cy="8763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34290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Marta Debolini, Etienne Delay, Aurélie Gaudieux, Romain Reulier, Hugo Thierry</a:t>
            </a:r>
          </a:p>
        </p:txBody>
      </p:sp>
      <p:sp>
        <p:nvSpPr>
          <p:cNvPr id="63" name="Shape 63"/>
          <p:cNvSpPr/>
          <p:nvPr/>
        </p:nvSpPr>
        <p:spPr>
          <a:xfrm>
            <a:off y="5840412" x="5713412"/>
            <a:ext cy="573086" cx="57308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58" name="Shape 158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9" name="Shape 159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60" name="Shape 160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1" name="Shape 161"/>
          <p:cNvSpPr txBox="1"/>
          <p:nvPr/>
        </p:nvSpPr>
        <p:spPr>
          <a:xfrm>
            <a:off y="673775" x="124825"/>
            <a:ext cy="2530200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640"/>
              </a:spcBef>
              <a:buNone/>
            </a:pP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Résultats - simulation 3: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Les aides publiques peuvent faire "survivre" les agriculteurs BIO même dans un environnement défavorable</a:t>
            </a:r>
          </a:p>
          <a:p>
            <a:pPr algn="just" rtl="0" lvl="2" indent="-355600" marL="1371600">
              <a:spcBef>
                <a:spcPts val="64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pourcentage de départ OGM = 40%</a:t>
            </a:r>
          </a:p>
          <a:p>
            <a:pPr algn="just" rtl="0" lvl="2" indent="-355600" marL="1371600">
              <a:spcBef>
                <a:spcPts val="64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importance du rendement des OGM </a:t>
            </a:r>
          </a:p>
          <a:p>
            <a:pPr algn="just" rtl="0" lvl="2" indent="-355600" marL="1371600">
              <a:spcBef>
                <a:spcPts val="64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seuil de tolérance moyenne (0.4)</a:t>
            </a:r>
          </a:p>
          <a:p>
            <a:r>
              <a:t/>
            </a:r>
          </a:p>
        </p:txBody>
      </p:sp>
      <p:sp>
        <p:nvSpPr>
          <p:cNvPr id="162" name="Shape 162"/>
          <p:cNvSpPr/>
          <p:nvPr/>
        </p:nvSpPr>
        <p:spPr>
          <a:xfrm>
            <a:off y="3055925" x="930600"/>
            <a:ext cy="3881849" cx="73294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69" name="Shape 169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70" name="Shape 170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71" name="Shape 171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2" name="Shape 172"/>
          <p:cNvSpPr txBox="1"/>
          <p:nvPr/>
        </p:nvSpPr>
        <p:spPr>
          <a:xfrm>
            <a:off y="673775" x="124825"/>
            <a:ext cy="53588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6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 sensibilité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73" name="Shape 173"/>
          <p:cNvSpPr/>
          <p:nvPr/>
        </p:nvSpPr>
        <p:spPr>
          <a:xfrm>
            <a:off y="-38100" x="0"/>
            <a:ext cy="6858000" cx="9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80" name="Shape 180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81" name="Shape 181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82" name="Shape 182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3" name="Shape 183"/>
          <p:cNvSpPr txBox="1"/>
          <p:nvPr/>
        </p:nvSpPr>
        <p:spPr>
          <a:xfrm>
            <a:off y="673775" x="124825"/>
            <a:ext cy="5358899" cx="5329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6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 sensibilité - pourcentage de patches OGM au varier des valeurs de seuil et de ro:</a:t>
            </a:r>
          </a:p>
          <a:p>
            <a:pPr rtl="0" lvl="0" indent="-317500" marL="457200">
              <a:spcBef>
                <a:spcPts val="36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modele est trés sensible aux changements des valeurs de seuil entre 0.2 et 0.4</a:t>
            </a:r>
          </a:p>
          <a:p>
            <a:pPr rtl="0" lvl="0" indent="-317500" marL="457200">
              <a:spcBef>
                <a:spcPts val="36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des valeurs de rentabilité et satisfaction sociale similaires, le systeme tend vers une totalité de OGM pour des valeurs de α plus bas au croitre du ro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4" name="Shape 184"/>
          <p:cNvSpPr/>
          <p:nvPr/>
        </p:nvSpPr>
        <p:spPr>
          <a:xfrm>
            <a:off y="0" x="6325650"/>
            <a:ext cy="6819900" cx="28202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91" name="Shape 191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92" name="Shape 192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93" name="Shape 193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94" name="Shape 194"/>
          <p:cNvSpPr txBox="1"/>
          <p:nvPr/>
        </p:nvSpPr>
        <p:spPr>
          <a:xfrm>
            <a:off y="673775" x="124825"/>
            <a:ext cy="53588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6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 sensibilité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95" name="Shape 195"/>
          <p:cNvSpPr/>
          <p:nvPr/>
        </p:nvSpPr>
        <p:spPr>
          <a:xfrm>
            <a:off y="0" x="0"/>
            <a:ext cy="6819900" cx="9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202" name="Shape 202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03" name="Shape 203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04" name="Shape 204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05" name="Shape 205"/>
          <p:cNvSpPr txBox="1"/>
          <p:nvPr/>
        </p:nvSpPr>
        <p:spPr>
          <a:xfrm>
            <a:off y="673775" x="124825"/>
            <a:ext cy="53588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6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 sensibilité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06" name="Shape 206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213" name="Shape 213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4" name="Shape 214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15" name="Shape 215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16" name="Shape 216"/>
          <p:cNvSpPr txBox="1"/>
          <p:nvPr/>
        </p:nvSpPr>
        <p:spPr>
          <a:xfrm>
            <a:off y="673775" x="124825"/>
            <a:ext cy="53588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6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Quelles réponses à la question?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Sous certaines conditions, la coexistence de differentes pratiques agricoles, avec différents rendements et différentes perceptions sociales, est possible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la modelisation permet d'identifier les valeurs seuils pour les points de bifurcation du modèle 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Entre les conditions à respecter pour avoir la coexistence, on peut observer:</a:t>
            </a:r>
          </a:p>
          <a:p>
            <a:pPr algn="just" rtl="0" lvl="2" indent="-355600" marL="1371600">
              <a:spcBef>
                <a:spcPts val="640"/>
              </a:spcBef>
              <a:buClr>
                <a:srgbClr val="000000"/>
              </a:buClr>
              <a:buSzPct val="83333"/>
              <a:buFont typeface="Wingdings"/>
              <a:buChar char="§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une tolérance élevée des BIO pour leurs bas rendements</a:t>
            </a:r>
          </a:p>
          <a:p>
            <a:pPr algn="just" rtl="0" lvl="2" indent="-355600" marL="1371600">
              <a:spcBef>
                <a:spcPts val="640"/>
              </a:spcBef>
              <a:buClr>
                <a:srgbClr val="000000"/>
              </a:buClr>
              <a:buSzPct val="83333"/>
              <a:buFont typeface="Wingdings"/>
              <a:buChar char="§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des aides publiques qui peuvent compenser les pertes des rentabilités des BIO par rapport aux OGM</a:t>
            </a:r>
          </a:p>
          <a:p>
            <a:pPr algn="just" rtl="0" lvl="2" indent="-355600" marL="1371600">
              <a:spcBef>
                <a:spcPts val="640"/>
              </a:spcBef>
              <a:buClr>
                <a:srgbClr val="000000"/>
              </a:buClr>
              <a:buSzPct val="83333"/>
              <a:buFont typeface="Wingdings"/>
              <a:buChar char="§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un pourcentage de OGM trés bas au départ -&gt; 10% (implantation reglée)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223" name="Shape 223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24" name="Shape 224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25" name="Shape 225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6" name="Shape 226"/>
          <p:cNvSpPr txBox="1"/>
          <p:nvPr/>
        </p:nvSpPr>
        <p:spPr>
          <a:xfrm>
            <a:off y="673775" x="124825"/>
            <a:ext cy="53588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6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 rencontrés</a:t>
            </a:r>
          </a:p>
          <a:p>
            <a:pPr algn="just" rtl="0" lvl="0" indent="-317500" marL="457200">
              <a:spcBef>
                <a:spcPts val="36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difficulté de représentation d'une réalité complexe dans un modèle conceptuel</a:t>
            </a:r>
          </a:p>
          <a:p>
            <a:pPr algn="just" rtl="0" lvl="0" indent="-317500" marL="457200">
              <a:spcBef>
                <a:spcPts val="36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d'une fonction d'utilité assez représentative</a:t>
            </a:r>
          </a:p>
          <a:p>
            <a:pPr algn="just" rtl="0" lvl="0" indent="-317500" marL="457200">
              <a:spcBef>
                <a:spcPts val="36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ajustement  des paramètres dans les simulations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spcBef>
                <a:spcPts val="360"/>
              </a:spcBef>
              <a:buNone/>
            </a:pP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Perspectives</a:t>
            </a:r>
          </a:p>
          <a:p>
            <a:pPr algn="just" rtl="0" lvl="0" indent="-317500" marL="457200">
              <a:spcBef>
                <a:spcPts val="64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inclusion des facteurs externes - comme le marché - qui peuvent faire varier la rentabilité des BIO ou OGM</a:t>
            </a:r>
          </a:p>
          <a:p>
            <a:pPr algn="just" rtl="0" lvl="0" indent="-317500" marL="457200">
              <a:spcBef>
                <a:spcPts val="64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inclusion du facteur temporel - variation des parametres dans le temp, à l'instar de la perception sociale des OGM ou BIO</a:t>
            </a:r>
          </a:p>
          <a:p>
            <a:pPr algn="just" rtl="0" lvl="0" indent="-317500" marL="457200">
              <a:spcBef>
                <a:spcPts val="64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inclusion d'autres pratiques "intermediaire"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/>
        </p:nvSpPr>
        <p:spPr>
          <a:xfrm>
            <a:off y="0" x="0"/>
            <a:ext cy="642936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71" name="Shape 71"/>
          <p:cNvCxnSpPr/>
          <p:nvPr/>
        </p:nvCxnSpPr>
        <p:spPr>
          <a:xfrm>
            <a:off y="6427787" x="285750"/>
            <a:ext cy="1587" cx="8643937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2" name="Shape 72"/>
          <p:cNvSpPr txBox="1"/>
          <p:nvPr/>
        </p:nvSpPr>
        <p:spPr>
          <a:xfrm>
            <a:off y="0" x="0"/>
            <a:ext cy="642936" cx="80867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968450" x="542050"/>
            <a:ext cy="5459400" cx="80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>
              <a:lnSpc>
                <a:spcPct val="115000"/>
              </a:lnSpc>
              <a:spcBef>
                <a:spcPts val="600"/>
              </a:spcBef>
              <a:buNone/>
            </a:pPr>
            <a:r>
              <a:rPr u="sng" b="1" sz="2400" lang="en">
                <a:latin typeface="Calibri"/>
                <a:ea typeface="Calibri"/>
                <a:cs typeface="Calibri"/>
                <a:sym typeface="Calibri"/>
              </a:rPr>
              <a:t>Problématique</a:t>
            </a:r>
          </a:p>
          <a:p>
            <a:pPr algn="just" rtl="0" lv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Evolution de la structure paysagère dans des conditions de cohabitation de différentes pratiques agricoles.</a:t>
            </a:r>
          </a:p>
          <a:p>
            <a:pPr algn="just" rtl="0" lv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u="sng" b="1" sz="2400" lang="en">
                <a:latin typeface="Calibri"/>
                <a:ea typeface="Calibri"/>
                <a:cs typeface="Calibri"/>
                <a:sym typeface="Calibri"/>
              </a:rPr>
              <a:t>Question de recherche</a:t>
            </a:r>
          </a:p>
          <a:p>
            <a:pPr algn="just" rtl="0" lv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Dans quelles mesures des pratiques agricoles antagonistes impactent-t-elles la structure paysagère?</a:t>
            </a:r>
          </a:p>
          <a:p>
            <a:pPr algn="just" rtl="0" lvl="0">
              <a:spcBef>
                <a:spcPts val="64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u="sng" b="1" sz="2400" lang="en">
                <a:latin typeface="Calibri"/>
                <a:ea typeface="Calibri"/>
                <a:cs typeface="Calibri"/>
                <a:sym typeface="Calibri"/>
              </a:rPr>
              <a:t>Objectifs: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Explorer un modèle simple de coexistence des differentes pratiques </a:t>
            </a:r>
            <a:r>
              <a:rPr b="1" sz="2400" lang="en" i="1">
                <a:latin typeface="Calibri"/>
                <a:ea typeface="Calibri"/>
                <a:cs typeface="Calibri"/>
                <a:sym typeface="Calibri"/>
              </a:rPr>
              <a:t>culturelles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sz="2400" lang="en" i="1">
                <a:latin typeface="Calibri"/>
                <a:ea typeface="Calibri"/>
                <a:cs typeface="Calibri"/>
                <a:sym typeface="Calibri"/>
              </a:rPr>
              <a:t>culturales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just" rtl="0" lvl="1" indent="-381000" marL="9144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Identifier les seuils de sensibilité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4" name="Shape 74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1" name="Shape 81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82" name="Shape 82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83" name="Shape 83"/>
          <p:cNvSpPr txBox="1"/>
          <p:nvPr/>
        </p:nvSpPr>
        <p:spPr>
          <a:xfrm>
            <a:off y="3025800" x="183525"/>
            <a:ext cy="38322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>
              <a:spcBef>
                <a:spcPts val="640"/>
              </a:spcBef>
              <a:buNone/>
            </a:pPr>
            <a:r>
              <a:rPr sz="2400" lang="en"/>
              <a:t>Caractéristiques des agents :</a:t>
            </a:r>
          </a:p>
          <a:p>
            <a:pPr algn="ctr" rtl="0" lvl="0" marR="0">
              <a:spcBef>
                <a:spcPts val="640"/>
              </a:spcBef>
              <a:buNone/>
            </a:pPr>
            <a:r>
              <a:rPr sz="2400" lang="en"/>
              <a:t> rapport entre leur rentabilité et leur "intégration sociale"</a:t>
            </a:r>
          </a:p>
          <a:p>
            <a:pPr algn="just" rtl="0" lvl="0" marR="0" indent="-317500" marL="457200">
              <a:spcBef>
                <a:spcPts val="640"/>
              </a:spcBef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 d'utilité de l'agriculteur:</a:t>
            </a:r>
          </a:p>
          <a:p>
            <a:pPr algn="just" rtl="0" lvl="0" marR="0" indent="-228600" marL="914400">
              <a:spcBef>
                <a:spcPts val="640"/>
              </a:spcBef>
              <a:buSzPct val="45833"/>
              <a:buNone/>
            </a:pP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ogm </a:t>
            </a: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α  Rentabilité</a:t>
            </a:r>
            <a:r>
              <a:rPr b="1" baseline="-25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ogm</a:t>
            </a: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β Integration social</a:t>
            </a:r>
            <a:r>
              <a:rPr b="1" baseline="-25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ogm</a:t>
            </a:r>
          </a:p>
          <a:p>
            <a:pPr algn="just" rtl="0" lvl="0" indent="0" marL="0">
              <a:lnSpc>
                <a:spcPct val="115000"/>
              </a:lnSpc>
              <a:buSzPct val="45833"/>
              <a:buNone/>
            </a:pPr>
            <a:r>
              <a:rPr b="1" baseline="30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 </a:t>
            </a: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β Rentabilité</a:t>
            </a:r>
            <a:r>
              <a:rPr b="1" baseline="-25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α Integration social</a:t>
            </a:r>
            <a:r>
              <a:rPr b="1" baseline="-25000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</a:p>
          <a:p>
            <a:pPr algn="just" rtl="0" lvl="2" marR="0" indent="-317500" marL="1371600">
              <a:spcBef>
                <a:spcPts val="640"/>
              </a:spcBef>
              <a:buClr>
                <a:srgbClr val="000000"/>
              </a:buClr>
              <a:buSzPct val="58333"/>
              <a:buFont typeface="Wingdings"/>
              <a:buChar char="§"/>
            </a:pPr>
            <a:r>
              <a:rPr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1-α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0" x="0"/>
            <a:ext cy="642900" cx="80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85" name="Shape 85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graphicFrame>
        <p:nvGraphicFramePr>
          <p:cNvPr id="86" name="Shape 86"/>
          <p:cNvGraphicFramePr/>
          <p:nvPr/>
        </p:nvGraphicFramePr>
        <p:xfrm>
          <a:off y="1337200" x="4983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{B2E68995-DE10-42DB-BE74-805EE7FF710D}</a:tableStyleId>
              </a:tblPr>
              <a:tblGrid>
                <a:gridCol w="2453250"/>
                <a:gridCol w="2453250"/>
                <a:gridCol w="2453250"/>
              </a:tblGrid>
              <a:tr h="3810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/>
                        <a:t>- - -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n"/>
                        <a:t>+ + + 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Agriculture BIO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Peu rentable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Excellente opinion sociale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Agriculture OGM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Forte pression sociale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Très rentable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y="500250" x="-71400"/>
            <a:ext cy="10439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just" rtl="0" lvl="0">
              <a:lnSpc>
                <a:spcPct val="115000"/>
              </a:lnSpc>
              <a:spcBef>
                <a:spcPts val="600"/>
              </a:spcBef>
              <a:buNone/>
            </a:pPr>
            <a:r>
              <a:rPr u="sng" b="1" sz="2400" lang="en">
                <a:latin typeface="Calibri"/>
                <a:ea typeface="Calibri"/>
                <a:cs typeface="Calibri"/>
                <a:sym typeface="Calibri"/>
              </a:rPr>
              <a:t>Contexte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Coexistence de deux pratiques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94" name="Shape 94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95" name="Shape 95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96" name="Shape 96"/>
          <p:cNvSpPr txBox="1"/>
          <p:nvPr/>
        </p:nvSpPr>
        <p:spPr>
          <a:xfrm>
            <a:off y="673775" x="124825"/>
            <a:ext cy="55322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640"/>
              </a:spcBef>
              <a:buNone/>
            </a:pP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initiales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Le rendement des OGM est supérieur de 20% à celui des BIO: </a:t>
            </a:r>
          </a:p>
          <a:p>
            <a:pPr algn="just" rtl="0" lvl="0" indent="0" marL="457200">
              <a:spcBef>
                <a:spcPts val="640"/>
              </a:spcBef>
              <a:buNone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                       Rendement</a:t>
            </a:r>
            <a:r>
              <a:rPr baseline="-25000" sz="2000" lang="en">
                <a:latin typeface="Calibri"/>
                <a:ea typeface="Calibri"/>
                <a:cs typeface="Calibri"/>
                <a:sym typeface="Calibri"/>
              </a:rPr>
              <a:t>ogm</a:t>
            </a: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 = 1 ; Rendement</a:t>
            </a:r>
            <a:r>
              <a:rPr baseline="-25000" sz="2000" lang="en">
                <a:latin typeface="Calibri"/>
                <a:ea typeface="Calibri"/>
                <a:cs typeface="Calibri"/>
                <a:sym typeface="Calibri"/>
              </a:rPr>
              <a:t>bio</a:t>
            </a: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 = 0.8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Les BIO compensent la perte de rendement avec une "satisfaction" majeure liée à une pression sociale positive tandis que les OGM sont affectés d'une façon négative par la pression sociale.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b="1" sz="2000" lang="en">
                <a:latin typeface="Calibri"/>
                <a:ea typeface="Calibri"/>
                <a:cs typeface="Calibri"/>
                <a:sym typeface="Calibri"/>
              </a:rPr>
              <a:t>Seuil d'utilité</a:t>
            </a: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 des agriculteurs au-delà duquel l'agriculteur doit changer de pratique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sz="20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politiques publiques peuvent intervenir pour subventionner les agriculteurs BIO et taxer les OGM ("pollueur-payeur")</a:t>
            </a:r>
          </a:p>
          <a:p>
            <a:pPr algn="just" rtl="0" lvl="0">
              <a:spcBef>
                <a:spcPts val="640"/>
              </a:spcBef>
              <a:buNone/>
            </a:pP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Indicateurs de sortie: </a:t>
            </a:r>
          </a:p>
          <a:p>
            <a:pPr algn="just" rtl="0" lvl="1" indent="-3556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Indice de Shannon</a:t>
            </a:r>
          </a:p>
          <a:p>
            <a:pPr algn="just" rtl="0" lvl="1" indent="-3556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Indice de fragmentation du paysage</a:t>
            </a:r>
          </a:p>
          <a:p>
            <a:pPr algn="just" rtl="0" lvl="1" indent="-3556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Quantité de parcelles OGM sur total parcellaire</a:t>
            </a:r>
          </a:p>
        </p:txBody>
      </p:sp>
      <p:sp>
        <p:nvSpPr>
          <p:cNvPr id="97" name="Shape 97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04" name="Shape 104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05" name="Shape 105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06" name="Shape 106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1635562" x="285750"/>
            <a:ext cy="5000625" cx="81534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 txBox="1"/>
          <p:nvPr/>
        </p:nvSpPr>
        <p:spPr>
          <a:xfrm>
            <a:off y="947475" x="0"/>
            <a:ext cy="526500" cx="9158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DIAGRAMME DE CLASSE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15" name="Shape 115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16" name="Shape 116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17" name="Shape 117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y="1560349" x="0"/>
            <a:ext cy="5297650" cx="91439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19" name="Shape 119"/>
          <p:cNvSpPr txBox="1"/>
          <p:nvPr/>
        </p:nvSpPr>
        <p:spPr>
          <a:xfrm>
            <a:off y="947475" x="0"/>
            <a:ext cy="526500" cx="9158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2400" lang="en"/>
              <a:t>DIAGRAMME D'ACTIVITE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26" name="Shape 126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27" name="Shape 127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28" name="Shape 128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y="1219200" x="76200"/>
            <a:ext cy="5367999" cx="8924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36" name="Shape 136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37" name="Shape 137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38" name="Shape 138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9" name="Shape 139"/>
          <p:cNvSpPr txBox="1"/>
          <p:nvPr/>
        </p:nvSpPr>
        <p:spPr>
          <a:xfrm>
            <a:off y="673775" x="124825"/>
            <a:ext cy="5532299" cx="893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640"/>
              </a:spcBef>
              <a:buNone/>
            </a:pP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Resultats - simulation 1: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Conditions de départ: </a:t>
            </a: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absence d'aides publiques; 30% des parcelles OGM; importance similaire entre rendement et satisfaction personnelle; beaucoup de tolérance à "l'insatisfaction" par les BIO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2400" lang="en">
                <a:latin typeface="Calibri"/>
                <a:ea typeface="Calibri"/>
                <a:cs typeface="Calibri"/>
                <a:sym typeface="Calibri"/>
              </a:rPr>
              <a:t>le systeme arrive à l'équilibre</a:t>
            </a:r>
          </a:p>
          <a:p>
            <a:pPr algn="just" rtl="0" lvl="1" indent="-381000" marL="914400">
              <a:spcBef>
                <a:spcPts val="64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Pourcentage des OGM autour de 50%</a:t>
            </a:r>
          </a:p>
        </p:txBody>
      </p:sp>
      <p:sp>
        <p:nvSpPr>
          <p:cNvPr id="140" name="Shape 140"/>
          <p:cNvSpPr/>
          <p:nvPr/>
        </p:nvSpPr>
        <p:spPr>
          <a:xfrm>
            <a:off y="3130750" x="905725"/>
            <a:ext cy="3727249" cx="72926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0" x="0"/>
            <a:ext cy="642900" cx="9144000"/>
          </a:xfrm>
          <a:prstGeom prst="rect">
            <a:avLst/>
          </a:prstGeom>
          <a:solidFill>
            <a:srgbClr val="31859C"/>
          </a:solidFill>
          <a:ln w="25400" cap="rnd">
            <a:solidFill>
              <a:srgbClr val="385D8A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STAYBIO? - Should I stay or should I BIO?</a:t>
            </a:r>
          </a:p>
        </p:txBody>
      </p:sp>
      <p:sp>
        <p:nvSpPr>
          <p:cNvPr id="147" name="Shape 147"/>
          <p:cNvSpPr/>
          <p:nvPr/>
        </p:nvSpPr>
        <p:spPr>
          <a:xfrm>
            <a:off y="6480175" x="7858125"/>
            <a:ext cy="234949" cx="1071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48" name="Shape 148"/>
          <p:cNvCxnSpPr/>
          <p:nvPr/>
        </p:nvCxnSpPr>
        <p:spPr>
          <a:xfrm>
            <a:off y="6427787" x="285750"/>
            <a:ext cy="1500" cx="8643899"/>
          </a:xfrm>
          <a:prstGeom prst="straightConnector1">
            <a:avLst/>
          </a:prstGeom>
          <a:noFill/>
          <a:ln w="9525" cap="rnd">
            <a:solidFill>
              <a:srgbClr val="31859C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49" name="Shape 149"/>
          <p:cNvSpPr/>
          <p:nvPr/>
        </p:nvSpPr>
        <p:spPr>
          <a:xfrm>
            <a:off y="0" x="8086725"/>
            <a:ext cy="1114299" cx="1071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0" name="Shape 150"/>
          <p:cNvSpPr txBox="1"/>
          <p:nvPr/>
        </p:nvSpPr>
        <p:spPr>
          <a:xfrm>
            <a:off y="673775" x="0"/>
            <a:ext cy="5532299" cx="9064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40"/>
              </a:spcBef>
              <a:buNone/>
            </a:pPr>
            <a:r>
              <a:rPr u="sng" b="1" sz="2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Résultats - simulation 2:</a:t>
            </a:r>
          </a:p>
          <a:p>
            <a:pPr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Conditions de départ - mêmes conditions que pour la simulation 1, mais avec des aides publiques aux BIO correspondantes à 6% de leur rendement:</a:t>
            </a:r>
          </a:p>
          <a:p>
            <a:pPr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b="1" sz="2000" lang="en">
                <a:latin typeface="Calibri"/>
                <a:ea typeface="Calibri"/>
                <a:cs typeface="Calibri"/>
                <a:sym typeface="Calibri"/>
              </a:rPr>
              <a:t>le système arrive à l'équilibre</a:t>
            </a:r>
          </a:p>
          <a:p>
            <a:pPr rtl="0" lvl="1" indent="-381000" marL="914400">
              <a:spcBef>
                <a:spcPts val="640"/>
              </a:spcBef>
              <a:buClr>
                <a:srgbClr val="000000"/>
              </a:buClr>
              <a:buSzPct val="120000"/>
              <a:buFont typeface="Courier New"/>
              <a:buChar char="o"/>
            </a:pPr>
            <a:r>
              <a:rPr sz="2000" lang="en">
                <a:latin typeface="Calibri"/>
                <a:ea typeface="Calibri"/>
                <a:cs typeface="Calibri"/>
                <a:sym typeface="Calibri"/>
              </a:rPr>
              <a:t>Le pourcentage des OGM dans le terrain reste très bas, proche au 30%</a:t>
            </a:r>
          </a:p>
          <a:p>
            <a:r>
              <a:t/>
            </a:r>
          </a:p>
          <a:p>
            <a:pPr rtl="0" lvl="0">
              <a:spcBef>
                <a:spcPts val="64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Les aides publiques</a:t>
            </a:r>
          </a:p>
          <a:p>
            <a:pPr rtl="0" lvl="0">
              <a:spcBef>
                <a:spcPts val="64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compensent </a:t>
            </a:r>
          </a:p>
          <a:p>
            <a:pPr rtl="0" lvl="0">
              <a:spcBef>
                <a:spcPts val="64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la différence </a:t>
            </a:r>
          </a:p>
          <a:p>
            <a:pPr rtl="0" lvl="0">
              <a:spcBef>
                <a:spcPts val="64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de rendement </a:t>
            </a:r>
          </a:p>
          <a:p>
            <a:pPr rtl="0" lvl="0">
              <a:spcBef>
                <a:spcPts val="64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entre </a:t>
            </a:r>
          </a:p>
          <a:p>
            <a:pPr rtl="0" lvl="0">
              <a:spcBef>
                <a:spcPts val="64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BIO et OGM</a:t>
            </a:r>
          </a:p>
        </p:txBody>
      </p:sp>
      <p:sp>
        <p:nvSpPr>
          <p:cNvPr id="151" name="Shape 151"/>
          <p:cNvSpPr/>
          <p:nvPr/>
        </p:nvSpPr>
        <p:spPr>
          <a:xfrm>
            <a:off y="2937050" x="1962250"/>
            <a:ext cy="3778075" cx="71569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3_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1_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2_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