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65" r:id="rId3"/>
    <p:sldId id="257" r:id="rId4"/>
    <p:sldId id="272" r:id="rId5"/>
    <p:sldId id="259" r:id="rId6"/>
    <p:sldId id="260" r:id="rId7"/>
    <p:sldId id="258" r:id="rId8"/>
    <p:sldId id="271" r:id="rId9"/>
    <p:sldId id="274" r:id="rId10"/>
    <p:sldId id="275" r:id="rId11"/>
    <p:sldId id="276" r:id="rId12"/>
    <p:sldId id="267" r:id="rId13"/>
    <p:sldId id="268" r:id="rId14"/>
    <p:sldId id="269" r:id="rId15"/>
    <p:sldId id="270" r:id="rId16"/>
    <p:sldId id="277" r:id="rId17"/>
    <p:sldId id="263" r:id="rId18"/>
    <p:sldId id="261" r:id="rId19"/>
    <p:sldId id="262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9"/>
    <p:restoredTop sz="93690"/>
  </p:normalViewPr>
  <p:slideViewPr>
    <p:cSldViewPr snapToGrid="0">
      <p:cViewPr varScale="1">
        <p:scale>
          <a:sx n="119" d="100"/>
          <a:sy n="119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4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8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8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7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4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50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3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43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QI-SHI/CSYE-7200-Final-Project-Team-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irilkumaramal/heart-strok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31CB-666D-40D7-BFCD-50DCC4BC4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8C856-CFB7-4CD8-AE53-1ED8BF34E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24287"/>
          </a:xfrm>
        </p:spPr>
        <p:txBody>
          <a:bodyPr>
            <a:normAutofit/>
          </a:bodyPr>
          <a:lstStyle/>
          <a:p>
            <a:r>
              <a:rPr lang="en-US" altLang="zh-CN" dirty="0"/>
              <a:t>Team 6</a:t>
            </a:r>
          </a:p>
          <a:p>
            <a:r>
              <a:rPr lang="en-US" dirty="0"/>
              <a:t>Yue Liu, 001353606</a:t>
            </a:r>
          </a:p>
          <a:p>
            <a:r>
              <a:rPr lang="en-US" dirty="0" err="1"/>
              <a:t>Maqi</a:t>
            </a:r>
            <a:r>
              <a:rPr lang="en-US" dirty="0"/>
              <a:t> Shi, 001057366</a:t>
            </a:r>
          </a:p>
        </p:txBody>
      </p:sp>
    </p:spTree>
    <p:extLst>
      <p:ext uri="{BB962C8B-B14F-4D97-AF65-F5344CB8AC3E}">
        <p14:creationId xmlns:p14="http://schemas.microsoft.com/office/powerpoint/2010/main" val="23231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Correlation Matrix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A43CC1-5EAD-4E08-9B6F-EAE2B837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040390"/>
            <a:ext cx="106394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Smote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7B502-0F82-4903-A816-C7219C7A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098163"/>
            <a:ext cx="5543550" cy="187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2BA60B-C035-4919-9136-BDEADF50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272306"/>
            <a:ext cx="5419725" cy="1781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34C5DC-21DD-4720-8E04-2102264440C3}"/>
              </a:ext>
            </a:extLst>
          </p:cNvPr>
          <p:cNvSpPr txBox="1"/>
          <p:nvPr/>
        </p:nvSpPr>
        <p:spPr>
          <a:xfrm>
            <a:off x="1588655" y="2632364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72C74-BEAD-42D2-A70E-213EE5ABA175}"/>
              </a:ext>
            </a:extLst>
          </p:cNvPr>
          <p:cNvSpPr txBox="1"/>
          <p:nvPr/>
        </p:nvSpPr>
        <p:spPr>
          <a:xfrm>
            <a:off x="1588655" y="4839743"/>
            <a:ext cx="181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data</a:t>
            </a:r>
          </a:p>
        </p:txBody>
      </p:sp>
    </p:spTree>
    <p:extLst>
      <p:ext uri="{BB962C8B-B14F-4D97-AF65-F5344CB8AC3E}">
        <p14:creationId xmlns:p14="http://schemas.microsoft.com/office/powerpoint/2010/main" val="375009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0355-207B-4744-AB58-80E226A9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95C45-4E0D-4B94-840A-5DEE4ABB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38" y="4181475"/>
            <a:ext cx="2638425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E89FC-3CA9-4965-84BC-4129FE3D8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36" y="4286250"/>
            <a:ext cx="339090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6DE43-A69E-4EF6-83A2-591F932A9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258" y="4257675"/>
            <a:ext cx="3409950" cy="885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9FCBFA-7682-4D63-A282-F3C50D675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673" y="2669952"/>
            <a:ext cx="2524125" cy="590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E00F57-3A33-4651-B499-E7AE7ED91DD5}"/>
              </a:ext>
            </a:extLst>
          </p:cNvPr>
          <p:cNvSpPr txBox="1"/>
          <p:nvPr/>
        </p:nvSpPr>
        <p:spPr>
          <a:xfrm>
            <a:off x="1034472" y="2077187"/>
            <a:ext cx="31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using </a:t>
            </a:r>
            <a:r>
              <a:rPr lang="en-US" dirty="0" err="1"/>
              <a:t>somte</a:t>
            </a:r>
            <a:r>
              <a:rPr lang="en-US" dirty="0"/>
              <a:t> algorithm: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984AD-04AA-47CC-AB21-4D2157B6F5B0}"/>
              </a:ext>
            </a:extLst>
          </p:cNvPr>
          <p:cNvSpPr txBox="1"/>
          <p:nvPr/>
        </p:nvSpPr>
        <p:spPr>
          <a:xfrm>
            <a:off x="674395" y="3536322"/>
            <a:ext cx="31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using </a:t>
            </a:r>
            <a:r>
              <a:rPr lang="en-US" dirty="0" err="1"/>
              <a:t>somte</a:t>
            </a:r>
            <a:r>
              <a:rPr lang="en-US" dirty="0"/>
              <a:t> algorithm:</a:t>
            </a:r>
          </a:p>
        </p:txBody>
      </p:sp>
    </p:spTree>
    <p:extLst>
      <p:ext uri="{BB962C8B-B14F-4D97-AF65-F5344CB8AC3E}">
        <p14:creationId xmlns:p14="http://schemas.microsoft.com/office/powerpoint/2010/main" val="86807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altLang="zh-CN" dirty="0"/>
              <a:t>Random Forest Model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altLang="zh-CN" dirty="0"/>
              <a:t>Random forests are a popular family of classification and regression methods. More information about the </a:t>
            </a:r>
            <a:r>
              <a:rPr lang="en-US" altLang="zh-CN" dirty="0" err="1"/>
              <a:t>spark.ml</a:t>
            </a:r>
            <a:r>
              <a:rPr lang="en-US" altLang="zh-CN" dirty="0"/>
              <a:t> implementation can be found further in the section on random forests.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8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Logistic Regression Model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Logistic regression is a popular method to predict a categorical response. It is a special case of Generalized Linear models that predicts the probability of the outcomes. In </a:t>
            </a:r>
            <a:r>
              <a:rPr lang="en-US" altLang="zh-CN" dirty="0" err="1"/>
              <a:t>spark.ml</a:t>
            </a:r>
            <a:r>
              <a:rPr lang="en-US" altLang="zh-CN" dirty="0"/>
              <a:t> logistic regression can be used to predict a binary outcome by using binomial logistic regression, or it can be used to predict a multiclass outcome by using multinomial logistic regression. Use the family parameter to select between these two algorithms, or leave it unset and Spark will infer the correct variant.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9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Decision Tree Model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Random forests are a popular family of classification and regression methods. More information about the </a:t>
            </a:r>
            <a:r>
              <a:rPr lang="en-US" altLang="zh-CN" dirty="0" err="1"/>
              <a:t>spark.ml</a:t>
            </a:r>
            <a:r>
              <a:rPr lang="en-US" altLang="zh-CN" dirty="0"/>
              <a:t> implementation can be found further in the section on random forests.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3327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0355-207B-4744-AB58-80E226A9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AA253-265F-47D1-BCE8-7F74F910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922" y="2107793"/>
            <a:ext cx="3486150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E5B8E-0730-433D-99CC-FCE7915E7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922" y="3497127"/>
            <a:ext cx="35242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4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6ECC-DD9D-4CF4-BAE6-37C931F8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Acceptance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FD48-86F9-4D2A-A422-1A91F4248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analysis results with test set(from dataset)</a:t>
            </a:r>
          </a:p>
          <a:p>
            <a:pPr marL="0" indent="0">
              <a:buNone/>
            </a:pPr>
            <a:r>
              <a:rPr lang="en-US" dirty="0"/>
              <a:t>	The accuracy should reach 70%</a:t>
            </a:r>
          </a:p>
          <a:p>
            <a:r>
              <a:rPr lang="en-US" dirty="0"/>
              <a:t>Response time &lt; 2 Seconds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4100CC-356D-4353-AC13-68452A73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44" y="4216400"/>
            <a:ext cx="3200816" cy="5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5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69BF-8099-4FAA-8220-FDC17EC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A9C0-B03F-43DD-BEE9-9577777F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97982"/>
            <a:ext cx="10515600" cy="2053917"/>
          </a:xfrm>
        </p:spPr>
        <p:txBody>
          <a:bodyPr>
            <a:normAutofit/>
          </a:bodyPr>
          <a:lstStyle/>
          <a:p>
            <a:r>
              <a:rPr lang="en-US" dirty="0"/>
              <a:t>The implements of predict model</a:t>
            </a:r>
          </a:p>
          <a:p>
            <a:r>
              <a:rPr lang="en-US" dirty="0"/>
              <a:t>All the unit test</a:t>
            </a:r>
          </a:p>
          <a:p>
            <a:r>
              <a:rPr lang="en-US" dirty="0"/>
              <a:t>Extraction of data</a:t>
            </a:r>
          </a:p>
          <a:p>
            <a:r>
              <a:rPr lang="en-US" dirty="0"/>
              <a:t>Store the user information data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BD5097-76EF-4331-8B4F-7FC5173D24FF}"/>
              </a:ext>
            </a:extLst>
          </p:cNvPr>
          <p:cNvSpPr txBox="1">
            <a:spLocks/>
          </p:cNvSpPr>
          <p:nvPr/>
        </p:nvSpPr>
        <p:spPr>
          <a:xfrm>
            <a:off x="944733" y="4550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Repository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BC51E-3F25-46EB-85AB-AABA0C43DBAD}"/>
              </a:ext>
            </a:extLst>
          </p:cNvPr>
          <p:cNvSpPr txBox="1">
            <a:spLocks/>
          </p:cNvSpPr>
          <p:nvPr/>
        </p:nvSpPr>
        <p:spPr>
          <a:xfrm>
            <a:off x="944733" y="5589371"/>
            <a:ext cx="10515600" cy="7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https://github.com/MAQI-SHI/CSYE-7200-Final-Project-Team-6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13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BD9C-A4DD-4C30-8800-862812A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Goals of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211A-FC8A-4282-95BF-A68B2131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Using </a:t>
            </a:r>
            <a:r>
              <a:rPr lang="en-US" dirty="0" err="1"/>
              <a:t>scala</a:t>
            </a:r>
            <a:r>
              <a:rPr lang="en-US" dirty="0"/>
              <a:t> to deal with big data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Build predict model to analysis the user's physical health and predict whether user will get a stroke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Learning the specific algorithm and the using of </a:t>
            </a:r>
            <a:r>
              <a:rPr lang="en-US" dirty="0" err="1"/>
              <a:t>scala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6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AC04-8E72-497B-9BF8-70C4EA7A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9F17-D492-4FFA-9606-1C5F628E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World Health Organization (WHO) stroke is the 2nd leading cause of death globally, responsible for approximately 11% of total deaths.</a:t>
            </a:r>
          </a:p>
          <a:p>
            <a:r>
              <a:rPr lang="en-US" dirty="0"/>
              <a:t>This project predicts whether a patient is likely to get stroke based on the health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90842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D14F-A994-4D27-8BC6-178FADB0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250" y="2947864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84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670-B611-4C4A-BE7C-E6580C0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2536"/>
            <a:ext cx="9601196" cy="1303867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C651-A0CA-488D-A36D-BEB0D9BE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906" y="1695702"/>
            <a:ext cx="8568523" cy="1303867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3100" dirty="0"/>
              <a:t>User should input personal information by following the instructions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predict model calculates whether user will get a stroke or not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5241AE-FBD9-4AA7-B145-04D1A632123D}"/>
              </a:ext>
            </a:extLst>
          </p:cNvPr>
          <p:cNvSpPr/>
          <p:nvPr/>
        </p:nvSpPr>
        <p:spPr>
          <a:xfrm>
            <a:off x="764244" y="3236258"/>
            <a:ext cx="1649506" cy="154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6FA62-1D8F-45B4-878C-A9EEBAFC2BEB}"/>
              </a:ext>
            </a:extLst>
          </p:cNvPr>
          <p:cNvCxnSpPr/>
          <p:nvPr/>
        </p:nvCxnSpPr>
        <p:spPr>
          <a:xfrm>
            <a:off x="2402541" y="4019006"/>
            <a:ext cx="1703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6A95C4-218C-43E5-8396-46FAB8EE4F6F}"/>
              </a:ext>
            </a:extLst>
          </p:cNvPr>
          <p:cNvSpPr/>
          <p:nvPr/>
        </p:nvSpPr>
        <p:spPr>
          <a:xfrm>
            <a:off x="4105835" y="3283999"/>
            <a:ext cx="2805953" cy="14522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Prediction APP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A9C584-CD1F-4E72-8019-3D9BD6782170}"/>
              </a:ext>
            </a:extLst>
          </p:cNvPr>
          <p:cNvSpPr/>
          <p:nvPr/>
        </p:nvSpPr>
        <p:spPr>
          <a:xfrm>
            <a:off x="8646453" y="3245124"/>
            <a:ext cx="2805953" cy="15477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Will/</a:t>
            </a:r>
            <a:r>
              <a:rPr lang="en-US" sz="2400" dirty="0" err="1"/>
              <a:t>Willn’t</a:t>
            </a:r>
            <a:r>
              <a:rPr lang="en-US" sz="2400" dirty="0"/>
              <a:t> have stroke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AE3E71-D8AB-44BD-AE9C-66CC3503F4FC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925234" y="4019006"/>
            <a:ext cx="1721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1A879F-2A8A-4D32-9838-E2F7E3267D10}"/>
              </a:ext>
            </a:extLst>
          </p:cNvPr>
          <p:cNvSpPr txBox="1"/>
          <p:nvPr/>
        </p:nvSpPr>
        <p:spPr>
          <a:xfrm>
            <a:off x="2622176" y="3695839"/>
            <a:ext cx="131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89558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670-B611-4C4A-BE7C-E6580C0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2536"/>
            <a:ext cx="9601196" cy="1303867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7EECA-FB91-422C-9F47-B87E2706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43" y="2246663"/>
            <a:ext cx="9210675" cy="2943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01348-C029-439E-84F3-0993F20B155A}"/>
              </a:ext>
            </a:extLst>
          </p:cNvPr>
          <p:cNvSpPr txBox="1"/>
          <p:nvPr/>
        </p:nvSpPr>
        <p:spPr>
          <a:xfrm>
            <a:off x="1309543" y="1852778"/>
            <a:ext cx="15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767C8-8BD4-4565-9C49-1AADCE8A2EF2}"/>
              </a:ext>
            </a:extLst>
          </p:cNvPr>
          <p:cNvSpPr txBox="1"/>
          <p:nvPr/>
        </p:nvSpPr>
        <p:spPr>
          <a:xfrm>
            <a:off x="1295401" y="5214441"/>
            <a:ext cx="15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21262-B7A7-4756-9D3F-A694C580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5569385"/>
            <a:ext cx="39433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6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1113-5955-46A9-87A3-C65A5878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EDC8-561C-41BC-9A47-B8A40829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https://www.kaggle.com/lirilkumaramal/heart-stroke </a:t>
            </a:r>
            <a:endParaRPr lang="en-US" altLang="zh-CN" dirty="0"/>
          </a:p>
          <a:p>
            <a:r>
              <a:rPr lang="en-US" dirty="0"/>
              <a:t>This dataset is used to predict whether a patient is likely to get stroke based on the input parameters like gender, age, various diseases, and smoking status. </a:t>
            </a:r>
          </a:p>
          <a:p>
            <a:r>
              <a:rPr lang="en-US" dirty="0"/>
              <a:t>This dataset contains </a:t>
            </a:r>
            <a:r>
              <a:rPr lang="en-US" altLang="zh-CN" dirty="0"/>
              <a:t>about </a:t>
            </a:r>
            <a:r>
              <a:rPr lang="en-US" dirty="0"/>
              <a:t>50000 rows, each row in the data provides related information about the patient.</a:t>
            </a:r>
          </a:p>
        </p:txBody>
      </p:sp>
    </p:spTree>
    <p:extLst>
      <p:ext uri="{BB962C8B-B14F-4D97-AF65-F5344CB8AC3E}">
        <p14:creationId xmlns:p14="http://schemas.microsoft.com/office/powerpoint/2010/main" val="37240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1E7D-8BCA-4AB7-A1AC-28A0B106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Milestone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64D0-BACB-48B8-9992-2CEE1581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1-2, data clean and learn spark</a:t>
            </a:r>
          </a:p>
          <a:p>
            <a:pPr marL="0" indent="0">
              <a:buNone/>
            </a:pPr>
            <a:r>
              <a:rPr lang="en-US" dirty="0"/>
              <a:t>	clean and break down the text of CSV format, eliminate errors and missing data, store them in the program or the database</a:t>
            </a:r>
          </a:p>
          <a:p>
            <a:r>
              <a:rPr lang="en-US" dirty="0"/>
              <a:t>Week 3 -4, build prediction model and train the model</a:t>
            </a:r>
          </a:p>
          <a:p>
            <a:pPr marL="0" indent="0">
              <a:buNone/>
            </a:pPr>
            <a:r>
              <a:rPr lang="en-US" dirty="0"/>
              <a:t>	Train multiple models, and get the result	</a:t>
            </a:r>
          </a:p>
          <a:p>
            <a:r>
              <a:rPr lang="en-US" dirty="0"/>
              <a:t>Week 5, test model and build prediction app</a:t>
            </a:r>
          </a:p>
          <a:p>
            <a:pPr marL="0" indent="0">
              <a:buNone/>
            </a:pPr>
            <a:r>
              <a:rPr lang="en-US" dirty="0"/>
              <a:t>	use the test set to test models and find the best one, and build the prediction app, once the user inputs information, give the result</a:t>
            </a:r>
          </a:p>
        </p:txBody>
      </p:sp>
    </p:spTree>
    <p:extLst>
      <p:ext uri="{BB962C8B-B14F-4D97-AF65-F5344CB8AC3E}">
        <p14:creationId xmlns:p14="http://schemas.microsoft.com/office/powerpoint/2010/main" val="95055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178" y="426319"/>
            <a:ext cx="9601196" cy="1303867"/>
          </a:xfrm>
        </p:spPr>
        <p:txBody>
          <a:bodyPr/>
          <a:lstStyle/>
          <a:p>
            <a:r>
              <a:rPr lang="en" dirty="0"/>
              <a:t>Methodology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57CADC-0207-4E71-9255-C7692D8D0F67}"/>
              </a:ext>
            </a:extLst>
          </p:cNvPr>
          <p:cNvSpPr/>
          <p:nvPr/>
        </p:nvSpPr>
        <p:spPr>
          <a:xfrm>
            <a:off x="887503" y="1926051"/>
            <a:ext cx="1402978" cy="681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Original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5D55D6-C87D-4256-8F39-B2C1C35A542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290481" y="2266711"/>
            <a:ext cx="1084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63DC5C3-B653-409F-8D7D-FA3DCA0E0E5C}"/>
              </a:ext>
            </a:extLst>
          </p:cNvPr>
          <p:cNvSpPr/>
          <p:nvPr/>
        </p:nvSpPr>
        <p:spPr>
          <a:xfrm>
            <a:off x="3375210" y="1926060"/>
            <a:ext cx="1568824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149A6-5E0F-447A-AC6B-BFDFC60B7355}"/>
              </a:ext>
            </a:extLst>
          </p:cNvPr>
          <p:cNvSpPr txBox="1"/>
          <p:nvPr/>
        </p:nvSpPr>
        <p:spPr>
          <a:xfrm>
            <a:off x="2290481" y="1946973"/>
            <a:ext cx="1084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csv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E078F0-D103-414C-BA17-F40EC70D80AB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4944034" y="2254750"/>
            <a:ext cx="1566581" cy="1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4082E4-A066-4FD3-B0A2-458056BD917E}"/>
              </a:ext>
            </a:extLst>
          </p:cNvPr>
          <p:cNvSpPr txBox="1"/>
          <p:nvPr/>
        </p:nvSpPr>
        <p:spPr>
          <a:xfrm>
            <a:off x="5074024" y="1891401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data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09DD6C-A1E5-4734-AF58-C7E1FF8C9AA6}"/>
              </a:ext>
            </a:extLst>
          </p:cNvPr>
          <p:cNvSpPr/>
          <p:nvPr/>
        </p:nvSpPr>
        <p:spPr>
          <a:xfrm>
            <a:off x="6526305" y="1927260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Cleaned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53AC43-B2C2-4639-A94E-AC51768DB419}"/>
              </a:ext>
            </a:extLst>
          </p:cNvPr>
          <p:cNvSpPr/>
          <p:nvPr/>
        </p:nvSpPr>
        <p:spPr>
          <a:xfrm>
            <a:off x="9457766" y="1917095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E3FD9E-FCEB-43A6-93F4-761D717034C6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8162362" y="2257751"/>
            <a:ext cx="1295404" cy="1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C2D28-7640-4DB3-8466-86E501A77EAD}"/>
              </a:ext>
            </a:extLst>
          </p:cNvPr>
          <p:cNvSpPr txBox="1"/>
          <p:nvPr/>
        </p:nvSpPr>
        <p:spPr>
          <a:xfrm>
            <a:off x="8099610" y="1946973"/>
            <a:ext cx="18646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standardization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A28EA1-41F4-4A42-97BA-60E0B63EFBFE}"/>
              </a:ext>
            </a:extLst>
          </p:cNvPr>
          <p:cNvSpPr/>
          <p:nvPr/>
        </p:nvSpPr>
        <p:spPr>
          <a:xfrm>
            <a:off x="9538448" y="3346962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Correlation</a:t>
            </a:r>
          </a:p>
          <a:p>
            <a:pPr algn="ctr"/>
            <a:r>
              <a:rPr lang="en-US" sz="1600" dirty="0"/>
              <a:t>Matrix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FA8C25-E4B3-423D-B43F-18373ADFEA80}"/>
              </a:ext>
            </a:extLst>
          </p:cNvPr>
          <p:cNvCxnSpPr>
            <a:cxnSpLocks/>
            <a:stCxn id="18" idx="4"/>
            <a:endCxn id="24" idx="0"/>
          </p:cNvCxnSpPr>
          <p:nvPr/>
        </p:nvCxnSpPr>
        <p:spPr>
          <a:xfrm>
            <a:off x="10275795" y="2598406"/>
            <a:ext cx="80682" cy="74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D04C66-F14E-4980-8D5A-21560E34E75C}"/>
              </a:ext>
            </a:extLst>
          </p:cNvPr>
          <p:cNvSpPr txBox="1"/>
          <p:nvPr/>
        </p:nvSpPr>
        <p:spPr>
          <a:xfrm>
            <a:off x="10441639" y="2672051"/>
            <a:ext cx="1465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Analyze data correlation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96E596-A0CF-4A7E-9662-ECEAE5C25994}"/>
              </a:ext>
            </a:extLst>
          </p:cNvPr>
          <p:cNvSpPr/>
          <p:nvPr/>
        </p:nvSpPr>
        <p:spPr>
          <a:xfrm>
            <a:off x="6168838" y="3345860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B60588-009D-4002-B31B-79650F856171}"/>
              </a:ext>
            </a:extLst>
          </p:cNvPr>
          <p:cNvCxnSpPr>
            <a:cxnSpLocks/>
            <a:stCxn id="24" idx="2"/>
            <a:endCxn id="29" idx="6"/>
          </p:cNvCxnSpPr>
          <p:nvPr/>
        </p:nvCxnSpPr>
        <p:spPr>
          <a:xfrm flipH="1" flipV="1">
            <a:off x="7804895" y="3686516"/>
            <a:ext cx="1733553" cy="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7D9ACFF-616C-42F6-8843-38649202B86C}"/>
              </a:ext>
            </a:extLst>
          </p:cNvPr>
          <p:cNvSpPr txBox="1"/>
          <p:nvPr/>
        </p:nvSpPr>
        <p:spPr>
          <a:xfrm>
            <a:off x="7902391" y="3424905"/>
            <a:ext cx="163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Choose high related column as feature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2BF97A-6B05-4B16-BEEA-F03D1AE786C3}"/>
              </a:ext>
            </a:extLst>
          </p:cNvPr>
          <p:cNvSpPr/>
          <p:nvPr/>
        </p:nvSpPr>
        <p:spPr>
          <a:xfrm>
            <a:off x="2061881" y="3345860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1D70BF-71C0-475B-A060-008DFEAE0051}"/>
              </a:ext>
            </a:extLst>
          </p:cNvPr>
          <p:cNvCxnSpPr>
            <a:cxnSpLocks/>
            <a:stCxn id="29" idx="2"/>
            <a:endCxn id="36" idx="6"/>
          </p:cNvCxnSpPr>
          <p:nvPr/>
        </p:nvCxnSpPr>
        <p:spPr>
          <a:xfrm flipH="1">
            <a:off x="3697938" y="3686516"/>
            <a:ext cx="247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63CD46-5E0D-4CF2-991F-96C3B291017D}"/>
              </a:ext>
            </a:extLst>
          </p:cNvPr>
          <p:cNvSpPr txBox="1"/>
          <p:nvPr/>
        </p:nvSpPr>
        <p:spPr>
          <a:xfrm>
            <a:off x="3889568" y="3345860"/>
            <a:ext cx="2194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smote algorithm to generate minority 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A25E47-B481-45F8-BF45-067FE2A1B8F3}"/>
              </a:ext>
            </a:extLst>
          </p:cNvPr>
          <p:cNvSpPr/>
          <p:nvPr/>
        </p:nvSpPr>
        <p:spPr>
          <a:xfrm>
            <a:off x="1748115" y="4609846"/>
            <a:ext cx="2169459" cy="194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9CCA44-15AF-4B44-BC73-1CAC0711F7EB}"/>
              </a:ext>
            </a:extLst>
          </p:cNvPr>
          <p:cNvSpPr/>
          <p:nvPr/>
        </p:nvSpPr>
        <p:spPr>
          <a:xfrm>
            <a:off x="1972233" y="4765660"/>
            <a:ext cx="1721222" cy="49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177283-4036-4E79-B492-367FC68680C4}"/>
              </a:ext>
            </a:extLst>
          </p:cNvPr>
          <p:cNvSpPr/>
          <p:nvPr/>
        </p:nvSpPr>
        <p:spPr>
          <a:xfrm>
            <a:off x="1972233" y="5348335"/>
            <a:ext cx="1721222" cy="49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Logistic Regression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0DE916-48C5-469A-BD0F-D76B4F11D53D}"/>
              </a:ext>
            </a:extLst>
          </p:cNvPr>
          <p:cNvSpPr/>
          <p:nvPr/>
        </p:nvSpPr>
        <p:spPr>
          <a:xfrm>
            <a:off x="1972233" y="5950087"/>
            <a:ext cx="1721222" cy="49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2BAAA8-A333-4187-834E-AD55367821D0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 flipH="1">
            <a:off x="2832845" y="4027171"/>
            <a:ext cx="47065" cy="58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46B27C-463A-4092-AD5B-5C8144CF3209}"/>
              </a:ext>
            </a:extLst>
          </p:cNvPr>
          <p:cNvSpPr txBox="1"/>
          <p:nvPr/>
        </p:nvSpPr>
        <p:spPr>
          <a:xfrm>
            <a:off x="887503" y="4122856"/>
            <a:ext cx="2169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Train and Save model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8AA4C94-E802-4858-B1AF-095EDA3558F3}"/>
              </a:ext>
            </a:extLst>
          </p:cNvPr>
          <p:cNvSpPr/>
          <p:nvPr/>
        </p:nvSpPr>
        <p:spPr>
          <a:xfrm>
            <a:off x="5282462" y="4817255"/>
            <a:ext cx="2619929" cy="9233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 App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743766-A3A6-4104-B5C3-CD9496CA2DDF}"/>
              </a:ext>
            </a:extLst>
          </p:cNvPr>
          <p:cNvCxnSpPr>
            <a:stCxn id="41" idx="3"/>
            <a:endCxn id="53" idx="2"/>
          </p:cNvCxnSpPr>
          <p:nvPr/>
        </p:nvCxnSpPr>
        <p:spPr>
          <a:xfrm flipV="1">
            <a:off x="3917574" y="5278915"/>
            <a:ext cx="1364888" cy="30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A548561-718F-437C-A3B9-95AE9E098A86}"/>
              </a:ext>
            </a:extLst>
          </p:cNvPr>
          <p:cNvSpPr/>
          <p:nvPr/>
        </p:nvSpPr>
        <p:spPr>
          <a:xfrm>
            <a:off x="9457765" y="4938258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D34B5F-9C42-47DC-947A-AE4EBCA3AD3B}"/>
              </a:ext>
            </a:extLst>
          </p:cNvPr>
          <p:cNvCxnSpPr>
            <a:cxnSpLocks/>
            <a:stCxn id="57" idx="2"/>
            <a:endCxn id="53" idx="6"/>
          </p:cNvCxnSpPr>
          <p:nvPr/>
        </p:nvCxnSpPr>
        <p:spPr>
          <a:xfrm flipH="1">
            <a:off x="7902391" y="5278914"/>
            <a:ext cx="1555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9C57362-D72F-460A-95C9-1B544DC16BD8}"/>
              </a:ext>
            </a:extLst>
          </p:cNvPr>
          <p:cNvSpPr/>
          <p:nvPr/>
        </p:nvSpPr>
        <p:spPr>
          <a:xfrm>
            <a:off x="5597348" y="6229741"/>
            <a:ext cx="1990156" cy="4605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FD164D-94B2-44D9-8790-E698F4732D2B}"/>
              </a:ext>
            </a:extLst>
          </p:cNvPr>
          <p:cNvCxnSpPr>
            <a:cxnSpLocks/>
            <a:stCxn id="53" idx="4"/>
            <a:endCxn id="61" idx="0"/>
          </p:cNvCxnSpPr>
          <p:nvPr/>
        </p:nvCxnSpPr>
        <p:spPr>
          <a:xfrm flipH="1">
            <a:off x="6592426" y="5740574"/>
            <a:ext cx="1" cy="48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49EDF2-6070-42E6-93AF-F996438CDC65}"/>
              </a:ext>
            </a:extLst>
          </p:cNvPr>
          <p:cNvSpPr txBox="1"/>
          <p:nvPr/>
        </p:nvSpPr>
        <p:spPr>
          <a:xfrm>
            <a:off x="4198861" y="5106713"/>
            <a:ext cx="87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71612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Cleaned 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C1542-9EB3-4655-AF0B-541D259F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458" y="2187668"/>
            <a:ext cx="58959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5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Standardization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795FF-9612-4B54-8C2D-035F93B5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03" y="1996099"/>
            <a:ext cx="3409950" cy="1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31C18F-9657-427F-BCB3-8F5910BBB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29" y="1996099"/>
            <a:ext cx="2400300" cy="191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C65A64-FB6C-4DA6-95D5-9B26509C2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203" y="4249628"/>
            <a:ext cx="3467100" cy="1276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6C8209-4641-4E1A-8913-BCEBF5669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529" y="4199384"/>
            <a:ext cx="2962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926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1155</TotalTime>
  <Words>591</Words>
  <Application>Microsoft Macintosh PowerPoint</Application>
  <PresentationFormat>宽屏</PresentationFormat>
  <Paragraphs>99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Stroke Prediction</vt:lpstr>
      <vt:lpstr>Introduction</vt:lpstr>
      <vt:lpstr>Use cases</vt:lpstr>
      <vt:lpstr>Use cases</vt:lpstr>
      <vt:lpstr>Data Source</vt:lpstr>
      <vt:lpstr>Milestone</vt:lpstr>
      <vt:lpstr>Methodology</vt:lpstr>
      <vt:lpstr>Cleaned Data</vt:lpstr>
      <vt:lpstr>Standardization</vt:lpstr>
      <vt:lpstr>Correlation Matrix</vt:lpstr>
      <vt:lpstr>Smote</vt:lpstr>
      <vt:lpstr>Model Accuracy Result</vt:lpstr>
      <vt:lpstr>Model Choose</vt:lpstr>
      <vt:lpstr>Model Choose</vt:lpstr>
      <vt:lpstr>Model Choose</vt:lpstr>
      <vt:lpstr>Testing Result</vt:lpstr>
      <vt:lpstr>Acceptance criteria</vt:lpstr>
      <vt:lpstr>Program in scala</vt:lpstr>
      <vt:lpstr>Goals of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yue liu</dc:creator>
  <cp:lastModifiedBy>Maqi Shi</cp:lastModifiedBy>
  <cp:revision>46</cp:revision>
  <dcterms:created xsi:type="dcterms:W3CDTF">2021-03-20T23:53:28Z</dcterms:created>
  <dcterms:modified xsi:type="dcterms:W3CDTF">2021-04-22T03:29:31Z</dcterms:modified>
</cp:coreProperties>
</file>