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5" r:id="rId3"/>
    <p:sldId id="257" r:id="rId4"/>
    <p:sldId id="272" r:id="rId5"/>
    <p:sldId id="259" r:id="rId6"/>
    <p:sldId id="260" r:id="rId7"/>
    <p:sldId id="258" r:id="rId8"/>
    <p:sldId id="271" r:id="rId9"/>
    <p:sldId id="274" r:id="rId10"/>
    <p:sldId id="275" r:id="rId11"/>
    <p:sldId id="276" r:id="rId12"/>
    <p:sldId id="269" r:id="rId13"/>
    <p:sldId id="270" r:id="rId14"/>
    <p:sldId id="268" r:id="rId15"/>
    <p:sldId id="267" r:id="rId16"/>
    <p:sldId id="277" r:id="rId17"/>
    <p:sldId id="263" r:id="rId18"/>
    <p:sldId id="261" r:id="rId19"/>
    <p:sldId id="26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9"/>
    <p:restoredTop sz="93690"/>
  </p:normalViewPr>
  <p:slideViewPr>
    <p:cSldViewPr snapToGrid="0">
      <p:cViewPr varScale="1">
        <p:scale>
          <a:sx n="119" d="100"/>
          <a:sy n="119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24287"/>
          </a:xfrm>
        </p:spPr>
        <p:txBody>
          <a:bodyPr>
            <a:normAutofit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43CC1-5EAD-4E08-9B6F-EAE2B837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40390"/>
            <a:ext cx="10639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7B502-0F82-4903-A816-C7219C7A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98163"/>
            <a:ext cx="554355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BA60B-C035-4919-9136-BDEADF50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272306"/>
            <a:ext cx="5419725" cy="1781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4C5DC-21DD-4720-8E04-2102264440C3}"/>
              </a:ext>
            </a:extLst>
          </p:cNvPr>
          <p:cNvSpPr txBox="1"/>
          <p:nvPr/>
        </p:nvSpPr>
        <p:spPr>
          <a:xfrm>
            <a:off x="1588655" y="263236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2C74-BEAD-42D2-A70E-213EE5ABA175}"/>
              </a:ext>
            </a:extLst>
          </p:cNvPr>
          <p:cNvSpPr txBox="1"/>
          <p:nvPr/>
        </p:nvSpPr>
        <p:spPr>
          <a:xfrm>
            <a:off x="1588655" y="4839743"/>
            <a:ext cx="18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375009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804519"/>
            <a:ext cx="9603275" cy="1049235"/>
          </a:xfrm>
        </p:spPr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60" y="1853754"/>
            <a:ext cx="9954711" cy="3545365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 Regression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Logistic regression is a popular method to predict a categorical response. It is a special case of Generalized Linear models that predicts the probability of the outcomes. 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Pipelines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b="1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2444A2E-2FE6-FD42-A323-7042BDA0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1" y="3782209"/>
            <a:ext cx="8140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60" y="1853754"/>
            <a:ext cx="9954711" cy="3545365"/>
          </a:xfrm>
        </p:spPr>
        <p:txBody>
          <a:bodyPr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Decision Tree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The decision tree is a greedy algorithm that performs a recursive binary partitioning of the feature space. The tree predicts the same label for each bottommost (leaf) partition. Each partition is chosen greedily by selecting the best split from a set of possible splits, in order to maximize the information gain at a tree node. 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32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54711" cy="3545365"/>
          </a:xfr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dirty="0"/>
              <a:t>Random forests are ensembles of decision trees. Random forests combine many decision trees in order to reduce the risk of overfitting. The </a:t>
            </a:r>
            <a:r>
              <a:rPr lang="en-US" dirty="0" err="1"/>
              <a:t>spark.ml</a:t>
            </a:r>
            <a:r>
              <a:rPr lang="en-US" dirty="0"/>
              <a:t> implementation supports random forests for binary and multiclass classification and for regression, using both continuous and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260268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68" y="3923232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92" y="3923232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669" y="3923232"/>
            <a:ext cx="34099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FCBFA-7682-4D63-A282-F3C50D675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2562630"/>
            <a:ext cx="3244318" cy="759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E00F57-3A33-4651-B499-E7AE7ED91DD5}"/>
              </a:ext>
            </a:extLst>
          </p:cNvPr>
          <p:cNvSpPr txBox="1"/>
          <p:nvPr/>
        </p:nvSpPr>
        <p:spPr>
          <a:xfrm>
            <a:off x="1451579" y="2077187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84AD-04AA-47CC-AB21-4D2157B6F5B0}"/>
              </a:ext>
            </a:extLst>
          </p:cNvPr>
          <p:cNvSpPr txBox="1"/>
          <p:nvPr/>
        </p:nvSpPr>
        <p:spPr>
          <a:xfrm>
            <a:off x="1451579" y="3437789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A253-265F-47D1-BCE8-7F74F910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59605"/>
            <a:ext cx="4205601" cy="1286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E5B8E-0730-433D-99CC-FCE7915E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19" y="2159605"/>
            <a:ext cx="4641535" cy="26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4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Response 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17" y="3741038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02041"/>
            <a:ext cx="10515600" cy="2053917"/>
          </a:xfrm>
        </p:spPr>
        <p:txBody>
          <a:bodyPr>
            <a:normAutofit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4559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50" y="294786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906" y="1695702"/>
            <a:ext cx="8568523" cy="130386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100" dirty="0"/>
              <a:t>User should input personal information by following the instructions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predict model calculates whether user will get a stroke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241AE-FBD9-4AA7-B145-04D1A632123D}"/>
              </a:ext>
            </a:extLst>
          </p:cNvPr>
          <p:cNvSpPr/>
          <p:nvPr/>
        </p:nvSpPr>
        <p:spPr>
          <a:xfrm>
            <a:off x="764244" y="3236258"/>
            <a:ext cx="1649506" cy="154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6FA62-1D8F-45B4-878C-A9EEBAFC2BEB}"/>
              </a:ext>
            </a:extLst>
          </p:cNvPr>
          <p:cNvCxnSpPr/>
          <p:nvPr/>
        </p:nvCxnSpPr>
        <p:spPr>
          <a:xfrm>
            <a:off x="2402541" y="4019006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A95C4-218C-43E5-8396-46FAB8EE4F6F}"/>
              </a:ext>
            </a:extLst>
          </p:cNvPr>
          <p:cNvSpPr/>
          <p:nvPr/>
        </p:nvSpPr>
        <p:spPr>
          <a:xfrm>
            <a:off x="4105835" y="3283999"/>
            <a:ext cx="2805953" cy="1452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Prediction 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A9C584-CD1F-4E72-8019-3D9BD6782170}"/>
              </a:ext>
            </a:extLst>
          </p:cNvPr>
          <p:cNvSpPr/>
          <p:nvPr/>
        </p:nvSpPr>
        <p:spPr>
          <a:xfrm>
            <a:off x="8646453" y="3245124"/>
            <a:ext cx="2805953" cy="15477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Will/</a:t>
            </a:r>
            <a:r>
              <a:rPr lang="en-US" sz="2400" dirty="0" err="1"/>
              <a:t>Willn’t</a:t>
            </a:r>
            <a:r>
              <a:rPr lang="en-US" sz="2400" dirty="0"/>
              <a:t> have stroke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AE3E71-D8AB-44BD-AE9C-66CC3503F4F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25234" y="4019006"/>
            <a:ext cx="172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1A879F-2A8A-4D32-9838-E2F7E3267D10}"/>
              </a:ext>
            </a:extLst>
          </p:cNvPr>
          <p:cNvSpPr txBox="1"/>
          <p:nvPr/>
        </p:nvSpPr>
        <p:spPr>
          <a:xfrm>
            <a:off x="2622176" y="3695839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6" r="3028"/>
          <a:stretch/>
        </p:blipFill>
        <p:spPr>
          <a:xfrm>
            <a:off x="1309543" y="2285157"/>
            <a:ext cx="8931737" cy="2866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01348-C029-439E-84F3-0993F20B155A}"/>
              </a:ext>
            </a:extLst>
          </p:cNvPr>
          <p:cNvSpPr txBox="1"/>
          <p:nvPr/>
        </p:nvSpPr>
        <p:spPr>
          <a:xfrm>
            <a:off x="1309543" y="1852778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767C8-8BD4-4565-9C49-1AADCE8A2EF2}"/>
              </a:ext>
            </a:extLst>
          </p:cNvPr>
          <p:cNvSpPr txBox="1"/>
          <p:nvPr/>
        </p:nvSpPr>
        <p:spPr>
          <a:xfrm>
            <a:off x="1295401" y="5214441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21262-B7A7-4756-9D3F-A694C580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5569385"/>
            <a:ext cx="3943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https://www.kaggle.com/lirilkumaramal/heart-stroke </a:t>
            </a:r>
            <a:endParaRPr lang="en-US" altLang="zh-CN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</a:t>
            </a:r>
            <a:r>
              <a:rPr lang="en-US" altLang="zh-CN" dirty="0"/>
              <a:t>about </a:t>
            </a:r>
            <a:r>
              <a:rPr lang="en-US" dirty="0"/>
              <a:t>50000 rows, each row in the data provides related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1-2,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3 -4,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5, test model and build prediction app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one, and build the prediction app, once the user inputs information, give the result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78" y="426319"/>
            <a:ext cx="9601196" cy="1303867"/>
          </a:xfrm>
        </p:spPr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7CADC-0207-4E71-9255-C7692D8D0F67}"/>
              </a:ext>
            </a:extLst>
          </p:cNvPr>
          <p:cNvSpPr/>
          <p:nvPr/>
        </p:nvSpPr>
        <p:spPr>
          <a:xfrm>
            <a:off x="887503" y="1926051"/>
            <a:ext cx="1402978" cy="681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D55D6-C87D-4256-8F39-B2C1C35A542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90481" y="2266711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3DC5C3-B653-409F-8D7D-FA3DCA0E0E5C}"/>
              </a:ext>
            </a:extLst>
          </p:cNvPr>
          <p:cNvSpPr/>
          <p:nvPr/>
        </p:nvSpPr>
        <p:spPr>
          <a:xfrm>
            <a:off x="3375210" y="1926060"/>
            <a:ext cx="1568824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149A6-5E0F-447A-AC6B-BFDFC60B7355}"/>
              </a:ext>
            </a:extLst>
          </p:cNvPr>
          <p:cNvSpPr txBox="1"/>
          <p:nvPr/>
        </p:nvSpPr>
        <p:spPr>
          <a:xfrm>
            <a:off x="2290481" y="1946973"/>
            <a:ext cx="1084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csv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E078F0-D103-414C-BA17-F40EC70D80AB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944034" y="2254750"/>
            <a:ext cx="1566581" cy="1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4082E4-A066-4FD3-B0A2-458056BD917E}"/>
              </a:ext>
            </a:extLst>
          </p:cNvPr>
          <p:cNvSpPr txBox="1"/>
          <p:nvPr/>
        </p:nvSpPr>
        <p:spPr>
          <a:xfrm>
            <a:off x="5074024" y="1891401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09DD6C-A1E5-4734-AF58-C7E1FF8C9AA6}"/>
              </a:ext>
            </a:extLst>
          </p:cNvPr>
          <p:cNvSpPr/>
          <p:nvPr/>
        </p:nvSpPr>
        <p:spPr>
          <a:xfrm>
            <a:off x="6526305" y="19272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Cleaned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53AC43-B2C2-4639-A94E-AC51768DB419}"/>
              </a:ext>
            </a:extLst>
          </p:cNvPr>
          <p:cNvSpPr/>
          <p:nvPr/>
        </p:nvSpPr>
        <p:spPr>
          <a:xfrm>
            <a:off x="9457766" y="1917095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3FD9E-FCEB-43A6-93F4-761D717034C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8162362" y="2257751"/>
            <a:ext cx="1295404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C2D28-7640-4DB3-8466-86E501A77EAD}"/>
              </a:ext>
            </a:extLst>
          </p:cNvPr>
          <p:cNvSpPr txBox="1"/>
          <p:nvPr/>
        </p:nvSpPr>
        <p:spPr>
          <a:xfrm>
            <a:off x="8099610" y="1946973"/>
            <a:ext cx="1864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standardization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A28EA1-41F4-4A42-97BA-60E0B63EFBFE}"/>
              </a:ext>
            </a:extLst>
          </p:cNvPr>
          <p:cNvSpPr/>
          <p:nvPr/>
        </p:nvSpPr>
        <p:spPr>
          <a:xfrm>
            <a:off x="9538448" y="3346962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Correlation</a:t>
            </a:r>
          </a:p>
          <a:p>
            <a:pPr algn="ctr"/>
            <a:r>
              <a:rPr lang="en-US" sz="1600" dirty="0"/>
              <a:t>Matrix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A8C25-E4B3-423D-B43F-18373ADFEA8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0275795" y="2598406"/>
            <a:ext cx="80682" cy="74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04C66-F14E-4980-8D5A-21560E34E75C}"/>
              </a:ext>
            </a:extLst>
          </p:cNvPr>
          <p:cNvSpPr txBox="1"/>
          <p:nvPr/>
        </p:nvSpPr>
        <p:spPr>
          <a:xfrm>
            <a:off x="10441639" y="2672051"/>
            <a:ext cx="146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data correlation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96E596-A0CF-4A7E-9662-ECEAE5C25994}"/>
              </a:ext>
            </a:extLst>
          </p:cNvPr>
          <p:cNvSpPr/>
          <p:nvPr/>
        </p:nvSpPr>
        <p:spPr>
          <a:xfrm>
            <a:off x="6168838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B60588-009D-4002-B31B-79650F856171}"/>
              </a:ext>
            </a:extLst>
          </p:cNvPr>
          <p:cNvCxnSpPr>
            <a:cxnSpLocks/>
            <a:stCxn id="24" idx="2"/>
            <a:endCxn id="29" idx="6"/>
          </p:cNvCxnSpPr>
          <p:nvPr/>
        </p:nvCxnSpPr>
        <p:spPr>
          <a:xfrm flipH="1" flipV="1">
            <a:off x="7804895" y="3686516"/>
            <a:ext cx="1733553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D9ACFF-616C-42F6-8843-38649202B86C}"/>
              </a:ext>
            </a:extLst>
          </p:cNvPr>
          <p:cNvSpPr txBox="1"/>
          <p:nvPr/>
        </p:nvSpPr>
        <p:spPr>
          <a:xfrm>
            <a:off x="7902391" y="3424905"/>
            <a:ext cx="163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high related column as feature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2BF97A-6B05-4B16-BEEA-F03D1AE786C3}"/>
              </a:ext>
            </a:extLst>
          </p:cNvPr>
          <p:cNvSpPr/>
          <p:nvPr/>
        </p:nvSpPr>
        <p:spPr>
          <a:xfrm>
            <a:off x="2061881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1D70BF-71C0-475B-A060-008DFEAE0051}"/>
              </a:ext>
            </a:extLst>
          </p:cNvPr>
          <p:cNvCxnSpPr>
            <a:cxnSpLocks/>
            <a:stCxn id="29" idx="2"/>
            <a:endCxn id="36" idx="6"/>
          </p:cNvCxnSpPr>
          <p:nvPr/>
        </p:nvCxnSpPr>
        <p:spPr>
          <a:xfrm flipH="1">
            <a:off x="3697938" y="3686516"/>
            <a:ext cx="247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63CD46-5E0D-4CF2-991F-96C3B291017D}"/>
              </a:ext>
            </a:extLst>
          </p:cNvPr>
          <p:cNvSpPr txBox="1"/>
          <p:nvPr/>
        </p:nvSpPr>
        <p:spPr>
          <a:xfrm>
            <a:off x="3889568" y="3345860"/>
            <a:ext cx="219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smote algorithm to generate minority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A25E47-B481-45F8-BF45-067FE2A1B8F3}"/>
              </a:ext>
            </a:extLst>
          </p:cNvPr>
          <p:cNvSpPr/>
          <p:nvPr/>
        </p:nvSpPr>
        <p:spPr>
          <a:xfrm>
            <a:off x="1748115" y="4609846"/>
            <a:ext cx="2169459" cy="194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9CCA44-15AF-4B44-BC73-1CAC0711F7EB}"/>
              </a:ext>
            </a:extLst>
          </p:cNvPr>
          <p:cNvSpPr/>
          <p:nvPr/>
        </p:nvSpPr>
        <p:spPr>
          <a:xfrm>
            <a:off x="1972233" y="4765660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177283-4036-4E79-B492-367FC68680C4}"/>
              </a:ext>
            </a:extLst>
          </p:cNvPr>
          <p:cNvSpPr/>
          <p:nvPr/>
        </p:nvSpPr>
        <p:spPr>
          <a:xfrm>
            <a:off x="1972233" y="5348335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0DE916-48C5-469A-BD0F-D76B4F11D53D}"/>
              </a:ext>
            </a:extLst>
          </p:cNvPr>
          <p:cNvSpPr/>
          <p:nvPr/>
        </p:nvSpPr>
        <p:spPr>
          <a:xfrm>
            <a:off x="1972233" y="5950087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2BAAA8-A333-4187-834E-AD55367821D0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2832845" y="4027171"/>
            <a:ext cx="47065" cy="5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46B27C-463A-4092-AD5B-5C8144CF3209}"/>
              </a:ext>
            </a:extLst>
          </p:cNvPr>
          <p:cNvSpPr txBox="1"/>
          <p:nvPr/>
        </p:nvSpPr>
        <p:spPr>
          <a:xfrm>
            <a:off x="887503" y="4122856"/>
            <a:ext cx="21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 and Save 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8AA4C94-E802-4858-B1AF-095EDA3558F3}"/>
              </a:ext>
            </a:extLst>
          </p:cNvPr>
          <p:cNvSpPr/>
          <p:nvPr/>
        </p:nvSpPr>
        <p:spPr>
          <a:xfrm>
            <a:off x="5282462" y="4817255"/>
            <a:ext cx="2619929" cy="923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App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743766-A3A6-4104-B5C3-CD9496CA2DDF}"/>
              </a:ext>
            </a:extLst>
          </p:cNvPr>
          <p:cNvCxnSpPr>
            <a:stCxn id="41" idx="3"/>
            <a:endCxn id="53" idx="2"/>
          </p:cNvCxnSpPr>
          <p:nvPr/>
        </p:nvCxnSpPr>
        <p:spPr>
          <a:xfrm flipV="1">
            <a:off x="3917574" y="5278915"/>
            <a:ext cx="1364888" cy="30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A548561-718F-437C-A3B9-95AE9E098A86}"/>
              </a:ext>
            </a:extLst>
          </p:cNvPr>
          <p:cNvSpPr/>
          <p:nvPr/>
        </p:nvSpPr>
        <p:spPr>
          <a:xfrm>
            <a:off x="9457765" y="4938258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D34B5F-9C42-47DC-947A-AE4EBCA3AD3B}"/>
              </a:ext>
            </a:extLst>
          </p:cNvPr>
          <p:cNvCxnSpPr>
            <a:cxnSpLocks/>
            <a:stCxn id="57" idx="2"/>
            <a:endCxn id="53" idx="6"/>
          </p:cNvCxnSpPr>
          <p:nvPr/>
        </p:nvCxnSpPr>
        <p:spPr>
          <a:xfrm flipH="1">
            <a:off x="7902391" y="5278914"/>
            <a:ext cx="1555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9C57362-D72F-460A-95C9-1B544DC16BD8}"/>
              </a:ext>
            </a:extLst>
          </p:cNvPr>
          <p:cNvSpPr/>
          <p:nvPr/>
        </p:nvSpPr>
        <p:spPr>
          <a:xfrm>
            <a:off x="5597348" y="6229741"/>
            <a:ext cx="1990156" cy="4605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FD164D-94B2-44D9-8790-E698F4732D2B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6592426" y="5740574"/>
            <a:ext cx="1" cy="4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49EDF2-6070-42E6-93AF-F996438CDC65}"/>
              </a:ext>
            </a:extLst>
          </p:cNvPr>
          <p:cNvSpPr txBox="1"/>
          <p:nvPr/>
        </p:nvSpPr>
        <p:spPr>
          <a:xfrm>
            <a:off x="4198861" y="5106713"/>
            <a:ext cx="8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Cleaned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C1542-9EB3-4655-AF0B-541D259F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55060"/>
            <a:ext cx="8027148" cy="37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795FF-9612-4B54-8C2D-035F93B5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3" y="1996099"/>
            <a:ext cx="3409950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1C18F-9657-427F-BCB3-8F5910BB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29" y="1996099"/>
            <a:ext cx="2400300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65A64-FB6C-4DA6-95D5-9B26509C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03" y="4249628"/>
            <a:ext cx="346710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C8209-4641-4E1A-8913-BCEBF5669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529" y="4199384"/>
            <a:ext cx="2962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2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1275</TotalTime>
  <Words>579</Words>
  <Application>Microsoft Macintosh PowerPoint</Application>
  <PresentationFormat>宽屏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Stroke Prediction</vt:lpstr>
      <vt:lpstr>Introduction</vt:lpstr>
      <vt:lpstr>Use cases</vt:lpstr>
      <vt:lpstr>Use cases</vt:lpstr>
      <vt:lpstr>Data Source</vt:lpstr>
      <vt:lpstr>Milestone</vt:lpstr>
      <vt:lpstr>Methodology</vt:lpstr>
      <vt:lpstr>Cleaned Data</vt:lpstr>
      <vt:lpstr>Standardization</vt:lpstr>
      <vt:lpstr>Correlation Matrix</vt:lpstr>
      <vt:lpstr>Smote</vt:lpstr>
      <vt:lpstr>Model Choose</vt:lpstr>
      <vt:lpstr>Model Choose</vt:lpstr>
      <vt:lpstr>Model Choose</vt:lpstr>
      <vt:lpstr>Model Accuracy Result</vt:lpstr>
      <vt:lpstr>Testing Result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Maqi Shi</cp:lastModifiedBy>
  <cp:revision>57</cp:revision>
  <dcterms:created xsi:type="dcterms:W3CDTF">2021-03-20T23:53:28Z</dcterms:created>
  <dcterms:modified xsi:type="dcterms:W3CDTF">2021-04-22T05:29:30Z</dcterms:modified>
</cp:coreProperties>
</file>