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625F7-514A-4392-A9E7-5AE331559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E4CDAA-1869-4A76-B294-7E7001E4E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F0EF76-A625-4FB3-93C8-51ADAAAB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A43-F39F-4FF8-AD99-3EC4111C7BF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6DB810-A632-479A-8F2B-C1B90C24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F1C8BC-0919-4F57-B736-112E678E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1E8-DC16-4FC4-90FF-99D165550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8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07FFC-B644-4D09-B94F-92E6A462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FA245A-63FA-451D-BBF1-E4DEAD58A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C18A1-C88C-4690-9C2D-873D6776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A43-F39F-4FF8-AD99-3EC4111C7BF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F9578-8785-47C9-B68D-5A0AA952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8F3E53-DCB7-4E00-8399-E4FE6323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1E8-DC16-4FC4-90FF-99D165550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88EBD1-F739-418E-A7EA-C01FD1C7E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07EA7E-D0E5-4D6E-A0A1-5A58B9EC9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EB07F6-AE9C-4D38-A310-0302FB13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A43-F39F-4FF8-AD99-3EC4111C7BF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1D478A-2060-4001-8E8E-73391459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888919-320E-4D72-A815-6091F932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1E8-DC16-4FC4-90FF-99D165550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F3BD1-435C-4F8F-8047-41B968CF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DEDD9-2C14-4A27-8CAC-21CB11B6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F7A9F-34FA-45D7-B3FA-FC8D24F2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A43-F39F-4FF8-AD99-3EC4111C7BF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ACAF38-DF58-44F4-9DE2-E8224612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CF2FB2-671A-4F9A-9BA9-AC403A80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1E8-DC16-4FC4-90FF-99D165550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9A1CD-0212-4353-9F11-D538C66A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7259C6-FA65-4B66-BC21-5373A6617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8788CB-06E7-4D77-8964-CBAA67BE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A43-F39F-4FF8-AD99-3EC4111C7BF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C40C9-F4D2-45C7-9BB0-752CE660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C8D2C-9A9B-4264-B6FA-59FF14E6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1E8-DC16-4FC4-90FF-99D165550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84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4AFDE-D921-499A-8FE6-99F3D679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BC387-DF47-4940-AEE4-C2303E631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213F47-CB1A-4FDD-B039-64E6F713E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3EAB7B-FFF8-4A96-A8B5-66DA29D1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A43-F39F-4FF8-AD99-3EC4111C7BF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A17346-DA22-4749-B70D-5E1BBD73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818A5C-7811-485D-BAD8-A90BE2D3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1E8-DC16-4FC4-90FF-99D165550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24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129B1-91C3-4D1D-9BB2-6CC23061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0BDF75-64C2-41BB-98DB-4475A101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61E1A7-E906-481E-BC92-2FEAD5E2F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28AD13-FB8E-40F1-879B-D01D3E765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CAE9D5-8BFA-49BC-A746-27FDC9997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CA02F1-DCE3-4AA9-98D6-A68B6CE8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A43-F39F-4FF8-AD99-3EC4111C7BF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AF7B97-5B31-41C5-AB63-3264D37B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07281C-141F-49E7-AEF3-A2EDCBAE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1E8-DC16-4FC4-90FF-99D165550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57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9E579-7EAE-46C2-95F3-1A8BB01E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09B653-AA08-4684-AF52-B6B3A7B8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A43-F39F-4FF8-AD99-3EC4111C7BF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EE60BB-BAED-4984-BE82-6F95DEBD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33D681-FD9C-466B-8980-11D7E450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1E8-DC16-4FC4-90FF-99D165550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91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5A603C-C81D-4E56-9C14-E3AA1AA0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A43-F39F-4FF8-AD99-3EC4111C7BF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0039F6-579F-4578-8122-2EB6C9D4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9B3929-B93F-4C09-A2F5-4A8F01E9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1E8-DC16-4FC4-90FF-99D165550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52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62097-9E2C-4B05-83E2-A3AE8CDE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2BEE6-0031-447E-B357-70EF1CE7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17B768-0A78-4335-B4A0-0249C1ACB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E75643-9855-4DB0-97DF-B338C8DC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A43-F39F-4FF8-AD99-3EC4111C7BF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D5DE63-9973-4C41-A3CF-AAC03F79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B46B4B-0775-4BF8-81A0-13F94F79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1E8-DC16-4FC4-90FF-99D165550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6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83E7F-C88B-43DA-A739-227D4734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A118BC-BA15-475B-9AA1-9434454F8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5CCBD5-6E90-47A6-B298-77D3E577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86BEE1-29DF-4371-902E-B33C3D38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A43-F39F-4FF8-AD99-3EC4111C7BF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9D75D1-3DA5-45B5-B3A0-D99BCD30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8E32D5-9C20-430B-837F-642F0363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81E8-DC16-4FC4-90FF-99D165550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05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2F9A0-FCBC-4269-A963-C7EBBEFF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9C0257-B6FD-4261-A46D-37A9F158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81AE3-BE0D-425F-9749-B6008E6DA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5A43-F39F-4FF8-AD99-3EC4111C7BF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C683E6-87A8-4891-AB16-D0FEABE6B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117FB7-137D-47E3-9227-18DC840D7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81E8-DC16-4FC4-90FF-99D165550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23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B72C-3D91-43B0-9540-8D03B28C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44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Bahnschrift" panose="020B0502040204020203" pitchFamily="34" charset="0"/>
              </a:rPr>
              <a:t>Астрономия. Группа Гигантов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2DAFA-4F34-4506-B002-0ACFC3AB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609"/>
            <a:ext cx="10515600" cy="4946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Bahnschrift" panose="020B0502040204020203" pitchFamily="34" charset="0"/>
              </a:rPr>
              <a:t>Втора группа планет – это планеты гиганты, к ним относятся</a:t>
            </a:r>
            <a:r>
              <a:rPr lang="en-US" sz="2400" dirty="0">
                <a:latin typeface="Bahnschrift" panose="020B0502040204020203" pitchFamily="34" charset="0"/>
              </a:rPr>
              <a:t>: </a:t>
            </a:r>
            <a:r>
              <a:rPr lang="ru-RU" sz="2400" b="1" i="0" dirty="0">
                <a:solidFill>
                  <a:srgbClr val="040C28"/>
                </a:solidFill>
                <a:effectLst/>
                <a:latin typeface="Bahnschrift" panose="020B0502040204020203" pitchFamily="34" charset="0"/>
              </a:rPr>
              <a:t>Юпитер</a:t>
            </a:r>
            <a:r>
              <a:rPr lang="ru-RU" sz="2400" b="0" i="0" dirty="0">
                <a:solidFill>
                  <a:srgbClr val="040C28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lang="ru-RU" sz="2400" b="1" i="0" dirty="0">
                <a:solidFill>
                  <a:srgbClr val="040C28"/>
                </a:solidFill>
                <a:effectLst/>
                <a:latin typeface="Bahnschrift" panose="020B0502040204020203" pitchFamily="34" charset="0"/>
              </a:rPr>
              <a:t>Сатурн</a:t>
            </a:r>
            <a:r>
              <a:rPr lang="ru-RU" sz="2400" b="0" i="0" dirty="0">
                <a:solidFill>
                  <a:srgbClr val="040C28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lang="ru-RU" sz="2400" b="1" i="0" dirty="0">
                <a:solidFill>
                  <a:srgbClr val="040C28"/>
                </a:solidFill>
                <a:effectLst/>
                <a:latin typeface="Bahnschrift" panose="020B0502040204020203" pitchFamily="34" charset="0"/>
              </a:rPr>
              <a:t>Уран</a:t>
            </a:r>
            <a:r>
              <a:rPr lang="ru-RU" sz="2400" b="0" i="0" dirty="0">
                <a:solidFill>
                  <a:srgbClr val="040C28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lang="ru-RU" sz="2400" b="1" i="0" dirty="0">
                <a:solidFill>
                  <a:srgbClr val="040C28"/>
                </a:solidFill>
                <a:effectLst/>
                <a:latin typeface="Bahnschrift" panose="020B0502040204020203" pitchFamily="34" charset="0"/>
              </a:rPr>
              <a:t>Нептун</a:t>
            </a:r>
            <a:r>
              <a:rPr lang="en-US" sz="2400" dirty="0">
                <a:solidFill>
                  <a:srgbClr val="040C28"/>
                </a:solidFill>
                <a:latin typeface="Bahnschrift" panose="020B0502040204020203" pitchFamily="34" charset="0"/>
              </a:rPr>
              <a:t>. </a:t>
            </a:r>
            <a:endParaRPr lang="ru-RU" sz="2400" dirty="0">
              <a:solidFill>
                <a:srgbClr val="040C28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Планеты-гиганты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— любые массивные </a:t>
            </a:r>
            <a:r>
              <a:rPr lang="ru-RU" sz="2400" dirty="0">
                <a:latin typeface="Bahnschrift" panose="020B0502040204020203" pitchFamily="34" charset="0"/>
              </a:rPr>
              <a:t>планеты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. Обычно они состоят из веществ с низкой температурой кипения (газов или льдов), а не из камня или другого твёрдого вещества, но также могут существовать массивные твёрдые планеты.</a:t>
            </a:r>
          </a:p>
          <a:p>
            <a:pPr marL="0" indent="0">
              <a:buNone/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Планеты-гиганты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 иногда называют </a:t>
            </a:r>
            <a:r>
              <a:rPr lang="ru-RU" sz="2400" b="1" dirty="0">
                <a:latin typeface="Bahnschrift" panose="020B0502040204020203" pitchFamily="34" charset="0"/>
              </a:rPr>
              <a:t>газовыми</a:t>
            </a:r>
            <a:r>
              <a:rPr lang="ru-RU" sz="2400" dirty="0">
                <a:latin typeface="Bahnschrift" panose="020B0502040204020203" pitchFamily="34" charset="0"/>
              </a:rPr>
              <a:t> гигантами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. Однако многие астрономы применяют последний термин только к 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Юпитеру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 и 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Сатурну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, классифицируя 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Уран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 и 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Нептун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 (имеющие различные составы) как </a:t>
            </a:r>
            <a:r>
              <a:rPr lang="ru-RU" sz="2400" b="1" dirty="0">
                <a:latin typeface="Bahnschrift" panose="020B0502040204020203" pitchFamily="34" charset="0"/>
              </a:rPr>
              <a:t>ледяные</a:t>
            </a:r>
            <a:r>
              <a:rPr lang="ru-RU" sz="2400" dirty="0">
                <a:latin typeface="Bahnschrift" panose="020B0502040204020203" pitchFamily="34" charset="0"/>
              </a:rPr>
              <a:t> гиганты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. Оба названия могут вводить в заблуждение: все планеты-гиганты состоят в основном из вещества, которое не находится в чётко газовой и жидкой форме. Основными компонентами являются </a:t>
            </a:r>
            <a:r>
              <a:rPr lang="ru-RU" sz="2400" b="1" dirty="0">
                <a:latin typeface="Bahnschrift" panose="020B0502040204020203" pitchFamily="34" charset="0"/>
              </a:rPr>
              <a:t>водород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и</a:t>
            </a:r>
            <a:r>
              <a:rPr lang="ru-RU" sz="2400" i="0" dirty="0">
                <a:effectLst/>
                <a:latin typeface="Bahnschrift" panose="020B0502040204020203" pitchFamily="34" charset="0"/>
              </a:rPr>
              <a:t> </a:t>
            </a:r>
            <a:r>
              <a:rPr lang="ru-RU" sz="2400" b="1" dirty="0">
                <a:latin typeface="Bahnschrift" panose="020B0502040204020203" pitchFamily="34" charset="0"/>
              </a:rPr>
              <a:t>гелий</a:t>
            </a:r>
            <a:r>
              <a:rPr lang="ru-RU" sz="2400" i="0" dirty="0">
                <a:effectLst/>
                <a:latin typeface="Bahnschrift" panose="020B0502040204020203" pitchFamily="34" charset="0"/>
              </a:rPr>
              <a:t> 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в случае 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Юпитера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 и 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Сатурна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 и</a:t>
            </a:r>
            <a:r>
              <a:rPr lang="ru-RU" sz="2400" i="0" dirty="0">
                <a:effectLst/>
                <a:latin typeface="Bahnschrift" panose="020B0502040204020203" pitchFamily="34" charset="0"/>
              </a:rPr>
              <a:t> </a:t>
            </a:r>
            <a:r>
              <a:rPr lang="ru-RU" sz="2400" b="1" dirty="0">
                <a:latin typeface="Bahnschrift" panose="020B0502040204020203" pitchFamily="34" charset="0"/>
              </a:rPr>
              <a:t>вода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, </a:t>
            </a:r>
            <a:r>
              <a:rPr lang="ru-RU" sz="2400" b="1" dirty="0">
                <a:latin typeface="Bahnschrift" panose="020B0502040204020203" pitchFamily="34" charset="0"/>
              </a:rPr>
              <a:t>аммиак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и </a:t>
            </a:r>
            <a:r>
              <a:rPr lang="ru-RU" sz="2400" b="1" dirty="0">
                <a:latin typeface="Bahnschrift" panose="020B0502040204020203" pitchFamily="34" charset="0"/>
              </a:rPr>
              <a:t>метан</a:t>
            </a:r>
            <a:r>
              <a:rPr lang="ru-RU" sz="2400" i="0" dirty="0">
                <a:effectLst/>
                <a:latin typeface="Bahnschrift" panose="020B0502040204020203" pitchFamily="34" charset="0"/>
              </a:rPr>
              <a:t> 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в случае 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Урана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 и 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Нептуна</a:t>
            </a:r>
            <a:r>
              <a:rPr lang="ru-RU" sz="2400" i="0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381F0-C84D-4530-A328-41BFDE45F25C}"/>
              </a:ext>
            </a:extLst>
          </p:cNvPr>
          <p:cNvSpPr txBox="1"/>
          <p:nvPr/>
        </p:nvSpPr>
        <p:spPr>
          <a:xfrm>
            <a:off x="0" y="6488668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Bahnschrift" panose="020B0502040204020203" pitchFamily="34" charset="0"/>
              </a:rPr>
              <a:t>Сальников Максим, Насонов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3301943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CED2E-FFA7-45A5-BE90-1FE66C8D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Bahnschrift" panose="020B0502040204020203" pitchFamily="34" charset="0"/>
              </a:rPr>
              <a:t>Юпитер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38E17-9DD4-4BB1-A4E2-B265699B5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169"/>
            <a:ext cx="10515600" cy="5741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0" dirty="0">
                <a:effectLst/>
                <a:latin typeface="Bahnschrift" panose="020B0502040204020203" pitchFamily="34" charset="0"/>
              </a:rPr>
              <a:t>Юпитер</a:t>
            </a:r>
            <a:r>
              <a:rPr lang="ru-RU" sz="2000" b="0" i="0" dirty="0">
                <a:effectLst/>
                <a:latin typeface="Bahnschrift" panose="020B0502040204020203" pitchFamily="34" charset="0"/>
              </a:rPr>
              <a:t> — крупнейшая </a:t>
            </a:r>
            <a:r>
              <a:rPr lang="ru-RU" sz="2000" dirty="0">
                <a:latin typeface="Bahnschrift" panose="020B0502040204020203" pitchFamily="34" charset="0"/>
              </a:rPr>
              <a:t>планета</a:t>
            </a:r>
            <a:r>
              <a:rPr lang="ru-RU" sz="2000" b="0" i="0" dirty="0">
                <a:effectLst/>
                <a:latin typeface="Bahnschrift" panose="020B0502040204020203" pitchFamily="34" charset="0"/>
              </a:rPr>
              <a:t> </a:t>
            </a:r>
            <a:r>
              <a:rPr lang="ru-RU" sz="2000" dirty="0">
                <a:latin typeface="Bahnschrift" panose="020B0502040204020203" pitchFamily="34" charset="0"/>
              </a:rPr>
              <a:t>Солнечной системы</a:t>
            </a:r>
            <a:r>
              <a:rPr lang="ru-RU" sz="2000" b="0" i="0" dirty="0">
                <a:effectLst/>
                <a:latin typeface="Bahnschrift" panose="020B0502040204020203" pitchFamily="34" charset="0"/>
              </a:rPr>
              <a:t>, пятая по удалённости от </a:t>
            </a:r>
            <a:r>
              <a:rPr lang="ru-RU" sz="2000" dirty="0">
                <a:latin typeface="Bahnschrift" panose="020B0502040204020203" pitchFamily="34" charset="0"/>
              </a:rPr>
              <a:t>Солнца</a:t>
            </a:r>
            <a:r>
              <a:rPr lang="ru-RU" sz="2000" b="0" i="0" dirty="0">
                <a:effectLst/>
                <a:latin typeface="Bahnschrift" panose="020B0502040204020203" pitchFamily="34" charset="0"/>
              </a:rPr>
              <a:t>. Наряду с </a:t>
            </a:r>
            <a:r>
              <a:rPr lang="ru-RU" sz="2000" dirty="0">
                <a:latin typeface="Bahnschrift" panose="020B0502040204020203" pitchFamily="34" charset="0"/>
              </a:rPr>
              <a:t>Сатурном</a:t>
            </a:r>
            <a:r>
              <a:rPr lang="ru-RU" sz="2000" b="0" i="0" dirty="0">
                <a:effectLst/>
                <a:latin typeface="Bahnschrift" panose="020B0502040204020203" pitchFamily="34" charset="0"/>
              </a:rPr>
              <a:t> Юпитер классифицируется как </a:t>
            </a:r>
            <a:r>
              <a:rPr lang="ru-RU" sz="2000" dirty="0">
                <a:latin typeface="Bahnschrift" panose="020B0502040204020203" pitchFamily="34" charset="0"/>
              </a:rPr>
              <a:t>газовый гигант</a:t>
            </a:r>
            <a:r>
              <a:rPr lang="ru-RU" sz="2000" b="0" i="0" dirty="0" smtClean="0">
                <a:effectLst/>
                <a:latin typeface="Bahnschrift" panose="020B0502040204020203" pitchFamily="34" charset="0"/>
              </a:rPr>
              <a:t>.</a:t>
            </a:r>
            <a:endParaRPr lang="ru-RU" sz="2000" b="0" i="0" dirty="0">
              <a:effectLst/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Bahnschrift" panose="020B0502040204020203" pitchFamily="34" charset="0"/>
              </a:rPr>
              <a:t>Ср. расстояние от солнца а.е. = 5,2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  <a:r>
              <a:rPr lang="ru-RU" sz="2000" dirty="0">
                <a:latin typeface="Bahnschrift" panose="020B0502040204020203" pitchFamily="34" charset="0"/>
              </a:rPr>
              <a:t> Звездный период обращения = 11,87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  <a:r>
              <a:rPr lang="ru-RU" sz="2000" dirty="0">
                <a:latin typeface="Bahnschrift" panose="020B0502040204020203" pitchFamily="34" charset="0"/>
              </a:rPr>
              <a:t> Синодический период обращений(сутки) = 399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  <a:r>
              <a:rPr lang="ru-RU" sz="2000" dirty="0">
                <a:latin typeface="Bahnschrift" panose="020B0502040204020203" pitchFamily="34" charset="0"/>
              </a:rPr>
              <a:t> Период вращения вокруг оси = 9ч 50мин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  <a:r>
              <a:rPr lang="ru-RU" sz="2000" dirty="0">
                <a:latin typeface="Bahnschrift" panose="020B0502040204020203" pitchFamily="34" charset="0"/>
              </a:rPr>
              <a:t> Наклонение орбиты к орбите Земли = </a:t>
            </a:r>
            <a:r>
              <a:rPr lang="ru-RU" sz="2000" b="0" i="0" dirty="0">
                <a:solidFill>
                  <a:srgbClr val="202124"/>
                </a:solidFill>
                <a:effectLst/>
                <a:latin typeface="Bahnschrift" panose="020B0502040204020203" pitchFamily="34" charset="0"/>
              </a:rPr>
              <a:t>1</a:t>
            </a:r>
            <a:r>
              <a:rPr lang="ru-RU" sz="2000" b="1" i="0" dirty="0">
                <a:solidFill>
                  <a:srgbClr val="202124"/>
                </a:solidFill>
                <a:effectLst/>
                <a:latin typeface="Bahnschrift" panose="020B0502040204020203" pitchFamily="34" charset="0"/>
              </a:rPr>
              <a:t>°</a:t>
            </a:r>
            <a:r>
              <a:rPr lang="ru-RU" sz="2000" i="0" dirty="0">
                <a:solidFill>
                  <a:srgbClr val="202124"/>
                </a:solidFill>
                <a:effectLst/>
                <a:latin typeface="Bahnschrift" panose="020B0502040204020203" pitchFamily="34" charset="0"/>
              </a:rPr>
              <a:t>18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’;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 Радиус (в 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r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 земли)= 11,2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 Масса,(в массах земли)=318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 Ср. плотность кг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/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м = 1330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 Сжатие = 0,0649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 Число спутников = 63.</a:t>
            </a:r>
            <a:endParaRPr lang="ru-RU" sz="2000" dirty="0">
              <a:latin typeface="Bahnschrift" panose="020B0502040204020203" pitchFamily="34" charset="0"/>
            </a:endParaRPr>
          </a:p>
        </p:txBody>
      </p:sp>
      <p:pic>
        <p:nvPicPr>
          <p:cNvPr id="1028" name="Picture 4" descr="Юпитер — Википедия">
            <a:extLst>
              <a:ext uri="{FF2B5EF4-FFF2-40B4-BE49-F238E27FC236}">
                <a16:creationId xmlns:a16="http://schemas.microsoft.com/office/drawing/2014/main" id="{0BF23FA4-B81F-4271-A9CE-7A6D63AD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40" y="2987963"/>
            <a:ext cx="3665814" cy="351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з чего сделан Юпитер и есть ли у него твердое ядро? | New-Science.ru">
            <a:extLst>
              <a:ext uri="{FF2B5EF4-FFF2-40B4-BE49-F238E27FC236}">
                <a16:creationId xmlns:a16="http://schemas.microsoft.com/office/drawing/2014/main" id="{2BF6B240-6440-47B5-9AA8-E7CCEC477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0697"/>
            <a:ext cx="5189766" cy="38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58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D26EA-EBB4-44DA-BA41-23D1EFA2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Bahnschrift" panose="020B0502040204020203" pitchFamily="34" charset="0"/>
              </a:rPr>
              <a:t>Сатурн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8DDA66-DAF3-4D71-87C9-B1343190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9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 smtClean="0">
                <a:latin typeface="Bahnschrift" panose="020B0502040204020203" pitchFamily="34" charset="0"/>
              </a:rPr>
              <a:t>Сатурн</a:t>
            </a:r>
            <a:r>
              <a:rPr lang="ru-RU" sz="2000" dirty="0">
                <a:latin typeface="Bahnschrift" panose="020B0502040204020203" pitchFamily="34" charset="0"/>
              </a:rPr>
              <a:t> — шестая планета по удалённости от Солнца и вторая по размерам планета в Солнечной системе после Юпитера. Сатурн классифицируется как газовая планета-гигант. Сатурн назван в честь римского бога </a:t>
            </a:r>
            <a:r>
              <a:rPr lang="ru-RU" sz="2000" dirty="0" smtClean="0">
                <a:latin typeface="Bahnschrift" panose="020B0502040204020203" pitchFamily="34" charset="0"/>
              </a:rPr>
              <a:t>земледелия.</a:t>
            </a:r>
          </a:p>
          <a:p>
            <a:pPr marL="0" indent="0">
              <a:buNone/>
            </a:pPr>
            <a:r>
              <a:rPr lang="ru-RU" sz="2000" dirty="0" smtClean="0">
                <a:latin typeface="Bahnschrift" panose="020B0502040204020203" pitchFamily="34" charset="0"/>
              </a:rPr>
              <a:t>Ср</a:t>
            </a:r>
            <a:r>
              <a:rPr lang="ru-RU" sz="2000" dirty="0">
                <a:latin typeface="Bahnschrift" panose="020B0502040204020203" pitchFamily="34" charset="0"/>
              </a:rPr>
              <a:t>. расстояние от солнца а.е. = </a:t>
            </a:r>
            <a:r>
              <a:rPr lang="ru-RU" sz="2000" dirty="0" smtClean="0">
                <a:latin typeface="Bahnschrift" panose="020B0502040204020203" pitchFamily="34" charset="0"/>
              </a:rPr>
              <a:t>9,6</a:t>
            </a:r>
            <a:r>
              <a:rPr lang="en-US" sz="2000" dirty="0" smtClean="0"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latin typeface="Bahnschrift" panose="020B0502040204020203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</a:rPr>
              <a:t>Звездный период обращения = </a:t>
            </a:r>
            <a:r>
              <a:rPr lang="ru-RU" sz="2000" dirty="0" smtClean="0">
                <a:latin typeface="Bahnschrift" panose="020B0502040204020203" pitchFamily="34" charset="0"/>
              </a:rPr>
              <a:t>29,67</a:t>
            </a:r>
            <a:r>
              <a:rPr lang="en-US" sz="2000" dirty="0" smtClean="0"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latin typeface="Bahnschrift" panose="020B0502040204020203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</a:rPr>
              <a:t>Синодический период обращений(сутки) = </a:t>
            </a:r>
            <a:r>
              <a:rPr lang="ru-RU" sz="2000" dirty="0" smtClean="0">
                <a:latin typeface="Bahnschrift" panose="020B0502040204020203" pitchFamily="34" charset="0"/>
              </a:rPr>
              <a:t>378</a:t>
            </a:r>
            <a:r>
              <a:rPr lang="en-US" sz="2000" dirty="0" smtClean="0"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latin typeface="Bahnschrift" panose="020B0502040204020203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</a:rPr>
              <a:t>Период вращения вокруг оси = </a:t>
            </a:r>
            <a:r>
              <a:rPr lang="ru-RU" sz="2000" dirty="0" smtClean="0">
                <a:latin typeface="Bahnschrift" panose="020B0502040204020203" pitchFamily="34" charset="0"/>
              </a:rPr>
              <a:t>10ч 12мин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  <a:r>
              <a:rPr lang="ru-RU" sz="2000" dirty="0">
                <a:latin typeface="Bahnschrift" panose="020B0502040204020203" pitchFamily="34" charset="0"/>
              </a:rPr>
              <a:t> Наклонение орбиты к орбите Земли = 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2</a:t>
            </a:r>
            <a:r>
              <a:rPr lang="ru-RU" sz="2000" b="1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°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29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’;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Радиус (в 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r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 земли)= 9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,4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Масса,(в массах земли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)=95,2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Ср. плотность кг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/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м = 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700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Сжатие = 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0,098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Число спутников = 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56.</a:t>
            </a:r>
            <a:endParaRPr lang="ru-RU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s://sneg.top/uploads/posts/2023-03/1678401853_sneg-top-p-yupiter-na-fone-luni-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51" y="3628198"/>
            <a:ext cx="7022590" cy="308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heese-head.ru/wp-content/uploads/c/7/a/c7ac63c9717e47006ea4573589d25d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9" y="3248163"/>
            <a:ext cx="4780222" cy="34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934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75B34-D7C1-424C-901A-1AB08B4C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Bahnschrift" panose="020B0502040204020203" pitchFamily="34" charset="0"/>
              </a:rPr>
              <a:t>Нептун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BA0FC7-2DBE-4F9E-92DD-E02C57B7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latin typeface="Bahnschrift" panose="020B0502040204020203" pitchFamily="34" charset="0"/>
              </a:rPr>
              <a:t>Нептун</a:t>
            </a:r>
            <a:r>
              <a:rPr lang="ru-RU" sz="2000" b="1" dirty="0">
                <a:latin typeface="Bahnschrift" panose="020B0502040204020203" pitchFamily="34" charset="0"/>
              </a:rPr>
              <a:t> </a:t>
            </a:r>
            <a:r>
              <a:rPr lang="ru-RU" sz="2000" dirty="0" smtClean="0">
                <a:latin typeface="Bahnschrift" panose="020B0502040204020203" pitchFamily="34" charset="0"/>
              </a:rPr>
              <a:t>—</a:t>
            </a:r>
            <a:r>
              <a:rPr lang="ru-RU" sz="2000" dirty="0">
                <a:latin typeface="Bahnschrift" panose="020B0502040204020203" pitchFamily="34" charset="0"/>
              </a:rPr>
              <a:t> восьмая и самая дальняя от Солнца планета Солнечной системы. Его масса превышает массу </a:t>
            </a:r>
            <a:r>
              <a:rPr lang="ru-RU" sz="2000" dirty="0" smtClean="0">
                <a:latin typeface="Bahnschrift" panose="020B0502040204020203" pitchFamily="34" charset="0"/>
              </a:rPr>
              <a:t>Земли</a:t>
            </a:r>
            <a:r>
              <a:rPr lang="ru-RU" sz="2000" dirty="0">
                <a:latin typeface="Bahnschrift" panose="020B0502040204020203" pitchFamily="34" charset="0"/>
              </a:rPr>
              <a:t> </a:t>
            </a:r>
            <a:r>
              <a:rPr lang="ru-RU" sz="2000" dirty="0" smtClean="0">
                <a:latin typeface="Bahnschrift" panose="020B0502040204020203" pitchFamily="34" charset="0"/>
              </a:rPr>
              <a:t>в </a:t>
            </a:r>
            <a:r>
              <a:rPr lang="ru-RU" sz="2000" dirty="0">
                <a:latin typeface="Bahnschrift" panose="020B0502040204020203" pitchFamily="34" charset="0"/>
              </a:rPr>
              <a:t>17,2 раза и является третьей среди планет Солнечной системы, а по экваториальному диаметру Нептун занимает четвёртое место, превосходя Землю в 3,9 </a:t>
            </a:r>
            <a:r>
              <a:rPr lang="ru-RU" sz="2000" dirty="0" smtClean="0">
                <a:latin typeface="Bahnschrift" panose="020B0502040204020203" pitchFamily="34" charset="0"/>
              </a:rPr>
              <a:t>раза. </a:t>
            </a:r>
            <a:r>
              <a:rPr lang="ru-RU" sz="2000" dirty="0">
                <a:latin typeface="Bahnschrift" panose="020B0502040204020203" pitchFamily="34" charset="0"/>
              </a:rPr>
              <a:t>Планета названа в честь Нептуна — римского бога </a:t>
            </a:r>
            <a:r>
              <a:rPr lang="ru-RU" sz="2000" dirty="0" smtClean="0">
                <a:latin typeface="Bahnschrift" panose="020B0502040204020203" pitchFamily="34" charset="0"/>
              </a:rPr>
              <a:t>морей</a:t>
            </a:r>
          </a:p>
          <a:p>
            <a:pPr marL="0" indent="0">
              <a:buNone/>
            </a:pPr>
            <a:r>
              <a:rPr lang="ru-RU" sz="2000" dirty="0">
                <a:latin typeface="Bahnschrift" panose="020B0502040204020203" pitchFamily="34" charset="0"/>
              </a:rPr>
              <a:t>Ср. расстояние </a:t>
            </a:r>
            <a:r>
              <a:rPr lang="ru-RU" sz="2000" dirty="0" smtClean="0">
                <a:latin typeface="Bahnschrift" panose="020B0502040204020203" pitchFamily="34" charset="0"/>
              </a:rPr>
              <a:t>от </a:t>
            </a:r>
            <a:r>
              <a:rPr lang="ru-RU" sz="2000" dirty="0">
                <a:latin typeface="Bahnschrift" panose="020B0502040204020203" pitchFamily="34" charset="0"/>
              </a:rPr>
              <a:t>солнца а.е. = </a:t>
            </a:r>
            <a:r>
              <a:rPr lang="ru-RU" sz="2000" dirty="0" smtClean="0">
                <a:latin typeface="Bahnschrift" panose="020B0502040204020203" pitchFamily="34" charset="0"/>
              </a:rPr>
              <a:t>30</a:t>
            </a:r>
            <a:r>
              <a:rPr lang="en-US" sz="2000" dirty="0" smtClean="0"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latin typeface="Bahnschrift" panose="020B0502040204020203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</a:rPr>
              <a:t>Звездный период обращения = </a:t>
            </a:r>
            <a:r>
              <a:rPr lang="ru-RU" sz="2000" dirty="0" smtClean="0">
                <a:latin typeface="Bahnschrift" panose="020B0502040204020203" pitchFamily="34" charset="0"/>
              </a:rPr>
              <a:t>164,49</a:t>
            </a:r>
            <a:r>
              <a:rPr lang="en-US" sz="2000" dirty="0" smtClean="0"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latin typeface="Bahnschrift" panose="020B0502040204020203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</a:rPr>
              <a:t>Синодический период обращений(сутки) = </a:t>
            </a:r>
            <a:r>
              <a:rPr lang="ru-RU" sz="2000" dirty="0" smtClean="0">
                <a:latin typeface="Bahnschrift" panose="020B0502040204020203" pitchFamily="34" charset="0"/>
              </a:rPr>
              <a:t>367</a:t>
            </a:r>
            <a:r>
              <a:rPr lang="en-US" sz="2000" dirty="0" smtClean="0"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latin typeface="Bahnschrift" panose="020B0502040204020203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</a:rPr>
              <a:t>Период вращения вокруг оси = </a:t>
            </a:r>
            <a:r>
              <a:rPr lang="ru-RU" sz="2000" dirty="0" smtClean="0">
                <a:latin typeface="Bahnschrift" panose="020B0502040204020203" pitchFamily="34" charset="0"/>
              </a:rPr>
              <a:t>16ч 7мин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  <a:r>
              <a:rPr lang="ru-RU" sz="2000" dirty="0">
                <a:latin typeface="Bahnschrift" panose="020B0502040204020203" pitchFamily="34" charset="0"/>
              </a:rPr>
              <a:t> Наклонение орбиты к орбите Земли = 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1</a:t>
            </a:r>
            <a:r>
              <a:rPr lang="ru-RU" sz="2000" b="1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°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46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’;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Радиус (в 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r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 земли)= 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3,9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Масса,(в массах земли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)=17,2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 Ср. плотность кг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/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м = 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1760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Сжатие = 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0,0171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Число спутников = 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13.</a:t>
            </a:r>
          </a:p>
          <a:p>
            <a:pPr marL="0" indent="0">
              <a:buNone/>
            </a:pPr>
            <a:r>
              <a:rPr lang="ru-RU" sz="1600" dirty="0">
                <a:latin typeface="Bahnschrift" panose="020B0502040204020203" pitchFamily="34" charset="0"/>
              </a:rPr>
              <a:t>Обнаружен 23 сентября 1846 </a:t>
            </a:r>
            <a:r>
              <a:rPr lang="ru-RU" sz="1600" dirty="0" smtClean="0">
                <a:latin typeface="Bahnschrift" panose="020B0502040204020203" pitchFamily="34" charset="0"/>
              </a:rPr>
              <a:t>года, </a:t>
            </a:r>
            <a:r>
              <a:rPr lang="ru-RU" sz="1600" dirty="0">
                <a:latin typeface="Bahnschrift" panose="020B0502040204020203" pitchFamily="34" charset="0"/>
              </a:rPr>
              <a:t>став первой планетой, открытой благодаря математическим </a:t>
            </a:r>
            <a:r>
              <a:rPr lang="ru-RU" sz="1600" dirty="0" smtClean="0">
                <a:latin typeface="Bahnschrift" panose="020B0502040204020203" pitchFamily="34" charset="0"/>
              </a:rPr>
              <a:t>расчётам.</a:t>
            </a:r>
            <a:endParaRPr lang="ru-RU" sz="1600" dirty="0">
              <a:latin typeface="Bahnschrift" panose="020B0502040204020203" pitchFamily="34" charset="0"/>
            </a:endParaRPr>
          </a:p>
          <a:p>
            <a:endParaRPr lang="ru-RU" dirty="0"/>
          </a:p>
        </p:txBody>
      </p:sp>
      <p:pic>
        <p:nvPicPr>
          <p:cNvPr id="2050" name="Picture 2" descr="https://kartinki.pics/uploads/posts/2022-08/1659451221_6-kartinkin-net-p-kartinki-planeti-neptun-krasivo-6.jp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3973772"/>
            <a:ext cx="4789260" cy="2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honoteka.top/uploads/posts/2021-05/1622272902_17-phonoteka_org-p-neptun-planeta-art-krasivo-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515" y="3973772"/>
            <a:ext cx="4566285" cy="2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904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6CA4D-EFA4-4EBE-AEC5-E7F050F6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Bahnschrift" panose="020B0502040204020203" pitchFamily="34" charset="0"/>
              </a:rPr>
              <a:t>Уран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C8345-7C36-4BBD-97E0-60DBA2E5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5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latin typeface="Bahnschrift" panose="020B0502040204020203" pitchFamily="34" charset="0"/>
              </a:rPr>
              <a:t>Уран</a:t>
            </a:r>
            <a:r>
              <a:rPr lang="ru-RU" sz="2000" dirty="0">
                <a:latin typeface="Bahnschrift" panose="020B0502040204020203" pitchFamily="34" charset="0"/>
              </a:rPr>
              <a:t> — планета Солнечной системы, седьмая по удалённости от Солнца, третья по диаметру и четвёртая по массе. Была открыта в 1781 году английским астрономом </a:t>
            </a:r>
            <a:r>
              <a:rPr lang="ru-RU" sz="2000" dirty="0" err="1" smtClean="0">
                <a:latin typeface="Bahnschrift" panose="020B0502040204020203" pitchFamily="34" charset="0"/>
              </a:rPr>
              <a:t>Уильямо</a:t>
            </a:r>
            <a:r>
              <a:rPr lang="ru-RU" sz="2000" dirty="0" smtClean="0">
                <a:latin typeface="Bahnschrift" panose="020B0502040204020203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</a:rPr>
              <a:t>Гершелем и названа в честь греческого бога неба Урана</a:t>
            </a:r>
            <a:r>
              <a:rPr lang="ru-RU" sz="2000" dirty="0" smtClean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ru-RU" sz="2000" dirty="0" smtClean="0">
                <a:latin typeface="Bahnschrift" panose="020B0502040204020203" pitchFamily="34" charset="0"/>
              </a:rPr>
              <a:t>Ср. расстояние от солнца а.е. = 19,2</a:t>
            </a:r>
            <a:r>
              <a:rPr lang="en-US" sz="2000" dirty="0" smtClean="0"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latin typeface="Bahnschrift" panose="020B0502040204020203" pitchFamily="34" charset="0"/>
              </a:rPr>
              <a:t> Звездный период обращения = 84,05</a:t>
            </a:r>
            <a:r>
              <a:rPr lang="en-US" sz="2000" dirty="0" smtClean="0"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latin typeface="Bahnschrift" panose="020B0502040204020203" pitchFamily="34" charset="0"/>
              </a:rPr>
              <a:t> Синодический период обращений(сутки) = 370</a:t>
            </a:r>
            <a:r>
              <a:rPr lang="en-US" sz="2000" dirty="0" smtClean="0"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latin typeface="Bahnschrift" panose="020B0502040204020203" pitchFamily="34" charset="0"/>
              </a:rPr>
              <a:t> Период вращения вокруг оси = 17ч 14мин</a:t>
            </a:r>
            <a:r>
              <a:rPr lang="en-US" sz="2000" dirty="0" smtClean="0"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latin typeface="Bahnschrift" panose="020B0502040204020203" pitchFamily="34" charset="0"/>
              </a:rPr>
              <a:t> Наклонение орбиты к орбите Земли = </a:t>
            </a:r>
            <a:r>
              <a:rPr lang="ru-RU" sz="2000" dirty="0">
                <a:solidFill>
                  <a:srgbClr val="202124"/>
                </a:solidFill>
                <a:latin typeface="Bahnschrift" panose="020B0502040204020203" pitchFamily="34" charset="0"/>
              </a:rPr>
              <a:t>0</a:t>
            </a:r>
            <a:r>
              <a:rPr lang="ru-RU" sz="2000" b="1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°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46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’;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Радиус (в 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r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земли)= 4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Масса,(в массах земли)=14,5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Ср. плотность кг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/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м = 1300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Сжатие = 0,0229</a:t>
            </a:r>
            <a:r>
              <a:rPr lang="en-US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;</a:t>
            </a:r>
            <a:r>
              <a:rPr lang="ru-RU" sz="2000" dirty="0" smtClean="0">
                <a:solidFill>
                  <a:srgbClr val="202124"/>
                </a:solidFill>
                <a:latin typeface="Bahnschrift" panose="020B0502040204020203" pitchFamily="34" charset="0"/>
              </a:rPr>
              <a:t> Число спутников = 26.</a:t>
            </a:r>
          </a:p>
          <a:p>
            <a:pPr marL="0" indent="0">
              <a:buNone/>
            </a:pPr>
            <a:r>
              <a:rPr lang="ru-RU" sz="1800" dirty="0">
                <a:latin typeface="Bahnschrift" panose="020B0502040204020203" pitchFamily="34" charset="0"/>
              </a:rPr>
              <a:t>Уран стал первой планетой, обнаруженной в Новое время и при помощи телескопа</a:t>
            </a:r>
            <a:endParaRPr lang="ru-RU" sz="1800" dirty="0" smtClean="0">
              <a:solidFill>
                <a:srgbClr val="202124"/>
              </a:solidFill>
              <a:latin typeface="Bahnschrift" panose="020B0502040204020203" pitchFamily="34" charset="0"/>
            </a:endParaRPr>
          </a:p>
          <a:p>
            <a:endParaRPr lang="ru-RU" dirty="0"/>
          </a:p>
        </p:txBody>
      </p:sp>
      <p:pic>
        <p:nvPicPr>
          <p:cNvPr id="3074" name="Picture 2" descr="http://starcatalog.ru/images/2020/07/uran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5879"/>
            <a:ext cx="5080000" cy="316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on-desktop.com/wps/2017Space_Seventh_blue_planet_Uranus_112963_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573639"/>
            <a:ext cx="5089524" cy="318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54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Спасибо за внимание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100" name="Picture 4" descr="https://steamuserimages-a.akamaihd.net/ugc/2028358792715050143/410036F49AEA42055E6069BD9AEE55B48427674B/?imw=512&amp;amp;imh=288&amp;amp;ima=fit&amp;amp;impolicy=Letterbox&amp;amp;imcolor=%23000000&amp;amp;letterbox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8959"/>
            <a:ext cx="12192000" cy="547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pngjoy.com/pngm/229/4452748_faces-roblox-dr-smyth-face-transparent-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78960"/>
            <a:ext cx="2676698" cy="217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celes.club/uploads/posts/2022-10/1667059554_47-celes-club-p-gerald-art-vkontakte-4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" y="3556820"/>
            <a:ext cx="2675575" cy="330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img.alicdn.com/imgextra/i4/2206927762332/O1CN01vPVc0J1T66DOKlo6I_!!220692776233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296" y="1378958"/>
            <a:ext cx="2657704" cy="275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laplaya-rus.ru/wp-content/uploads/0/b/c/0bcac106db7a33534f0cb7402a58e46b.jpe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757" y="4131425"/>
            <a:ext cx="2748119" cy="27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Тема Office</vt:lpstr>
      <vt:lpstr>Астрономия. Группа Гигантов</vt:lpstr>
      <vt:lpstr>Юпитер</vt:lpstr>
      <vt:lpstr>Сатурн</vt:lpstr>
      <vt:lpstr>Нептун</vt:lpstr>
      <vt:lpstr>Уран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Астрономия. Группа Гигантов</dc:title>
  <dc:creator>Максим Сальников</dc:creator>
  <cp:lastModifiedBy>student</cp:lastModifiedBy>
  <cp:revision>7</cp:revision>
  <dcterms:created xsi:type="dcterms:W3CDTF">2023-10-26T04:21:58Z</dcterms:created>
  <dcterms:modified xsi:type="dcterms:W3CDTF">2023-10-26T06:19:36Z</dcterms:modified>
</cp:coreProperties>
</file>