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5" r:id="rId5"/>
    <p:sldId id="259" r:id="rId6"/>
    <p:sldId id="260" r:id="rId7"/>
    <p:sldId id="261" r:id="rId8"/>
    <p:sldId id="273" r:id="rId9"/>
    <p:sldId id="270" r:id="rId10"/>
    <p:sldId id="262" r:id="rId11"/>
    <p:sldId id="269" r:id="rId12"/>
    <p:sldId id="263" r:id="rId13"/>
    <p:sldId id="276" r:id="rId14"/>
    <p:sldId id="264" r:id="rId15"/>
    <p:sldId id="278" r:id="rId16"/>
    <p:sldId id="277" r:id="rId17"/>
    <p:sldId id="279" r:id="rId18"/>
    <p:sldId id="280" r:id="rId19"/>
    <p:sldId id="282" r:id="rId20"/>
    <p:sldId id="281" r:id="rId21"/>
    <p:sldId id="285" r:id="rId22"/>
    <p:sldId id="283" r:id="rId23"/>
    <p:sldId id="284" r:id="rId24"/>
    <p:sldId id="293" r:id="rId25"/>
    <p:sldId id="291" r:id="rId26"/>
    <p:sldId id="292" r:id="rId27"/>
    <p:sldId id="290" r:id="rId28"/>
    <p:sldId id="289" r:id="rId29"/>
    <p:sldId id="267" r:id="rId30"/>
    <p:sldId id="271"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75" d="100"/>
          <a:sy n="75" d="100"/>
        </p:scale>
        <p:origin x="931"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4/6/2025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4/6/2025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59410" y="288290"/>
            <a:ext cx="1615440" cy="1805940"/>
          </a:xfrm>
          <a:prstGeom prst="rect">
            <a:avLst/>
          </a:prstGeom>
        </p:spPr>
      </p:pic>
      <p:sp>
        <p:nvSpPr>
          <p:cNvPr id="6" name="Text Box 5"/>
          <p:cNvSpPr txBox="1"/>
          <p:nvPr/>
        </p:nvSpPr>
        <p:spPr>
          <a:xfrm>
            <a:off x="1786502" y="181957"/>
            <a:ext cx="9276715" cy="2492990"/>
          </a:xfrm>
          <a:prstGeom prst="rect">
            <a:avLst/>
          </a:prstGeom>
          <a:noFill/>
        </p:spPr>
        <p:txBody>
          <a:bodyPr wrap="square" rtlCol="0">
            <a:spAutoFit/>
          </a:bodyPr>
          <a:lstStyle/>
          <a:p>
            <a:pPr algn="ctr"/>
            <a:r>
              <a:rPr lang="en-US" altLang="en-GB" sz="2400" b="1" dirty="0">
                <a:latin typeface="Times New Roman" panose="02020603050405020304" charset="0"/>
                <a:cs typeface="Times New Roman" panose="02020603050405020304" charset="0"/>
              </a:rPr>
              <a:t>PVKK INSTITUTE OF TECHNOLOGY</a:t>
            </a:r>
          </a:p>
          <a:p>
            <a:pPr algn="ctr"/>
            <a:r>
              <a:rPr lang="en-US" altLang="en-GB" dirty="0">
                <a:latin typeface="Times New Roman" panose="02020603050405020304" charset="0"/>
                <a:cs typeface="Times New Roman" panose="02020603050405020304" charset="0"/>
              </a:rPr>
              <a:t>(Approved by AICTE &amp; </a:t>
            </a:r>
            <a:r>
              <a:rPr lang="en-US" altLang="en-GB" dirty="0" err="1">
                <a:latin typeface="Times New Roman" panose="02020603050405020304" charset="0"/>
                <a:cs typeface="Times New Roman" panose="02020603050405020304" charset="0"/>
              </a:rPr>
              <a:t>Affliated</a:t>
            </a:r>
            <a:r>
              <a:rPr lang="en-US" altLang="en-GB" dirty="0">
                <a:latin typeface="Times New Roman" panose="02020603050405020304" charset="0"/>
                <a:cs typeface="Times New Roman" panose="02020603050405020304" charset="0"/>
              </a:rPr>
              <a:t> by </a:t>
            </a:r>
            <a:r>
              <a:rPr lang="en-US" altLang="en-GB" dirty="0" err="1">
                <a:latin typeface="Times New Roman" panose="02020603050405020304" charset="0"/>
                <a:cs typeface="Times New Roman" panose="02020603050405020304" charset="0"/>
              </a:rPr>
              <a:t>JNTUA,Anantapuramu</a:t>
            </a:r>
            <a:r>
              <a:rPr lang="en-US" altLang="en-GB" dirty="0">
                <a:latin typeface="Times New Roman" panose="02020603050405020304" charset="0"/>
                <a:cs typeface="Times New Roman" panose="02020603050405020304" charset="0"/>
              </a:rPr>
              <a:t>)</a:t>
            </a:r>
          </a:p>
          <a:p>
            <a:pPr algn="ctr"/>
            <a:endParaRPr lang="en-US" altLang="en-GB" dirty="0">
              <a:latin typeface="Times New Roman" panose="02020603050405020304" charset="0"/>
              <a:cs typeface="Times New Roman" panose="02020603050405020304" charset="0"/>
            </a:endParaRPr>
          </a:p>
          <a:p>
            <a:pPr algn="ctr"/>
            <a:r>
              <a:rPr lang="en-US" altLang="en-GB" dirty="0">
                <a:latin typeface="Times New Roman" panose="02020603050405020304" charset="0"/>
                <a:cs typeface="Times New Roman" panose="02020603050405020304" charset="0"/>
              </a:rPr>
              <a:t>A</a:t>
            </a:r>
          </a:p>
          <a:p>
            <a:pPr algn="ctr"/>
            <a:endParaRPr lang="en-US" altLang="en-GB" dirty="0">
              <a:latin typeface="Times New Roman" panose="02020603050405020304" charset="0"/>
              <a:cs typeface="Times New Roman" panose="02020603050405020304" charset="0"/>
            </a:endParaRPr>
          </a:p>
          <a:p>
            <a:pPr algn="ctr"/>
            <a:r>
              <a:rPr lang="en-US" altLang="en-GB" dirty="0">
                <a:latin typeface="Times New Roman" panose="02020603050405020304" charset="0"/>
                <a:cs typeface="Times New Roman" panose="02020603050405020304" charset="0"/>
              </a:rPr>
              <a:t>Study on</a:t>
            </a:r>
          </a:p>
          <a:p>
            <a:pPr algn="ctr"/>
            <a:endParaRPr lang="en-US" altLang="en-GB" dirty="0">
              <a:latin typeface="Times New Roman" panose="02020603050405020304" charset="0"/>
              <a:cs typeface="Times New Roman" panose="02020603050405020304" charset="0"/>
            </a:endParaRPr>
          </a:p>
          <a:p>
            <a:pPr algn="ctr"/>
            <a:r>
              <a:rPr lang="en-US" altLang="en-GB" sz="2400" b="1" dirty="0">
                <a:latin typeface="Times New Roman" panose="02020603050405020304" charset="0"/>
                <a:cs typeface="Times New Roman" panose="02020603050405020304" charset="0"/>
              </a:rPr>
              <a:t>“STOCK PRICE PREDICTION USING TWITTER DATASET”</a:t>
            </a:r>
          </a:p>
        </p:txBody>
      </p:sp>
      <p:sp>
        <p:nvSpPr>
          <p:cNvPr id="7" name="Text Box 6"/>
          <p:cNvSpPr txBox="1"/>
          <p:nvPr/>
        </p:nvSpPr>
        <p:spPr>
          <a:xfrm>
            <a:off x="1974850" y="2576403"/>
            <a:ext cx="10003790" cy="5170646"/>
          </a:xfrm>
          <a:prstGeom prst="rect">
            <a:avLst/>
          </a:prstGeom>
          <a:noFill/>
        </p:spPr>
        <p:txBody>
          <a:bodyPr wrap="square" rtlCol="0">
            <a:spAutoFit/>
          </a:bodyPr>
          <a:lstStyle/>
          <a:p>
            <a:r>
              <a:rPr lang="en-US" altLang="en-GB" dirty="0">
                <a:latin typeface="Times New Roman" panose="02020603050405020304" charset="0"/>
                <a:cs typeface="Times New Roman" panose="02020603050405020304" charset="0"/>
              </a:rPr>
              <a:t>                                                                          </a:t>
            </a:r>
          </a:p>
          <a:p>
            <a:r>
              <a:rPr lang="en-US" altLang="en-GB" dirty="0">
                <a:latin typeface="Times New Roman" panose="02020603050405020304" charset="0"/>
                <a:cs typeface="Times New Roman" panose="02020603050405020304" charset="0"/>
              </a:rPr>
              <a:t>                                                                          By</a:t>
            </a:r>
          </a:p>
          <a:p>
            <a:endParaRPr lang="en-US" altLang="en-GB" dirty="0">
              <a:latin typeface="Times New Roman" panose="02020603050405020304" charset="0"/>
              <a:cs typeface="Times New Roman" panose="02020603050405020304" charset="0"/>
            </a:endParaRPr>
          </a:p>
          <a:p>
            <a:r>
              <a:rPr lang="en-US" altLang="en-GB" sz="2000" dirty="0">
                <a:latin typeface="Times New Roman" panose="02020603050405020304" charset="0"/>
                <a:cs typeface="Times New Roman" panose="02020603050405020304" charset="0"/>
              </a:rPr>
              <a:t>                            MARAPAREDDY  PRAMOD  KUMAR  REDDY</a:t>
            </a:r>
          </a:p>
          <a:p>
            <a:endParaRPr lang="en-US" altLang="en-GB" sz="2000" dirty="0">
              <a:latin typeface="Times New Roman" panose="02020603050405020304" charset="0"/>
              <a:cs typeface="Times New Roman" panose="02020603050405020304" charset="0"/>
            </a:endParaRPr>
          </a:p>
          <a:p>
            <a:r>
              <a:rPr lang="en-US" altLang="en-GB" dirty="0">
                <a:latin typeface="Times New Roman" panose="02020603050405020304" charset="0"/>
                <a:cs typeface="Times New Roman" panose="02020603050405020304" charset="0"/>
              </a:rPr>
              <a:t>                                                       </a:t>
            </a:r>
            <a:r>
              <a:rPr lang="en-US" altLang="en-GB" sz="2000" dirty="0">
                <a:latin typeface="Times New Roman" panose="02020603050405020304" charset="0"/>
                <a:cs typeface="Times New Roman" panose="02020603050405020304" charset="0"/>
              </a:rPr>
              <a:t>Reg. No : 233N1F00C0</a:t>
            </a:r>
          </a:p>
          <a:p>
            <a:endParaRPr lang="en-US" altLang="en-GB" sz="2000" dirty="0">
              <a:latin typeface="Times New Roman" panose="02020603050405020304" charset="0"/>
              <a:cs typeface="Times New Roman" panose="02020603050405020304" charset="0"/>
            </a:endParaRPr>
          </a:p>
          <a:p>
            <a:r>
              <a:rPr lang="en-US" altLang="en-GB" sz="2000" dirty="0">
                <a:latin typeface="Times New Roman" panose="02020603050405020304" charset="0"/>
                <a:cs typeface="Times New Roman" panose="02020603050405020304" charset="0"/>
              </a:rPr>
              <a:t>                                          Under the esteemed guidance of </a:t>
            </a:r>
          </a:p>
          <a:p>
            <a:endParaRPr lang="en-US" altLang="en-GB" sz="2000" dirty="0">
              <a:latin typeface="Times New Roman" panose="02020603050405020304" charset="0"/>
              <a:cs typeface="Times New Roman" panose="02020603050405020304" charset="0"/>
            </a:endParaRPr>
          </a:p>
          <a:p>
            <a:r>
              <a:rPr lang="en-US" altLang="en-GB" sz="2000" dirty="0">
                <a:latin typeface="Times New Roman" panose="02020603050405020304" charset="0"/>
                <a:cs typeface="Times New Roman" panose="02020603050405020304" charset="0"/>
              </a:rPr>
              <a:t>                                         Mrs. A. SUSANNA RANI, </a:t>
            </a:r>
            <a:r>
              <a:rPr lang="en-US" altLang="en-GB" sz="1600" dirty="0">
                <a:latin typeface="Times New Roman" panose="02020603050405020304" charset="0"/>
                <a:cs typeface="Times New Roman" panose="02020603050405020304" charset="0"/>
              </a:rPr>
              <a:t>MCA</a:t>
            </a:r>
          </a:p>
          <a:p>
            <a:endParaRPr lang="en-US" altLang="en-GB" sz="1600" dirty="0">
              <a:latin typeface="Times New Roman" panose="02020603050405020304" charset="0"/>
              <a:cs typeface="Times New Roman" panose="02020603050405020304" charset="0"/>
            </a:endParaRPr>
          </a:p>
          <a:p>
            <a:r>
              <a:rPr lang="en-US" altLang="en-GB" sz="2000" dirty="0">
                <a:latin typeface="Times New Roman" panose="02020603050405020304" charset="0"/>
                <a:cs typeface="Times New Roman" panose="02020603050405020304" charset="0"/>
              </a:rPr>
              <a:t>                                                    Assistant Professor</a:t>
            </a:r>
          </a:p>
          <a:p>
            <a:endParaRPr lang="en-US" altLang="en-GB" sz="2000" dirty="0">
              <a:latin typeface="Times New Roman" panose="02020603050405020304" charset="0"/>
              <a:cs typeface="Times New Roman" panose="02020603050405020304" charset="0"/>
            </a:endParaRPr>
          </a:p>
          <a:p>
            <a:r>
              <a:rPr lang="en-US" altLang="en-GB" sz="2000" dirty="0">
                <a:latin typeface="Times New Roman" panose="02020603050405020304" charset="0"/>
                <a:cs typeface="Times New Roman" panose="02020603050405020304" charset="0"/>
              </a:rPr>
              <a:t>                                    Department of Computer Applications </a:t>
            </a:r>
          </a:p>
          <a:p>
            <a:endParaRPr lang="en-US" altLang="en-GB" sz="2000" dirty="0">
              <a:latin typeface="Times New Roman" panose="02020603050405020304" charset="0"/>
              <a:cs typeface="Times New Roman" panose="02020603050405020304" charset="0"/>
            </a:endParaRPr>
          </a:p>
          <a:p>
            <a:endParaRPr lang="en-US" altLang="en-GB" sz="2000" dirty="0">
              <a:latin typeface="Times New Roman" panose="02020603050405020304" charset="0"/>
              <a:cs typeface="Times New Roman" panose="02020603050405020304" charset="0"/>
            </a:endParaRPr>
          </a:p>
          <a:p>
            <a:r>
              <a:rPr lang="en-US" altLang="en-GB" sz="2000" dirty="0">
                <a:latin typeface="Times New Roman" panose="02020603050405020304" charset="0"/>
                <a:cs typeface="Times New Roman" panose="02020603050405020304" charset="0"/>
              </a:rPr>
              <a:t> </a:t>
            </a:r>
          </a:p>
        </p:txBody>
      </p:sp>
      <p:sp>
        <p:nvSpPr>
          <p:cNvPr id="9" name="Text Box 8"/>
          <p:cNvSpPr txBox="1"/>
          <p:nvPr/>
        </p:nvSpPr>
        <p:spPr>
          <a:xfrm>
            <a:off x="581660" y="6380480"/>
            <a:ext cx="11610340" cy="276999"/>
          </a:xfrm>
          <a:prstGeom prst="rect">
            <a:avLst/>
          </a:prstGeom>
          <a:noFill/>
        </p:spPr>
        <p:txBody>
          <a:bodyPr wrap="square" rtlCol="0">
            <a:spAutoFit/>
          </a:bodyPr>
          <a:lstStyle/>
          <a:p>
            <a:r>
              <a:rPr lang="en-US" altLang="en-GB" sz="1200" dirty="0">
                <a:latin typeface="Times New Roman" panose="02020603050405020304" charset="0"/>
                <a:cs typeface="Times New Roman" panose="02020603050405020304" charset="0"/>
              </a:rPr>
              <a:t>DEPT.OF.COMPUTER APPLICATIONS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30200" y="230505"/>
            <a:ext cx="1615440" cy="1805940"/>
          </a:xfrm>
          <a:prstGeom prst="rect">
            <a:avLst/>
          </a:prstGeom>
        </p:spPr>
      </p:pic>
      <p:sp>
        <p:nvSpPr>
          <p:cNvPr id="5" name="Text Box 4"/>
          <p:cNvSpPr txBox="1"/>
          <p:nvPr/>
        </p:nvSpPr>
        <p:spPr>
          <a:xfrm>
            <a:off x="1945640" y="323850"/>
            <a:ext cx="6645910" cy="523220"/>
          </a:xfrm>
          <a:prstGeom prst="rect">
            <a:avLst/>
          </a:prstGeom>
          <a:noFill/>
        </p:spPr>
        <p:txBody>
          <a:bodyPr wrap="square" rtlCol="0">
            <a:spAutoFit/>
          </a:bodyPr>
          <a:lstStyle/>
          <a:p>
            <a:pPr algn="ctr"/>
            <a:r>
              <a:rPr lang="en-US" altLang="en-GB" sz="2800" b="1" dirty="0">
                <a:latin typeface="Times New Roman" panose="02020603050405020304" charset="0"/>
                <a:cs typeface="Times New Roman" panose="02020603050405020304" charset="0"/>
              </a:rPr>
              <a:t>SYSTEM DESIGN</a:t>
            </a:r>
          </a:p>
        </p:txBody>
      </p:sp>
      <p:sp>
        <p:nvSpPr>
          <p:cNvPr id="7" name="Text Box 6"/>
          <p:cNvSpPr txBox="1"/>
          <p:nvPr/>
        </p:nvSpPr>
        <p:spPr>
          <a:xfrm>
            <a:off x="2553970" y="1950720"/>
            <a:ext cx="8012430" cy="2811145"/>
          </a:xfrm>
          <a:prstGeom prst="rect">
            <a:avLst/>
          </a:prstGeom>
          <a:noFill/>
        </p:spPr>
        <p:txBody>
          <a:bodyPr wrap="square" rtlCol="0">
            <a:noAutofit/>
          </a:bodyPr>
          <a:lstStyle/>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Software development is the phase which is very important for the supernova of the software, which is called as design phase.</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The design phase should satisfy the functional and non-functional requirements for the effectiveness for satisfying all the constraints and objectives of the project.</a:t>
            </a:r>
          </a:p>
        </p:txBody>
      </p:sp>
      <p:sp>
        <p:nvSpPr>
          <p:cNvPr id="8" name="Text Box 7"/>
          <p:cNvSpPr txBox="1"/>
          <p:nvPr/>
        </p:nvSpPr>
        <p:spPr>
          <a:xfrm>
            <a:off x="750570" y="6481445"/>
            <a:ext cx="11082655" cy="281940"/>
          </a:xfrm>
          <a:prstGeom prst="rect">
            <a:avLst/>
          </a:prstGeom>
          <a:noFill/>
        </p:spPr>
        <p:txBody>
          <a:bodyPr wrap="square" rtlCol="0">
            <a:noAutofit/>
          </a:bodyPr>
          <a:lstStyle/>
          <a:p>
            <a:r>
              <a:rPr lang="en-US" altLang="en-GB" sz="1200">
                <a:latin typeface="Times New Roman" panose="02020603050405020304" charset="0"/>
                <a:cs typeface="Times New Roman" panose="02020603050405020304" charset="0"/>
              </a:rPr>
              <a:t>DEPT.OF.COMPUTER APPLICATIONS                                                                                                                                                                                                                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30835" y="201295"/>
            <a:ext cx="1615440" cy="1805940"/>
          </a:xfrm>
          <a:prstGeom prst="rect">
            <a:avLst/>
          </a:prstGeom>
        </p:spPr>
      </p:pic>
      <p:sp>
        <p:nvSpPr>
          <p:cNvPr id="5" name="Text Box 4"/>
          <p:cNvSpPr txBox="1"/>
          <p:nvPr/>
        </p:nvSpPr>
        <p:spPr>
          <a:xfrm>
            <a:off x="2553970" y="380364"/>
            <a:ext cx="6452870" cy="523220"/>
          </a:xfrm>
          <a:prstGeom prst="rect">
            <a:avLst/>
          </a:prstGeom>
          <a:noFill/>
        </p:spPr>
        <p:txBody>
          <a:bodyPr wrap="square" rtlCol="0">
            <a:spAutoFit/>
          </a:bodyPr>
          <a:lstStyle/>
          <a:p>
            <a:pPr algn="ctr"/>
            <a:r>
              <a:rPr lang="en-US" altLang="en-GB" sz="2800" b="1" dirty="0">
                <a:latin typeface="Times New Roman" panose="02020603050405020304" charset="0"/>
                <a:cs typeface="Times New Roman" panose="02020603050405020304" charset="0"/>
              </a:rPr>
              <a:t>SOFTWARE ENVIRONMENT</a:t>
            </a:r>
          </a:p>
        </p:txBody>
      </p:sp>
      <p:sp>
        <p:nvSpPr>
          <p:cNvPr id="6" name="Text Box 5"/>
          <p:cNvSpPr txBox="1"/>
          <p:nvPr/>
        </p:nvSpPr>
        <p:spPr>
          <a:xfrm>
            <a:off x="2306320" y="1554480"/>
            <a:ext cx="8067039" cy="4462781"/>
          </a:xfrm>
          <a:prstGeom prst="rect">
            <a:avLst/>
          </a:prstGeom>
          <a:noFill/>
        </p:spPr>
        <p:txBody>
          <a:bodyPr wrap="square" rtlCol="0">
            <a:noAutofit/>
          </a:bodyPr>
          <a:lstStyle/>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The biggest strength of python is huge collection of standard library which can be used for the following:-</a:t>
            </a:r>
          </a:p>
          <a:p>
            <a:pPr indent="0">
              <a:buFont typeface="Wingdings" panose="05000000000000000000" charset="0"/>
              <a:buNone/>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Machine learning </a:t>
            </a: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GUI applications (like </a:t>
            </a:r>
            <a:r>
              <a:rPr lang="en-US" altLang="en-GB" dirty="0" err="1">
                <a:latin typeface="Times New Roman" panose="02020603050405020304" charset="0"/>
                <a:cs typeface="Times New Roman" panose="02020603050405020304" charset="0"/>
              </a:rPr>
              <a:t>Kivy</a:t>
            </a:r>
            <a:r>
              <a:rPr lang="en-US" altLang="en-GB" dirty="0">
                <a:latin typeface="Times New Roman" panose="02020603050405020304" charset="0"/>
                <a:cs typeface="Times New Roman" panose="02020603050405020304" charset="0"/>
              </a:rPr>
              <a:t> , </a:t>
            </a:r>
            <a:r>
              <a:rPr lang="en-US" altLang="en-GB" dirty="0" err="1">
                <a:latin typeface="Times New Roman" panose="02020603050405020304" charset="0"/>
                <a:cs typeface="Times New Roman" panose="02020603050405020304" charset="0"/>
              </a:rPr>
              <a:t>Tkinter</a:t>
            </a:r>
            <a:r>
              <a:rPr lang="en-US" altLang="en-GB" dirty="0">
                <a:latin typeface="Times New Roman" panose="02020603050405020304" charset="0"/>
                <a:cs typeface="Times New Roman" panose="02020603050405020304" charset="0"/>
              </a:rPr>
              <a:t> , </a:t>
            </a:r>
            <a:r>
              <a:rPr lang="en-US" altLang="en-GB" dirty="0" err="1">
                <a:latin typeface="Times New Roman" panose="02020603050405020304" charset="0"/>
                <a:cs typeface="Times New Roman" panose="02020603050405020304" charset="0"/>
              </a:rPr>
              <a:t>PyQtetc</a:t>
            </a:r>
            <a:r>
              <a:rPr lang="en-US" altLang="en-GB" dirty="0">
                <a:latin typeface="Times New Roman" panose="02020603050405020304" charset="0"/>
                <a:cs typeface="Times New Roman" panose="02020603050405020304" charset="0"/>
              </a:rPr>
              <a:t> )</a:t>
            </a: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Web frameworks like Django</a:t>
            </a: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Image processing (like </a:t>
            </a:r>
            <a:r>
              <a:rPr lang="en-US" altLang="en-GB" dirty="0" err="1">
                <a:latin typeface="Times New Roman" panose="02020603050405020304" charset="0"/>
                <a:cs typeface="Times New Roman" panose="02020603050405020304" charset="0"/>
              </a:rPr>
              <a:t>Opencv</a:t>
            </a:r>
            <a:r>
              <a:rPr lang="en-US" altLang="en-GB" dirty="0">
                <a:latin typeface="Times New Roman" panose="02020603050405020304" charset="0"/>
                <a:cs typeface="Times New Roman" panose="02020603050405020304" charset="0"/>
              </a:rPr>
              <a:t> , Pillow)</a:t>
            </a: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Web scrapping (like Scrapy, </a:t>
            </a:r>
            <a:r>
              <a:rPr lang="en-US" altLang="en-GB" dirty="0" err="1">
                <a:latin typeface="Times New Roman" panose="02020603050405020304" charset="0"/>
                <a:cs typeface="Times New Roman" panose="02020603050405020304" charset="0"/>
              </a:rPr>
              <a:t>Selinium</a:t>
            </a:r>
            <a:r>
              <a:rPr lang="en-US" altLang="en-GB" dirty="0">
                <a:latin typeface="Times New Roman" panose="02020603050405020304" charset="0"/>
                <a:cs typeface="Times New Roman" panose="02020603050405020304" charset="0"/>
              </a:rPr>
              <a:t> ) </a:t>
            </a: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Test frameworks</a:t>
            </a: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Multimedia</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Machine Learning involves building mathematical models to help understand data.</a:t>
            </a:r>
          </a:p>
        </p:txBody>
      </p:sp>
      <p:sp>
        <p:nvSpPr>
          <p:cNvPr id="8" name="Text Box 7"/>
          <p:cNvSpPr txBox="1"/>
          <p:nvPr/>
        </p:nvSpPr>
        <p:spPr>
          <a:xfrm>
            <a:off x="432435" y="6413500"/>
            <a:ext cx="11265535"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91465" y="288290"/>
            <a:ext cx="1615440" cy="1805940"/>
          </a:xfrm>
          <a:prstGeom prst="rect">
            <a:avLst/>
          </a:prstGeom>
        </p:spPr>
      </p:pic>
      <p:sp>
        <p:nvSpPr>
          <p:cNvPr id="6" name="Text Box 5"/>
          <p:cNvSpPr txBox="1"/>
          <p:nvPr/>
        </p:nvSpPr>
        <p:spPr>
          <a:xfrm>
            <a:off x="2048510" y="288290"/>
            <a:ext cx="7176135" cy="523220"/>
          </a:xfrm>
          <a:prstGeom prst="rect">
            <a:avLst/>
          </a:prstGeom>
          <a:noFill/>
        </p:spPr>
        <p:txBody>
          <a:bodyPr wrap="square" rtlCol="0">
            <a:spAutoFit/>
          </a:bodyPr>
          <a:lstStyle/>
          <a:p>
            <a:pPr algn="ctr"/>
            <a:r>
              <a:rPr lang="en-US" altLang="en-GB" sz="2800" b="1" dirty="0">
                <a:latin typeface="Times New Roman" panose="02020603050405020304" charset="0"/>
                <a:cs typeface="Times New Roman" panose="02020603050405020304" charset="0"/>
              </a:rPr>
              <a:t>EXISTING SYSTEMS</a:t>
            </a:r>
          </a:p>
        </p:txBody>
      </p:sp>
      <p:sp>
        <p:nvSpPr>
          <p:cNvPr id="8" name="Text Box 7"/>
          <p:cNvSpPr txBox="1"/>
          <p:nvPr/>
        </p:nvSpPr>
        <p:spPr>
          <a:xfrm>
            <a:off x="2211355" y="1828800"/>
            <a:ext cx="8248261" cy="4058815"/>
          </a:xfrm>
          <a:prstGeom prst="rect">
            <a:avLst/>
          </a:prstGeom>
          <a:noFill/>
        </p:spPr>
        <p:txBody>
          <a:bodyPr wrap="square" rtlCol="0">
            <a:noAutofit/>
          </a:bodyPr>
          <a:lstStyle/>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The technique used in this project builds directly on the one used by Bollen et al. [1]. The raw DJIA values are first fed into the preprocessor to obtain the processed values</a:t>
            </a:r>
            <a:r>
              <a:rPr lang="en-US" altLang="en-GB" dirty="0">
                <a:latin typeface="Times New Roman" panose="02020603050405020304" charset="0"/>
                <a:cs typeface="Times New Roman" panose="02020603050405020304" charset="0"/>
              </a:rPr>
              <a:t>.</a:t>
            </a:r>
          </a:p>
          <a:p>
            <a:pPr marL="285750" indent="-285750">
              <a:buFont typeface="Wingdings" panose="05000000000000000000" charset="0"/>
              <a:buChar char="Ø"/>
            </a:pPr>
            <a:endParaRPr lang="en-US" sz="1800" kern="100" dirty="0">
              <a:solidFill>
                <a:srgbClr val="000000"/>
              </a:solidFill>
              <a:effectLst/>
              <a:latin typeface="Times New Roman" panose="02020603050405020304" charset="0"/>
              <a:ea typeface="Times New Roman" panose="02020603050405020304" pitchFamily="18" charset="0"/>
              <a:cs typeface="Times New Roman" panose="02020603050405020304" charset="0"/>
            </a:endParaRPr>
          </a:p>
          <a:p>
            <a:pPr marL="285750" indent="-285750">
              <a:buFont typeface="Wingdings" panose="05000000000000000000" charset="0"/>
              <a:buChar char="Ø"/>
            </a:pPr>
            <a:r>
              <a:rPr lang="en-IN" sz="1800" kern="100" dirty="0">
                <a:solidFill>
                  <a:srgbClr val="000000"/>
                </a:solidFill>
                <a:effectLst/>
                <a:latin typeface="Times New Roman" panose="02020603050405020304" pitchFamily="18" charset="0"/>
                <a:ea typeface="Times New Roman" panose="02020603050405020304" pitchFamily="18" charset="0"/>
              </a:rPr>
              <a:t>At the same time, the tweets are fed to the sentiment analysis algorithm which outputs mood values.</a:t>
            </a:r>
          </a:p>
          <a:p>
            <a:pPr marL="285750" indent="-285750">
              <a:buFont typeface="Wingdings" panose="05000000000000000000" charset="0"/>
              <a:buChar char="Ø"/>
            </a:pPr>
            <a:endParaRPr lang="en-IN" kern="100"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charset="0"/>
              <a:buChar char="Ø"/>
            </a:pPr>
            <a:r>
              <a:rPr lang="en-IN" sz="1800" kern="100" dirty="0">
                <a:solidFill>
                  <a:srgbClr val="000000"/>
                </a:solidFill>
                <a:effectLst/>
                <a:latin typeface="Times New Roman" panose="02020603050405020304" pitchFamily="18" charset="0"/>
                <a:ea typeface="Times New Roman" panose="02020603050405020304" pitchFamily="18" charset="0"/>
              </a:rPr>
              <a:t> T</a:t>
            </a:r>
            <a:r>
              <a:rPr lang="en-IN" kern="100" dirty="0">
                <a:solidFill>
                  <a:srgbClr val="000000"/>
                </a:solidFill>
                <a:latin typeface="Times New Roman" panose="02020603050405020304" pitchFamily="18" charset="0"/>
                <a:ea typeface="Times New Roman" panose="02020603050405020304" pitchFamily="18" charset="0"/>
              </a:rPr>
              <a:t>hese </a:t>
            </a:r>
            <a:r>
              <a:rPr lang="en-IN" sz="1800" kern="100" dirty="0">
                <a:solidFill>
                  <a:srgbClr val="000000"/>
                </a:solidFill>
                <a:effectLst/>
                <a:latin typeface="Times New Roman" panose="02020603050405020304" pitchFamily="18" charset="0"/>
                <a:ea typeface="Times New Roman" panose="02020603050405020304" pitchFamily="18" charset="0"/>
              </a:rPr>
              <a:t>mood values are used by the portfolio management system which runs the model to predict the future value and uses the predicted values to make appropriate buy/sell decisions.</a:t>
            </a:r>
          </a:p>
        </p:txBody>
      </p:sp>
      <p:sp>
        <p:nvSpPr>
          <p:cNvPr id="9" name="Text Box 8"/>
          <p:cNvSpPr txBox="1"/>
          <p:nvPr/>
        </p:nvSpPr>
        <p:spPr>
          <a:xfrm>
            <a:off x="528955" y="6384925"/>
            <a:ext cx="10870565" cy="275590"/>
          </a:xfrm>
          <a:prstGeom prst="rect">
            <a:avLst/>
          </a:prstGeom>
          <a:noFill/>
        </p:spPr>
        <p:txBody>
          <a:bodyPr wrap="square" rtlCol="0">
            <a:spAutoFit/>
          </a:bodyPr>
          <a:lstStyle/>
          <a:p>
            <a:r>
              <a:rPr lang="en-US" altLang="en-GB" sz="1200"/>
              <a:t>DEPT.OF.COMPUTER APPLICATIONS                                                                                                                                                                                       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62890" y="153035"/>
            <a:ext cx="1615440" cy="1805940"/>
          </a:xfrm>
          <a:prstGeom prst="rect">
            <a:avLst/>
          </a:prstGeom>
        </p:spPr>
      </p:pic>
      <p:sp>
        <p:nvSpPr>
          <p:cNvPr id="5" name="Text Box 4"/>
          <p:cNvSpPr txBox="1"/>
          <p:nvPr/>
        </p:nvSpPr>
        <p:spPr>
          <a:xfrm>
            <a:off x="2211705" y="404614"/>
            <a:ext cx="7552690" cy="460375"/>
          </a:xfrm>
          <a:prstGeom prst="rect">
            <a:avLst/>
          </a:prstGeom>
          <a:noFill/>
        </p:spPr>
        <p:txBody>
          <a:bodyPr wrap="square" rtlCol="0">
            <a:spAutoFit/>
          </a:bodyPr>
          <a:lstStyle/>
          <a:p>
            <a:pPr algn="ctr"/>
            <a:r>
              <a:rPr lang="en-US" altLang="en-GB" sz="2400" b="1" dirty="0">
                <a:latin typeface="Times New Roman" panose="02020603050405020304" charset="0"/>
                <a:cs typeface="Times New Roman" panose="02020603050405020304" charset="0"/>
              </a:rPr>
              <a:t>DISADVANTAGES OF EXISTING SYSTEMS</a:t>
            </a:r>
          </a:p>
        </p:txBody>
      </p:sp>
      <p:sp>
        <p:nvSpPr>
          <p:cNvPr id="6" name="Text Box 5"/>
          <p:cNvSpPr txBox="1"/>
          <p:nvPr/>
        </p:nvSpPr>
        <p:spPr>
          <a:xfrm>
            <a:off x="2496185" y="1817370"/>
            <a:ext cx="6983730" cy="2585323"/>
          </a:xfrm>
          <a:prstGeom prst="rect">
            <a:avLst/>
          </a:prstGeom>
          <a:noFill/>
        </p:spPr>
        <p:txBody>
          <a:bodyPr wrap="square" rtlCol="0">
            <a:spAutoFit/>
          </a:bodyPr>
          <a:lstStyle/>
          <a:p>
            <a:endParaRPr lang="en-US" altLang="en-GB" dirty="0"/>
          </a:p>
          <a:p>
            <a:pPr marL="285750" indent="-285750">
              <a:buFont typeface="Wingdings" panose="05000000000000000000" charset="0"/>
              <a:buChar char="Ø"/>
            </a:pPr>
            <a:r>
              <a:rPr lang="en-US" b="0" i="0" dirty="0">
                <a:solidFill>
                  <a:srgbClr val="001D35"/>
                </a:solidFill>
                <a:effectLst/>
                <a:latin typeface="Google Sans"/>
              </a:rPr>
              <a:t>Existing systems often face disadvantages  like : </a:t>
            </a:r>
          </a:p>
          <a:p>
            <a:pPr marL="285750" indent="-285750">
              <a:buFont typeface="Wingdings" panose="05000000000000000000" charset="0"/>
              <a:buChar char="Ø"/>
            </a:pPr>
            <a:endParaRPr lang="en-US" dirty="0">
              <a:solidFill>
                <a:srgbClr val="001D35"/>
              </a:solidFill>
              <a:latin typeface="Google Sans"/>
            </a:endParaRPr>
          </a:p>
          <a:p>
            <a:pPr marL="285750" indent="-285750">
              <a:buFont typeface="Wingdings" panose="05000000000000000000" charset="0"/>
              <a:buChar char="Ø"/>
            </a:pPr>
            <a:r>
              <a:rPr lang="en-US" b="0" i="0" dirty="0">
                <a:solidFill>
                  <a:srgbClr val="001D35"/>
                </a:solidFill>
                <a:effectLst/>
                <a:latin typeface="Google Sans"/>
              </a:rPr>
              <a:t>compatibility issues with newer technologies and security vulnerabilities. </a:t>
            </a:r>
            <a:endParaRPr lang="en-US" dirty="0">
              <a:solidFill>
                <a:srgbClr val="001D35"/>
              </a:solidFill>
              <a:latin typeface="Google Sans"/>
            </a:endParaRPr>
          </a:p>
          <a:p>
            <a:pPr marL="285750" indent="-285750">
              <a:buFont typeface="Wingdings" panose="05000000000000000000" charset="0"/>
              <a:buChar char="Ø"/>
            </a:pPr>
            <a:endParaRPr lang="en-US" b="0" i="0" dirty="0">
              <a:solidFill>
                <a:srgbClr val="001D35"/>
              </a:solidFill>
              <a:effectLst/>
              <a:latin typeface="Google Sans"/>
            </a:endParaRPr>
          </a:p>
          <a:p>
            <a:pPr marL="285750" indent="-285750">
              <a:buFont typeface="Wingdings" panose="05000000000000000000" charset="0"/>
              <a:buChar char="Ø"/>
            </a:pPr>
            <a:r>
              <a:rPr lang="en-US" b="0" i="0" dirty="0">
                <a:solidFill>
                  <a:srgbClr val="001D35"/>
                </a:solidFill>
                <a:effectLst/>
                <a:latin typeface="Google Sans"/>
              </a:rPr>
              <a:t>limitations in functionality and customization.</a:t>
            </a:r>
          </a:p>
          <a:p>
            <a:pPr marL="285750" indent="-285750">
              <a:buFont typeface="Wingdings" panose="05000000000000000000" charset="0"/>
              <a:buChar char="Ø"/>
            </a:pPr>
            <a:endParaRPr lang="en-US" dirty="0">
              <a:solidFill>
                <a:srgbClr val="001D35"/>
              </a:solidFill>
              <a:latin typeface="Google Sans"/>
            </a:endParaRPr>
          </a:p>
          <a:p>
            <a:pPr marL="285750" indent="-285750">
              <a:buFont typeface="Wingdings" panose="05000000000000000000" charset="0"/>
              <a:buChar char="Ø"/>
            </a:pPr>
            <a:r>
              <a:rPr lang="en-US" b="0" i="0" dirty="0">
                <a:solidFill>
                  <a:srgbClr val="001D35"/>
                </a:solidFill>
                <a:effectLst/>
                <a:latin typeface="Google Sans"/>
              </a:rPr>
              <a:t>hindering innovation and digital transformation. </a:t>
            </a:r>
            <a:endParaRPr lang="en-US" altLang="en-GB" dirty="0"/>
          </a:p>
        </p:txBody>
      </p:sp>
      <p:sp>
        <p:nvSpPr>
          <p:cNvPr id="7" name="Text Box 6"/>
          <p:cNvSpPr txBox="1"/>
          <p:nvPr/>
        </p:nvSpPr>
        <p:spPr>
          <a:xfrm>
            <a:off x="702310" y="6307455"/>
            <a:ext cx="10614660"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DEOT.OF COMPUTER APPLICATIONS                                                                                                                                                                                                         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43840" y="144145"/>
            <a:ext cx="1615440" cy="1805940"/>
          </a:xfrm>
          <a:prstGeom prst="rect">
            <a:avLst/>
          </a:prstGeom>
        </p:spPr>
      </p:pic>
      <p:sp>
        <p:nvSpPr>
          <p:cNvPr id="5" name="Text Box 4"/>
          <p:cNvSpPr txBox="1"/>
          <p:nvPr/>
        </p:nvSpPr>
        <p:spPr>
          <a:xfrm>
            <a:off x="2249805" y="310198"/>
            <a:ext cx="6684010" cy="523220"/>
          </a:xfrm>
          <a:prstGeom prst="rect">
            <a:avLst/>
          </a:prstGeom>
          <a:noFill/>
        </p:spPr>
        <p:txBody>
          <a:bodyPr wrap="square" rtlCol="0">
            <a:spAutoFit/>
          </a:bodyPr>
          <a:lstStyle/>
          <a:p>
            <a:pPr algn="ctr"/>
            <a:r>
              <a:rPr lang="en-US" altLang="en-GB" sz="2800" b="1" dirty="0">
                <a:latin typeface="Times New Roman" panose="02020603050405020304" charset="0"/>
                <a:cs typeface="Times New Roman" panose="02020603050405020304" charset="0"/>
              </a:rPr>
              <a:t>PROPOSED SYSTEMS</a:t>
            </a:r>
          </a:p>
        </p:txBody>
      </p:sp>
      <p:sp>
        <p:nvSpPr>
          <p:cNvPr id="7" name="Text Box 6"/>
          <p:cNvSpPr txBox="1"/>
          <p:nvPr/>
        </p:nvSpPr>
        <p:spPr>
          <a:xfrm>
            <a:off x="2406650" y="1772920"/>
            <a:ext cx="8017510" cy="2585323"/>
          </a:xfrm>
          <a:prstGeom prst="rect">
            <a:avLst/>
          </a:prstGeom>
          <a:noFill/>
        </p:spPr>
        <p:txBody>
          <a:bodyPr wrap="square" rtlCol="0">
            <a:spAutoFit/>
          </a:bodyPr>
          <a:lstStyle/>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The proposed system thus analyzed and designed a Stock price prediction algorithms that improved over the current ones. </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b="0" i="0" dirty="0">
                <a:solidFill>
                  <a:srgbClr val="1F1F1F"/>
                </a:solidFill>
                <a:effectLst/>
                <a:latin typeface="Google Sans"/>
              </a:rPr>
              <a:t>Firstly, we proposed </a:t>
            </a:r>
            <a:r>
              <a:rPr lang="en-US" b="0" i="0" dirty="0">
                <a:solidFill>
                  <a:srgbClr val="040C28"/>
                </a:solidFill>
                <a:effectLst/>
                <a:latin typeface="Google Sans"/>
              </a:rPr>
              <a:t>a new two-stage Monte Carlo algorithm to generate N interval time series from an original one</a:t>
            </a:r>
            <a:r>
              <a:rPr lang="en-US" b="0" i="0" dirty="0">
                <a:solidFill>
                  <a:srgbClr val="1F1F1F"/>
                </a:solidFill>
                <a:effectLst/>
                <a:latin typeface="Google Sans"/>
              </a:rPr>
              <a:t>. </a:t>
            </a:r>
          </a:p>
          <a:p>
            <a:pPr marL="285750" indent="-285750">
              <a:buFont typeface="Wingdings" panose="05000000000000000000" charset="0"/>
              <a:buChar char="Ø"/>
            </a:pPr>
            <a:endParaRPr lang="en-US" dirty="0">
              <a:solidFill>
                <a:srgbClr val="1F1F1F"/>
              </a:solidFill>
              <a:latin typeface="Google Sans"/>
            </a:endParaRPr>
          </a:p>
          <a:p>
            <a:pPr marL="285750" indent="-285750">
              <a:buFont typeface="Wingdings" panose="05000000000000000000" charset="0"/>
              <a:buChar char="Ø"/>
            </a:pPr>
            <a:r>
              <a:rPr lang="en-US" b="0" i="0" dirty="0">
                <a:solidFill>
                  <a:srgbClr val="1F1F1F"/>
                </a:solidFill>
                <a:effectLst/>
                <a:latin typeface="Google Sans"/>
              </a:rPr>
              <a:t>Secondly, for each interval time series in the generated ones, two Long Short-Term Memory Network models are trained to predict the middle point and the range.</a:t>
            </a:r>
            <a:r>
              <a:rPr lang="en-US" altLang="en-GB" dirty="0">
                <a:latin typeface="Times New Roman" panose="02020603050405020304" charset="0"/>
                <a:cs typeface="Times New Roman" panose="02020603050405020304" charset="0"/>
                <a:sym typeface="+mn-ea"/>
              </a:rPr>
              <a:t>.</a:t>
            </a:r>
            <a:endParaRPr lang="en-US" altLang="en-GB" dirty="0">
              <a:latin typeface="Times New Roman" panose="02020603050405020304" charset="0"/>
              <a:cs typeface="Times New Roman" panose="02020603050405020304" charset="0"/>
            </a:endParaRPr>
          </a:p>
        </p:txBody>
      </p:sp>
      <p:sp>
        <p:nvSpPr>
          <p:cNvPr id="8" name="Text Box 7"/>
          <p:cNvSpPr txBox="1"/>
          <p:nvPr/>
        </p:nvSpPr>
        <p:spPr>
          <a:xfrm>
            <a:off x="808355" y="6162675"/>
            <a:ext cx="10474960"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49885" y="268605"/>
            <a:ext cx="1615440" cy="1805940"/>
          </a:xfrm>
          <a:prstGeom prst="rect">
            <a:avLst/>
          </a:prstGeom>
        </p:spPr>
      </p:pic>
      <p:sp>
        <p:nvSpPr>
          <p:cNvPr id="5" name="Text Box 4"/>
          <p:cNvSpPr txBox="1"/>
          <p:nvPr/>
        </p:nvSpPr>
        <p:spPr>
          <a:xfrm>
            <a:off x="2315858" y="130106"/>
            <a:ext cx="6750037" cy="523220"/>
          </a:xfrm>
          <a:prstGeom prst="rect">
            <a:avLst/>
          </a:prstGeom>
          <a:noFill/>
        </p:spPr>
        <p:txBody>
          <a:bodyPr wrap="square" rtlCol="0">
            <a:spAutoFit/>
          </a:bodyPr>
          <a:lstStyle/>
          <a:p>
            <a:pPr algn="ctr"/>
            <a:r>
              <a:rPr lang="en-US" altLang="en-GB" sz="2800" b="1" dirty="0">
                <a:latin typeface="Times New Roman" panose="02020603050405020304" charset="0"/>
                <a:cs typeface="Times New Roman" panose="02020603050405020304" charset="0"/>
              </a:rPr>
              <a:t>DATA FLOW DIAGRAM</a:t>
            </a:r>
          </a:p>
        </p:txBody>
      </p:sp>
      <p:pic>
        <p:nvPicPr>
          <p:cNvPr id="7" name="Picture 6"/>
          <p:cNvPicPr/>
          <p:nvPr/>
        </p:nvPicPr>
        <p:blipFill>
          <a:blip r:embed="rId3"/>
          <a:stretch>
            <a:fillRect/>
          </a:stretch>
        </p:blipFill>
        <p:spPr>
          <a:xfrm>
            <a:off x="3816985" y="1498600"/>
            <a:ext cx="4568825" cy="4358005"/>
          </a:xfrm>
          <a:prstGeom prst="rect">
            <a:avLst/>
          </a:prstGeom>
        </p:spPr>
      </p:pic>
      <p:sp>
        <p:nvSpPr>
          <p:cNvPr id="8" name="Text Box 7"/>
          <p:cNvSpPr txBox="1"/>
          <p:nvPr/>
        </p:nvSpPr>
        <p:spPr>
          <a:xfrm>
            <a:off x="494522" y="6450895"/>
            <a:ext cx="10613857" cy="276999"/>
          </a:xfrm>
          <a:prstGeom prst="rect">
            <a:avLst/>
          </a:prstGeom>
          <a:noFill/>
        </p:spPr>
        <p:txBody>
          <a:bodyPr wrap="square" rtlCol="0">
            <a:spAutoFit/>
          </a:bodyPr>
          <a:lstStyle/>
          <a:p>
            <a:r>
              <a:rPr lang="en-US" altLang="en-GB" sz="1200" dirty="0">
                <a:latin typeface="Times New Roman" panose="02020603050405020304" charset="0"/>
                <a:cs typeface="Times New Roman" panose="02020603050405020304" charset="0"/>
              </a:rPr>
              <a:t>DEPT.OF.COMPUTER APPLICATIONS                                                                                                                                                                                              15</a:t>
            </a:r>
          </a:p>
        </p:txBody>
      </p:sp>
      <p:pic>
        <p:nvPicPr>
          <p:cNvPr id="2" name="Picture 1">
            <a:extLst>
              <a:ext uri="{FF2B5EF4-FFF2-40B4-BE49-F238E27FC236}">
                <a16:creationId xmlns:a16="http://schemas.microsoft.com/office/drawing/2014/main" id="{6E209E9B-5967-7D65-A514-0A9D02465CF7}"/>
              </a:ext>
            </a:extLst>
          </p:cNvPr>
          <p:cNvPicPr/>
          <p:nvPr/>
        </p:nvPicPr>
        <p:blipFill>
          <a:blip r:embed="rId4"/>
          <a:stretch>
            <a:fillRect/>
          </a:stretch>
        </p:blipFill>
        <p:spPr>
          <a:xfrm>
            <a:off x="2155371" y="830424"/>
            <a:ext cx="8229600" cy="56204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86055" y="153035"/>
            <a:ext cx="1615440" cy="1805940"/>
          </a:xfrm>
          <a:prstGeom prst="rect">
            <a:avLst/>
          </a:prstGeom>
        </p:spPr>
      </p:pic>
      <p:sp>
        <p:nvSpPr>
          <p:cNvPr id="5" name="Text Box 4"/>
          <p:cNvSpPr txBox="1"/>
          <p:nvPr/>
        </p:nvSpPr>
        <p:spPr>
          <a:xfrm>
            <a:off x="2194242" y="265112"/>
            <a:ext cx="7639050" cy="460375"/>
          </a:xfrm>
          <a:prstGeom prst="rect">
            <a:avLst/>
          </a:prstGeom>
          <a:noFill/>
        </p:spPr>
        <p:txBody>
          <a:bodyPr wrap="square" rtlCol="0">
            <a:spAutoFit/>
          </a:bodyPr>
          <a:lstStyle/>
          <a:p>
            <a:pPr algn="ctr"/>
            <a:r>
              <a:rPr lang="en-US" altLang="en-GB" sz="2400" b="1" dirty="0">
                <a:latin typeface="Times New Roman" panose="02020603050405020304" charset="0"/>
                <a:cs typeface="Times New Roman" panose="02020603050405020304" charset="0"/>
              </a:rPr>
              <a:t>ADVANTAGES OF PROPOSED SYSTEMS</a:t>
            </a:r>
          </a:p>
        </p:txBody>
      </p:sp>
      <p:sp>
        <p:nvSpPr>
          <p:cNvPr id="6" name="Text Box 5"/>
          <p:cNvSpPr txBox="1"/>
          <p:nvPr/>
        </p:nvSpPr>
        <p:spPr>
          <a:xfrm>
            <a:off x="2113280" y="1637982"/>
            <a:ext cx="8280400" cy="2585323"/>
          </a:xfrm>
          <a:prstGeom prst="rect">
            <a:avLst/>
          </a:prstGeom>
          <a:noFill/>
        </p:spPr>
        <p:txBody>
          <a:bodyPr wrap="square" rtlCol="0">
            <a:spAutoFit/>
          </a:bodyPr>
          <a:lstStyle/>
          <a:p>
            <a:pPr marL="285750" indent="-285750">
              <a:buFont typeface="Wingdings" panose="05000000000000000000" charset="0"/>
              <a:buChar char="Ø"/>
            </a:pPr>
            <a:r>
              <a:rPr lang="en-US" altLang="en-GB" b="1">
                <a:latin typeface="Times New Roman" panose="02020603050405020304" charset="0"/>
                <a:cs typeface="Times New Roman" panose="02020603050405020304" charset="0"/>
              </a:rPr>
              <a:t>Data Collection:</a:t>
            </a:r>
            <a:r>
              <a:rPr lang="en-US" altLang="en-GB">
                <a:latin typeface="Times New Roman" panose="02020603050405020304" charset="0"/>
                <a:cs typeface="Times New Roman" panose="02020603050405020304" charset="0"/>
              </a:rPr>
              <a:t>Raw data from different resources along with datasets.</a:t>
            </a:r>
          </a:p>
          <a:p>
            <a:pPr marL="285750" indent="-285750">
              <a:buFont typeface="Wingdings" panose="05000000000000000000" charset="0"/>
              <a:buChar char="Ø"/>
            </a:pPr>
            <a:endParaRPr lang="en-US" altLang="en-GB">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b="1">
                <a:latin typeface="Times New Roman" panose="02020603050405020304" charset="0"/>
                <a:cs typeface="Times New Roman" panose="02020603050405020304" charset="0"/>
              </a:rPr>
              <a:t>Data Preprocessing:</a:t>
            </a:r>
            <a:r>
              <a:rPr lang="en-US" altLang="en-GB">
                <a:latin typeface="Times New Roman" panose="02020603050405020304" charset="0"/>
                <a:cs typeface="Times New Roman" panose="02020603050405020304" charset="0"/>
              </a:rPr>
              <a:t> Checking, cleaning, and organizing collected data for analysis. This step involves handling missing values, removing noises, and converting data to usable format.</a:t>
            </a:r>
          </a:p>
          <a:p>
            <a:pPr marL="285750" indent="-285750">
              <a:buFont typeface="Wingdings" panose="05000000000000000000" charset="0"/>
              <a:buChar char="Ø"/>
            </a:pPr>
            <a:endParaRPr lang="en-US" altLang="en-GB">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b="1">
                <a:latin typeface="Times New Roman" panose="02020603050405020304" charset="0"/>
                <a:cs typeface="Times New Roman" panose="02020603050405020304" charset="0"/>
              </a:rPr>
              <a:t>Building Model:</a:t>
            </a:r>
            <a:r>
              <a:rPr lang="en-US" altLang="en-GB">
                <a:latin typeface="Times New Roman" panose="02020603050405020304" charset="0"/>
                <a:cs typeface="Times New Roman" panose="02020603050405020304" charset="0"/>
              </a:rPr>
              <a:t> After the above steps model is built. In it, different algorithms are used to check for accuracies, and depending upon those accuracies the higher accuracy algorithm is selected for the final model.</a:t>
            </a:r>
          </a:p>
        </p:txBody>
      </p:sp>
      <p:sp>
        <p:nvSpPr>
          <p:cNvPr id="7" name="Text Box 6"/>
          <p:cNvSpPr txBox="1"/>
          <p:nvPr/>
        </p:nvSpPr>
        <p:spPr>
          <a:xfrm>
            <a:off x="721360" y="6485890"/>
            <a:ext cx="10584815" cy="273685"/>
          </a:xfrm>
          <a:prstGeom prst="rect">
            <a:avLst/>
          </a:prstGeom>
          <a:noFill/>
        </p:spPr>
        <p:txBody>
          <a:bodyPr wrap="square" rtlCol="0">
            <a:noAutofit/>
          </a:bodyPr>
          <a:lstStyle/>
          <a:p>
            <a:r>
              <a:rPr lang="en-US" altLang="en-GB" sz="1200">
                <a:latin typeface="Times New Roman" panose="02020603050405020304" charset="0"/>
                <a:cs typeface="Times New Roman" panose="02020603050405020304" charset="0"/>
              </a:rPr>
              <a:t>DEPT.OF.COMPUTER APPLICATIONS                                                                                                                                                                                                         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706120" y="6297930"/>
            <a:ext cx="10749280"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17</a:t>
            </a:r>
          </a:p>
        </p:txBody>
      </p:sp>
      <p:sp>
        <p:nvSpPr>
          <p:cNvPr id="4" name="TextBox 3">
            <a:extLst>
              <a:ext uri="{FF2B5EF4-FFF2-40B4-BE49-F238E27FC236}">
                <a16:creationId xmlns:a16="http://schemas.microsoft.com/office/drawing/2014/main" id="{0B1266BC-F837-2DE7-81A4-5E6F34A09C13}"/>
              </a:ext>
            </a:extLst>
          </p:cNvPr>
          <p:cNvSpPr txBox="1"/>
          <p:nvPr/>
        </p:nvSpPr>
        <p:spPr>
          <a:xfrm>
            <a:off x="3840480" y="84425"/>
            <a:ext cx="4267821" cy="461665"/>
          </a:xfrm>
          <a:prstGeom prst="rect">
            <a:avLst/>
          </a:prstGeom>
          <a:noFill/>
        </p:spPr>
        <p:txBody>
          <a:bodyPr wrap="square">
            <a:sp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SYSTEM ARCHITECTURE</a:t>
            </a:r>
            <a:endParaRPr lang="en-IN" sz="2400" dirty="0"/>
          </a:p>
        </p:txBody>
      </p:sp>
      <p:pic>
        <p:nvPicPr>
          <p:cNvPr id="5" name="Picture 4">
            <a:extLst>
              <a:ext uri="{FF2B5EF4-FFF2-40B4-BE49-F238E27FC236}">
                <a16:creationId xmlns:a16="http://schemas.microsoft.com/office/drawing/2014/main" id="{CCD8CBEF-257C-7120-2657-C8FCD2A2A8A2}"/>
              </a:ext>
            </a:extLst>
          </p:cNvPr>
          <p:cNvPicPr/>
          <p:nvPr/>
        </p:nvPicPr>
        <p:blipFill>
          <a:blip r:embed="rId2"/>
          <a:stretch>
            <a:fillRect/>
          </a:stretch>
        </p:blipFill>
        <p:spPr>
          <a:xfrm>
            <a:off x="160254" y="99814"/>
            <a:ext cx="1615440" cy="1805940"/>
          </a:xfrm>
          <a:prstGeom prst="rect">
            <a:avLst/>
          </a:prstGeom>
        </p:spPr>
      </p:pic>
      <p:pic>
        <p:nvPicPr>
          <p:cNvPr id="6" name="Picture 5">
            <a:extLst>
              <a:ext uri="{FF2B5EF4-FFF2-40B4-BE49-F238E27FC236}">
                <a16:creationId xmlns:a16="http://schemas.microsoft.com/office/drawing/2014/main" id="{91AC786E-5461-DD62-656A-68505EFD8A0A}"/>
              </a:ext>
            </a:extLst>
          </p:cNvPr>
          <p:cNvPicPr/>
          <p:nvPr/>
        </p:nvPicPr>
        <p:blipFill>
          <a:blip r:embed="rId3"/>
          <a:stretch>
            <a:fillRect/>
          </a:stretch>
        </p:blipFill>
        <p:spPr>
          <a:xfrm>
            <a:off x="2481942" y="681135"/>
            <a:ext cx="7884367" cy="550506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33400" y="6378575"/>
            <a:ext cx="10771505"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18</a:t>
            </a:r>
          </a:p>
        </p:txBody>
      </p:sp>
      <p:sp>
        <p:nvSpPr>
          <p:cNvPr id="2" name="Text Box 1"/>
          <p:cNvSpPr txBox="1"/>
          <p:nvPr/>
        </p:nvSpPr>
        <p:spPr>
          <a:xfrm>
            <a:off x="2498090" y="114300"/>
            <a:ext cx="7195820" cy="523220"/>
          </a:xfrm>
          <a:prstGeom prst="rect">
            <a:avLst/>
          </a:prstGeom>
          <a:noFill/>
        </p:spPr>
        <p:txBody>
          <a:bodyPr wrap="square" rtlCol="0">
            <a:spAutoFit/>
          </a:bodyPr>
          <a:lstStyle/>
          <a:p>
            <a:pPr algn="ctr"/>
            <a:r>
              <a:rPr lang="en-US" altLang="en-GB" sz="2800" b="1" dirty="0">
                <a:latin typeface="Times New Roman" panose="02020603050405020304" charset="0"/>
                <a:cs typeface="Times New Roman" panose="02020603050405020304" charset="0"/>
              </a:rPr>
              <a:t>PREDICTED ALGORITHMS</a:t>
            </a:r>
          </a:p>
        </p:txBody>
      </p:sp>
      <p:pic>
        <p:nvPicPr>
          <p:cNvPr id="3" name="Picture 2"/>
          <p:cNvPicPr/>
          <p:nvPr/>
        </p:nvPicPr>
        <p:blipFill>
          <a:blip r:embed="rId2"/>
          <a:stretch>
            <a:fillRect/>
          </a:stretch>
        </p:blipFill>
        <p:spPr>
          <a:xfrm>
            <a:off x="156845" y="114300"/>
            <a:ext cx="1615440" cy="1805940"/>
          </a:xfrm>
          <a:prstGeom prst="rect">
            <a:avLst/>
          </a:prstGeom>
        </p:spPr>
      </p:pic>
      <p:pic>
        <p:nvPicPr>
          <p:cNvPr id="6" name="Picture 5">
            <a:extLst>
              <a:ext uri="{FF2B5EF4-FFF2-40B4-BE49-F238E27FC236}">
                <a16:creationId xmlns:a16="http://schemas.microsoft.com/office/drawing/2014/main" id="{84C5A634-1154-1079-75DB-678364E72BA8}"/>
              </a:ext>
            </a:extLst>
          </p:cNvPr>
          <p:cNvPicPr/>
          <p:nvPr/>
        </p:nvPicPr>
        <p:blipFill>
          <a:blip r:embed="rId3"/>
          <a:stretch>
            <a:fillRect/>
          </a:stretch>
        </p:blipFill>
        <p:spPr>
          <a:xfrm>
            <a:off x="5870730" y="732812"/>
            <a:ext cx="6164425" cy="1847442"/>
          </a:xfrm>
          <a:prstGeom prst="rect">
            <a:avLst/>
          </a:prstGeom>
        </p:spPr>
      </p:pic>
      <p:pic>
        <p:nvPicPr>
          <p:cNvPr id="7" name="Picture 6">
            <a:extLst>
              <a:ext uri="{FF2B5EF4-FFF2-40B4-BE49-F238E27FC236}">
                <a16:creationId xmlns:a16="http://schemas.microsoft.com/office/drawing/2014/main" id="{7E78F871-D59D-1F7B-7FFB-930F963D0134}"/>
              </a:ext>
            </a:extLst>
          </p:cNvPr>
          <p:cNvPicPr/>
          <p:nvPr/>
        </p:nvPicPr>
        <p:blipFill>
          <a:blip r:embed="rId4"/>
          <a:stretch>
            <a:fillRect/>
          </a:stretch>
        </p:blipFill>
        <p:spPr>
          <a:xfrm>
            <a:off x="1772285" y="753563"/>
            <a:ext cx="4146867" cy="1805940"/>
          </a:xfrm>
          <a:prstGeom prst="rect">
            <a:avLst/>
          </a:prstGeom>
        </p:spPr>
      </p:pic>
      <p:pic>
        <p:nvPicPr>
          <p:cNvPr id="8" name="Picture 7">
            <a:extLst>
              <a:ext uri="{FF2B5EF4-FFF2-40B4-BE49-F238E27FC236}">
                <a16:creationId xmlns:a16="http://schemas.microsoft.com/office/drawing/2014/main" id="{82F8A0A8-DC37-7AD8-6A07-9CFA1E0D0217}"/>
              </a:ext>
            </a:extLst>
          </p:cNvPr>
          <p:cNvPicPr/>
          <p:nvPr/>
        </p:nvPicPr>
        <p:blipFill>
          <a:blip r:embed="rId5"/>
          <a:stretch>
            <a:fillRect/>
          </a:stretch>
        </p:blipFill>
        <p:spPr>
          <a:xfrm>
            <a:off x="1799038" y="2559503"/>
            <a:ext cx="4146867" cy="3544934"/>
          </a:xfrm>
          <a:prstGeom prst="rect">
            <a:avLst/>
          </a:prstGeom>
        </p:spPr>
      </p:pic>
      <p:pic>
        <p:nvPicPr>
          <p:cNvPr id="9" name="Picture 8">
            <a:extLst>
              <a:ext uri="{FF2B5EF4-FFF2-40B4-BE49-F238E27FC236}">
                <a16:creationId xmlns:a16="http://schemas.microsoft.com/office/drawing/2014/main" id="{9252D2FF-A2DD-FCF5-85D7-8D966B1F0520}"/>
              </a:ext>
            </a:extLst>
          </p:cNvPr>
          <p:cNvPicPr/>
          <p:nvPr/>
        </p:nvPicPr>
        <p:blipFill>
          <a:blip r:embed="rId6"/>
          <a:stretch>
            <a:fillRect/>
          </a:stretch>
        </p:blipFill>
        <p:spPr>
          <a:xfrm>
            <a:off x="5945905" y="2559503"/>
            <a:ext cx="4905597" cy="35449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DCAA-8F48-F2E1-F0EB-E00F985AF37A}"/>
              </a:ext>
            </a:extLst>
          </p:cNvPr>
          <p:cNvSpPr>
            <a:spLocks noGrp="1"/>
          </p:cNvSpPr>
          <p:nvPr>
            <p:ph type="title"/>
          </p:nvPr>
        </p:nvSpPr>
        <p:spPr>
          <a:xfrm>
            <a:off x="3946849" y="0"/>
            <a:ext cx="3825551" cy="773113"/>
          </a:xfrm>
        </p:spPr>
        <p:txBody>
          <a:bodyPr/>
          <a:lstStyle/>
          <a:p>
            <a:r>
              <a:rPr lang="en-IN" sz="2800" b="1" dirty="0">
                <a:latin typeface="Times New Roman" panose="02020603050405020304" pitchFamily="18" charset="0"/>
                <a:cs typeface="Times New Roman" panose="02020603050405020304" pitchFamily="18" charset="0"/>
              </a:rPr>
              <a:t>USE CASE DIAGRAM</a:t>
            </a:r>
          </a:p>
        </p:txBody>
      </p:sp>
      <p:pic>
        <p:nvPicPr>
          <p:cNvPr id="4" name="Content Placeholder 3">
            <a:extLst>
              <a:ext uri="{FF2B5EF4-FFF2-40B4-BE49-F238E27FC236}">
                <a16:creationId xmlns:a16="http://schemas.microsoft.com/office/drawing/2014/main" id="{4C2B35F4-B877-196B-E7AB-58F4266D6139}"/>
              </a:ext>
            </a:extLst>
          </p:cNvPr>
          <p:cNvPicPr>
            <a:picLocks noGrp="1"/>
          </p:cNvPicPr>
          <p:nvPr>
            <p:ph idx="1"/>
          </p:nvPr>
        </p:nvPicPr>
        <p:blipFill>
          <a:blip r:embed="rId2"/>
          <a:stretch>
            <a:fillRect/>
          </a:stretch>
        </p:blipFill>
        <p:spPr>
          <a:xfrm>
            <a:off x="93306" y="79311"/>
            <a:ext cx="1679510" cy="1870787"/>
          </a:xfrm>
          <a:prstGeom prst="rect">
            <a:avLst/>
          </a:prstGeom>
        </p:spPr>
      </p:pic>
      <p:grpSp>
        <p:nvGrpSpPr>
          <p:cNvPr id="5" name="Group 4">
            <a:extLst>
              <a:ext uri="{FF2B5EF4-FFF2-40B4-BE49-F238E27FC236}">
                <a16:creationId xmlns:a16="http://schemas.microsoft.com/office/drawing/2014/main" id="{24367B0C-E17D-21E0-ED4E-326B54CB3B19}"/>
              </a:ext>
            </a:extLst>
          </p:cNvPr>
          <p:cNvGrpSpPr/>
          <p:nvPr/>
        </p:nvGrpSpPr>
        <p:grpSpPr>
          <a:xfrm>
            <a:off x="2071397" y="1129004"/>
            <a:ext cx="7095546" cy="4973216"/>
            <a:chOff x="0" y="0"/>
            <a:chExt cx="5529650" cy="4181715"/>
          </a:xfrm>
        </p:grpSpPr>
        <p:sp>
          <p:nvSpPr>
            <p:cNvPr id="6" name="Shape 1734">
              <a:extLst>
                <a:ext uri="{FF2B5EF4-FFF2-40B4-BE49-F238E27FC236}">
                  <a16:creationId xmlns:a16="http://schemas.microsoft.com/office/drawing/2014/main" id="{6427C8E2-8A69-5837-D1E1-6112FFC5BF55}"/>
                </a:ext>
              </a:extLst>
            </p:cNvPr>
            <p:cNvSpPr/>
            <p:nvPr/>
          </p:nvSpPr>
          <p:spPr>
            <a:xfrm>
              <a:off x="3571944" y="0"/>
              <a:ext cx="656839" cy="340364"/>
            </a:xfrm>
            <a:custGeom>
              <a:avLst/>
              <a:gdLst/>
              <a:ahLst/>
              <a:cxnLst/>
              <a:rect l="0" t="0" r="0" b="0"/>
              <a:pathLst>
                <a:path w="656839" h="340364">
                  <a:moveTo>
                    <a:pt x="328286" y="0"/>
                  </a:moveTo>
                  <a:cubicBezTo>
                    <a:pt x="508490" y="0"/>
                    <a:pt x="656839" y="76094"/>
                    <a:pt x="656839" y="168522"/>
                  </a:cubicBezTo>
                  <a:cubicBezTo>
                    <a:pt x="656839" y="264270"/>
                    <a:pt x="508490" y="340364"/>
                    <a:pt x="328286" y="340364"/>
                  </a:cubicBezTo>
                  <a:cubicBezTo>
                    <a:pt x="148348" y="340364"/>
                    <a:pt x="0" y="264270"/>
                    <a:pt x="0" y="168522"/>
                  </a:cubicBezTo>
                  <a:cubicBezTo>
                    <a:pt x="0" y="76094"/>
                    <a:pt x="148348" y="0"/>
                    <a:pt x="328286" y="0"/>
                  </a:cubicBezTo>
                  <a:close/>
                </a:path>
              </a:pathLst>
            </a:custGeom>
            <a:ln w="6529" cap="flat">
              <a:round/>
            </a:ln>
          </p:spPr>
          <p:style>
            <a:lnRef idx="1">
              <a:srgbClr val="990033"/>
            </a:lnRef>
            <a:fillRef idx="1">
              <a:srgbClr val="FFFFB7"/>
            </a:fillRef>
            <a:effectRef idx="0">
              <a:scrgbClr r="0" g="0" b="0"/>
            </a:effectRef>
            <a:fontRef idx="none"/>
          </p:style>
          <p:txBody>
            <a:bodyPr/>
            <a:lstStyle/>
            <a:p>
              <a:endParaRPr lang="en-IN"/>
            </a:p>
          </p:txBody>
        </p:sp>
        <p:sp>
          <p:nvSpPr>
            <p:cNvPr id="7" name="Rectangle 6">
              <a:extLst>
                <a:ext uri="{FF2B5EF4-FFF2-40B4-BE49-F238E27FC236}">
                  <a16:creationId xmlns:a16="http://schemas.microsoft.com/office/drawing/2014/main" id="{4EEE6255-319F-6CD3-1351-2FE03D532DBD}"/>
                </a:ext>
              </a:extLst>
            </p:cNvPr>
            <p:cNvSpPr/>
            <p:nvPr/>
          </p:nvSpPr>
          <p:spPr>
            <a:xfrm>
              <a:off x="3167284" y="441219"/>
              <a:ext cx="2018267" cy="184431"/>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Arial" panose="020B0604020202020204" pitchFamily="34" charset="0"/>
                  <a:ea typeface="Arial" panose="020B0604020202020204" pitchFamily="34" charset="0"/>
                </a:rPr>
                <a:t>upload twitter stock dataset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 name="Shape 1737">
              <a:extLst>
                <a:ext uri="{FF2B5EF4-FFF2-40B4-BE49-F238E27FC236}">
                  <a16:creationId xmlns:a16="http://schemas.microsoft.com/office/drawing/2014/main" id="{D7FDAAAE-8FAF-76E3-5563-00FAB25795E1}"/>
                </a:ext>
              </a:extLst>
            </p:cNvPr>
            <p:cNvSpPr/>
            <p:nvPr/>
          </p:nvSpPr>
          <p:spPr>
            <a:xfrm>
              <a:off x="3571944" y="633186"/>
              <a:ext cx="656839" cy="340629"/>
            </a:xfrm>
            <a:custGeom>
              <a:avLst/>
              <a:gdLst/>
              <a:ahLst/>
              <a:cxnLst/>
              <a:rect l="0" t="0" r="0" b="0"/>
              <a:pathLst>
                <a:path w="656839" h="340629">
                  <a:moveTo>
                    <a:pt x="328286" y="0"/>
                  </a:moveTo>
                  <a:cubicBezTo>
                    <a:pt x="508490" y="0"/>
                    <a:pt x="656839" y="76093"/>
                    <a:pt x="656839" y="168522"/>
                  </a:cubicBezTo>
                  <a:cubicBezTo>
                    <a:pt x="656839" y="264535"/>
                    <a:pt x="508490" y="340629"/>
                    <a:pt x="328286" y="340629"/>
                  </a:cubicBezTo>
                  <a:cubicBezTo>
                    <a:pt x="148348" y="340629"/>
                    <a:pt x="0" y="264535"/>
                    <a:pt x="0" y="168522"/>
                  </a:cubicBezTo>
                  <a:cubicBezTo>
                    <a:pt x="0" y="76093"/>
                    <a:pt x="148348" y="0"/>
                    <a:pt x="328286" y="0"/>
                  </a:cubicBezTo>
                  <a:close/>
                </a:path>
              </a:pathLst>
            </a:custGeom>
            <a:ln w="6529" cap="flat">
              <a:round/>
            </a:ln>
          </p:spPr>
          <p:style>
            <a:lnRef idx="1">
              <a:srgbClr val="990033"/>
            </a:lnRef>
            <a:fillRef idx="1">
              <a:srgbClr val="FFFFB7"/>
            </a:fillRef>
            <a:effectRef idx="0">
              <a:scrgbClr r="0" g="0" b="0"/>
            </a:effectRef>
            <a:fontRef idx="none"/>
          </p:style>
          <p:txBody>
            <a:bodyPr/>
            <a:lstStyle/>
            <a:p>
              <a:endParaRPr lang="en-IN"/>
            </a:p>
          </p:txBody>
        </p:sp>
        <p:sp>
          <p:nvSpPr>
            <p:cNvPr id="9" name="Rectangle 8">
              <a:extLst>
                <a:ext uri="{FF2B5EF4-FFF2-40B4-BE49-F238E27FC236}">
                  <a16:creationId xmlns:a16="http://schemas.microsoft.com/office/drawing/2014/main" id="{E89974F9-F9A3-3227-2C66-55AB5FAD8A73}"/>
                </a:ext>
              </a:extLst>
            </p:cNvPr>
            <p:cNvSpPr/>
            <p:nvPr/>
          </p:nvSpPr>
          <p:spPr>
            <a:xfrm>
              <a:off x="3030398" y="1074405"/>
              <a:ext cx="2397615" cy="184431"/>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Arial" panose="020B0604020202020204" pitchFamily="34" charset="0"/>
                  <a:ea typeface="Arial" panose="020B0604020202020204" pitchFamily="34" charset="0"/>
                </a:rPr>
                <a:t>preprocess tweets using SPACY</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 name="Shape 1740">
              <a:extLst>
                <a:ext uri="{FF2B5EF4-FFF2-40B4-BE49-F238E27FC236}">
                  <a16:creationId xmlns:a16="http://schemas.microsoft.com/office/drawing/2014/main" id="{0E3D57EC-EFBE-BC67-1F59-0A4738C3A961}"/>
                </a:ext>
              </a:extLst>
            </p:cNvPr>
            <p:cNvSpPr/>
            <p:nvPr/>
          </p:nvSpPr>
          <p:spPr>
            <a:xfrm>
              <a:off x="3620460" y="1315241"/>
              <a:ext cx="656839" cy="340231"/>
            </a:xfrm>
            <a:custGeom>
              <a:avLst/>
              <a:gdLst/>
              <a:ahLst/>
              <a:cxnLst/>
              <a:rect l="0" t="0" r="0" b="0"/>
              <a:pathLst>
                <a:path w="656839" h="340231">
                  <a:moveTo>
                    <a:pt x="328553" y="0"/>
                  </a:moveTo>
                  <a:cubicBezTo>
                    <a:pt x="508490" y="0"/>
                    <a:pt x="656839" y="75961"/>
                    <a:pt x="656839" y="168522"/>
                  </a:cubicBezTo>
                  <a:cubicBezTo>
                    <a:pt x="656839" y="264270"/>
                    <a:pt x="508490" y="340231"/>
                    <a:pt x="328553" y="340231"/>
                  </a:cubicBezTo>
                  <a:cubicBezTo>
                    <a:pt x="148348" y="340231"/>
                    <a:pt x="0" y="264270"/>
                    <a:pt x="0" y="168522"/>
                  </a:cubicBezTo>
                  <a:cubicBezTo>
                    <a:pt x="0" y="75961"/>
                    <a:pt x="148348" y="0"/>
                    <a:pt x="328553" y="0"/>
                  </a:cubicBezTo>
                  <a:close/>
                </a:path>
              </a:pathLst>
            </a:custGeom>
            <a:ln w="5876" cap="flat">
              <a:round/>
            </a:ln>
          </p:spPr>
          <p:style>
            <a:lnRef idx="1">
              <a:srgbClr val="990033"/>
            </a:lnRef>
            <a:fillRef idx="1">
              <a:srgbClr val="FFFFB7"/>
            </a:fillRef>
            <a:effectRef idx="0">
              <a:scrgbClr r="0" g="0" b="0"/>
            </a:effectRef>
            <a:fontRef idx="none"/>
          </p:style>
          <p:txBody>
            <a:bodyPr/>
            <a:lstStyle/>
            <a:p>
              <a:endParaRPr lang="en-IN"/>
            </a:p>
          </p:txBody>
        </p:sp>
        <p:sp>
          <p:nvSpPr>
            <p:cNvPr id="11" name="Rectangle 10">
              <a:extLst>
                <a:ext uri="{FF2B5EF4-FFF2-40B4-BE49-F238E27FC236}">
                  <a16:creationId xmlns:a16="http://schemas.microsoft.com/office/drawing/2014/main" id="{0BB37F0E-8E8D-8DFE-333C-19E53FA90B1A}"/>
                </a:ext>
              </a:extLst>
            </p:cNvPr>
            <p:cNvSpPr/>
            <p:nvPr/>
          </p:nvSpPr>
          <p:spPr>
            <a:xfrm>
              <a:off x="3097175" y="1756460"/>
              <a:ext cx="2346317" cy="184431"/>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Arial" panose="020B0604020202020204" pitchFamily="34" charset="0"/>
                  <a:ea typeface="Arial" panose="020B0604020202020204" pitchFamily="34" charset="0"/>
                </a:rPr>
                <a:t>split stock data into train &amp; test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C1A20F37-7AFC-C276-0100-86FCFB1E2C79}"/>
                </a:ext>
              </a:extLst>
            </p:cNvPr>
            <p:cNvSpPr/>
            <p:nvPr/>
          </p:nvSpPr>
          <p:spPr>
            <a:xfrm>
              <a:off x="3836252" y="1908649"/>
              <a:ext cx="318612" cy="184430"/>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Arial" panose="020B0604020202020204" pitchFamily="34" charset="0"/>
                  <a:ea typeface="Arial" panose="020B0604020202020204" pitchFamily="34" charset="0"/>
                </a:rPr>
                <a:t>data</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 name="Shape 1744">
              <a:extLst>
                <a:ext uri="{FF2B5EF4-FFF2-40B4-BE49-F238E27FC236}">
                  <a16:creationId xmlns:a16="http://schemas.microsoft.com/office/drawing/2014/main" id="{553B56CF-C252-F8CE-4146-EA8DC5BDEA9F}"/>
                </a:ext>
              </a:extLst>
            </p:cNvPr>
            <p:cNvSpPr/>
            <p:nvPr/>
          </p:nvSpPr>
          <p:spPr>
            <a:xfrm>
              <a:off x="3620460" y="2094639"/>
              <a:ext cx="656839" cy="340364"/>
            </a:xfrm>
            <a:custGeom>
              <a:avLst/>
              <a:gdLst/>
              <a:ahLst/>
              <a:cxnLst/>
              <a:rect l="0" t="0" r="0" b="0"/>
              <a:pathLst>
                <a:path w="656839" h="340364">
                  <a:moveTo>
                    <a:pt x="328553" y="0"/>
                  </a:moveTo>
                  <a:cubicBezTo>
                    <a:pt x="508490" y="0"/>
                    <a:pt x="656839" y="75961"/>
                    <a:pt x="656839" y="168522"/>
                  </a:cubicBezTo>
                  <a:cubicBezTo>
                    <a:pt x="656839" y="264270"/>
                    <a:pt x="508490" y="340364"/>
                    <a:pt x="328553" y="340364"/>
                  </a:cubicBezTo>
                  <a:cubicBezTo>
                    <a:pt x="148348" y="340364"/>
                    <a:pt x="0" y="264270"/>
                    <a:pt x="0" y="168522"/>
                  </a:cubicBezTo>
                  <a:cubicBezTo>
                    <a:pt x="0" y="75961"/>
                    <a:pt x="148348" y="0"/>
                    <a:pt x="328553" y="0"/>
                  </a:cubicBezTo>
                  <a:close/>
                </a:path>
              </a:pathLst>
            </a:custGeom>
            <a:ln w="5876" cap="flat">
              <a:round/>
            </a:ln>
          </p:spPr>
          <p:style>
            <a:lnRef idx="1">
              <a:srgbClr val="990033"/>
            </a:lnRef>
            <a:fillRef idx="1">
              <a:srgbClr val="FFFFB7"/>
            </a:fillRef>
            <a:effectRef idx="0">
              <a:scrgbClr r="0" g="0" b="0"/>
            </a:effectRef>
            <a:fontRef idx="none"/>
          </p:style>
          <p:txBody>
            <a:bodyPr/>
            <a:lstStyle/>
            <a:p>
              <a:endParaRPr lang="en-IN"/>
            </a:p>
          </p:txBody>
        </p:sp>
        <p:sp>
          <p:nvSpPr>
            <p:cNvPr id="14" name="Rectangle 13">
              <a:extLst>
                <a:ext uri="{FF2B5EF4-FFF2-40B4-BE49-F238E27FC236}">
                  <a16:creationId xmlns:a16="http://schemas.microsoft.com/office/drawing/2014/main" id="{7630084C-6ADF-9FDE-CEE3-2A4701457D97}"/>
                </a:ext>
              </a:extLst>
            </p:cNvPr>
            <p:cNvSpPr/>
            <p:nvPr/>
          </p:nvSpPr>
          <p:spPr>
            <a:xfrm>
              <a:off x="3069984" y="2535858"/>
              <a:ext cx="2425673" cy="184431"/>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Arial" panose="020B0604020202020204" pitchFamily="34" charset="0"/>
                  <a:ea typeface="Arial" panose="020B0604020202020204" pitchFamily="34" charset="0"/>
                </a:rPr>
                <a:t>stock price prediction using SVM</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 name="Shape 1747">
              <a:extLst>
                <a:ext uri="{FF2B5EF4-FFF2-40B4-BE49-F238E27FC236}">
                  <a16:creationId xmlns:a16="http://schemas.microsoft.com/office/drawing/2014/main" id="{A7B699E8-7A4F-1937-ACC2-E45368B9652A}"/>
                </a:ext>
              </a:extLst>
            </p:cNvPr>
            <p:cNvSpPr/>
            <p:nvPr/>
          </p:nvSpPr>
          <p:spPr>
            <a:xfrm>
              <a:off x="3620460" y="2727691"/>
              <a:ext cx="656839" cy="340763"/>
            </a:xfrm>
            <a:custGeom>
              <a:avLst/>
              <a:gdLst/>
              <a:ahLst/>
              <a:cxnLst/>
              <a:rect l="0" t="0" r="0" b="0"/>
              <a:pathLst>
                <a:path w="656839" h="340763">
                  <a:moveTo>
                    <a:pt x="328553" y="0"/>
                  </a:moveTo>
                  <a:cubicBezTo>
                    <a:pt x="508490" y="0"/>
                    <a:pt x="656839" y="76095"/>
                    <a:pt x="656839" y="168656"/>
                  </a:cubicBezTo>
                  <a:cubicBezTo>
                    <a:pt x="656839" y="264669"/>
                    <a:pt x="508490" y="340763"/>
                    <a:pt x="328553" y="340763"/>
                  </a:cubicBezTo>
                  <a:cubicBezTo>
                    <a:pt x="148348" y="340763"/>
                    <a:pt x="0" y="264669"/>
                    <a:pt x="0" y="168656"/>
                  </a:cubicBezTo>
                  <a:cubicBezTo>
                    <a:pt x="0" y="76095"/>
                    <a:pt x="148348" y="0"/>
                    <a:pt x="328553" y="0"/>
                  </a:cubicBezTo>
                  <a:close/>
                </a:path>
              </a:pathLst>
            </a:custGeom>
            <a:ln w="5876" cap="flat">
              <a:round/>
            </a:ln>
          </p:spPr>
          <p:style>
            <a:lnRef idx="1">
              <a:srgbClr val="990033"/>
            </a:lnRef>
            <a:fillRef idx="1">
              <a:srgbClr val="FFFFB7"/>
            </a:fillRef>
            <a:effectRef idx="0">
              <a:scrgbClr r="0" g="0" b="0"/>
            </a:effectRef>
            <a:fontRef idx="none"/>
          </p:style>
          <p:txBody>
            <a:bodyPr/>
            <a:lstStyle/>
            <a:p>
              <a:endParaRPr lang="en-IN"/>
            </a:p>
          </p:txBody>
        </p:sp>
        <p:sp>
          <p:nvSpPr>
            <p:cNvPr id="16" name="Rectangle 15">
              <a:extLst>
                <a:ext uri="{FF2B5EF4-FFF2-40B4-BE49-F238E27FC236}">
                  <a16:creationId xmlns:a16="http://schemas.microsoft.com/office/drawing/2014/main" id="{7A15ABFD-2B9C-5A71-2AB7-36D843A3DD34}"/>
                </a:ext>
              </a:extLst>
            </p:cNvPr>
            <p:cNvSpPr/>
            <p:nvPr/>
          </p:nvSpPr>
          <p:spPr>
            <a:xfrm>
              <a:off x="3060787" y="3169017"/>
              <a:ext cx="2468863" cy="184431"/>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Arial" panose="020B0604020202020204" pitchFamily="34" charset="0"/>
                  <a:ea typeface="Arial" panose="020B0604020202020204" pitchFamily="34" charset="0"/>
                </a:rPr>
                <a:t>stock price prediction using rando</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691E8C9C-D551-A18B-E0D2-E546DB93AB0C}"/>
                </a:ext>
              </a:extLst>
            </p:cNvPr>
            <p:cNvSpPr/>
            <p:nvPr/>
          </p:nvSpPr>
          <p:spPr>
            <a:xfrm>
              <a:off x="3736020" y="3321497"/>
              <a:ext cx="588170" cy="184431"/>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Arial" panose="020B0604020202020204" pitchFamily="34" charset="0"/>
                  <a:ea typeface="Arial" panose="020B0604020202020204" pitchFamily="34" charset="0"/>
                </a:rPr>
                <a:t>m forest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 name="Shape 1751">
              <a:extLst>
                <a:ext uri="{FF2B5EF4-FFF2-40B4-BE49-F238E27FC236}">
                  <a16:creationId xmlns:a16="http://schemas.microsoft.com/office/drawing/2014/main" id="{6E03AA3D-3A67-DB3F-77F1-ABC6404AB24E}"/>
                </a:ext>
              </a:extLst>
            </p:cNvPr>
            <p:cNvSpPr/>
            <p:nvPr/>
          </p:nvSpPr>
          <p:spPr>
            <a:xfrm>
              <a:off x="561387" y="1784022"/>
              <a:ext cx="163477" cy="160421"/>
            </a:xfrm>
            <a:custGeom>
              <a:avLst/>
              <a:gdLst/>
              <a:ahLst/>
              <a:cxnLst/>
              <a:rect l="0" t="0" r="0" b="0"/>
              <a:pathLst>
                <a:path w="163477" h="160421">
                  <a:moveTo>
                    <a:pt x="0" y="80078"/>
                  </a:moveTo>
                  <a:cubicBezTo>
                    <a:pt x="0" y="124964"/>
                    <a:pt x="36041" y="160421"/>
                    <a:pt x="81572" y="160421"/>
                  </a:cubicBezTo>
                  <a:cubicBezTo>
                    <a:pt x="127449" y="160421"/>
                    <a:pt x="163477" y="124964"/>
                    <a:pt x="163477" y="80078"/>
                  </a:cubicBezTo>
                  <a:cubicBezTo>
                    <a:pt x="163477" y="35192"/>
                    <a:pt x="127449" y="0"/>
                    <a:pt x="81572" y="0"/>
                  </a:cubicBezTo>
                  <a:cubicBezTo>
                    <a:pt x="36041" y="0"/>
                    <a:pt x="0" y="35192"/>
                    <a:pt x="0" y="80078"/>
                  </a:cubicBezTo>
                  <a:close/>
                </a:path>
              </a:pathLst>
            </a:custGeom>
            <a:ln w="6529"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9" name="Shape 1752">
              <a:extLst>
                <a:ext uri="{FF2B5EF4-FFF2-40B4-BE49-F238E27FC236}">
                  <a16:creationId xmlns:a16="http://schemas.microsoft.com/office/drawing/2014/main" id="{7E16CD04-9AD6-533B-D956-8179527CBC17}"/>
                </a:ext>
              </a:extLst>
            </p:cNvPr>
            <p:cNvSpPr/>
            <p:nvPr/>
          </p:nvSpPr>
          <p:spPr>
            <a:xfrm>
              <a:off x="639680" y="1941123"/>
              <a:ext cx="0" cy="147539"/>
            </a:xfrm>
            <a:custGeom>
              <a:avLst/>
              <a:gdLst/>
              <a:ahLst/>
              <a:cxnLst/>
              <a:rect l="0" t="0" r="0" b="0"/>
              <a:pathLst>
                <a:path h="147539">
                  <a:moveTo>
                    <a:pt x="0" y="0"/>
                  </a:moveTo>
                  <a:lnTo>
                    <a:pt x="0" y="147539"/>
                  </a:lnTo>
                </a:path>
              </a:pathLst>
            </a:custGeom>
            <a:ln w="32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20" name="Shape 1753">
              <a:extLst>
                <a:ext uri="{FF2B5EF4-FFF2-40B4-BE49-F238E27FC236}">
                  <a16:creationId xmlns:a16="http://schemas.microsoft.com/office/drawing/2014/main" id="{0A13BB0B-A595-5611-42D1-3522DD08F2E6}"/>
                </a:ext>
              </a:extLst>
            </p:cNvPr>
            <p:cNvSpPr/>
            <p:nvPr/>
          </p:nvSpPr>
          <p:spPr>
            <a:xfrm>
              <a:off x="512244" y="1982822"/>
              <a:ext cx="254885" cy="0"/>
            </a:xfrm>
            <a:custGeom>
              <a:avLst/>
              <a:gdLst/>
              <a:ahLst/>
              <a:cxnLst/>
              <a:rect l="0" t="0" r="0" b="0"/>
              <a:pathLst>
                <a:path w="254885">
                  <a:moveTo>
                    <a:pt x="0" y="0"/>
                  </a:moveTo>
                  <a:lnTo>
                    <a:pt x="254885" y="0"/>
                  </a:lnTo>
                </a:path>
              </a:pathLst>
            </a:custGeom>
            <a:ln w="32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21" name="Shape 1754">
              <a:extLst>
                <a:ext uri="{FF2B5EF4-FFF2-40B4-BE49-F238E27FC236}">
                  <a16:creationId xmlns:a16="http://schemas.microsoft.com/office/drawing/2014/main" id="{36CCF6AF-B272-9E85-1B10-C594ADAC789D}"/>
                </a:ext>
              </a:extLst>
            </p:cNvPr>
            <p:cNvSpPr/>
            <p:nvPr/>
          </p:nvSpPr>
          <p:spPr>
            <a:xfrm>
              <a:off x="463421" y="2088663"/>
              <a:ext cx="352851" cy="173170"/>
            </a:xfrm>
            <a:custGeom>
              <a:avLst/>
              <a:gdLst/>
              <a:ahLst/>
              <a:cxnLst/>
              <a:rect l="0" t="0" r="0" b="0"/>
              <a:pathLst>
                <a:path w="352851" h="173170">
                  <a:moveTo>
                    <a:pt x="0" y="173170"/>
                  </a:moveTo>
                  <a:lnTo>
                    <a:pt x="176259" y="0"/>
                  </a:lnTo>
                  <a:lnTo>
                    <a:pt x="352851" y="173170"/>
                  </a:lnTo>
                </a:path>
              </a:pathLst>
            </a:custGeom>
            <a:ln w="32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22" name="Rectangle 21">
              <a:extLst>
                <a:ext uri="{FF2B5EF4-FFF2-40B4-BE49-F238E27FC236}">
                  <a16:creationId xmlns:a16="http://schemas.microsoft.com/office/drawing/2014/main" id="{5015C7EE-651E-031E-EA48-9F9E94C7CAEF}"/>
                </a:ext>
              </a:extLst>
            </p:cNvPr>
            <p:cNvSpPr/>
            <p:nvPr/>
          </p:nvSpPr>
          <p:spPr>
            <a:xfrm>
              <a:off x="518135" y="2359102"/>
              <a:ext cx="345980" cy="184431"/>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Arial" panose="020B0604020202020204" pitchFamily="34" charset="0"/>
                  <a:ea typeface="Arial" panose="020B0604020202020204" pitchFamily="34" charset="0"/>
                </a:rPr>
                <a:t>User</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3" name="Shape 1756">
              <a:extLst>
                <a:ext uri="{FF2B5EF4-FFF2-40B4-BE49-F238E27FC236}">
                  <a16:creationId xmlns:a16="http://schemas.microsoft.com/office/drawing/2014/main" id="{DE880429-61FB-C2FF-942E-F3C4EE934683}"/>
                </a:ext>
              </a:extLst>
            </p:cNvPr>
            <p:cNvSpPr/>
            <p:nvPr/>
          </p:nvSpPr>
          <p:spPr>
            <a:xfrm>
              <a:off x="1985693" y="589097"/>
              <a:ext cx="1167995" cy="663597"/>
            </a:xfrm>
            <a:custGeom>
              <a:avLst/>
              <a:gdLst/>
              <a:ahLst/>
              <a:cxnLst/>
              <a:rect l="0" t="0" r="0" b="0"/>
              <a:pathLst>
                <a:path w="1167995" h="663597">
                  <a:moveTo>
                    <a:pt x="0" y="663597"/>
                  </a:moveTo>
                  <a:lnTo>
                    <a:pt x="1167995" y="0"/>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24" name="Shape 1757">
              <a:extLst>
                <a:ext uri="{FF2B5EF4-FFF2-40B4-BE49-F238E27FC236}">
                  <a16:creationId xmlns:a16="http://schemas.microsoft.com/office/drawing/2014/main" id="{2241E267-ADD2-DA4B-0D8B-6FAB93905FD8}"/>
                </a:ext>
              </a:extLst>
            </p:cNvPr>
            <p:cNvSpPr/>
            <p:nvPr/>
          </p:nvSpPr>
          <p:spPr>
            <a:xfrm>
              <a:off x="3086911" y="589097"/>
              <a:ext cx="69710" cy="91100"/>
            </a:xfrm>
            <a:custGeom>
              <a:avLst/>
              <a:gdLst/>
              <a:ahLst/>
              <a:cxnLst/>
              <a:rect l="0" t="0" r="0" b="0"/>
              <a:pathLst>
                <a:path w="69710" h="91100">
                  <a:moveTo>
                    <a:pt x="69710" y="0"/>
                  </a:moveTo>
                  <a:lnTo>
                    <a:pt x="0" y="91100"/>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5" name="Shape 1758">
              <a:extLst>
                <a:ext uri="{FF2B5EF4-FFF2-40B4-BE49-F238E27FC236}">
                  <a16:creationId xmlns:a16="http://schemas.microsoft.com/office/drawing/2014/main" id="{49478366-FF3F-9D6B-20D0-C853729C2523}"/>
                </a:ext>
              </a:extLst>
            </p:cNvPr>
            <p:cNvSpPr/>
            <p:nvPr/>
          </p:nvSpPr>
          <p:spPr>
            <a:xfrm>
              <a:off x="3044260" y="589097"/>
              <a:ext cx="112361" cy="15006"/>
            </a:xfrm>
            <a:custGeom>
              <a:avLst/>
              <a:gdLst/>
              <a:ahLst/>
              <a:cxnLst/>
              <a:rect l="0" t="0" r="0" b="0"/>
              <a:pathLst>
                <a:path w="112361" h="15006">
                  <a:moveTo>
                    <a:pt x="112361" y="0"/>
                  </a:moveTo>
                  <a:lnTo>
                    <a:pt x="0" y="15006"/>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6" name="Shape 1759">
              <a:extLst>
                <a:ext uri="{FF2B5EF4-FFF2-40B4-BE49-F238E27FC236}">
                  <a16:creationId xmlns:a16="http://schemas.microsoft.com/office/drawing/2014/main" id="{850A1228-3660-1822-76AA-26824C8AE261}"/>
                </a:ext>
              </a:extLst>
            </p:cNvPr>
            <p:cNvSpPr/>
            <p:nvPr/>
          </p:nvSpPr>
          <p:spPr>
            <a:xfrm>
              <a:off x="821030" y="1252693"/>
              <a:ext cx="1164663" cy="666651"/>
            </a:xfrm>
            <a:custGeom>
              <a:avLst/>
              <a:gdLst/>
              <a:ahLst/>
              <a:cxnLst/>
              <a:rect l="0" t="0" r="0" b="0"/>
              <a:pathLst>
                <a:path w="1164663" h="666651">
                  <a:moveTo>
                    <a:pt x="1164663" y="0"/>
                  </a:moveTo>
                  <a:lnTo>
                    <a:pt x="0" y="666651"/>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27" name="Shape 1760">
              <a:extLst>
                <a:ext uri="{FF2B5EF4-FFF2-40B4-BE49-F238E27FC236}">
                  <a16:creationId xmlns:a16="http://schemas.microsoft.com/office/drawing/2014/main" id="{863189EA-0FEC-15EC-1C68-B4FE9C5847F6}"/>
                </a:ext>
              </a:extLst>
            </p:cNvPr>
            <p:cNvSpPr/>
            <p:nvPr/>
          </p:nvSpPr>
          <p:spPr>
            <a:xfrm>
              <a:off x="1915984" y="1133971"/>
              <a:ext cx="1097886" cy="407958"/>
            </a:xfrm>
            <a:custGeom>
              <a:avLst/>
              <a:gdLst/>
              <a:ahLst/>
              <a:cxnLst/>
              <a:rect l="0" t="0" r="0" b="0"/>
              <a:pathLst>
                <a:path w="1097886" h="407958">
                  <a:moveTo>
                    <a:pt x="0" y="407958"/>
                  </a:moveTo>
                  <a:lnTo>
                    <a:pt x="1097886" y="0"/>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28" name="Shape 1761">
              <a:extLst>
                <a:ext uri="{FF2B5EF4-FFF2-40B4-BE49-F238E27FC236}">
                  <a16:creationId xmlns:a16="http://schemas.microsoft.com/office/drawing/2014/main" id="{FF0BE7BC-9C65-A456-0F3E-B161CF280C99}"/>
                </a:ext>
              </a:extLst>
            </p:cNvPr>
            <p:cNvSpPr/>
            <p:nvPr/>
          </p:nvSpPr>
          <p:spPr>
            <a:xfrm>
              <a:off x="2931632" y="1133971"/>
              <a:ext cx="85170" cy="76094"/>
            </a:xfrm>
            <a:custGeom>
              <a:avLst/>
              <a:gdLst/>
              <a:ahLst/>
              <a:cxnLst/>
              <a:rect l="0" t="0" r="0" b="0"/>
              <a:pathLst>
                <a:path w="85170" h="76094">
                  <a:moveTo>
                    <a:pt x="85170" y="0"/>
                  </a:moveTo>
                  <a:lnTo>
                    <a:pt x="0" y="76094"/>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9" name="Shape 1762">
              <a:extLst>
                <a:ext uri="{FF2B5EF4-FFF2-40B4-BE49-F238E27FC236}">
                  <a16:creationId xmlns:a16="http://schemas.microsoft.com/office/drawing/2014/main" id="{F718ECD0-BFA1-C8FA-7D4F-AFA4CF4BDB6C}"/>
                </a:ext>
              </a:extLst>
            </p:cNvPr>
            <p:cNvSpPr/>
            <p:nvPr/>
          </p:nvSpPr>
          <p:spPr>
            <a:xfrm>
              <a:off x="2901109" y="1127729"/>
              <a:ext cx="115693" cy="6242"/>
            </a:xfrm>
            <a:custGeom>
              <a:avLst/>
              <a:gdLst/>
              <a:ahLst/>
              <a:cxnLst/>
              <a:rect l="0" t="0" r="0" b="0"/>
              <a:pathLst>
                <a:path w="115693" h="6242">
                  <a:moveTo>
                    <a:pt x="115693" y="6242"/>
                  </a:moveTo>
                  <a:lnTo>
                    <a:pt x="0" y="0"/>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0" name="Shape 1763">
              <a:extLst>
                <a:ext uri="{FF2B5EF4-FFF2-40B4-BE49-F238E27FC236}">
                  <a16:creationId xmlns:a16="http://schemas.microsoft.com/office/drawing/2014/main" id="{86F5FBB6-3E9D-E574-F726-8C358D9764D4}"/>
                </a:ext>
              </a:extLst>
            </p:cNvPr>
            <p:cNvSpPr/>
            <p:nvPr/>
          </p:nvSpPr>
          <p:spPr>
            <a:xfrm>
              <a:off x="821030" y="1541930"/>
              <a:ext cx="1094954" cy="407959"/>
            </a:xfrm>
            <a:custGeom>
              <a:avLst/>
              <a:gdLst/>
              <a:ahLst/>
              <a:cxnLst/>
              <a:rect l="0" t="0" r="0" b="0"/>
              <a:pathLst>
                <a:path w="1094954" h="407959">
                  <a:moveTo>
                    <a:pt x="1094954" y="0"/>
                  </a:moveTo>
                  <a:lnTo>
                    <a:pt x="0" y="407959"/>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31" name="Shape 1764">
              <a:extLst>
                <a:ext uri="{FF2B5EF4-FFF2-40B4-BE49-F238E27FC236}">
                  <a16:creationId xmlns:a16="http://schemas.microsoft.com/office/drawing/2014/main" id="{7729407E-2CFF-139B-B5EF-E59DF7EC9F22}"/>
                </a:ext>
              </a:extLst>
            </p:cNvPr>
            <p:cNvSpPr/>
            <p:nvPr/>
          </p:nvSpPr>
          <p:spPr>
            <a:xfrm>
              <a:off x="2213748" y="1535688"/>
              <a:ext cx="1396050" cy="225227"/>
            </a:xfrm>
            <a:custGeom>
              <a:avLst/>
              <a:gdLst/>
              <a:ahLst/>
              <a:cxnLst/>
              <a:rect l="0" t="0" r="0" b="0"/>
              <a:pathLst>
                <a:path w="1396050" h="225227">
                  <a:moveTo>
                    <a:pt x="0" y="225227"/>
                  </a:moveTo>
                  <a:lnTo>
                    <a:pt x="1396050" y="0"/>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32" name="Shape 1765">
              <a:extLst>
                <a:ext uri="{FF2B5EF4-FFF2-40B4-BE49-F238E27FC236}">
                  <a16:creationId xmlns:a16="http://schemas.microsoft.com/office/drawing/2014/main" id="{3E1510C2-20A2-120D-E0DF-8B3AC1BC935D}"/>
                </a:ext>
              </a:extLst>
            </p:cNvPr>
            <p:cNvSpPr/>
            <p:nvPr/>
          </p:nvSpPr>
          <p:spPr>
            <a:xfrm>
              <a:off x="3512497" y="1535688"/>
              <a:ext cx="100499" cy="63876"/>
            </a:xfrm>
            <a:custGeom>
              <a:avLst/>
              <a:gdLst/>
              <a:ahLst/>
              <a:cxnLst/>
              <a:rect l="0" t="0" r="0" b="0"/>
              <a:pathLst>
                <a:path w="100499" h="63876">
                  <a:moveTo>
                    <a:pt x="100499" y="0"/>
                  </a:moveTo>
                  <a:lnTo>
                    <a:pt x="0" y="63876"/>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3" name="Shape 1766">
              <a:extLst>
                <a:ext uri="{FF2B5EF4-FFF2-40B4-BE49-F238E27FC236}">
                  <a16:creationId xmlns:a16="http://schemas.microsoft.com/office/drawing/2014/main" id="{D581549E-2083-AADF-5F0C-1EC0AAEE2650}"/>
                </a:ext>
              </a:extLst>
            </p:cNvPr>
            <p:cNvSpPr/>
            <p:nvPr/>
          </p:nvSpPr>
          <p:spPr>
            <a:xfrm>
              <a:off x="3500368" y="1508464"/>
              <a:ext cx="112628" cy="27224"/>
            </a:xfrm>
            <a:custGeom>
              <a:avLst/>
              <a:gdLst/>
              <a:ahLst/>
              <a:cxnLst/>
              <a:rect l="0" t="0" r="0" b="0"/>
              <a:pathLst>
                <a:path w="112628" h="27224">
                  <a:moveTo>
                    <a:pt x="112628" y="27224"/>
                  </a:moveTo>
                  <a:lnTo>
                    <a:pt x="0" y="0"/>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4" name="Shape 1767">
              <a:extLst>
                <a:ext uri="{FF2B5EF4-FFF2-40B4-BE49-F238E27FC236}">
                  <a16:creationId xmlns:a16="http://schemas.microsoft.com/office/drawing/2014/main" id="{6722C5CA-D225-DCC6-3468-513F19D0FDB2}"/>
                </a:ext>
              </a:extLst>
            </p:cNvPr>
            <p:cNvSpPr/>
            <p:nvPr/>
          </p:nvSpPr>
          <p:spPr>
            <a:xfrm>
              <a:off x="821030" y="1760915"/>
              <a:ext cx="1392717" cy="228547"/>
            </a:xfrm>
            <a:custGeom>
              <a:avLst/>
              <a:gdLst/>
              <a:ahLst/>
              <a:cxnLst/>
              <a:rect l="0" t="0" r="0" b="0"/>
              <a:pathLst>
                <a:path w="1392717" h="228547">
                  <a:moveTo>
                    <a:pt x="1392717" y="0"/>
                  </a:moveTo>
                  <a:lnTo>
                    <a:pt x="0" y="228547"/>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35" name="Shape 1768">
              <a:extLst>
                <a:ext uri="{FF2B5EF4-FFF2-40B4-BE49-F238E27FC236}">
                  <a16:creationId xmlns:a16="http://schemas.microsoft.com/office/drawing/2014/main" id="{E05442BD-46E8-F050-77B6-6EF8CC046928}"/>
                </a:ext>
              </a:extLst>
            </p:cNvPr>
            <p:cNvSpPr/>
            <p:nvPr/>
          </p:nvSpPr>
          <p:spPr>
            <a:xfrm>
              <a:off x="2213748" y="2129565"/>
              <a:ext cx="1396050" cy="100263"/>
            </a:xfrm>
            <a:custGeom>
              <a:avLst/>
              <a:gdLst/>
              <a:ahLst/>
              <a:cxnLst/>
              <a:rect l="0" t="0" r="0" b="0"/>
              <a:pathLst>
                <a:path w="1396050" h="100263">
                  <a:moveTo>
                    <a:pt x="0" y="0"/>
                  </a:moveTo>
                  <a:lnTo>
                    <a:pt x="1396050" y="100263"/>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36" name="Shape 1769">
              <a:extLst>
                <a:ext uri="{FF2B5EF4-FFF2-40B4-BE49-F238E27FC236}">
                  <a16:creationId xmlns:a16="http://schemas.microsoft.com/office/drawing/2014/main" id="{FCA37C38-93E0-DFA1-6D24-EA79C30DCF92}"/>
                </a:ext>
              </a:extLst>
            </p:cNvPr>
            <p:cNvSpPr/>
            <p:nvPr/>
          </p:nvSpPr>
          <p:spPr>
            <a:xfrm>
              <a:off x="3509565" y="2175115"/>
              <a:ext cx="103432" cy="54713"/>
            </a:xfrm>
            <a:custGeom>
              <a:avLst/>
              <a:gdLst/>
              <a:ahLst/>
              <a:cxnLst/>
              <a:rect l="0" t="0" r="0" b="0"/>
              <a:pathLst>
                <a:path w="103432" h="54713">
                  <a:moveTo>
                    <a:pt x="103432" y="54713"/>
                  </a:moveTo>
                  <a:lnTo>
                    <a:pt x="0" y="0"/>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7" name="Shape 1770">
              <a:extLst>
                <a:ext uri="{FF2B5EF4-FFF2-40B4-BE49-F238E27FC236}">
                  <a16:creationId xmlns:a16="http://schemas.microsoft.com/office/drawing/2014/main" id="{09237765-E6B5-1610-4923-4CAEEF1BB5AC}"/>
                </a:ext>
              </a:extLst>
            </p:cNvPr>
            <p:cNvSpPr/>
            <p:nvPr/>
          </p:nvSpPr>
          <p:spPr>
            <a:xfrm>
              <a:off x="3503567" y="2229828"/>
              <a:ext cx="109429" cy="36785"/>
            </a:xfrm>
            <a:custGeom>
              <a:avLst/>
              <a:gdLst/>
              <a:ahLst/>
              <a:cxnLst/>
              <a:rect l="0" t="0" r="0" b="0"/>
              <a:pathLst>
                <a:path w="109429" h="36785">
                  <a:moveTo>
                    <a:pt x="109429" y="0"/>
                  </a:moveTo>
                  <a:lnTo>
                    <a:pt x="0" y="36785"/>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8" name="Shape 1771">
              <a:extLst>
                <a:ext uri="{FF2B5EF4-FFF2-40B4-BE49-F238E27FC236}">
                  <a16:creationId xmlns:a16="http://schemas.microsoft.com/office/drawing/2014/main" id="{5393E2FF-64A1-4DFF-4A76-E2AFE282C96D}"/>
                </a:ext>
              </a:extLst>
            </p:cNvPr>
            <p:cNvSpPr/>
            <p:nvPr/>
          </p:nvSpPr>
          <p:spPr>
            <a:xfrm>
              <a:off x="821030" y="2032090"/>
              <a:ext cx="1392717" cy="97475"/>
            </a:xfrm>
            <a:custGeom>
              <a:avLst/>
              <a:gdLst/>
              <a:ahLst/>
              <a:cxnLst/>
              <a:rect l="0" t="0" r="0" b="0"/>
              <a:pathLst>
                <a:path w="1392717" h="97475">
                  <a:moveTo>
                    <a:pt x="1392717" y="97475"/>
                  </a:moveTo>
                  <a:lnTo>
                    <a:pt x="0" y="0"/>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39" name="Shape 1772">
              <a:extLst>
                <a:ext uri="{FF2B5EF4-FFF2-40B4-BE49-F238E27FC236}">
                  <a16:creationId xmlns:a16="http://schemas.microsoft.com/office/drawing/2014/main" id="{17313DCD-B53C-97B2-DB11-BEC74D103B8C}"/>
                </a:ext>
              </a:extLst>
            </p:cNvPr>
            <p:cNvSpPr/>
            <p:nvPr/>
          </p:nvSpPr>
          <p:spPr>
            <a:xfrm>
              <a:off x="2213748" y="2433808"/>
              <a:ext cx="1396050" cy="368517"/>
            </a:xfrm>
            <a:custGeom>
              <a:avLst/>
              <a:gdLst/>
              <a:ahLst/>
              <a:cxnLst/>
              <a:rect l="0" t="0" r="0" b="0"/>
              <a:pathLst>
                <a:path w="1396050" h="368517">
                  <a:moveTo>
                    <a:pt x="0" y="0"/>
                  </a:moveTo>
                  <a:lnTo>
                    <a:pt x="1396050" y="368517"/>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dirty="0"/>
            </a:p>
          </p:txBody>
        </p:sp>
        <p:sp>
          <p:nvSpPr>
            <p:cNvPr id="40" name="Shape 1773">
              <a:extLst>
                <a:ext uri="{FF2B5EF4-FFF2-40B4-BE49-F238E27FC236}">
                  <a16:creationId xmlns:a16="http://schemas.microsoft.com/office/drawing/2014/main" id="{A4C4A381-4721-FD24-AA10-DE6AAEF5019A}"/>
                </a:ext>
              </a:extLst>
            </p:cNvPr>
            <p:cNvSpPr/>
            <p:nvPr/>
          </p:nvSpPr>
          <p:spPr>
            <a:xfrm>
              <a:off x="3521694" y="2732207"/>
              <a:ext cx="91302" cy="70117"/>
            </a:xfrm>
            <a:custGeom>
              <a:avLst/>
              <a:gdLst/>
              <a:ahLst/>
              <a:cxnLst/>
              <a:rect l="0" t="0" r="0" b="0"/>
              <a:pathLst>
                <a:path w="91302" h="70117">
                  <a:moveTo>
                    <a:pt x="91302" y="70117"/>
                  </a:moveTo>
                  <a:lnTo>
                    <a:pt x="0" y="0"/>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1" name="Shape 1774">
              <a:extLst>
                <a:ext uri="{FF2B5EF4-FFF2-40B4-BE49-F238E27FC236}">
                  <a16:creationId xmlns:a16="http://schemas.microsoft.com/office/drawing/2014/main" id="{BE65BE3C-510C-F750-84B0-4B5662E4FB9F}"/>
                </a:ext>
              </a:extLst>
            </p:cNvPr>
            <p:cNvSpPr/>
            <p:nvPr/>
          </p:nvSpPr>
          <p:spPr>
            <a:xfrm>
              <a:off x="3497436" y="2802325"/>
              <a:ext cx="115560" cy="18327"/>
            </a:xfrm>
            <a:custGeom>
              <a:avLst/>
              <a:gdLst/>
              <a:ahLst/>
              <a:cxnLst/>
              <a:rect l="0" t="0" r="0" b="0"/>
              <a:pathLst>
                <a:path w="115560" h="18327">
                  <a:moveTo>
                    <a:pt x="115560" y="0"/>
                  </a:moveTo>
                  <a:lnTo>
                    <a:pt x="0" y="18327"/>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2" name="Shape 1775">
              <a:extLst>
                <a:ext uri="{FF2B5EF4-FFF2-40B4-BE49-F238E27FC236}">
                  <a16:creationId xmlns:a16="http://schemas.microsoft.com/office/drawing/2014/main" id="{C134E13F-6A4F-4531-781A-ACADD81A13D4}"/>
                </a:ext>
              </a:extLst>
            </p:cNvPr>
            <p:cNvSpPr/>
            <p:nvPr/>
          </p:nvSpPr>
          <p:spPr>
            <a:xfrm>
              <a:off x="821030" y="2065556"/>
              <a:ext cx="1392717" cy="368252"/>
            </a:xfrm>
            <a:custGeom>
              <a:avLst/>
              <a:gdLst/>
              <a:ahLst/>
              <a:cxnLst/>
              <a:rect l="0" t="0" r="0" b="0"/>
              <a:pathLst>
                <a:path w="1392717" h="368252">
                  <a:moveTo>
                    <a:pt x="1392717" y="368252"/>
                  </a:moveTo>
                  <a:lnTo>
                    <a:pt x="0" y="0"/>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3" name="Shape 1777">
              <a:extLst>
                <a:ext uri="{FF2B5EF4-FFF2-40B4-BE49-F238E27FC236}">
                  <a16:creationId xmlns:a16="http://schemas.microsoft.com/office/drawing/2014/main" id="{B8E720B5-FFFA-E9F2-F47B-530045CEDC91}"/>
                </a:ext>
              </a:extLst>
            </p:cNvPr>
            <p:cNvSpPr/>
            <p:nvPr/>
          </p:nvSpPr>
          <p:spPr>
            <a:xfrm>
              <a:off x="3669243" y="3556025"/>
              <a:ext cx="656839" cy="340351"/>
            </a:xfrm>
            <a:custGeom>
              <a:avLst/>
              <a:gdLst/>
              <a:ahLst/>
              <a:cxnLst/>
              <a:rect l="0" t="0" r="0" b="0"/>
              <a:pathLst>
                <a:path w="656839" h="340351">
                  <a:moveTo>
                    <a:pt x="328286" y="0"/>
                  </a:moveTo>
                  <a:cubicBezTo>
                    <a:pt x="508490" y="0"/>
                    <a:pt x="656839" y="76067"/>
                    <a:pt x="656839" y="168535"/>
                  </a:cubicBezTo>
                  <a:cubicBezTo>
                    <a:pt x="656839" y="264284"/>
                    <a:pt x="508490" y="340351"/>
                    <a:pt x="328286" y="340351"/>
                  </a:cubicBezTo>
                  <a:cubicBezTo>
                    <a:pt x="148348" y="340351"/>
                    <a:pt x="0" y="264284"/>
                    <a:pt x="0" y="168535"/>
                  </a:cubicBezTo>
                  <a:cubicBezTo>
                    <a:pt x="0" y="76067"/>
                    <a:pt x="148348" y="0"/>
                    <a:pt x="328286" y="0"/>
                  </a:cubicBezTo>
                  <a:close/>
                </a:path>
              </a:pathLst>
            </a:custGeom>
            <a:ln w="6529" cap="flat">
              <a:round/>
            </a:ln>
          </p:spPr>
          <p:style>
            <a:lnRef idx="1">
              <a:srgbClr val="990033"/>
            </a:lnRef>
            <a:fillRef idx="1">
              <a:srgbClr val="FFFFB7"/>
            </a:fillRef>
            <a:effectRef idx="0">
              <a:scrgbClr r="0" g="0" b="0"/>
            </a:effectRef>
            <a:fontRef idx="none"/>
          </p:style>
          <p:txBody>
            <a:bodyPr/>
            <a:lstStyle/>
            <a:p>
              <a:endParaRPr lang="en-IN"/>
            </a:p>
          </p:txBody>
        </p:sp>
        <p:sp>
          <p:nvSpPr>
            <p:cNvPr id="44" name="Rectangle 43">
              <a:extLst>
                <a:ext uri="{FF2B5EF4-FFF2-40B4-BE49-F238E27FC236}">
                  <a16:creationId xmlns:a16="http://schemas.microsoft.com/office/drawing/2014/main" id="{45EE09FB-B9F8-CCDB-C900-88B00AB90D38}"/>
                </a:ext>
              </a:extLst>
            </p:cNvPr>
            <p:cNvSpPr/>
            <p:nvPr/>
          </p:nvSpPr>
          <p:spPr>
            <a:xfrm>
              <a:off x="3313100" y="3997285"/>
              <a:ext cx="1874854" cy="184430"/>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Arial" panose="020B0604020202020204" pitchFamily="34" charset="0"/>
                  <a:ea typeface="Arial" panose="020B0604020202020204" pitchFamily="34" charset="0"/>
                </a:rPr>
                <a:t>RMSE comparision graph</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45" name="Shape 1779">
              <a:extLst>
                <a:ext uri="{FF2B5EF4-FFF2-40B4-BE49-F238E27FC236}">
                  <a16:creationId xmlns:a16="http://schemas.microsoft.com/office/drawing/2014/main" id="{CEB71E65-5FB5-3ECE-13DC-60EB48872991}"/>
                </a:ext>
              </a:extLst>
            </p:cNvPr>
            <p:cNvSpPr/>
            <p:nvPr/>
          </p:nvSpPr>
          <p:spPr>
            <a:xfrm>
              <a:off x="2241338" y="2835790"/>
              <a:ext cx="1423507" cy="724657"/>
            </a:xfrm>
            <a:custGeom>
              <a:avLst/>
              <a:gdLst/>
              <a:ahLst/>
              <a:cxnLst/>
              <a:rect l="0" t="0" r="0" b="0"/>
              <a:pathLst>
                <a:path w="1423507" h="724657">
                  <a:moveTo>
                    <a:pt x="0" y="0"/>
                  </a:moveTo>
                  <a:lnTo>
                    <a:pt x="1423507" y="724657"/>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6" name="Shape 1780">
              <a:extLst>
                <a:ext uri="{FF2B5EF4-FFF2-40B4-BE49-F238E27FC236}">
                  <a16:creationId xmlns:a16="http://schemas.microsoft.com/office/drawing/2014/main" id="{9663C366-DAC8-8707-27C8-373417737661}"/>
                </a:ext>
              </a:extLst>
            </p:cNvPr>
            <p:cNvSpPr/>
            <p:nvPr/>
          </p:nvSpPr>
          <p:spPr>
            <a:xfrm>
              <a:off x="3594735" y="3475191"/>
              <a:ext cx="73041" cy="85257"/>
            </a:xfrm>
            <a:custGeom>
              <a:avLst/>
              <a:gdLst/>
              <a:ahLst/>
              <a:cxnLst/>
              <a:rect l="0" t="0" r="0" b="0"/>
              <a:pathLst>
                <a:path w="73041" h="85257">
                  <a:moveTo>
                    <a:pt x="73041" y="85257"/>
                  </a:moveTo>
                  <a:lnTo>
                    <a:pt x="0" y="0"/>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7" name="Shape 1781">
              <a:extLst>
                <a:ext uri="{FF2B5EF4-FFF2-40B4-BE49-F238E27FC236}">
                  <a16:creationId xmlns:a16="http://schemas.microsoft.com/office/drawing/2014/main" id="{95F47112-7102-1B84-EC81-DA1701167BCF}"/>
                </a:ext>
              </a:extLst>
            </p:cNvPr>
            <p:cNvSpPr/>
            <p:nvPr/>
          </p:nvSpPr>
          <p:spPr>
            <a:xfrm>
              <a:off x="3552084" y="3551271"/>
              <a:ext cx="115693" cy="9176"/>
            </a:xfrm>
            <a:custGeom>
              <a:avLst/>
              <a:gdLst/>
              <a:ahLst/>
              <a:cxnLst/>
              <a:rect l="0" t="0" r="0" b="0"/>
              <a:pathLst>
                <a:path w="115693" h="9176">
                  <a:moveTo>
                    <a:pt x="115693" y="9176"/>
                  </a:moveTo>
                  <a:lnTo>
                    <a:pt x="0" y="0"/>
                  </a:lnTo>
                </a:path>
              </a:pathLst>
            </a:custGeom>
            <a:ln w="2938"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8" name="Shape 1782">
              <a:extLst>
                <a:ext uri="{FF2B5EF4-FFF2-40B4-BE49-F238E27FC236}">
                  <a16:creationId xmlns:a16="http://schemas.microsoft.com/office/drawing/2014/main" id="{C9E052EC-F122-B7C4-58EE-807A5C6C4A22}"/>
                </a:ext>
              </a:extLst>
            </p:cNvPr>
            <p:cNvSpPr/>
            <p:nvPr/>
          </p:nvSpPr>
          <p:spPr>
            <a:xfrm>
              <a:off x="0" y="25763"/>
              <a:ext cx="152995" cy="77953"/>
            </a:xfrm>
            <a:custGeom>
              <a:avLst/>
              <a:gdLst/>
              <a:ahLst/>
              <a:cxnLst/>
              <a:rect l="0" t="0" r="0" b="0"/>
              <a:pathLst>
                <a:path w="152995" h="77953">
                  <a:moveTo>
                    <a:pt x="152995" y="77953"/>
                  </a:moveTo>
                  <a:lnTo>
                    <a:pt x="0" y="0"/>
                  </a:lnTo>
                </a:path>
              </a:pathLst>
            </a:custGeom>
            <a:ln w="2938" cap="sq">
              <a:round/>
            </a:ln>
          </p:spPr>
          <p:style>
            <a:lnRef idx="1">
              <a:srgbClr val="990033"/>
            </a:lnRef>
            <a:fillRef idx="0">
              <a:srgbClr val="000000">
                <a:alpha val="0"/>
              </a:srgbClr>
            </a:fillRef>
            <a:effectRef idx="0">
              <a:scrgbClr r="0" g="0" b="0"/>
            </a:effectRef>
            <a:fontRef idx="none"/>
          </p:style>
          <p:txBody>
            <a:bodyPr/>
            <a:lstStyle/>
            <a:p>
              <a:endParaRPr lang="en-IN"/>
            </a:p>
          </p:txBody>
        </p:sp>
      </p:grpSp>
      <p:sp>
        <p:nvSpPr>
          <p:cNvPr id="49" name="Text Box 6">
            <a:extLst>
              <a:ext uri="{FF2B5EF4-FFF2-40B4-BE49-F238E27FC236}">
                <a16:creationId xmlns:a16="http://schemas.microsoft.com/office/drawing/2014/main" id="{BB832E9B-50A5-F23E-2A21-E8CE8EE531EB}"/>
              </a:ext>
            </a:extLst>
          </p:cNvPr>
          <p:cNvSpPr txBox="1"/>
          <p:nvPr/>
        </p:nvSpPr>
        <p:spPr>
          <a:xfrm>
            <a:off x="624194" y="6483945"/>
            <a:ext cx="10339705" cy="275590"/>
          </a:xfrm>
          <a:prstGeom prst="rect">
            <a:avLst/>
          </a:prstGeom>
          <a:noFill/>
        </p:spPr>
        <p:txBody>
          <a:bodyPr wrap="square" rtlCol="0">
            <a:spAutoFit/>
          </a:bodyPr>
          <a:lstStyle/>
          <a:p>
            <a:r>
              <a:rPr lang="en-US" altLang="en-GB" sz="1200" dirty="0">
                <a:latin typeface="Times New Roman" panose="02020603050405020304" charset="0"/>
                <a:cs typeface="Times New Roman" panose="02020603050405020304" charset="0"/>
              </a:rPr>
              <a:t>DEPT.OF.COMPUTER APPLICATIONS                                                                                                                                                                                                   19</a:t>
            </a:r>
          </a:p>
        </p:txBody>
      </p:sp>
    </p:spTree>
    <p:extLst>
      <p:ext uri="{BB962C8B-B14F-4D97-AF65-F5344CB8AC3E}">
        <p14:creationId xmlns:p14="http://schemas.microsoft.com/office/powerpoint/2010/main" val="110306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87985" y="278765"/>
            <a:ext cx="1615440" cy="1805940"/>
          </a:xfrm>
          <a:prstGeom prst="rect">
            <a:avLst/>
          </a:prstGeom>
        </p:spPr>
      </p:pic>
      <p:sp>
        <p:nvSpPr>
          <p:cNvPr id="6" name="Text Box 5"/>
          <p:cNvSpPr txBox="1"/>
          <p:nvPr/>
        </p:nvSpPr>
        <p:spPr>
          <a:xfrm>
            <a:off x="2297689" y="567353"/>
            <a:ext cx="8429625" cy="1033145"/>
          </a:xfrm>
          <a:prstGeom prst="rect">
            <a:avLst/>
          </a:prstGeom>
          <a:noFill/>
        </p:spPr>
        <p:txBody>
          <a:bodyPr wrap="square" rtlCol="0">
            <a:noAutofit/>
          </a:bodyPr>
          <a:lstStyle/>
          <a:p>
            <a:pPr algn="ctr"/>
            <a:r>
              <a:rPr lang="en-US" altLang="en-GB" sz="2400" b="1" dirty="0">
                <a:latin typeface="Times New Roman" panose="02020603050405020304" charset="0"/>
                <a:cs typeface="Times New Roman" panose="02020603050405020304" charset="0"/>
              </a:rPr>
              <a:t>STOCK PRICE PREDICTION USING TWITTER DATASET</a:t>
            </a:r>
          </a:p>
        </p:txBody>
      </p:sp>
      <p:sp>
        <p:nvSpPr>
          <p:cNvPr id="9" name="Text Box 8"/>
          <p:cNvSpPr txBox="1"/>
          <p:nvPr/>
        </p:nvSpPr>
        <p:spPr>
          <a:xfrm>
            <a:off x="871220" y="6471285"/>
            <a:ext cx="10552430" cy="156210"/>
          </a:xfrm>
          <a:prstGeom prst="rect">
            <a:avLst/>
          </a:prstGeom>
          <a:noFill/>
        </p:spPr>
        <p:txBody>
          <a:bodyPr wrap="square" rtlCol="0">
            <a:noAutofit/>
          </a:bodyPr>
          <a:lstStyle/>
          <a:p>
            <a:r>
              <a:rPr lang="en-US" altLang="en-GB" sz="1200">
                <a:latin typeface="Times New Roman" panose="02020603050405020304" charset="0"/>
                <a:cs typeface="Times New Roman" panose="02020603050405020304" charset="0"/>
              </a:rPr>
              <a:t>DEPT.OF COMPUTER APPLICATIONS                                                                                                                                                                                                    02</a:t>
            </a:r>
          </a:p>
        </p:txBody>
      </p:sp>
      <p:pic>
        <p:nvPicPr>
          <p:cNvPr id="3" name="Picture 2">
            <a:extLst>
              <a:ext uri="{FF2B5EF4-FFF2-40B4-BE49-F238E27FC236}">
                <a16:creationId xmlns:a16="http://schemas.microsoft.com/office/drawing/2014/main" id="{E34AB444-8160-031D-2A93-888080682E70}"/>
              </a:ext>
            </a:extLst>
          </p:cNvPr>
          <p:cNvPicPr>
            <a:picLocks noChangeAspect="1"/>
          </p:cNvPicPr>
          <p:nvPr/>
        </p:nvPicPr>
        <p:blipFill>
          <a:blip r:embed="rId3">
            <a:extLst>
              <a:ext uri="{28A0092B-C50C-407E-A947-70E740481C1C}">
                <a14:useLocalDpi xmlns:a14="http://schemas.microsoft.com/office/drawing/2010/main" val="0"/>
              </a:ext>
            </a:extLst>
          </a:blip>
          <a:srcRect l="584" r="584"/>
          <a:stretch/>
        </p:blipFill>
        <p:spPr>
          <a:xfrm>
            <a:off x="2086681" y="1375746"/>
            <a:ext cx="4009319" cy="4106508"/>
          </a:xfrm>
          <a:prstGeom prst="rect">
            <a:avLst/>
          </a:prstGeom>
        </p:spPr>
      </p:pic>
      <p:pic>
        <p:nvPicPr>
          <p:cNvPr id="7" name="Picture 6">
            <a:extLst>
              <a:ext uri="{FF2B5EF4-FFF2-40B4-BE49-F238E27FC236}">
                <a16:creationId xmlns:a16="http://schemas.microsoft.com/office/drawing/2014/main" id="{51487056-43DA-44B8-DD80-01EC064BF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187" y="1375746"/>
            <a:ext cx="4760173" cy="410650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24155" y="133985"/>
            <a:ext cx="1615440" cy="1805940"/>
          </a:xfrm>
          <a:prstGeom prst="rect">
            <a:avLst/>
          </a:prstGeom>
        </p:spPr>
      </p:pic>
      <p:sp>
        <p:nvSpPr>
          <p:cNvPr id="5" name="Text Box 4"/>
          <p:cNvSpPr txBox="1"/>
          <p:nvPr/>
        </p:nvSpPr>
        <p:spPr>
          <a:xfrm>
            <a:off x="2377440" y="228452"/>
            <a:ext cx="6308090" cy="646331"/>
          </a:xfrm>
          <a:prstGeom prst="rect">
            <a:avLst/>
          </a:prstGeom>
          <a:noFill/>
        </p:spPr>
        <p:txBody>
          <a:bodyPr wrap="square" rtlCol="0">
            <a:spAutoFit/>
          </a:bodyPr>
          <a:lstStyle/>
          <a:p>
            <a:pPr algn="ctr"/>
            <a:r>
              <a:rPr lang="en-US" altLang="en-GB" sz="3600" b="1" dirty="0">
                <a:latin typeface="Times New Roman" panose="02020603050405020304" charset="0"/>
                <a:cs typeface="Times New Roman" panose="02020603050405020304" charset="0"/>
              </a:rPr>
              <a:t>TESTING STRATEGY</a:t>
            </a:r>
          </a:p>
        </p:txBody>
      </p:sp>
      <p:sp>
        <p:nvSpPr>
          <p:cNvPr id="7" name="Text Box 6"/>
          <p:cNvSpPr txBox="1"/>
          <p:nvPr/>
        </p:nvSpPr>
        <p:spPr>
          <a:xfrm>
            <a:off x="466725" y="6448425"/>
            <a:ext cx="10339705" cy="275590"/>
          </a:xfrm>
          <a:prstGeom prst="rect">
            <a:avLst/>
          </a:prstGeom>
          <a:noFill/>
        </p:spPr>
        <p:txBody>
          <a:bodyPr wrap="square" rtlCol="0">
            <a:spAutoFit/>
          </a:bodyPr>
          <a:lstStyle/>
          <a:p>
            <a:r>
              <a:rPr lang="en-US" altLang="en-GB" sz="1200" dirty="0">
                <a:latin typeface="Times New Roman" panose="02020603050405020304" charset="0"/>
                <a:cs typeface="Times New Roman" panose="02020603050405020304" charset="0"/>
              </a:rPr>
              <a:t>DEPT.OF.COMPUTER APPLICATIONS                                                                                                                                                                                                   19</a:t>
            </a:r>
          </a:p>
        </p:txBody>
      </p:sp>
      <p:sp>
        <p:nvSpPr>
          <p:cNvPr id="3" name="TextBox 2">
            <a:extLst>
              <a:ext uri="{FF2B5EF4-FFF2-40B4-BE49-F238E27FC236}">
                <a16:creationId xmlns:a16="http://schemas.microsoft.com/office/drawing/2014/main" id="{A8271F2B-23B0-CEBD-159B-6BAAACA5547A}"/>
              </a:ext>
            </a:extLst>
          </p:cNvPr>
          <p:cNvSpPr txBox="1"/>
          <p:nvPr/>
        </p:nvSpPr>
        <p:spPr>
          <a:xfrm>
            <a:off x="1839595" y="1166265"/>
            <a:ext cx="8722658" cy="5002908"/>
          </a:xfrm>
          <a:prstGeom prst="rect">
            <a:avLst/>
          </a:prstGeom>
          <a:noFill/>
        </p:spPr>
        <p:txBody>
          <a:bodyPr wrap="square">
            <a:spAutoFit/>
          </a:bodyPr>
          <a:lstStyle/>
          <a:p>
            <a:pPr marL="293370" marR="607695" indent="-6350">
              <a:lnSpc>
                <a:spcPct val="107000"/>
              </a:lnSpc>
              <a:spcAft>
                <a:spcPts val="560"/>
              </a:spcAft>
              <a:buNone/>
            </a:pPr>
            <a:r>
              <a:rPr lang="en-IN" sz="2000" b="1" kern="100" dirty="0">
                <a:solidFill>
                  <a:srgbClr val="000000"/>
                </a:solidFill>
                <a:effectLst/>
                <a:latin typeface="Times New Roman" panose="02020603050405020304" pitchFamily="18" charset="0"/>
                <a:ea typeface="Times New Roman" panose="02020603050405020304" pitchFamily="18" charset="0"/>
              </a:rPr>
              <a:t>Test strategy and approach</a:t>
            </a:r>
            <a:r>
              <a:rPr lang="en-IN" sz="2000" b="0" kern="100" dirty="0">
                <a:solidFill>
                  <a:srgbClr val="000000"/>
                </a:solidFill>
                <a:effectLst/>
                <a:latin typeface="Times New Roman" panose="02020603050405020304" pitchFamily="18" charset="0"/>
                <a:ea typeface="Times New Roman" panose="02020603050405020304" pitchFamily="18" charset="0"/>
              </a:rPr>
              <a:t> :</a:t>
            </a:r>
            <a:endParaRPr lang="en-IN" sz="2000" b="1" kern="100" dirty="0">
              <a:solidFill>
                <a:srgbClr val="000000"/>
              </a:solidFill>
              <a:effectLst/>
              <a:latin typeface="Times New Roman" panose="02020603050405020304" pitchFamily="18" charset="0"/>
              <a:ea typeface="Times New Roman" panose="02020603050405020304" pitchFamily="18" charset="0"/>
            </a:endParaRPr>
          </a:p>
          <a:p>
            <a:pPr marL="293370" marR="765810" indent="-6350" algn="just">
              <a:lnSpc>
                <a:spcPct val="152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Field testing will be performed manually and functional tests will be written in detail. </a:t>
            </a:r>
          </a:p>
          <a:p>
            <a:pPr marL="293370" marR="607695" indent="-6350">
              <a:lnSpc>
                <a:spcPct val="107000"/>
              </a:lnSpc>
              <a:spcAft>
                <a:spcPts val="560"/>
              </a:spcAft>
              <a:buNone/>
            </a:pPr>
            <a:r>
              <a:rPr lang="en-IN" sz="2000" b="1" kern="100" dirty="0">
                <a:solidFill>
                  <a:srgbClr val="000000"/>
                </a:solidFill>
                <a:effectLst/>
                <a:latin typeface="Times New Roman" panose="02020603050405020304" pitchFamily="18" charset="0"/>
                <a:ea typeface="Times New Roman" panose="02020603050405020304" pitchFamily="18" charset="0"/>
              </a:rPr>
              <a:t>Test objectives :</a:t>
            </a:r>
          </a:p>
          <a:p>
            <a:pPr marL="342900" marR="765810" lvl="0" indent="-342900" algn="just" fontAlgn="base">
              <a:lnSpc>
                <a:spcPct val="107000"/>
              </a:lnSpc>
              <a:spcAft>
                <a:spcPts val="465"/>
              </a:spcAft>
              <a:buClr>
                <a:srgbClr val="000000"/>
              </a:buClr>
              <a:buSzPts val="1200"/>
              <a:buFont typeface="Arial" panose="020B0604020202020204" pitchFamily="34" charset="0"/>
              <a:buChar char="•"/>
            </a:pPr>
            <a:r>
              <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All field entries must work properly.</a:t>
            </a:r>
            <a:r>
              <a:rPr lang="en-IN" sz="16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765810" lvl="0" indent="-342900" algn="just" fontAlgn="base">
              <a:lnSpc>
                <a:spcPct val="107000"/>
              </a:lnSpc>
              <a:spcAft>
                <a:spcPts val="465"/>
              </a:spcAft>
              <a:buClr>
                <a:srgbClr val="000000"/>
              </a:buClr>
              <a:buSzPts val="1200"/>
              <a:buFont typeface="Arial" panose="020B0604020202020204" pitchFamily="34" charset="0"/>
              <a:buChar char="•"/>
            </a:pPr>
            <a:r>
              <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Pages must be activated from the identified link.</a:t>
            </a:r>
            <a:r>
              <a:rPr lang="en-IN" sz="16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600" b="1"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765810" lvl="0" indent="-342900" algn="just" fontAlgn="base">
              <a:lnSpc>
                <a:spcPct val="107000"/>
              </a:lnSpc>
              <a:spcAft>
                <a:spcPts val="465"/>
              </a:spcAft>
              <a:buClr>
                <a:srgbClr val="000000"/>
              </a:buClr>
              <a:buSzPts val="1200"/>
              <a:buFont typeface="Arial" panose="020B0604020202020204" pitchFamily="34" charset="0"/>
              <a:buChar char="•"/>
            </a:pPr>
            <a:r>
              <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entry screen, messages and responses must not be delayed.</a:t>
            </a:r>
            <a:r>
              <a:rPr lang="en-IN" sz="16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R="765810" lvl="0" algn="just" fontAlgn="base">
              <a:lnSpc>
                <a:spcPct val="107000"/>
              </a:lnSpc>
              <a:spcAft>
                <a:spcPts val="465"/>
              </a:spcAft>
              <a:buClr>
                <a:srgbClr val="000000"/>
              </a:buClr>
              <a:buSzPts val="1200"/>
            </a:pPr>
            <a:r>
              <a:rPr lang="en-IN" sz="20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Features to be tested :</a:t>
            </a:r>
          </a:p>
          <a:p>
            <a:pPr marL="342900" marR="765810" lvl="0" indent="-342900" algn="just" fontAlgn="base">
              <a:lnSpc>
                <a:spcPct val="107000"/>
              </a:lnSpc>
              <a:spcAft>
                <a:spcPts val="465"/>
              </a:spcAft>
              <a:buClr>
                <a:srgbClr val="000000"/>
              </a:buClr>
              <a:buSzPts val="1200"/>
              <a:buFont typeface="Arial" panose="020B0604020202020204" pitchFamily="34" charset="0"/>
              <a:buChar char="•"/>
            </a:pPr>
            <a:r>
              <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Verify that the entries are of the correct format</a:t>
            </a:r>
            <a:r>
              <a:rPr lang="en-IN" sz="16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765810" lvl="0" indent="-342900" algn="just" fontAlgn="base">
              <a:lnSpc>
                <a:spcPct val="107000"/>
              </a:lnSpc>
              <a:spcAft>
                <a:spcPts val="440"/>
              </a:spcAft>
              <a:buClr>
                <a:srgbClr val="000000"/>
              </a:buClr>
              <a:buSzPts val="1200"/>
              <a:buFont typeface="Arial" panose="020B0604020202020204" pitchFamily="34" charset="0"/>
              <a:buChar char="•"/>
            </a:pPr>
            <a:r>
              <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No duplicate entries should be allowed</a:t>
            </a:r>
            <a:r>
              <a:rPr lang="en-IN" sz="16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600" b="1" dirty="0">
                <a:solidFill>
                  <a:srgbClr val="000000"/>
                </a:solidFill>
                <a:effectLst/>
                <a:latin typeface="Times New Roman" panose="02020603050405020304" pitchFamily="18" charset="0"/>
                <a:ea typeface="Times New Roman" panose="02020603050405020304" pitchFamily="18" charset="0"/>
              </a:rPr>
              <a:t> </a:t>
            </a:r>
            <a:endParaRPr lang="en-IN" sz="1600" b="1" dirty="0">
              <a:solidFill>
                <a:srgbClr val="000000"/>
              </a:solidFill>
              <a:latin typeface="Times New Roman" panose="02020603050405020304" pitchFamily="18" charset="0"/>
              <a:ea typeface="Times New Roman" panose="02020603050405020304" pitchFamily="18" charset="0"/>
            </a:endParaRPr>
          </a:p>
          <a:p>
            <a:pPr marR="765810" algn="just" fontAlgn="base">
              <a:lnSpc>
                <a:spcPct val="107000"/>
              </a:lnSpc>
              <a:spcAft>
                <a:spcPts val="440"/>
              </a:spcAft>
              <a:buClr>
                <a:srgbClr val="000000"/>
              </a:buClr>
              <a:buSzPts val="1200"/>
            </a:pPr>
            <a:r>
              <a:rPr lang="en-IN" sz="1600" b="1" dirty="0">
                <a:solidFill>
                  <a:srgbClr val="000000"/>
                </a:solidFill>
                <a:effectLst/>
                <a:latin typeface="Times New Roman" panose="02020603050405020304" pitchFamily="18" charset="0"/>
                <a:ea typeface="Times New Roman" panose="02020603050405020304" pitchFamily="18" charset="0"/>
              </a:rPr>
              <a:t>      </a:t>
            </a:r>
            <a:r>
              <a:rPr lang="en-IN" sz="1600" b="1" dirty="0">
                <a:solidFill>
                  <a:srgbClr val="000000"/>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Test Results: </a:t>
            </a:r>
            <a:r>
              <a:rPr lang="en-IN" sz="1800" dirty="0">
                <a:solidFill>
                  <a:srgbClr val="000000"/>
                </a:solidFill>
                <a:effectLst/>
                <a:latin typeface="Times New Roman" panose="02020603050405020304" pitchFamily="18" charset="0"/>
                <a:ea typeface="Times New Roman" panose="02020603050405020304" pitchFamily="18" charset="0"/>
              </a:rPr>
              <a:t>All the test cases mentioned above passed successfully.</a:t>
            </a:r>
            <a:r>
              <a:rPr lang="en-IN" sz="1800" kern="100" dirty="0">
                <a:solidFill>
                  <a:srgbClr val="000000"/>
                </a:solidFill>
                <a:effectLst/>
                <a:latin typeface="Times New Roman" panose="02020603050405020304" pitchFamily="18" charset="0"/>
                <a:ea typeface="Times New Roman" panose="02020603050405020304" pitchFamily="18" charset="0"/>
              </a:rPr>
              <a:t> No defects encountered. </a:t>
            </a:r>
          </a:p>
          <a:p>
            <a:pPr marR="765810" lvl="0" algn="just" fontAlgn="base">
              <a:lnSpc>
                <a:spcPct val="107000"/>
              </a:lnSpc>
              <a:spcAft>
                <a:spcPts val="440"/>
              </a:spcAft>
              <a:buClr>
                <a:srgbClr val="000000"/>
              </a:buClr>
              <a:buSzPts val="1200"/>
            </a:pPr>
            <a:endParaRPr lang="en-IN" sz="1600" b="1" dirty="0">
              <a:solidFill>
                <a:srgbClr val="000000"/>
              </a:solidFill>
              <a:latin typeface="Times New Roman" panose="02020603050405020304" pitchFamily="18" charset="0"/>
            </a:endParaRPr>
          </a:p>
          <a:p>
            <a:pPr marL="342900" marR="765810" lvl="0" indent="-342900" algn="just" fontAlgn="base">
              <a:lnSpc>
                <a:spcPct val="107000"/>
              </a:lnSpc>
              <a:spcAft>
                <a:spcPts val="440"/>
              </a:spcAft>
              <a:buClr>
                <a:srgbClr val="000000"/>
              </a:buClr>
              <a:buSzPts val="1200"/>
              <a:buFont typeface="Arial" panose="020B0604020202020204" pitchFamily="34" charset="0"/>
              <a:buChar char="•"/>
            </a:pPr>
            <a:endParaRPr lang="en-IN" sz="1600" b="1" dirty="0">
              <a:solidFill>
                <a:srgbClr val="000000"/>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205A-BC78-DA94-CC67-148AA1F220AA}"/>
              </a:ext>
            </a:extLst>
          </p:cNvPr>
          <p:cNvSpPr>
            <a:spLocks noGrp="1"/>
          </p:cNvSpPr>
          <p:nvPr>
            <p:ph type="title"/>
          </p:nvPr>
        </p:nvSpPr>
        <p:spPr>
          <a:xfrm>
            <a:off x="3779520" y="0"/>
            <a:ext cx="6847840" cy="582613"/>
          </a:xfrm>
        </p:spPr>
        <p:txBody>
          <a:bodyPr/>
          <a:lstStyle/>
          <a:p>
            <a:r>
              <a:rPr lang="en-IN" sz="3200" b="1" dirty="0">
                <a:latin typeface="Times New Roman" panose="02020603050405020304" pitchFamily="18" charset="0"/>
                <a:cs typeface="Times New Roman" panose="02020603050405020304" pitchFamily="18" charset="0"/>
              </a:rPr>
              <a:t>SCREENSHOTS</a:t>
            </a:r>
          </a:p>
        </p:txBody>
      </p:sp>
      <p:pic>
        <p:nvPicPr>
          <p:cNvPr id="5" name="Picture 4">
            <a:extLst>
              <a:ext uri="{FF2B5EF4-FFF2-40B4-BE49-F238E27FC236}">
                <a16:creationId xmlns:a16="http://schemas.microsoft.com/office/drawing/2014/main" id="{2F69213D-D092-CC9B-FA78-029B1B42CC44}"/>
              </a:ext>
            </a:extLst>
          </p:cNvPr>
          <p:cNvPicPr/>
          <p:nvPr/>
        </p:nvPicPr>
        <p:blipFill>
          <a:blip r:embed="rId2"/>
          <a:stretch>
            <a:fillRect/>
          </a:stretch>
        </p:blipFill>
        <p:spPr>
          <a:xfrm>
            <a:off x="81280" y="144145"/>
            <a:ext cx="1615440" cy="1805940"/>
          </a:xfrm>
          <a:prstGeom prst="rect">
            <a:avLst/>
          </a:prstGeom>
        </p:spPr>
      </p:pic>
      <p:sp>
        <p:nvSpPr>
          <p:cNvPr id="14" name="TextBox 13">
            <a:extLst>
              <a:ext uri="{FF2B5EF4-FFF2-40B4-BE49-F238E27FC236}">
                <a16:creationId xmlns:a16="http://schemas.microsoft.com/office/drawing/2014/main" id="{5ED7F3F8-9200-3BD0-9116-3EAC953D4111}"/>
              </a:ext>
            </a:extLst>
          </p:cNvPr>
          <p:cNvSpPr txBox="1"/>
          <p:nvPr/>
        </p:nvSpPr>
        <p:spPr>
          <a:xfrm>
            <a:off x="1905000" y="582613"/>
            <a:ext cx="7066280" cy="368755"/>
          </a:xfrm>
          <a:prstGeom prst="rect">
            <a:avLst/>
          </a:prstGeom>
          <a:noFill/>
        </p:spPr>
        <p:txBody>
          <a:bodyPr wrap="square">
            <a:spAutoFit/>
          </a:bodyPr>
          <a:lstStyle/>
          <a:p>
            <a:pPr marL="54610" marR="765810" indent="-6350" algn="just">
              <a:lnSpc>
                <a:spcPct val="107000"/>
              </a:lnSpc>
              <a:spcAft>
                <a:spcPts val="555"/>
              </a:spcAft>
            </a:pPr>
            <a:r>
              <a:rPr lang="en-IN" sz="1800" kern="100" dirty="0">
                <a:solidFill>
                  <a:srgbClr val="000000"/>
                </a:solidFill>
                <a:effectLst/>
                <a:latin typeface="Times New Roman" panose="02020603050405020304" pitchFamily="18" charset="0"/>
                <a:ea typeface="Times New Roman" panose="02020603050405020304" pitchFamily="18" charset="0"/>
              </a:rPr>
              <a:t>To run project double click on ‘run.bat’ file to get below screen </a:t>
            </a:r>
          </a:p>
        </p:txBody>
      </p:sp>
      <p:pic>
        <p:nvPicPr>
          <p:cNvPr id="15" name="Picture 14">
            <a:extLst>
              <a:ext uri="{FF2B5EF4-FFF2-40B4-BE49-F238E27FC236}">
                <a16:creationId xmlns:a16="http://schemas.microsoft.com/office/drawing/2014/main" id="{C259A04D-32A9-F9E7-20E7-2D5235807FB5}"/>
              </a:ext>
            </a:extLst>
          </p:cNvPr>
          <p:cNvPicPr/>
          <p:nvPr/>
        </p:nvPicPr>
        <p:blipFill>
          <a:blip r:embed="rId3"/>
          <a:stretch>
            <a:fillRect/>
          </a:stretch>
        </p:blipFill>
        <p:spPr>
          <a:xfrm>
            <a:off x="1757681" y="978953"/>
            <a:ext cx="9062719" cy="4473574"/>
          </a:xfrm>
          <a:prstGeom prst="rect">
            <a:avLst/>
          </a:prstGeom>
        </p:spPr>
      </p:pic>
      <p:sp>
        <p:nvSpPr>
          <p:cNvPr id="17" name="TextBox 16">
            <a:extLst>
              <a:ext uri="{FF2B5EF4-FFF2-40B4-BE49-F238E27FC236}">
                <a16:creationId xmlns:a16="http://schemas.microsoft.com/office/drawing/2014/main" id="{ED3CA930-E49E-DA5D-6EEB-D12717905A1A}"/>
              </a:ext>
            </a:extLst>
          </p:cNvPr>
          <p:cNvSpPr txBox="1"/>
          <p:nvPr/>
        </p:nvSpPr>
        <p:spPr>
          <a:xfrm>
            <a:off x="406400" y="6436856"/>
            <a:ext cx="4521200" cy="276999"/>
          </a:xfrm>
          <a:prstGeom prst="rect">
            <a:avLst/>
          </a:prstGeom>
          <a:noFill/>
        </p:spPr>
        <p:txBody>
          <a:bodyPr wrap="square">
            <a:spAutoFit/>
          </a:bodyPr>
          <a:lstStyle/>
          <a:p>
            <a:r>
              <a:rPr lang="en-US" altLang="en-GB" sz="1200" dirty="0">
                <a:latin typeface="Times New Roman" panose="02020603050405020304" charset="0"/>
                <a:cs typeface="Times New Roman" panose="02020603050405020304" charset="0"/>
              </a:rPr>
              <a:t>DEPT.OF.COMPUTER APPLICATIONS </a:t>
            </a:r>
            <a:endParaRPr lang="en-IN" sz="1200" dirty="0"/>
          </a:p>
        </p:txBody>
      </p:sp>
      <p:sp>
        <p:nvSpPr>
          <p:cNvPr id="19" name="TextBox 18">
            <a:extLst>
              <a:ext uri="{FF2B5EF4-FFF2-40B4-BE49-F238E27FC236}">
                <a16:creationId xmlns:a16="http://schemas.microsoft.com/office/drawing/2014/main" id="{172B9ADA-1C33-D42F-6775-6FE94F073ECB}"/>
              </a:ext>
            </a:extLst>
          </p:cNvPr>
          <p:cNvSpPr txBox="1"/>
          <p:nvPr/>
        </p:nvSpPr>
        <p:spPr>
          <a:xfrm>
            <a:off x="1905000" y="5452527"/>
            <a:ext cx="7218680" cy="883255"/>
          </a:xfrm>
          <a:prstGeom prst="rect">
            <a:avLst/>
          </a:prstGeom>
          <a:noFill/>
        </p:spPr>
        <p:txBody>
          <a:bodyPr wrap="square">
            <a:spAutoFit/>
          </a:bodyPr>
          <a:lstStyle/>
          <a:p>
            <a:pPr marL="54610" marR="765810" indent="-6350" algn="just">
              <a:lnSpc>
                <a:spcPct val="152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In above screen click on ‘Upload Twitter Stock Dataset’ button to upload dataset and get below screen </a:t>
            </a:r>
          </a:p>
        </p:txBody>
      </p:sp>
    </p:spTree>
    <p:extLst>
      <p:ext uri="{BB962C8B-B14F-4D97-AF65-F5344CB8AC3E}">
        <p14:creationId xmlns:p14="http://schemas.microsoft.com/office/powerpoint/2010/main" val="4225389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383D68-136E-C6E1-14F0-6CF809558D8A}"/>
              </a:ext>
            </a:extLst>
          </p:cNvPr>
          <p:cNvPicPr/>
          <p:nvPr/>
        </p:nvPicPr>
        <p:blipFill>
          <a:blip r:embed="rId2"/>
          <a:stretch>
            <a:fillRect/>
          </a:stretch>
        </p:blipFill>
        <p:spPr>
          <a:xfrm>
            <a:off x="81915" y="70962"/>
            <a:ext cx="1615440" cy="1805940"/>
          </a:xfrm>
          <a:prstGeom prst="rect">
            <a:avLst/>
          </a:prstGeom>
        </p:spPr>
      </p:pic>
      <p:sp>
        <p:nvSpPr>
          <p:cNvPr id="6" name="TextBox 5">
            <a:extLst>
              <a:ext uri="{FF2B5EF4-FFF2-40B4-BE49-F238E27FC236}">
                <a16:creationId xmlns:a16="http://schemas.microsoft.com/office/drawing/2014/main" id="{8A1793C0-3671-0669-BF39-A3E9450583A7}"/>
              </a:ext>
            </a:extLst>
          </p:cNvPr>
          <p:cNvSpPr txBox="1"/>
          <p:nvPr/>
        </p:nvSpPr>
        <p:spPr>
          <a:xfrm>
            <a:off x="406400" y="6436856"/>
            <a:ext cx="4521200" cy="276999"/>
          </a:xfrm>
          <a:prstGeom prst="rect">
            <a:avLst/>
          </a:prstGeom>
          <a:noFill/>
        </p:spPr>
        <p:txBody>
          <a:bodyPr wrap="square">
            <a:spAutoFit/>
          </a:bodyPr>
          <a:lstStyle/>
          <a:p>
            <a:r>
              <a:rPr lang="en-US" altLang="en-GB" sz="1200" dirty="0">
                <a:latin typeface="Times New Roman" panose="02020603050405020304" charset="0"/>
                <a:cs typeface="Times New Roman" panose="02020603050405020304" charset="0"/>
              </a:rPr>
              <a:t>DEPT.OF.COMPUTER APPLICATIONS </a:t>
            </a:r>
            <a:endParaRPr lang="en-IN" sz="1200" dirty="0"/>
          </a:p>
        </p:txBody>
      </p:sp>
      <p:pic>
        <p:nvPicPr>
          <p:cNvPr id="7" name="Picture 6">
            <a:extLst>
              <a:ext uri="{FF2B5EF4-FFF2-40B4-BE49-F238E27FC236}">
                <a16:creationId xmlns:a16="http://schemas.microsoft.com/office/drawing/2014/main" id="{F75735C2-8F48-88E2-F0BC-645F9297E750}"/>
              </a:ext>
            </a:extLst>
          </p:cNvPr>
          <p:cNvPicPr/>
          <p:nvPr/>
        </p:nvPicPr>
        <p:blipFill>
          <a:blip r:embed="rId3"/>
          <a:stretch>
            <a:fillRect/>
          </a:stretch>
        </p:blipFill>
        <p:spPr>
          <a:xfrm>
            <a:off x="1768475" y="0"/>
            <a:ext cx="9123045" cy="5269920"/>
          </a:xfrm>
          <a:prstGeom prst="rect">
            <a:avLst/>
          </a:prstGeom>
        </p:spPr>
      </p:pic>
      <p:sp>
        <p:nvSpPr>
          <p:cNvPr id="9" name="TextBox 8">
            <a:extLst>
              <a:ext uri="{FF2B5EF4-FFF2-40B4-BE49-F238E27FC236}">
                <a16:creationId xmlns:a16="http://schemas.microsoft.com/office/drawing/2014/main" id="{2F9EC0D8-156B-0EEB-073F-C83CBEE3F0CB}"/>
              </a:ext>
            </a:extLst>
          </p:cNvPr>
          <p:cNvSpPr txBox="1"/>
          <p:nvPr/>
        </p:nvSpPr>
        <p:spPr>
          <a:xfrm>
            <a:off x="2667000" y="5364480"/>
            <a:ext cx="8437880" cy="883255"/>
          </a:xfrm>
          <a:prstGeom prst="rect">
            <a:avLst/>
          </a:prstGeom>
          <a:noFill/>
        </p:spPr>
        <p:txBody>
          <a:bodyPr wrap="square">
            <a:spAutoFit/>
          </a:bodyPr>
          <a:lstStyle/>
          <a:p>
            <a:pPr marL="54610" marR="765810" indent="-6350" algn="just">
              <a:lnSpc>
                <a:spcPct val="152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In above screen selecting and uploading tweets stock price dataset and then click on ‘Open’ button to load dataset and get below output </a:t>
            </a:r>
          </a:p>
        </p:txBody>
      </p:sp>
    </p:spTree>
    <p:extLst>
      <p:ext uri="{BB962C8B-B14F-4D97-AF65-F5344CB8AC3E}">
        <p14:creationId xmlns:p14="http://schemas.microsoft.com/office/powerpoint/2010/main" val="4268842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E557DD-5441-6AD5-5F72-6E79C820FCE7}"/>
              </a:ext>
            </a:extLst>
          </p:cNvPr>
          <p:cNvPicPr/>
          <p:nvPr/>
        </p:nvPicPr>
        <p:blipFill>
          <a:blip r:embed="rId2"/>
          <a:stretch>
            <a:fillRect/>
          </a:stretch>
        </p:blipFill>
        <p:spPr>
          <a:xfrm>
            <a:off x="81915" y="82075"/>
            <a:ext cx="1615440" cy="1805940"/>
          </a:xfrm>
          <a:prstGeom prst="rect">
            <a:avLst/>
          </a:prstGeom>
        </p:spPr>
      </p:pic>
      <p:sp>
        <p:nvSpPr>
          <p:cNvPr id="6" name="TextBox 5">
            <a:extLst>
              <a:ext uri="{FF2B5EF4-FFF2-40B4-BE49-F238E27FC236}">
                <a16:creationId xmlns:a16="http://schemas.microsoft.com/office/drawing/2014/main" id="{53AA891B-781B-7688-6518-1C09CFEE1BAC}"/>
              </a:ext>
            </a:extLst>
          </p:cNvPr>
          <p:cNvSpPr txBox="1"/>
          <p:nvPr/>
        </p:nvSpPr>
        <p:spPr>
          <a:xfrm>
            <a:off x="406400" y="6436856"/>
            <a:ext cx="4521200" cy="276999"/>
          </a:xfrm>
          <a:prstGeom prst="rect">
            <a:avLst/>
          </a:prstGeom>
          <a:noFill/>
        </p:spPr>
        <p:txBody>
          <a:bodyPr wrap="square">
            <a:spAutoFit/>
          </a:bodyPr>
          <a:lstStyle/>
          <a:p>
            <a:r>
              <a:rPr lang="en-US" altLang="en-GB" sz="1200" dirty="0">
                <a:latin typeface="Times New Roman" panose="02020603050405020304" charset="0"/>
                <a:cs typeface="Times New Roman" panose="02020603050405020304" charset="0"/>
              </a:rPr>
              <a:t>DEPT.OF.COMPUTER APPLICATIONS </a:t>
            </a:r>
            <a:endParaRPr lang="en-IN" sz="1200" dirty="0"/>
          </a:p>
        </p:txBody>
      </p:sp>
      <p:pic>
        <p:nvPicPr>
          <p:cNvPr id="7" name="Picture 6">
            <a:extLst>
              <a:ext uri="{FF2B5EF4-FFF2-40B4-BE49-F238E27FC236}">
                <a16:creationId xmlns:a16="http://schemas.microsoft.com/office/drawing/2014/main" id="{6F328C42-89E2-A682-5AFD-77BB25F675C4}"/>
              </a:ext>
            </a:extLst>
          </p:cNvPr>
          <p:cNvPicPr/>
          <p:nvPr/>
        </p:nvPicPr>
        <p:blipFill>
          <a:blip r:embed="rId3"/>
          <a:stretch>
            <a:fillRect/>
          </a:stretch>
        </p:blipFill>
        <p:spPr>
          <a:xfrm>
            <a:off x="1799590" y="0"/>
            <a:ext cx="9224010" cy="5115063"/>
          </a:xfrm>
          <a:prstGeom prst="rect">
            <a:avLst/>
          </a:prstGeom>
        </p:spPr>
      </p:pic>
      <p:sp>
        <p:nvSpPr>
          <p:cNvPr id="9" name="TextBox 8">
            <a:extLst>
              <a:ext uri="{FF2B5EF4-FFF2-40B4-BE49-F238E27FC236}">
                <a16:creationId xmlns:a16="http://schemas.microsoft.com/office/drawing/2014/main" id="{8E2B871C-E024-79AC-E9A2-D586F3BD28AC}"/>
              </a:ext>
            </a:extLst>
          </p:cNvPr>
          <p:cNvSpPr txBox="1"/>
          <p:nvPr/>
        </p:nvSpPr>
        <p:spPr>
          <a:xfrm>
            <a:off x="2245361" y="5132588"/>
            <a:ext cx="8778239" cy="1304268"/>
          </a:xfrm>
          <a:prstGeom prst="rect">
            <a:avLst/>
          </a:prstGeom>
          <a:noFill/>
        </p:spPr>
        <p:txBody>
          <a:bodyPr wrap="square">
            <a:spAutoFit/>
          </a:bodyPr>
          <a:lstStyle/>
          <a:p>
            <a:pPr marL="54610" marR="765810" indent="-6350" algn="just">
              <a:lnSpc>
                <a:spcPct val="152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In above screen tweets and stock prices loaded and now click on ‘Preprocess Tweets using SPACY’ button to read all tweets and then find sentiment probability of each tweet in terms of positive, negative and neutral and then will get below output </a:t>
            </a:r>
          </a:p>
        </p:txBody>
      </p:sp>
    </p:spTree>
    <p:extLst>
      <p:ext uri="{BB962C8B-B14F-4D97-AF65-F5344CB8AC3E}">
        <p14:creationId xmlns:p14="http://schemas.microsoft.com/office/powerpoint/2010/main" val="689189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D231E-1673-793D-F279-3F7E35647B0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B23DC16-77A3-5B70-CE28-83995B034C17}"/>
              </a:ext>
            </a:extLst>
          </p:cNvPr>
          <p:cNvPicPr/>
          <p:nvPr/>
        </p:nvPicPr>
        <p:blipFill>
          <a:blip r:embed="rId2"/>
          <a:stretch>
            <a:fillRect/>
          </a:stretch>
        </p:blipFill>
        <p:spPr>
          <a:xfrm>
            <a:off x="81915" y="82075"/>
            <a:ext cx="1615440" cy="1805940"/>
          </a:xfrm>
          <a:prstGeom prst="rect">
            <a:avLst/>
          </a:prstGeom>
        </p:spPr>
      </p:pic>
      <p:sp>
        <p:nvSpPr>
          <p:cNvPr id="6" name="TextBox 5">
            <a:extLst>
              <a:ext uri="{FF2B5EF4-FFF2-40B4-BE49-F238E27FC236}">
                <a16:creationId xmlns:a16="http://schemas.microsoft.com/office/drawing/2014/main" id="{206B2ABB-EBB5-6EE5-C6DD-1DBBDFFD12AE}"/>
              </a:ext>
            </a:extLst>
          </p:cNvPr>
          <p:cNvSpPr txBox="1"/>
          <p:nvPr/>
        </p:nvSpPr>
        <p:spPr>
          <a:xfrm>
            <a:off x="406400" y="6436856"/>
            <a:ext cx="4521200" cy="276999"/>
          </a:xfrm>
          <a:prstGeom prst="rect">
            <a:avLst/>
          </a:prstGeom>
          <a:noFill/>
        </p:spPr>
        <p:txBody>
          <a:bodyPr wrap="square">
            <a:spAutoFit/>
          </a:bodyPr>
          <a:lstStyle/>
          <a:p>
            <a:r>
              <a:rPr lang="en-US" altLang="en-GB" sz="1200" dirty="0">
                <a:latin typeface="Times New Roman" panose="02020603050405020304" charset="0"/>
                <a:cs typeface="Times New Roman" panose="02020603050405020304" charset="0"/>
              </a:rPr>
              <a:t>DEPT.OF.COMPUTER APPLICATIONS </a:t>
            </a:r>
            <a:endParaRPr lang="en-IN" sz="1200" dirty="0"/>
          </a:p>
        </p:txBody>
      </p:sp>
      <p:pic>
        <p:nvPicPr>
          <p:cNvPr id="2" name="Picture 1">
            <a:extLst>
              <a:ext uri="{FF2B5EF4-FFF2-40B4-BE49-F238E27FC236}">
                <a16:creationId xmlns:a16="http://schemas.microsoft.com/office/drawing/2014/main" id="{EA366371-B6BD-5B0F-3152-D24B2418A7FC}"/>
              </a:ext>
            </a:extLst>
          </p:cNvPr>
          <p:cNvPicPr/>
          <p:nvPr/>
        </p:nvPicPr>
        <p:blipFill>
          <a:blip r:embed="rId3"/>
          <a:stretch>
            <a:fillRect/>
          </a:stretch>
        </p:blipFill>
        <p:spPr>
          <a:xfrm>
            <a:off x="1768475" y="0"/>
            <a:ext cx="9275445" cy="5049520"/>
          </a:xfrm>
          <a:prstGeom prst="rect">
            <a:avLst/>
          </a:prstGeom>
        </p:spPr>
      </p:pic>
      <p:sp>
        <p:nvSpPr>
          <p:cNvPr id="4" name="TextBox 3">
            <a:extLst>
              <a:ext uri="{FF2B5EF4-FFF2-40B4-BE49-F238E27FC236}">
                <a16:creationId xmlns:a16="http://schemas.microsoft.com/office/drawing/2014/main" id="{330AA442-5BC6-1847-361E-AF727C031029}"/>
              </a:ext>
            </a:extLst>
          </p:cNvPr>
          <p:cNvSpPr txBox="1"/>
          <p:nvPr/>
        </p:nvSpPr>
        <p:spPr>
          <a:xfrm>
            <a:off x="2667000" y="5049520"/>
            <a:ext cx="7472680" cy="1304268"/>
          </a:xfrm>
          <a:prstGeom prst="rect">
            <a:avLst/>
          </a:prstGeom>
          <a:noFill/>
        </p:spPr>
        <p:txBody>
          <a:bodyPr wrap="square">
            <a:spAutoFit/>
          </a:bodyPr>
          <a:lstStyle/>
          <a:p>
            <a:pPr marL="54610" marR="765810" indent="-6350" algn="just">
              <a:lnSpc>
                <a:spcPct val="152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In above screen for tweet we got customer experience in terms of sentiments of stock performance and now click on ‘Split Stock Tweets Data into Train &amp; Test’ </a:t>
            </a:r>
          </a:p>
        </p:txBody>
      </p:sp>
    </p:spTree>
    <p:extLst>
      <p:ext uri="{BB962C8B-B14F-4D97-AF65-F5344CB8AC3E}">
        <p14:creationId xmlns:p14="http://schemas.microsoft.com/office/powerpoint/2010/main" val="136067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E1FA1-2632-A669-23F3-F1588EAC748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A67821E-CC2F-A31B-E661-CDF0B7EA2FEC}"/>
              </a:ext>
            </a:extLst>
          </p:cNvPr>
          <p:cNvPicPr/>
          <p:nvPr/>
        </p:nvPicPr>
        <p:blipFill>
          <a:blip r:embed="rId2"/>
          <a:stretch>
            <a:fillRect/>
          </a:stretch>
        </p:blipFill>
        <p:spPr>
          <a:xfrm>
            <a:off x="81915" y="82075"/>
            <a:ext cx="1615440" cy="1805940"/>
          </a:xfrm>
          <a:prstGeom prst="rect">
            <a:avLst/>
          </a:prstGeom>
        </p:spPr>
      </p:pic>
      <p:sp>
        <p:nvSpPr>
          <p:cNvPr id="6" name="TextBox 5">
            <a:extLst>
              <a:ext uri="{FF2B5EF4-FFF2-40B4-BE49-F238E27FC236}">
                <a16:creationId xmlns:a16="http://schemas.microsoft.com/office/drawing/2014/main" id="{7519617B-76FF-D26B-96FF-B167AED5001F}"/>
              </a:ext>
            </a:extLst>
          </p:cNvPr>
          <p:cNvSpPr txBox="1"/>
          <p:nvPr/>
        </p:nvSpPr>
        <p:spPr>
          <a:xfrm>
            <a:off x="406400" y="6436856"/>
            <a:ext cx="4521200" cy="276999"/>
          </a:xfrm>
          <a:prstGeom prst="rect">
            <a:avLst/>
          </a:prstGeom>
          <a:noFill/>
        </p:spPr>
        <p:txBody>
          <a:bodyPr wrap="square">
            <a:spAutoFit/>
          </a:bodyPr>
          <a:lstStyle/>
          <a:p>
            <a:r>
              <a:rPr lang="en-US" altLang="en-GB" sz="1200" dirty="0">
                <a:latin typeface="Times New Roman" panose="02020603050405020304" charset="0"/>
                <a:cs typeface="Times New Roman" panose="02020603050405020304" charset="0"/>
              </a:rPr>
              <a:t>DEPT.OF.COMPUTER APPLICATIONS </a:t>
            </a:r>
            <a:endParaRPr lang="en-IN" sz="1200" dirty="0"/>
          </a:p>
        </p:txBody>
      </p:sp>
      <p:sp>
        <p:nvSpPr>
          <p:cNvPr id="3" name="TextBox 2">
            <a:extLst>
              <a:ext uri="{FF2B5EF4-FFF2-40B4-BE49-F238E27FC236}">
                <a16:creationId xmlns:a16="http://schemas.microsoft.com/office/drawing/2014/main" id="{16ECB720-DCCE-0049-0955-FD08FF2234C0}"/>
              </a:ext>
            </a:extLst>
          </p:cNvPr>
          <p:cNvSpPr txBox="1"/>
          <p:nvPr/>
        </p:nvSpPr>
        <p:spPr>
          <a:xfrm>
            <a:off x="2585720" y="5262423"/>
            <a:ext cx="7848600" cy="1200329"/>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In above screen we can see dataset contain 600 tweets and application using 80% (480) tweets for training and 20% (120) tweets for testing and now train and test data is ready and now click on ‘Stock Price Prediction using SVM’ button to train SVM and get below output </a:t>
            </a:r>
            <a:endParaRPr lang="en-IN" dirty="0"/>
          </a:p>
        </p:txBody>
      </p:sp>
      <p:pic>
        <p:nvPicPr>
          <p:cNvPr id="4" name="Picture 3">
            <a:extLst>
              <a:ext uri="{FF2B5EF4-FFF2-40B4-BE49-F238E27FC236}">
                <a16:creationId xmlns:a16="http://schemas.microsoft.com/office/drawing/2014/main" id="{A0AA5F53-A7E8-753E-9AA3-F40860A73B4B}"/>
              </a:ext>
            </a:extLst>
          </p:cNvPr>
          <p:cNvPicPr/>
          <p:nvPr/>
        </p:nvPicPr>
        <p:blipFill>
          <a:blip r:embed="rId3"/>
          <a:stretch>
            <a:fillRect/>
          </a:stretch>
        </p:blipFill>
        <p:spPr>
          <a:xfrm>
            <a:off x="1788160" y="0"/>
            <a:ext cx="9123680" cy="5236526"/>
          </a:xfrm>
          <a:prstGeom prst="rect">
            <a:avLst/>
          </a:prstGeom>
        </p:spPr>
      </p:pic>
    </p:spTree>
    <p:extLst>
      <p:ext uri="{BB962C8B-B14F-4D97-AF65-F5344CB8AC3E}">
        <p14:creationId xmlns:p14="http://schemas.microsoft.com/office/powerpoint/2010/main" val="4218607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71FE2-F911-501A-3345-0096980E0CE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6B1EB9F-AC2C-A1E3-9690-A4D001DD5981}"/>
              </a:ext>
            </a:extLst>
          </p:cNvPr>
          <p:cNvPicPr/>
          <p:nvPr/>
        </p:nvPicPr>
        <p:blipFill>
          <a:blip r:embed="rId2"/>
          <a:stretch>
            <a:fillRect/>
          </a:stretch>
        </p:blipFill>
        <p:spPr>
          <a:xfrm>
            <a:off x="81915" y="82075"/>
            <a:ext cx="1615440" cy="1805940"/>
          </a:xfrm>
          <a:prstGeom prst="rect">
            <a:avLst/>
          </a:prstGeom>
        </p:spPr>
      </p:pic>
      <p:sp>
        <p:nvSpPr>
          <p:cNvPr id="6" name="TextBox 5">
            <a:extLst>
              <a:ext uri="{FF2B5EF4-FFF2-40B4-BE49-F238E27FC236}">
                <a16:creationId xmlns:a16="http://schemas.microsoft.com/office/drawing/2014/main" id="{A73FCC00-292B-D28E-6FD8-2D4934FEA99F}"/>
              </a:ext>
            </a:extLst>
          </p:cNvPr>
          <p:cNvSpPr txBox="1"/>
          <p:nvPr/>
        </p:nvSpPr>
        <p:spPr>
          <a:xfrm>
            <a:off x="406400" y="6436856"/>
            <a:ext cx="4521200" cy="276999"/>
          </a:xfrm>
          <a:prstGeom prst="rect">
            <a:avLst/>
          </a:prstGeom>
          <a:noFill/>
        </p:spPr>
        <p:txBody>
          <a:bodyPr wrap="square">
            <a:spAutoFit/>
          </a:bodyPr>
          <a:lstStyle/>
          <a:p>
            <a:r>
              <a:rPr lang="en-US" altLang="en-GB" sz="1200" dirty="0">
                <a:latin typeface="Times New Roman" panose="02020603050405020304" charset="0"/>
                <a:cs typeface="Times New Roman" panose="02020603050405020304" charset="0"/>
              </a:rPr>
              <a:t>DEPT.OF.COMPUTER APPLICATIONS </a:t>
            </a:r>
            <a:endParaRPr lang="en-IN" sz="1200" dirty="0"/>
          </a:p>
        </p:txBody>
      </p:sp>
      <p:pic>
        <p:nvPicPr>
          <p:cNvPr id="2" name="Picture 1">
            <a:extLst>
              <a:ext uri="{FF2B5EF4-FFF2-40B4-BE49-F238E27FC236}">
                <a16:creationId xmlns:a16="http://schemas.microsoft.com/office/drawing/2014/main" id="{04E63D23-C491-8463-55D6-0448B9C82610}"/>
              </a:ext>
            </a:extLst>
          </p:cNvPr>
          <p:cNvPicPr/>
          <p:nvPr/>
        </p:nvPicPr>
        <p:blipFill>
          <a:blip r:embed="rId3"/>
          <a:stretch>
            <a:fillRect/>
          </a:stretch>
        </p:blipFill>
        <p:spPr>
          <a:xfrm>
            <a:off x="1778000" y="0"/>
            <a:ext cx="9215120" cy="5090160"/>
          </a:xfrm>
          <a:prstGeom prst="rect">
            <a:avLst/>
          </a:prstGeom>
        </p:spPr>
      </p:pic>
      <p:sp>
        <p:nvSpPr>
          <p:cNvPr id="4" name="TextBox 3">
            <a:extLst>
              <a:ext uri="{FF2B5EF4-FFF2-40B4-BE49-F238E27FC236}">
                <a16:creationId xmlns:a16="http://schemas.microsoft.com/office/drawing/2014/main" id="{A267CD11-945F-D6D4-37CD-904C5FB55E37}"/>
              </a:ext>
            </a:extLst>
          </p:cNvPr>
          <p:cNvSpPr txBox="1"/>
          <p:nvPr/>
        </p:nvSpPr>
        <p:spPr>
          <a:xfrm>
            <a:off x="1562100" y="4934499"/>
            <a:ext cx="10416540" cy="1543692"/>
          </a:xfrm>
          <a:prstGeom prst="rect">
            <a:avLst/>
          </a:prstGeom>
          <a:noFill/>
        </p:spPr>
        <p:txBody>
          <a:bodyPr wrap="square">
            <a:spAutoFit/>
          </a:bodyPr>
          <a:lstStyle/>
          <a:p>
            <a:pPr marL="54610" marR="765810" indent="-6350" algn="just">
              <a:lnSpc>
                <a:spcPct val="152000"/>
              </a:lnSpc>
              <a:spcAft>
                <a:spcPts val="185"/>
              </a:spcAft>
              <a:buNone/>
            </a:pPr>
            <a:r>
              <a:rPr lang="en-IN" sz="1600" dirty="0">
                <a:solidFill>
                  <a:srgbClr val="000000"/>
                </a:solidFill>
                <a:effectLst/>
                <a:latin typeface="Times New Roman" panose="02020603050405020304" pitchFamily="18" charset="0"/>
                <a:ea typeface="Times New Roman" panose="02020603050405020304" pitchFamily="18" charset="0"/>
              </a:rPr>
              <a:t>In above screen in text area we can see original test stock prices and SVM stock prices and we got SVM RMSE as 1086(difference between predicted and original prices) </a:t>
            </a:r>
            <a:r>
              <a:rPr lang="en-IN" sz="1600" kern="100" dirty="0">
                <a:solidFill>
                  <a:srgbClr val="000000"/>
                </a:solidFill>
                <a:latin typeface="Times New Roman" panose="02020603050405020304" pitchFamily="18" charset="0"/>
                <a:ea typeface="Times New Roman" panose="02020603050405020304" pitchFamily="18" charset="0"/>
              </a:rPr>
              <a:t>.W</a:t>
            </a:r>
            <a:r>
              <a:rPr lang="en-IN" sz="1600" kern="100" dirty="0">
                <a:solidFill>
                  <a:srgbClr val="000000"/>
                </a:solidFill>
                <a:effectLst/>
                <a:latin typeface="Times New Roman" panose="02020603050405020304" pitchFamily="18" charset="0"/>
                <a:ea typeface="Times New Roman" panose="02020603050405020304" pitchFamily="18" charset="0"/>
              </a:rPr>
              <a:t>e can say SVM performance is good but not best so close above graph and then click on ‘Stock Price Prediction using </a:t>
            </a:r>
            <a:r>
              <a:rPr lang="en-IN" sz="1600" dirty="0">
                <a:solidFill>
                  <a:srgbClr val="000000"/>
                </a:solidFill>
                <a:effectLst/>
                <a:latin typeface="Times New Roman" panose="02020603050405020304" pitchFamily="18" charset="0"/>
                <a:ea typeface="Times New Roman" panose="02020603050405020304" pitchFamily="18" charset="0"/>
              </a:rPr>
              <a:t>Random Forest’ button to train with Random Forest and get below output </a:t>
            </a:r>
            <a:endParaRPr lang="en-IN" sz="1600" dirty="0"/>
          </a:p>
        </p:txBody>
      </p:sp>
    </p:spTree>
    <p:extLst>
      <p:ext uri="{BB962C8B-B14F-4D97-AF65-F5344CB8AC3E}">
        <p14:creationId xmlns:p14="http://schemas.microsoft.com/office/powerpoint/2010/main" val="4083233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66CB-A39D-9DED-A94B-D81F5AE63FB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49DE712-ABC4-31E1-9B12-80CF516F3897}"/>
              </a:ext>
            </a:extLst>
          </p:cNvPr>
          <p:cNvPicPr/>
          <p:nvPr/>
        </p:nvPicPr>
        <p:blipFill>
          <a:blip r:embed="rId2"/>
          <a:stretch>
            <a:fillRect/>
          </a:stretch>
        </p:blipFill>
        <p:spPr>
          <a:xfrm>
            <a:off x="81915" y="82075"/>
            <a:ext cx="1615440" cy="1805940"/>
          </a:xfrm>
          <a:prstGeom prst="rect">
            <a:avLst/>
          </a:prstGeom>
        </p:spPr>
      </p:pic>
      <p:sp>
        <p:nvSpPr>
          <p:cNvPr id="6" name="TextBox 5">
            <a:extLst>
              <a:ext uri="{FF2B5EF4-FFF2-40B4-BE49-F238E27FC236}">
                <a16:creationId xmlns:a16="http://schemas.microsoft.com/office/drawing/2014/main" id="{B1D0DDD6-FD97-CEB2-654C-CCF11AA91CDD}"/>
              </a:ext>
            </a:extLst>
          </p:cNvPr>
          <p:cNvSpPr txBox="1"/>
          <p:nvPr/>
        </p:nvSpPr>
        <p:spPr>
          <a:xfrm>
            <a:off x="406400" y="6436856"/>
            <a:ext cx="4521200" cy="276999"/>
          </a:xfrm>
          <a:prstGeom prst="rect">
            <a:avLst/>
          </a:prstGeom>
          <a:noFill/>
        </p:spPr>
        <p:txBody>
          <a:bodyPr wrap="square">
            <a:spAutoFit/>
          </a:bodyPr>
          <a:lstStyle/>
          <a:p>
            <a:r>
              <a:rPr lang="en-US" altLang="en-GB" sz="1200" dirty="0">
                <a:latin typeface="Times New Roman" panose="02020603050405020304" charset="0"/>
                <a:cs typeface="Times New Roman" panose="02020603050405020304" charset="0"/>
              </a:rPr>
              <a:t>DEPT.OF.COMPUTER APPLICATIONS </a:t>
            </a:r>
            <a:endParaRPr lang="en-IN" sz="1200" dirty="0"/>
          </a:p>
        </p:txBody>
      </p:sp>
      <p:pic>
        <p:nvPicPr>
          <p:cNvPr id="2" name="Picture 1">
            <a:extLst>
              <a:ext uri="{FF2B5EF4-FFF2-40B4-BE49-F238E27FC236}">
                <a16:creationId xmlns:a16="http://schemas.microsoft.com/office/drawing/2014/main" id="{5FA0C0D0-8701-996F-D4A0-2221D7B77E38}"/>
              </a:ext>
            </a:extLst>
          </p:cNvPr>
          <p:cNvPicPr/>
          <p:nvPr/>
        </p:nvPicPr>
        <p:blipFill>
          <a:blip r:embed="rId3"/>
          <a:stretch>
            <a:fillRect/>
          </a:stretch>
        </p:blipFill>
        <p:spPr>
          <a:xfrm>
            <a:off x="1788160" y="0"/>
            <a:ext cx="9265920" cy="4969986"/>
          </a:xfrm>
          <a:prstGeom prst="rect">
            <a:avLst/>
          </a:prstGeom>
        </p:spPr>
      </p:pic>
      <p:sp>
        <p:nvSpPr>
          <p:cNvPr id="7" name="TextBox 6">
            <a:extLst>
              <a:ext uri="{FF2B5EF4-FFF2-40B4-BE49-F238E27FC236}">
                <a16:creationId xmlns:a16="http://schemas.microsoft.com/office/drawing/2014/main" id="{50B6CCBA-D230-D087-21F3-3A4BAFAD0863}"/>
              </a:ext>
            </a:extLst>
          </p:cNvPr>
          <p:cNvSpPr txBox="1"/>
          <p:nvPr/>
        </p:nvSpPr>
        <p:spPr>
          <a:xfrm>
            <a:off x="1595755" y="4892907"/>
            <a:ext cx="10332719" cy="1585049"/>
          </a:xfrm>
          <a:prstGeom prst="rect">
            <a:avLst/>
          </a:prstGeom>
          <a:noFill/>
        </p:spPr>
        <p:txBody>
          <a:bodyPr wrap="square">
            <a:spAutoFit/>
          </a:bodyPr>
          <a:lstStyle/>
          <a:p>
            <a:pPr marL="54610" marR="765810" indent="-6350" algn="just">
              <a:lnSpc>
                <a:spcPct val="152000"/>
              </a:lnSpc>
              <a:spcAft>
                <a:spcPts val="25"/>
              </a:spcAft>
              <a:buNone/>
            </a:pPr>
            <a:r>
              <a:rPr lang="en-IN" sz="1600" kern="100" dirty="0">
                <a:solidFill>
                  <a:srgbClr val="000000"/>
                </a:solidFill>
                <a:effectLst/>
                <a:latin typeface="Times New Roman" panose="02020603050405020304" pitchFamily="18" charset="0"/>
                <a:ea typeface="Times New Roman" panose="02020603050405020304" pitchFamily="18" charset="0"/>
              </a:rPr>
              <a:t>In above screen with Random Forest we got RSME as just 21 and in graph we can see both lines are fully overlapping so TEST prices and Random Forest predicted prices are accurate. So Random Forest is best in performance. </a:t>
            </a:r>
          </a:p>
          <a:p>
            <a:pPr marL="54610" marR="765810" indent="-6350" algn="just">
              <a:lnSpc>
                <a:spcPct val="152000"/>
              </a:lnSpc>
              <a:spcAft>
                <a:spcPts val="25"/>
              </a:spcAft>
            </a:pPr>
            <a:r>
              <a:rPr lang="en-IN" kern="100" dirty="0">
                <a:solidFill>
                  <a:srgbClr val="000000"/>
                </a:solidFill>
                <a:effectLst/>
                <a:latin typeface="Times New Roman" panose="02020603050405020304" pitchFamily="18" charset="0"/>
                <a:ea typeface="Times New Roman" panose="02020603050405020304" pitchFamily="18" charset="0"/>
              </a:rPr>
              <a:t>Now close above graph and then click on ‘RMSE Comparison Graph’ button to get below graph </a:t>
            </a:r>
          </a:p>
        </p:txBody>
      </p:sp>
    </p:spTree>
    <p:extLst>
      <p:ext uri="{BB962C8B-B14F-4D97-AF65-F5344CB8AC3E}">
        <p14:creationId xmlns:p14="http://schemas.microsoft.com/office/powerpoint/2010/main" val="2489348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0C413-B0E2-E9A0-1E29-CB5035662F8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402C66A-A728-052D-5372-29B6EEEEF16F}"/>
              </a:ext>
            </a:extLst>
          </p:cNvPr>
          <p:cNvPicPr/>
          <p:nvPr/>
        </p:nvPicPr>
        <p:blipFill>
          <a:blip r:embed="rId2"/>
          <a:stretch>
            <a:fillRect/>
          </a:stretch>
        </p:blipFill>
        <p:spPr>
          <a:xfrm>
            <a:off x="81915" y="82075"/>
            <a:ext cx="1615440" cy="1805940"/>
          </a:xfrm>
          <a:prstGeom prst="rect">
            <a:avLst/>
          </a:prstGeom>
        </p:spPr>
      </p:pic>
      <p:sp>
        <p:nvSpPr>
          <p:cNvPr id="6" name="TextBox 5">
            <a:extLst>
              <a:ext uri="{FF2B5EF4-FFF2-40B4-BE49-F238E27FC236}">
                <a16:creationId xmlns:a16="http://schemas.microsoft.com/office/drawing/2014/main" id="{70554821-D39C-C535-E86B-F685A1FD63A4}"/>
              </a:ext>
            </a:extLst>
          </p:cNvPr>
          <p:cNvSpPr txBox="1"/>
          <p:nvPr/>
        </p:nvSpPr>
        <p:spPr>
          <a:xfrm>
            <a:off x="406400" y="6436856"/>
            <a:ext cx="4521200" cy="276999"/>
          </a:xfrm>
          <a:prstGeom prst="rect">
            <a:avLst/>
          </a:prstGeom>
          <a:noFill/>
        </p:spPr>
        <p:txBody>
          <a:bodyPr wrap="square">
            <a:spAutoFit/>
          </a:bodyPr>
          <a:lstStyle/>
          <a:p>
            <a:r>
              <a:rPr lang="en-US" altLang="en-GB" sz="1200" dirty="0">
                <a:latin typeface="Times New Roman" panose="02020603050405020304" charset="0"/>
                <a:cs typeface="Times New Roman" panose="02020603050405020304" charset="0"/>
              </a:rPr>
              <a:t>DEPT.OF.COMPUTER APPLICATIONS </a:t>
            </a:r>
            <a:endParaRPr lang="en-IN" sz="1200" dirty="0"/>
          </a:p>
        </p:txBody>
      </p:sp>
      <p:pic>
        <p:nvPicPr>
          <p:cNvPr id="2" name="Picture 1">
            <a:extLst>
              <a:ext uri="{FF2B5EF4-FFF2-40B4-BE49-F238E27FC236}">
                <a16:creationId xmlns:a16="http://schemas.microsoft.com/office/drawing/2014/main" id="{8F47A02B-CCDE-4B90-C676-2D830914F99C}"/>
              </a:ext>
            </a:extLst>
          </p:cNvPr>
          <p:cNvPicPr/>
          <p:nvPr/>
        </p:nvPicPr>
        <p:blipFill>
          <a:blip r:embed="rId3"/>
          <a:stretch>
            <a:fillRect/>
          </a:stretch>
        </p:blipFill>
        <p:spPr>
          <a:xfrm>
            <a:off x="1768475" y="0"/>
            <a:ext cx="9305925" cy="5079999"/>
          </a:xfrm>
          <a:prstGeom prst="rect">
            <a:avLst/>
          </a:prstGeom>
        </p:spPr>
      </p:pic>
      <p:sp>
        <p:nvSpPr>
          <p:cNvPr id="4" name="TextBox 3">
            <a:extLst>
              <a:ext uri="{FF2B5EF4-FFF2-40B4-BE49-F238E27FC236}">
                <a16:creationId xmlns:a16="http://schemas.microsoft.com/office/drawing/2014/main" id="{E76B0BC8-5DBA-16E3-4FBC-85ED9AD4D709}"/>
              </a:ext>
            </a:extLst>
          </p:cNvPr>
          <p:cNvSpPr txBox="1"/>
          <p:nvPr/>
        </p:nvSpPr>
        <p:spPr>
          <a:xfrm>
            <a:off x="2113280" y="4994600"/>
            <a:ext cx="9052560" cy="1304268"/>
          </a:xfrm>
          <a:prstGeom prst="rect">
            <a:avLst/>
          </a:prstGeom>
          <a:noFill/>
        </p:spPr>
        <p:txBody>
          <a:bodyPr wrap="square">
            <a:spAutoFit/>
          </a:bodyPr>
          <a:lstStyle/>
          <a:p>
            <a:pPr marL="54610" marR="765810" indent="-6350" algn="just">
              <a:lnSpc>
                <a:spcPct val="152000"/>
              </a:lnSpc>
              <a:spcAft>
                <a:spcPts val="720"/>
              </a:spcAft>
            </a:pPr>
            <a:r>
              <a:rPr lang="en-IN" sz="1800" kern="100" dirty="0">
                <a:solidFill>
                  <a:srgbClr val="000000"/>
                </a:solidFill>
                <a:effectLst/>
                <a:latin typeface="Times New Roman" panose="02020603050405020304" pitchFamily="18" charset="0"/>
                <a:ea typeface="Times New Roman" panose="02020603050405020304" pitchFamily="18" charset="0"/>
              </a:rPr>
              <a:t>In above graph x-axis represents algorithm names and y-axis represents error rate and in both algorithms Random Forest got less error so its performance is best. The lower the error the better is the algorithm.</a:t>
            </a:r>
          </a:p>
        </p:txBody>
      </p:sp>
    </p:spTree>
    <p:extLst>
      <p:ext uri="{BB962C8B-B14F-4D97-AF65-F5344CB8AC3E}">
        <p14:creationId xmlns:p14="http://schemas.microsoft.com/office/powerpoint/2010/main" val="1280489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6370" y="182880"/>
            <a:ext cx="1615440" cy="1805940"/>
          </a:xfrm>
          <a:prstGeom prst="rect">
            <a:avLst/>
          </a:prstGeom>
        </p:spPr>
      </p:pic>
      <p:sp>
        <p:nvSpPr>
          <p:cNvPr id="5" name="Text Box 4"/>
          <p:cNvSpPr txBox="1"/>
          <p:nvPr/>
        </p:nvSpPr>
        <p:spPr>
          <a:xfrm>
            <a:off x="1884045" y="430044"/>
            <a:ext cx="7214870" cy="646331"/>
          </a:xfrm>
          <a:prstGeom prst="rect">
            <a:avLst/>
          </a:prstGeom>
          <a:noFill/>
        </p:spPr>
        <p:txBody>
          <a:bodyPr wrap="square" rtlCol="0">
            <a:spAutoFit/>
          </a:bodyPr>
          <a:lstStyle/>
          <a:p>
            <a:pPr algn="ctr"/>
            <a:r>
              <a:rPr lang="en-US" altLang="en-GB" sz="3600" b="1" dirty="0">
                <a:latin typeface="Times New Roman" panose="02020603050405020304" charset="0"/>
                <a:cs typeface="Times New Roman" panose="02020603050405020304" charset="0"/>
              </a:rPr>
              <a:t>CONCLUSION</a:t>
            </a:r>
          </a:p>
        </p:txBody>
      </p:sp>
      <p:sp>
        <p:nvSpPr>
          <p:cNvPr id="6" name="Text Box 5"/>
          <p:cNvSpPr txBox="1"/>
          <p:nvPr/>
        </p:nvSpPr>
        <p:spPr>
          <a:xfrm>
            <a:off x="2192020" y="1916966"/>
            <a:ext cx="8130540" cy="2031325"/>
          </a:xfrm>
          <a:prstGeom prst="rect">
            <a:avLst/>
          </a:prstGeom>
          <a:noFill/>
        </p:spPr>
        <p:txBody>
          <a:bodyPr wrap="square" rtlCol="0">
            <a:spAutoFit/>
          </a:bodyPr>
          <a:lstStyle/>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We have investigated the causative relation between public mood as measured from a large scale collection of tweets from twitter.com and the DJIA values.</a:t>
            </a:r>
          </a:p>
          <a:p>
            <a:pPr marL="285750" indent="-285750">
              <a:buFont typeface="Wingdings" panose="05000000000000000000" charset="0"/>
              <a:buChar char="Ø"/>
            </a:pPr>
            <a:endParaRPr lang="en-IN" altLang="en-GB" dirty="0">
              <a:solidFill>
                <a:srgbClr val="000000"/>
              </a:solidFill>
              <a:latin typeface="Times New Roman" panose="02020603050405020304" pitchFamily="18" charset="0"/>
              <a:cs typeface="Times New Roman" panose="02020603050405020304" charset="0"/>
            </a:endParaRPr>
          </a:p>
          <a:p>
            <a:pPr marL="285750" indent="-285750">
              <a:buFont typeface="Wingdings" panose="05000000000000000000" charset="0"/>
              <a:buChar char="Ø"/>
            </a:pPr>
            <a:r>
              <a:rPr lang="en-IN" sz="1800" kern="100" dirty="0">
                <a:solidFill>
                  <a:srgbClr val="000000"/>
                </a:solidFill>
                <a:effectLst/>
                <a:latin typeface="Times New Roman" panose="02020603050405020304" pitchFamily="18" charset="0"/>
                <a:ea typeface="Times New Roman" panose="02020603050405020304" pitchFamily="18" charset="0"/>
              </a:rPr>
              <a:t>Finally a naive implementation of portfolio management using our strategy indicates a decent profit over a range of 40 days. </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All these remain as areas of future research. </a:t>
            </a:r>
            <a:endParaRPr lang="en-US" altLang="en-GB" dirty="0">
              <a:latin typeface="Times New Roman" panose="02020603050405020304" charset="0"/>
              <a:cs typeface="Times New Roman" panose="02020603050405020304" charset="0"/>
            </a:endParaRPr>
          </a:p>
        </p:txBody>
      </p:sp>
      <p:sp>
        <p:nvSpPr>
          <p:cNvPr id="7" name="Text Box 6"/>
          <p:cNvSpPr txBox="1"/>
          <p:nvPr/>
        </p:nvSpPr>
        <p:spPr>
          <a:xfrm>
            <a:off x="779145" y="6461760"/>
            <a:ext cx="10648950"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782445" y="139700"/>
            <a:ext cx="8237220" cy="633730"/>
          </a:xfrm>
          <a:prstGeom prst="rect">
            <a:avLst/>
          </a:prstGeom>
          <a:noFill/>
        </p:spPr>
        <p:txBody>
          <a:bodyPr wrap="square" rtlCol="0">
            <a:noAutofit/>
          </a:bodyPr>
          <a:lstStyle/>
          <a:p>
            <a:pPr algn="ctr"/>
            <a:r>
              <a:rPr lang="en-US" altLang="en-GB" sz="2400" b="1" dirty="0">
                <a:latin typeface="Times New Roman" panose="02020603050405020304" charset="0"/>
                <a:cs typeface="Times New Roman" panose="02020603050405020304" charset="0"/>
              </a:rPr>
              <a:t>CONTENTS</a:t>
            </a:r>
          </a:p>
        </p:txBody>
      </p:sp>
      <p:pic>
        <p:nvPicPr>
          <p:cNvPr id="5" name="Picture 4"/>
          <p:cNvPicPr/>
          <p:nvPr/>
        </p:nvPicPr>
        <p:blipFill>
          <a:blip r:embed="rId2"/>
          <a:stretch>
            <a:fillRect/>
          </a:stretch>
        </p:blipFill>
        <p:spPr>
          <a:xfrm>
            <a:off x="474980" y="278765"/>
            <a:ext cx="1615440" cy="1805940"/>
          </a:xfrm>
          <a:prstGeom prst="rect">
            <a:avLst/>
          </a:prstGeom>
        </p:spPr>
      </p:pic>
      <p:sp>
        <p:nvSpPr>
          <p:cNvPr id="6" name="Text Box 5"/>
          <p:cNvSpPr txBox="1"/>
          <p:nvPr/>
        </p:nvSpPr>
        <p:spPr>
          <a:xfrm>
            <a:off x="2466975" y="904557"/>
            <a:ext cx="7802880" cy="5311776"/>
          </a:xfrm>
          <a:prstGeom prst="rect">
            <a:avLst/>
          </a:prstGeom>
          <a:noFill/>
        </p:spPr>
        <p:txBody>
          <a:bodyPr wrap="square" rtlCol="0">
            <a:noAutofit/>
          </a:bodyPr>
          <a:lstStyle/>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ABSTRACT</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INTRODUTION</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LITERATURE SURVEY</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HARDWARE AND SOFTWARE REQUIREMENTS</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SYSTEM DESIGN</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SOFTWARE ENVIRONMENT</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EXISTING SYSTEMS</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PROPOSED SYSTEMS</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DATA FLOW DIAGRAMS</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CONCLUSION</a:t>
            </a:r>
          </a:p>
        </p:txBody>
      </p:sp>
      <p:sp>
        <p:nvSpPr>
          <p:cNvPr id="7" name="Text Box 6"/>
          <p:cNvSpPr txBox="1"/>
          <p:nvPr/>
        </p:nvSpPr>
        <p:spPr>
          <a:xfrm>
            <a:off x="803910" y="6442710"/>
            <a:ext cx="10860405"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03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49885" y="210820"/>
            <a:ext cx="1615440" cy="1805940"/>
          </a:xfrm>
          <a:prstGeom prst="rect">
            <a:avLst/>
          </a:prstGeom>
        </p:spPr>
      </p:pic>
      <p:sp>
        <p:nvSpPr>
          <p:cNvPr id="5" name="Text Box 4"/>
          <p:cNvSpPr txBox="1"/>
          <p:nvPr/>
        </p:nvSpPr>
        <p:spPr>
          <a:xfrm>
            <a:off x="1965325" y="469265"/>
            <a:ext cx="6877050" cy="646331"/>
          </a:xfrm>
          <a:prstGeom prst="rect">
            <a:avLst/>
          </a:prstGeom>
          <a:noFill/>
        </p:spPr>
        <p:txBody>
          <a:bodyPr wrap="square" rtlCol="0">
            <a:spAutoFit/>
          </a:bodyPr>
          <a:lstStyle/>
          <a:p>
            <a:pPr algn="ctr"/>
            <a:r>
              <a:rPr lang="en-US" altLang="en-GB" sz="3600" b="1" dirty="0">
                <a:latin typeface="Times New Roman" panose="02020603050405020304" charset="0"/>
                <a:cs typeface="Times New Roman" panose="02020603050405020304" charset="0"/>
              </a:rPr>
              <a:t>REFERENCES</a:t>
            </a:r>
          </a:p>
        </p:txBody>
      </p:sp>
      <p:sp>
        <p:nvSpPr>
          <p:cNvPr id="6" name="Text Box 5"/>
          <p:cNvSpPr txBox="1"/>
          <p:nvPr/>
        </p:nvSpPr>
        <p:spPr>
          <a:xfrm>
            <a:off x="2080895" y="2148840"/>
            <a:ext cx="8653780" cy="3007360"/>
          </a:xfrm>
          <a:prstGeom prst="rect">
            <a:avLst/>
          </a:prstGeom>
          <a:noFill/>
        </p:spPr>
        <p:txBody>
          <a:bodyPr wrap="square" rtlCol="0">
            <a:noAutofit/>
          </a:bodyPr>
          <a:lstStyle/>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I wish to avail the opportunity to express thanks to Mr. N. CHANDRAKANTH , HOD, Dept. of Computer Applications, for his constant support, inspiration and motivation throughout the project.</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I also thank my project guide Mrs. A. SUSANNA RANI, Assistant Professor, PVKK Institute of  Technology for their constant guidance and valuable advice. </a:t>
            </a:r>
          </a:p>
        </p:txBody>
      </p:sp>
      <p:sp>
        <p:nvSpPr>
          <p:cNvPr id="7" name="Text Box 6"/>
          <p:cNvSpPr txBox="1"/>
          <p:nvPr/>
        </p:nvSpPr>
        <p:spPr>
          <a:xfrm>
            <a:off x="789305" y="6375400"/>
            <a:ext cx="10571480"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21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23240" y="269240"/>
            <a:ext cx="1615440" cy="1805940"/>
          </a:xfrm>
          <a:prstGeom prst="rect">
            <a:avLst/>
          </a:prstGeom>
        </p:spPr>
      </p:pic>
      <p:sp>
        <p:nvSpPr>
          <p:cNvPr id="5" name="Rectangles 4"/>
          <p:cNvSpPr/>
          <p:nvPr/>
        </p:nvSpPr>
        <p:spPr>
          <a:xfrm>
            <a:off x="4328160" y="2075180"/>
            <a:ext cx="3535680" cy="2505710"/>
          </a:xfrm>
          <a:prstGeom prst="rect">
            <a:avLst/>
          </a:prstGeom>
          <a:noFill/>
          <a:ln>
            <a:noFill/>
          </a:ln>
        </p:spPr>
        <p:txBody>
          <a:bodyPr wrap="none" rtlCol="0" anchor="t">
            <a:noAutofit/>
          </a:bodyPr>
          <a:lstStyle/>
          <a:p>
            <a:pPr algn="ctr"/>
            <a:r>
              <a:rPr lang="en-US" altLang="en-GB" sz="8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THANK</a:t>
            </a:r>
          </a:p>
          <a:p>
            <a:pPr algn="ctr"/>
            <a:r>
              <a:rPr lang="en-US" altLang="en-GB" sz="8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YOU</a:t>
            </a:r>
          </a:p>
        </p:txBody>
      </p:sp>
      <p:sp>
        <p:nvSpPr>
          <p:cNvPr id="6" name="Text Box 5"/>
          <p:cNvSpPr txBox="1"/>
          <p:nvPr/>
        </p:nvSpPr>
        <p:spPr>
          <a:xfrm>
            <a:off x="1014730" y="6278880"/>
            <a:ext cx="10249535"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22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73655" y="381000"/>
            <a:ext cx="6308090" cy="537210"/>
          </a:xfrm>
          <a:prstGeom prst="rect">
            <a:avLst/>
          </a:prstGeom>
          <a:noFill/>
        </p:spPr>
        <p:txBody>
          <a:bodyPr wrap="square" rtlCol="0">
            <a:noAutofit/>
          </a:bodyPr>
          <a:lstStyle/>
          <a:p>
            <a:pPr algn="ctr"/>
            <a:r>
              <a:rPr lang="en-US" altLang="en-GB" sz="2400" b="1" dirty="0">
                <a:latin typeface="Times New Roman" panose="02020603050405020304" charset="0"/>
                <a:cs typeface="Times New Roman" panose="02020603050405020304" charset="0"/>
              </a:rPr>
              <a:t>ABSTRACT</a:t>
            </a:r>
          </a:p>
        </p:txBody>
      </p:sp>
      <p:sp>
        <p:nvSpPr>
          <p:cNvPr id="5" name="Text Box 4"/>
          <p:cNvSpPr txBox="1"/>
          <p:nvPr/>
        </p:nvSpPr>
        <p:spPr>
          <a:xfrm>
            <a:off x="2472372" y="1815366"/>
            <a:ext cx="7900988" cy="2308324"/>
          </a:xfrm>
          <a:prstGeom prst="rect">
            <a:avLst/>
          </a:prstGeom>
          <a:noFill/>
        </p:spPr>
        <p:txBody>
          <a:bodyPr wrap="square" rtlCol="0">
            <a:spAutoFit/>
          </a:bodyPr>
          <a:lstStyle/>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In this project, we apply sentiment analysis and machine learning principles to find the correlation between ”public sentiment” and ”market sentiment”.</a:t>
            </a:r>
          </a:p>
          <a:p>
            <a:pPr marL="285750" indent="-285750">
              <a:buFont typeface="Wingdings" panose="05000000000000000000" charset="0"/>
              <a:buChar char="Ø"/>
            </a:pPr>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 We use twitter data to predict public mood and use the predicted mood and previous days’ DJIA values to predict the stock market movements.</a:t>
            </a:r>
          </a:p>
          <a:p>
            <a:pPr marL="285750" indent="-285750">
              <a:buFont typeface="Wingdings" panose="05000000000000000000" charset="0"/>
              <a:buChar char="Ø"/>
            </a:pP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We investigate the impact of sentiment expressed through Twitter tweets on stock price prediction. </a:t>
            </a:r>
            <a:endParaRPr lang="en-US" altLang="en-GB" dirty="0">
              <a:latin typeface="Times New Roman" panose="02020603050405020304" charset="0"/>
              <a:cs typeface="Times New Roman" panose="02020603050405020304" charset="0"/>
            </a:endParaRPr>
          </a:p>
        </p:txBody>
      </p:sp>
      <p:sp>
        <p:nvSpPr>
          <p:cNvPr id="6" name="Text Box 5"/>
          <p:cNvSpPr txBox="1"/>
          <p:nvPr/>
        </p:nvSpPr>
        <p:spPr>
          <a:xfrm>
            <a:off x="991870" y="6201410"/>
            <a:ext cx="10455275"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04</a:t>
            </a:r>
          </a:p>
        </p:txBody>
      </p:sp>
      <p:pic>
        <p:nvPicPr>
          <p:cNvPr id="7" name="Picture 6"/>
          <p:cNvPicPr/>
          <p:nvPr/>
        </p:nvPicPr>
        <p:blipFill>
          <a:blip r:embed="rId2"/>
          <a:stretch>
            <a:fillRect/>
          </a:stretch>
        </p:blipFill>
        <p:spPr>
          <a:xfrm>
            <a:off x="301625" y="240030"/>
            <a:ext cx="1615440" cy="18059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26720" y="278130"/>
            <a:ext cx="1615440" cy="1805940"/>
          </a:xfrm>
          <a:prstGeom prst="rect">
            <a:avLst/>
          </a:prstGeom>
        </p:spPr>
      </p:pic>
      <p:sp>
        <p:nvSpPr>
          <p:cNvPr id="5" name="Text Box 4"/>
          <p:cNvSpPr txBox="1"/>
          <p:nvPr/>
        </p:nvSpPr>
        <p:spPr>
          <a:xfrm>
            <a:off x="2042160" y="294005"/>
            <a:ext cx="7485380" cy="662305"/>
          </a:xfrm>
          <a:prstGeom prst="rect">
            <a:avLst/>
          </a:prstGeom>
          <a:noFill/>
        </p:spPr>
        <p:txBody>
          <a:bodyPr wrap="square" rtlCol="0">
            <a:noAutofit/>
          </a:bodyPr>
          <a:lstStyle/>
          <a:p>
            <a:pPr algn="ctr"/>
            <a:r>
              <a:rPr lang="en-US" altLang="en-GB" sz="2800" b="1" dirty="0">
                <a:latin typeface="Times New Roman" panose="02020603050405020304" charset="0"/>
                <a:cs typeface="Times New Roman" panose="02020603050405020304" charset="0"/>
              </a:rPr>
              <a:t>INTRODUCTION</a:t>
            </a:r>
          </a:p>
        </p:txBody>
      </p:sp>
      <p:sp>
        <p:nvSpPr>
          <p:cNvPr id="6" name="Text Box 5"/>
          <p:cNvSpPr txBox="1"/>
          <p:nvPr/>
        </p:nvSpPr>
        <p:spPr>
          <a:xfrm>
            <a:off x="2602230" y="2140585"/>
            <a:ext cx="7948295" cy="3139321"/>
          </a:xfrm>
          <a:prstGeom prst="rect">
            <a:avLst/>
          </a:prstGeom>
          <a:noFill/>
        </p:spPr>
        <p:txBody>
          <a:bodyPr wrap="square" rtlCol="0">
            <a:spAutoFit/>
          </a:bodyPr>
          <a:lstStyle/>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In this project, we test a hypothesis based on the premise of behavioural economics, that the emotions and moods of individuals affect their decision making process, thus, leading to a direct correlation between ”public sentiment” and ”market sentiment”. </a:t>
            </a:r>
          </a:p>
          <a:p>
            <a:pPr marL="285750" indent="-285750">
              <a:buFont typeface="Wingdings" panose="05000000000000000000" charset="0"/>
              <a:buChar char="Ø"/>
            </a:pP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We perform sentiment analysis on publicly available Twitter data to find the public mood and the degree of membership into 4 classes – Calm, Happy, Alert and Kind (somewhat like fuzzy membership). </a:t>
            </a:r>
          </a:p>
          <a:p>
            <a:pPr marL="285750" indent="-285750">
              <a:buFont typeface="Wingdings" panose="05000000000000000000" charset="0"/>
              <a:buChar char="Ø"/>
            </a:pP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We use these moods and previous days’ Dow Jones Industrial Average (DJIA) values to predict future stock movements.</a:t>
            </a:r>
            <a:endParaRPr lang="en-US" altLang="en-GB" dirty="0">
              <a:latin typeface="Times New Roman" panose="02020603050405020304" charset="0"/>
              <a:cs typeface="Times New Roman" panose="02020603050405020304" charset="0"/>
            </a:endParaRPr>
          </a:p>
        </p:txBody>
      </p:sp>
      <p:sp>
        <p:nvSpPr>
          <p:cNvPr id="7" name="Text Box 6"/>
          <p:cNvSpPr txBox="1"/>
          <p:nvPr/>
        </p:nvSpPr>
        <p:spPr>
          <a:xfrm>
            <a:off x="673100" y="6288405"/>
            <a:ext cx="10774045"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46959" y="158750"/>
            <a:ext cx="7141845" cy="523220"/>
          </a:xfrm>
          <a:prstGeom prst="rect">
            <a:avLst/>
          </a:prstGeom>
          <a:noFill/>
        </p:spPr>
        <p:txBody>
          <a:bodyPr wrap="square" rtlCol="0">
            <a:spAutoFit/>
          </a:bodyPr>
          <a:lstStyle/>
          <a:p>
            <a:pPr algn="ctr"/>
            <a:r>
              <a:rPr lang="en-US" altLang="en-GB" sz="2800" b="1" dirty="0">
                <a:latin typeface="Times New Roman" panose="02020603050405020304" charset="0"/>
                <a:cs typeface="Times New Roman" panose="02020603050405020304" charset="0"/>
              </a:rPr>
              <a:t>LITERATURE SURVEY</a:t>
            </a:r>
          </a:p>
        </p:txBody>
      </p:sp>
      <p:pic>
        <p:nvPicPr>
          <p:cNvPr id="5" name="Picture 4"/>
          <p:cNvPicPr/>
          <p:nvPr/>
        </p:nvPicPr>
        <p:blipFill>
          <a:blip r:embed="rId2"/>
          <a:stretch>
            <a:fillRect/>
          </a:stretch>
        </p:blipFill>
        <p:spPr>
          <a:xfrm>
            <a:off x="311150" y="240030"/>
            <a:ext cx="1615440" cy="1805940"/>
          </a:xfrm>
          <a:prstGeom prst="rect">
            <a:avLst/>
          </a:prstGeom>
        </p:spPr>
      </p:pic>
      <p:sp>
        <p:nvSpPr>
          <p:cNvPr id="6" name="Text Box 5"/>
          <p:cNvSpPr txBox="1"/>
          <p:nvPr/>
        </p:nvSpPr>
        <p:spPr>
          <a:xfrm>
            <a:off x="2455654" y="1749269"/>
            <a:ext cx="7582426" cy="3513611"/>
          </a:xfrm>
          <a:prstGeom prst="rect">
            <a:avLst/>
          </a:prstGeom>
          <a:noFill/>
        </p:spPr>
        <p:txBody>
          <a:bodyPr wrap="square" rtlCol="0">
            <a:noAutofit/>
          </a:bodyPr>
          <a:lstStyle/>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Behavioural economics tells us that emotions can profoundly affect individual behaviour and decision-making.</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We analyse the text content of daily Twitter feeds by two mood tracking tools.</a:t>
            </a:r>
          </a:p>
          <a:p>
            <a:pPr marL="285750" indent="-285750">
              <a:buFont typeface="Wingdings" panose="05000000000000000000" charset="0"/>
              <a:buChar char="Ø"/>
            </a:pP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 First one is Opinion Finder that measures positive vs. negative mood.</a:t>
            </a:r>
          </a:p>
          <a:p>
            <a:pPr marL="285750" indent="-285750">
              <a:buFont typeface="Wingdings" panose="05000000000000000000" charset="0"/>
              <a:buChar char="Ø"/>
            </a:pP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charset="0"/>
              <a:buChar char="Ø"/>
            </a:pPr>
            <a:r>
              <a:rPr lang="en-IN" sz="1800" dirty="0">
                <a:solidFill>
                  <a:srgbClr val="000000"/>
                </a:solidFill>
                <a:effectLst/>
                <a:latin typeface="Times New Roman" panose="02020603050405020304" pitchFamily="18" charset="0"/>
                <a:ea typeface="Times New Roman" panose="02020603050405020304" pitchFamily="18" charset="0"/>
              </a:rPr>
              <a:t> Another one is Google-Profile of Mood States (GPOMS) that measures mood in terms of 6 dimensions (Calm, Alert, Sure, Vital, Kind, and Happy).</a:t>
            </a:r>
            <a:r>
              <a:rPr lang="en-US" altLang="en-GB" dirty="0">
                <a:latin typeface="Times New Roman" panose="02020603050405020304" charset="0"/>
                <a:cs typeface="Times New Roman" panose="02020603050405020304" charset="0"/>
              </a:rPr>
              <a:t>.</a:t>
            </a:r>
          </a:p>
        </p:txBody>
      </p:sp>
      <p:sp>
        <p:nvSpPr>
          <p:cNvPr id="7" name="Text Box 6"/>
          <p:cNvSpPr txBox="1"/>
          <p:nvPr/>
        </p:nvSpPr>
        <p:spPr>
          <a:xfrm>
            <a:off x="692785" y="6297295"/>
            <a:ext cx="10735310" cy="272415"/>
          </a:xfrm>
          <a:prstGeom prst="rect">
            <a:avLst/>
          </a:prstGeom>
          <a:noFill/>
        </p:spPr>
        <p:txBody>
          <a:bodyPr wrap="square" rtlCol="0">
            <a:noAutofit/>
          </a:bodyPr>
          <a:lstStyle/>
          <a:p>
            <a:r>
              <a:rPr lang="en-US" altLang="en-GB" sz="1200" dirty="0">
                <a:latin typeface="Times New Roman" panose="02020603050405020304" charset="0"/>
                <a:cs typeface="Times New Roman" panose="02020603050405020304" charset="0"/>
              </a:rPr>
              <a:t>DEPT.OF .COMPUTER APPLICATIONS                                                                                                                                                                                                            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91465" y="143510"/>
            <a:ext cx="1615440" cy="1805940"/>
          </a:xfrm>
          <a:prstGeom prst="rect">
            <a:avLst/>
          </a:prstGeom>
        </p:spPr>
      </p:pic>
      <p:sp>
        <p:nvSpPr>
          <p:cNvPr id="5" name="Text Box 4"/>
          <p:cNvSpPr txBox="1"/>
          <p:nvPr/>
        </p:nvSpPr>
        <p:spPr>
          <a:xfrm>
            <a:off x="2477135" y="323215"/>
            <a:ext cx="6481445" cy="662305"/>
          </a:xfrm>
          <a:prstGeom prst="rect">
            <a:avLst/>
          </a:prstGeom>
          <a:noFill/>
        </p:spPr>
        <p:txBody>
          <a:bodyPr wrap="square" rtlCol="0">
            <a:noAutofit/>
          </a:bodyPr>
          <a:lstStyle/>
          <a:p>
            <a:pPr algn="ctr"/>
            <a:r>
              <a:rPr lang="en-US" altLang="en-GB" sz="2800" b="1" dirty="0">
                <a:latin typeface="Times New Roman" panose="02020603050405020304" charset="0"/>
                <a:cs typeface="Times New Roman" panose="02020603050405020304" charset="0"/>
              </a:rPr>
              <a:t>HARDWARE REQUIREMENTS</a:t>
            </a:r>
          </a:p>
        </p:txBody>
      </p:sp>
      <p:sp>
        <p:nvSpPr>
          <p:cNvPr id="6" name="Text Box 5"/>
          <p:cNvSpPr txBox="1"/>
          <p:nvPr/>
        </p:nvSpPr>
        <p:spPr>
          <a:xfrm>
            <a:off x="2944495" y="1865312"/>
            <a:ext cx="5120640" cy="1757045"/>
          </a:xfrm>
          <a:prstGeom prst="rect">
            <a:avLst/>
          </a:prstGeom>
          <a:noFill/>
        </p:spPr>
        <p:txBody>
          <a:bodyPr wrap="square" rtlCol="0">
            <a:noAutofit/>
          </a:bodyPr>
          <a:lstStyle/>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System            :          i3 or above   </a:t>
            </a:r>
          </a:p>
          <a:p>
            <a:pPr indent="0">
              <a:buFont typeface="Wingdings" panose="05000000000000000000" charset="0"/>
              <a:buNone/>
            </a:pPr>
            <a:r>
              <a:rPr lang="en-US" altLang="en-GB" dirty="0">
                <a:latin typeface="Times New Roman" panose="02020603050405020304" charset="0"/>
                <a:cs typeface="Times New Roman" panose="02020603050405020304" charset="0"/>
              </a:rPr>
              <a:t>                    </a:t>
            </a: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Ram                :          4 GB                                </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Hard Disk       :          40 GB   </a:t>
            </a:r>
          </a:p>
        </p:txBody>
      </p:sp>
      <p:sp>
        <p:nvSpPr>
          <p:cNvPr id="7" name="Text Box 6"/>
          <p:cNvSpPr txBox="1"/>
          <p:nvPr/>
        </p:nvSpPr>
        <p:spPr>
          <a:xfrm>
            <a:off x="731520" y="6259195"/>
            <a:ext cx="10417175"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95580" y="153670"/>
            <a:ext cx="1615440" cy="1805940"/>
          </a:xfrm>
          <a:prstGeom prst="rect">
            <a:avLst/>
          </a:prstGeom>
        </p:spPr>
      </p:pic>
      <p:sp>
        <p:nvSpPr>
          <p:cNvPr id="5" name="Text Box 4"/>
          <p:cNvSpPr txBox="1"/>
          <p:nvPr/>
        </p:nvSpPr>
        <p:spPr>
          <a:xfrm>
            <a:off x="2125980" y="313690"/>
            <a:ext cx="7263130" cy="523220"/>
          </a:xfrm>
          <a:prstGeom prst="rect">
            <a:avLst/>
          </a:prstGeom>
          <a:noFill/>
        </p:spPr>
        <p:txBody>
          <a:bodyPr wrap="square" rtlCol="0">
            <a:spAutoFit/>
          </a:bodyPr>
          <a:lstStyle/>
          <a:p>
            <a:pPr algn="ctr"/>
            <a:r>
              <a:rPr lang="en-US" altLang="en-GB" sz="2800" b="1" dirty="0">
                <a:latin typeface="Times New Roman" panose="02020603050405020304" charset="0"/>
                <a:cs typeface="Times New Roman" panose="02020603050405020304" charset="0"/>
              </a:rPr>
              <a:t>SOFTWARE REQUIREMENTS</a:t>
            </a:r>
          </a:p>
        </p:txBody>
      </p:sp>
      <p:sp>
        <p:nvSpPr>
          <p:cNvPr id="7" name="Text Box 6"/>
          <p:cNvSpPr txBox="1"/>
          <p:nvPr/>
        </p:nvSpPr>
        <p:spPr>
          <a:xfrm>
            <a:off x="2715895" y="1874520"/>
            <a:ext cx="5615940" cy="1198880"/>
          </a:xfrm>
          <a:prstGeom prst="rect">
            <a:avLst/>
          </a:prstGeom>
          <a:noFill/>
        </p:spPr>
        <p:txBody>
          <a:bodyPr wrap="square" rtlCol="0">
            <a:spAutoFit/>
          </a:bodyPr>
          <a:lstStyle/>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rPr>
              <a:t>Operating System          :   Windows 8 (or) Above</a:t>
            </a: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en-GB" dirty="0">
                <a:latin typeface="Times New Roman" panose="02020603050405020304" charset="0"/>
                <a:cs typeface="Times New Roman" panose="02020603050405020304" charset="0"/>
                <a:sym typeface="+mn-ea"/>
              </a:rPr>
              <a:t>Coding Language          :   Python</a:t>
            </a:r>
            <a:endParaRPr lang="en-US" altLang="en-GB" dirty="0">
              <a:latin typeface="Times New Roman" panose="02020603050405020304" charset="0"/>
              <a:cs typeface="Times New Roman" panose="02020603050405020304" charset="0"/>
            </a:endParaRPr>
          </a:p>
          <a:p>
            <a:pPr marL="285750" indent="-285750">
              <a:buFont typeface="Wingdings" panose="05000000000000000000" charset="0"/>
              <a:buChar char="Ø"/>
            </a:pPr>
            <a:endParaRPr lang="en-US" altLang="en-GB" dirty="0">
              <a:latin typeface="Times New Roman" panose="02020603050405020304" charset="0"/>
              <a:cs typeface="Times New Roman" panose="02020603050405020304" charset="0"/>
            </a:endParaRPr>
          </a:p>
        </p:txBody>
      </p:sp>
      <p:sp>
        <p:nvSpPr>
          <p:cNvPr id="8" name="Text Box 7"/>
          <p:cNvSpPr txBox="1"/>
          <p:nvPr/>
        </p:nvSpPr>
        <p:spPr>
          <a:xfrm>
            <a:off x="741045" y="6268720"/>
            <a:ext cx="10619740"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49250" y="201930"/>
            <a:ext cx="1615440" cy="1805940"/>
          </a:xfrm>
          <a:prstGeom prst="rect">
            <a:avLst/>
          </a:prstGeom>
        </p:spPr>
      </p:pic>
      <p:sp>
        <p:nvSpPr>
          <p:cNvPr id="6" name="Text Box 5"/>
          <p:cNvSpPr txBox="1"/>
          <p:nvPr/>
        </p:nvSpPr>
        <p:spPr>
          <a:xfrm>
            <a:off x="2498090" y="245745"/>
            <a:ext cx="7195820" cy="829945"/>
          </a:xfrm>
          <a:prstGeom prst="rect">
            <a:avLst/>
          </a:prstGeom>
          <a:noFill/>
        </p:spPr>
        <p:txBody>
          <a:bodyPr wrap="square" rtlCol="0">
            <a:spAutoFit/>
          </a:bodyPr>
          <a:lstStyle/>
          <a:p>
            <a:pPr algn="ctr"/>
            <a:r>
              <a:rPr lang="en-US" altLang="en-GB" sz="2400" b="1" dirty="0">
                <a:latin typeface="Times New Roman" panose="02020603050405020304" charset="0"/>
                <a:cs typeface="Times New Roman" panose="02020603050405020304" charset="0"/>
              </a:rPr>
              <a:t>ADVANTAGES AND DISADVANTAGES OF PYTHON</a:t>
            </a:r>
          </a:p>
        </p:txBody>
      </p:sp>
      <p:sp>
        <p:nvSpPr>
          <p:cNvPr id="7" name="Text Box 6"/>
          <p:cNvSpPr txBox="1"/>
          <p:nvPr/>
        </p:nvSpPr>
        <p:spPr>
          <a:xfrm>
            <a:off x="2737485" y="1891665"/>
            <a:ext cx="7214870" cy="3842385"/>
          </a:xfrm>
          <a:prstGeom prst="rect">
            <a:avLst/>
          </a:prstGeom>
          <a:noFill/>
        </p:spPr>
        <p:txBody>
          <a:bodyPr wrap="square" rtlCol="0">
            <a:noAutofit/>
          </a:bodyPr>
          <a:lstStyle/>
          <a:p>
            <a:pPr marL="285750" indent="-285750">
              <a:buFont typeface="Wingdings" panose="05000000000000000000" charset="0"/>
              <a:buChar char="Ø"/>
            </a:pPr>
            <a:r>
              <a:rPr lang="en-US" altLang="en-GB" dirty="0"/>
              <a:t>Extensible </a:t>
            </a:r>
          </a:p>
          <a:p>
            <a:pPr indent="0">
              <a:buFont typeface="Wingdings" panose="05000000000000000000" charset="0"/>
              <a:buNone/>
            </a:pPr>
            <a:endParaRPr lang="en-US" altLang="en-GB" dirty="0"/>
          </a:p>
          <a:p>
            <a:pPr marL="285750" indent="-285750">
              <a:buFont typeface="Wingdings" panose="05000000000000000000" charset="0"/>
              <a:buChar char="Ø"/>
            </a:pPr>
            <a:r>
              <a:rPr lang="en-US" altLang="en-GB" dirty="0"/>
              <a:t>Improved productivity</a:t>
            </a:r>
          </a:p>
          <a:p>
            <a:pPr indent="0">
              <a:buFont typeface="Wingdings" panose="05000000000000000000" charset="0"/>
              <a:buNone/>
            </a:pPr>
            <a:endParaRPr lang="en-US" altLang="en-GB" dirty="0"/>
          </a:p>
          <a:p>
            <a:pPr marL="285750" indent="-285750">
              <a:buFont typeface="Wingdings" panose="05000000000000000000" charset="0"/>
              <a:buChar char="Ø"/>
            </a:pPr>
            <a:r>
              <a:rPr lang="en-US" altLang="en-GB" dirty="0"/>
              <a:t>Readable</a:t>
            </a:r>
          </a:p>
          <a:p>
            <a:pPr indent="0">
              <a:buFont typeface="Wingdings" panose="05000000000000000000" charset="0"/>
              <a:buNone/>
            </a:pPr>
            <a:endParaRPr lang="en-US" altLang="en-GB" dirty="0"/>
          </a:p>
          <a:p>
            <a:pPr marL="285750" indent="-285750">
              <a:buFont typeface="Wingdings" panose="05000000000000000000" charset="0"/>
              <a:buChar char="Ø"/>
            </a:pPr>
            <a:r>
              <a:rPr lang="en-US" altLang="en-GB" dirty="0"/>
              <a:t>Object oriented</a:t>
            </a:r>
          </a:p>
          <a:p>
            <a:pPr indent="0">
              <a:buFont typeface="Wingdings" panose="05000000000000000000" charset="0"/>
              <a:buNone/>
            </a:pPr>
            <a:endParaRPr lang="en-US" altLang="en-GB" dirty="0"/>
          </a:p>
          <a:p>
            <a:pPr marL="285750" indent="-285750">
              <a:buFont typeface="Wingdings" panose="05000000000000000000" charset="0"/>
              <a:buChar char="Ø"/>
            </a:pPr>
            <a:r>
              <a:rPr lang="en-US" altLang="en-GB" dirty="0"/>
              <a:t>Free and open source</a:t>
            </a:r>
          </a:p>
          <a:p>
            <a:pPr marL="285750" indent="-285750">
              <a:buFont typeface="Wingdings" panose="05000000000000000000" charset="0"/>
              <a:buChar char="Ø"/>
            </a:pPr>
            <a:endParaRPr lang="en-US" altLang="en-GB" dirty="0"/>
          </a:p>
          <a:p>
            <a:pPr marL="285750" indent="-285750">
              <a:buFont typeface="Wingdings" panose="05000000000000000000" charset="0"/>
              <a:buChar char="Ø"/>
            </a:pPr>
            <a:r>
              <a:rPr lang="en-US" altLang="en-GB" dirty="0"/>
              <a:t>Less coding</a:t>
            </a:r>
          </a:p>
          <a:p>
            <a:pPr indent="0">
              <a:buFont typeface="Wingdings" panose="05000000000000000000" charset="0"/>
              <a:buNone/>
            </a:pPr>
            <a:endParaRPr lang="en-US" altLang="en-GB" dirty="0"/>
          </a:p>
          <a:p>
            <a:pPr marL="285750" indent="-285750">
              <a:buFont typeface="Wingdings" panose="05000000000000000000" charset="0"/>
              <a:buChar char="Ø"/>
            </a:pPr>
            <a:r>
              <a:rPr lang="en-US" altLang="en-GB" dirty="0"/>
              <a:t>Affordable</a:t>
            </a:r>
          </a:p>
        </p:txBody>
      </p:sp>
      <p:sp>
        <p:nvSpPr>
          <p:cNvPr id="8" name="Text Box 7"/>
          <p:cNvSpPr txBox="1"/>
          <p:nvPr/>
        </p:nvSpPr>
        <p:spPr>
          <a:xfrm>
            <a:off x="866140" y="6336665"/>
            <a:ext cx="10407650" cy="275590"/>
          </a:xfrm>
          <a:prstGeom prst="rect">
            <a:avLst/>
          </a:prstGeom>
          <a:noFill/>
        </p:spPr>
        <p:txBody>
          <a:bodyPr wrap="square" rtlCol="0">
            <a:spAutoFit/>
          </a:bodyPr>
          <a:lstStyle/>
          <a:p>
            <a:r>
              <a:rPr lang="en-US" altLang="en-GB" sz="1200">
                <a:latin typeface="Times New Roman" panose="02020603050405020304" charset="0"/>
                <a:cs typeface="Times New Roman" panose="02020603050405020304" charset="0"/>
              </a:rPr>
              <a:t>DEPT.OF.COMPUTER APPLICATIONS                                                                                                                                                                                                     09</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1615</Words>
  <Application>Microsoft Office PowerPoint</Application>
  <PresentationFormat>Widescreen</PresentationFormat>
  <Paragraphs>211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Google Sans</vt:lpstr>
      <vt:lpstr>Times New Roman</vt:lpstr>
      <vt:lpstr>Wingdings</vt: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OMPRAKASH</dc:creator>
  <cp:lastModifiedBy>MARAPAREDDY PRAMODKUMARREDDY</cp:lastModifiedBy>
  <cp:revision>8</cp:revision>
  <dcterms:created xsi:type="dcterms:W3CDTF">2025-04-04T11:44:00Z</dcterms:created>
  <dcterms:modified xsi:type="dcterms:W3CDTF">2025-04-06T10:18:09Z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05014EFCB07E48DA8438AF33F75CEDC2_13</vt:lpwstr>
  </property>
  <property fmtid="{D5CDD505-2E9C-101B-9397-08002B2CF9AE}" pid="3" name="KSOProductBuildVer">
    <vt:lpwstr>2057-12.2.0.20755</vt:lpwstr>
  </property>
</Properties>
</file>