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sldIdLst>
    <p:sldId id="256" r:id="rId5"/>
    <p:sldId id="300" r:id="rId6"/>
    <p:sldId id="318" r:id="rId7"/>
    <p:sldId id="322" r:id="rId8"/>
    <p:sldId id="319" r:id="rId9"/>
    <p:sldId id="320" r:id="rId10"/>
    <p:sldId id="321" r:id="rId11"/>
    <p:sldId id="311" r:id="rId12"/>
    <p:sldId id="310" r:id="rId13"/>
    <p:sldId id="308" r:id="rId14"/>
    <p:sldId id="303" r:id="rId15"/>
    <p:sldId id="305" r:id="rId16"/>
    <p:sldId id="306" r:id="rId17"/>
    <p:sldId id="314" r:id="rId18"/>
    <p:sldId id="312" r:id="rId19"/>
    <p:sldId id="313" r:id="rId20"/>
    <p:sldId id="304" r:id="rId21"/>
    <p:sldId id="324" r:id="rId22"/>
    <p:sldId id="325" r:id="rId23"/>
    <p:sldId id="315" r:id="rId24"/>
    <p:sldId id="316" r:id="rId25"/>
    <p:sldId id="317" r:id="rId26"/>
    <p:sldId id="323" r:id="rId27"/>
    <p:sldId id="326" r:id="rId28"/>
    <p:sldId id="327" r:id="rId29"/>
    <p:sldId id="257" r:id="rId30"/>
  </p:sldIdLst>
  <p:sldSz cx="12192000" cy="6858000"/>
  <p:notesSz cx="6858000" cy="9144000"/>
  <p:custDataLst>
    <p:tags r:id="rId32"/>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63727-EAF1-4343-BD74-F82F67DB6EBD}" v="10" dt="2020-10-26T05:18:46.154"/>
    <p1510:client id="{285FC480-09BF-96B1-DAF5-F8CA235A14E5}" v="488" dt="2020-10-25T13:57:33.842"/>
    <p1510:client id="{2A839B7C-3B80-4F3A-9C25-98C9DC8DC408}" v="204" dt="2020-10-26T04:05:48.536"/>
    <p1510:client id="{420CFFB7-E8AF-4541-BF8B-8FDF91B82CD7}" v="171" dt="2020-10-26T05:30:51.807"/>
    <p1510:client id="{5B940AC2-203B-459E-B9A1-A504B82A5E44}" v="99" dt="2020-10-25T15:50:09.886"/>
    <p1510:client id="{5C65C6BB-997F-49F6-9519-4E844D705A9B}" v="23" dt="2020-10-25T12:06:04.162"/>
    <p1510:client id="{6C9D88D3-8CAC-4858-A749-E17533D0A6AF}" v="1" dt="2020-10-25T08:58:02.652"/>
    <p1510:client id="{6E7BBDCD-52FA-4810-B91A-7E3CC1C5CF3C}" v="62" dt="2020-11-01T07:16:48.502"/>
    <p1510:client id="{77A8E076-A6B2-4FB1-84D6-AFD6A4B21284}" v="9" dt="2020-10-26T01:02:32.447"/>
    <p1510:client id="{8885D8C5-BF32-48ED-AE79-78C20F9C53FF}" v="21" dt="2020-10-26T05:43:02.680"/>
    <p1510:client id="{95EA3B6F-6BCC-4871-AEBA-4504E6B9D364}" v="516" dt="2020-10-25T14:31:34.023"/>
    <p1510:client id="{BD9E9962-C684-4067-86CD-0357327C23BC}" v="82" dt="2020-10-25T12:17:15.462"/>
    <p1510:client id="{C56F11A7-533B-4933-8DA1-10F751F1B3D1}" v="56" dt="2020-10-26T05:11:46.926"/>
    <p1510:client id="{C5922AEC-68D3-407C-B64A-888DA379CC6F}" v="71" dt="2020-10-26T05:33:18.654"/>
    <p1510:client id="{C5A57A9F-8349-3C4F-9B0A-20CC5E2E2C92}" v="133" dt="2020-10-26T05:46:28.670"/>
    <p1510:client id="{CC4A07D4-A841-41CA-A39C-10DA3E7E7F7E}" v="16" dt="2020-10-25T15:15:20.140"/>
    <p1510:client id="{D368122F-FB07-4E88-A121-8C48B807726D}" v="23" dt="2020-10-25T11:48:52.300"/>
    <p1510:client id="{D4F3AD12-6B54-4900-B281-0DE7AC6C188B}" v="237" dt="2020-10-25T09:51:09.896"/>
    <p1510:client id="{DCE5B54B-023A-45CB-A647-4DC5C4D6CF7D}" v="3" dt="2020-11-01T06:49:35.493"/>
    <p1510:client id="{E0C89B62-F7B7-4F0E-BD50-B6A5010AF50F}" v="811" dt="2020-10-25T09:56:13.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2353" autoAdjust="0"/>
  </p:normalViewPr>
  <p:slideViewPr>
    <p:cSldViewPr snapToGrid="0">
      <p:cViewPr varScale="1">
        <p:scale>
          <a:sx n="88" d="100"/>
          <a:sy n="88" d="100"/>
        </p:scale>
        <p:origin x="1520" y="192"/>
      </p:cViewPr>
      <p:guideLst>
        <p:guide orient="horz" pos="2183"/>
        <p:guide pos="3840"/>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5C98A-799C-468A-BC41-3B28FAC4C1A1}" type="doc">
      <dgm:prSet loTypeId="urn:microsoft.com/office/officeart/2005/8/layout/chevron1" loCatId="process" qsTypeId="urn:microsoft.com/office/officeart/2005/8/quickstyle/simple1" qsCatId="simple" csTypeId="urn:microsoft.com/office/officeart/2005/8/colors/colorful1" csCatId="colorful" phldr="1"/>
      <dgm:spPr/>
    </dgm:pt>
    <dgm:pt modelId="{6EA84C0A-154B-4E7A-A661-D4463E3BFAF0}">
      <dgm:prSet phldrT="[文本]" phldr="0"/>
      <dgm:spPr/>
      <dgm:t>
        <a:bodyPr/>
        <a:lstStyle/>
        <a:p>
          <a:pPr rtl="0"/>
          <a:r>
            <a:rPr lang="zh-CN" altLang="en-US" b="1">
              <a:solidFill>
                <a:schemeClr val="bg1"/>
              </a:solidFill>
              <a:latin typeface="Calibri Light"/>
            </a:rPr>
            <a:t>Fig</a:t>
          </a:r>
          <a:r>
            <a:rPr lang="zh-CN" altLang="en-US" b="1" i="0" u="none" strike="noStrike" cap="none" baseline="0" noProof="0">
              <a:solidFill>
                <a:schemeClr val="bg1"/>
              </a:solidFill>
              <a:latin typeface="Calibri Light"/>
              <a:cs typeface="Calibri Light"/>
            </a:rPr>
            <a:t>ure out</a:t>
          </a:r>
          <a:r>
            <a:rPr lang="zh-CN" altLang="en-US" b="1">
              <a:solidFill>
                <a:schemeClr val="bg1"/>
              </a:solidFill>
              <a:latin typeface="Calibri Light"/>
            </a:rPr>
            <a:t> t</a:t>
          </a:r>
          <a:r>
            <a:rPr lang="zh-CN" altLang="en-US" b="1" i="0" u="none" strike="noStrike" cap="none" baseline="0" noProof="0">
              <a:solidFill>
                <a:schemeClr val="bg1"/>
              </a:solidFill>
              <a:latin typeface="Calibri Light"/>
              <a:cs typeface="Calibri Light"/>
            </a:rPr>
            <a:t>he re</a:t>
          </a:r>
          <a:r>
            <a:rPr lang="zh-CN" altLang="en-US" b="1">
              <a:solidFill>
                <a:schemeClr val="bg1"/>
              </a:solidFill>
              <a:latin typeface="Calibri Light"/>
            </a:rPr>
            <a:t>al</a:t>
          </a:r>
          <a:r>
            <a:rPr lang="zh-CN" altLang="en-US" b="1" i="0" u="none" strike="noStrike" cap="none" baseline="0" noProof="0">
              <a:solidFill>
                <a:schemeClr val="bg1"/>
              </a:solidFill>
              <a:latin typeface="Calibri Light"/>
              <a:cs typeface="Calibri Light"/>
            </a:rPr>
            <a:t>t</a:t>
          </a:r>
          <a:r>
            <a:rPr lang="zh-CN" altLang="en-US" b="1">
              <a:solidFill>
                <a:schemeClr val="bg1"/>
              </a:solidFill>
              <a:latin typeface="Calibri Light"/>
            </a:rPr>
            <a:t>ion</a:t>
          </a:r>
          <a:r>
            <a:rPr lang="zh-CN" altLang="en-US" b="1" i="0" u="none" strike="noStrike" cap="none" baseline="0" noProof="0">
              <a:solidFill>
                <a:schemeClr val="bg1"/>
              </a:solidFill>
              <a:latin typeface="Calibri Light"/>
              <a:cs typeface="Calibri Light"/>
            </a:rPr>
            <a:t>ship between variance and target</a:t>
          </a:r>
          <a:r>
            <a:rPr lang="zh-CN" altLang="en-US" b="1" i="0" u="none" strike="noStrike" cap="none" baseline="0" noProof="0">
              <a:solidFill>
                <a:srgbClr val="010000"/>
              </a:solidFill>
              <a:latin typeface="Calibri Light"/>
              <a:cs typeface="Calibri Light"/>
            </a:rPr>
            <a:t> </a:t>
          </a:r>
        </a:p>
      </dgm:t>
    </dgm:pt>
    <dgm:pt modelId="{8E36E5A1-EE6C-4460-B184-02216EF46C7F}" type="parTrans" cxnId="{70ABF360-262E-4752-8295-D164324E658C}">
      <dgm:prSet/>
      <dgm:spPr/>
    </dgm:pt>
    <dgm:pt modelId="{DD33F765-E8D8-40F6-8376-A5395E34E8AB}" type="sibTrans" cxnId="{70ABF360-262E-4752-8295-D164324E658C}">
      <dgm:prSet/>
      <dgm:spPr/>
    </dgm:pt>
    <dgm:pt modelId="{C29395D7-EB5D-48C6-A044-26C7D99DE1A6}">
      <dgm:prSet phldrT="[文本]" phldr="0"/>
      <dgm:spPr/>
      <dgm:t>
        <a:bodyPr/>
        <a:lstStyle/>
        <a:p>
          <a:pPr rtl="0"/>
          <a:r>
            <a:rPr lang="en-US" altLang="zh-CN" b="1">
              <a:latin typeface="Calibri Light"/>
            </a:rPr>
            <a:t>Resampling the dataset (5methods)</a:t>
          </a:r>
          <a:endParaRPr lang="en-US" altLang="zh-CN" b="1" dirty="0">
            <a:latin typeface="Calibri Light"/>
          </a:endParaRPr>
        </a:p>
      </dgm:t>
    </dgm:pt>
    <dgm:pt modelId="{6C6DCB94-5F4C-4993-AA4D-FCE21BAF9287}" type="parTrans" cxnId="{1E8DFA25-1DF4-4405-B30A-810140B12122}">
      <dgm:prSet/>
      <dgm:spPr/>
    </dgm:pt>
    <dgm:pt modelId="{FB0EE89F-E3DB-49D7-95D3-58875EB73606}" type="sibTrans" cxnId="{1E8DFA25-1DF4-4405-B30A-810140B12122}">
      <dgm:prSet/>
      <dgm:spPr/>
    </dgm:pt>
    <dgm:pt modelId="{BB9D6FA7-3187-4C31-ADB0-18AE411A3497}">
      <dgm:prSet phldrT="[文本]" phldr="0"/>
      <dgm:spPr/>
      <dgm:t>
        <a:bodyPr/>
        <a:lstStyle/>
        <a:p>
          <a:pPr rtl="0"/>
          <a:r>
            <a:rPr lang="zh-CN" b="1"/>
            <a:t>Hyperparameter tuning</a:t>
          </a:r>
          <a:r>
            <a:rPr lang="en-US" altLang="zh-CN" b="1">
              <a:latin typeface="Calibri Light"/>
            </a:rPr>
            <a:t> with </a:t>
          </a:r>
          <a:r>
            <a:rPr lang="en-US" altLang="zh-CN" b="1"/>
            <a:t>GridSearchCV</a:t>
          </a:r>
          <a:endParaRPr lang="zh-CN" altLang="en-US" b="1" dirty="0"/>
        </a:p>
      </dgm:t>
    </dgm:pt>
    <dgm:pt modelId="{4251D8F7-1CCB-4CE1-AAAE-067D30A1F52C}" type="parTrans" cxnId="{31836B61-56DB-4531-AADA-1A01ACC90073}">
      <dgm:prSet/>
      <dgm:spPr/>
    </dgm:pt>
    <dgm:pt modelId="{81F8BA66-DECE-4F5A-A190-FEEDFB36F443}" type="sibTrans" cxnId="{31836B61-56DB-4531-AADA-1A01ACC90073}">
      <dgm:prSet/>
      <dgm:spPr/>
    </dgm:pt>
    <dgm:pt modelId="{3E892F5D-C7B9-4B56-BF0F-43FD692E7416}">
      <dgm:prSet phldr="0"/>
      <dgm:spPr/>
      <dgm:t>
        <a:bodyPr/>
        <a:lstStyle/>
        <a:p>
          <a:pPr rtl="0"/>
          <a:r>
            <a:rPr lang="zh-CN" altLang="en-US" b="1">
              <a:latin typeface="Calibri Light"/>
            </a:rPr>
            <a:t>Calculate Accuracy, AUC, F1 score,Recall,Precision </a:t>
          </a:r>
          <a:endParaRPr lang="zh-CN" altLang="en-US" b="1" dirty="0"/>
        </a:p>
      </dgm:t>
    </dgm:pt>
    <dgm:pt modelId="{0D596B8D-DD23-49E7-AF79-5FFC538DE2FD}" type="parTrans" cxnId="{D65C3616-3241-48EC-9CF3-AEB73C540FC7}">
      <dgm:prSet/>
      <dgm:spPr/>
    </dgm:pt>
    <dgm:pt modelId="{942160B6-7527-4289-8722-A5FCF02C37D5}" type="sibTrans" cxnId="{D65C3616-3241-48EC-9CF3-AEB73C540FC7}">
      <dgm:prSet/>
      <dgm:spPr/>
    </dgm:pt>
    <dgm:pt modelId="{A36DFAAB-689C-4821-B4D2-199351E1902C}" type="pres">
      <dgm:prSet presAssocID="{A8B5C98A-799C-468A-BC41-3B28FAC4C1A1}" presName="Name0" presStyleCnt="0">
        <dgm:presLayoutVars>
          <dgm:dir/>
          <dgm:animLvl val="lvl"/>
          <dgm:resizeHandles val="exact"/>
        </dgm:presLayoutVars>
      </dgm:prSet>
      <dgm:spPr/>
    </dgm:pt>
    <dgm:pt modelId="{59D98A14-572E-45EB-93F1-FF45FE5F6A43}" type="pres">
      <dgm:prSet presAssocID="{6EA84C0A-154B-4E7A-A661-D4463E3BFAF0}" presName="parTxOnly" presStyleLbl="node1" presStyleIdx="0" presStyleCnt="4">
        <dgm:presLayoutVars>
          <dgm:chMax val="0"/>
          <dgm:chPref val="0"/>
          <dgm:bulletEnabled val="1"/>
        </dgm:presLayoutVars>
      </dgm:prSet>
      <dgm:spPr/>
    </dgm:pt>
    <dgm:pt modelId="{199DFA36-1A1D-4791-82D6-73270D8C8A78}" type="pres">
      <dgm:prSet presAssocID="{DD33F765-E8D8-40F6-8376-A5395E34E8AB}" presName="parTxOnlySpace" presStyleCnt="0"/>
      <dgm:spPr/>
    </dgm:pt>
    <dgm:pt modelId="{69AF84F6-14D7-4837-98D9-6E7FB6DD3289}" type="pres">
      <dgm:prSet presAssocID="{C29395D7-EB5D-48C6-A044-26C7D99DE1A6}" presName="parTxOnly" presStyleLbl="node1" presStyleIdx="1" presStyleCnt="4">
        <dgm:presLayoutVars>
          <dgm:chMax val="0"/>
          <dgm:chPref val="0"/>
          <dgm:bulletEnabled val="1"/>
        </dgm:presLayoutVars>
      </dgm:prSet>
      <dgm:spPr/>
    </dgm:pt>
    <dgm:pt modelId="{A2474267-B2FA-4054-B186-646C43ECD70F}" type="pres">
      <dgm:prSet presAssocID="{FB0EE89F-E3DB-49D7-95D3-58875EB73606}" presName="parTxOnlySpace" presStyleCnt="0"/>
      <dgm:spPr/>
    </dgm:pt>
    <dgm:pt modelId="{D01A2E05-F8B1-436C-BEA8-D34D1E652ECE}" type="pres">
      <dgm:prSet presAssocID="{3E892F5D-C7B9-4B56-BF0F-43FD692E7416}" presName="parTxOnly" presStyleLbl="node1" presStyleIdx="2" presStyleCnt="4">
        <dgm:presLayoutVars>
          <dgm:chMax val="0"/>
          <dgm:chPref val="0"/>
          <dgm:bulletEnabled val="1"/>
        </dgm:presLayoutVars>
      </dgm:prSet>
      <dgm:spPr/>
    </dgm:pt>
    <dgm:pt modelId="{8C4D9EB7-0451-42D1-9E4A-EE2BC2D6D7DD}" type="pres">
      <dgm:prSet presAssocID="{942160B6-7527-4289-8722-A5FCF02C37D5}" presName="parTxOnlySpace" presStyleCnt="0"/>
      <dgm:spPr/>
    </dgm:pt>
    <dgm:pt modelId="{A3A52518-D765-439B-93E9-66E897188353}" type="pres">
      <dgm:prSet presAssocID="{BB9D6FA7-3187-4C31-ADB0-18AE411A3497}" presName="parTxOnly" presStyleLbl="node1" presStyleIdx="3" presStyleCnt="4">
        <dgm:presLayoutVars>
          <dgm:chMax val="0"/>
          <dgm:chPref val="0"/>
          <dgm:bulletEnabled val="1"/>
        </dgm:presLayoutVars>
      </dgm:prSet>
      <dgm:spPr/>
    </dgm:pt>
  </dgm:ptLst>
  <dgm:cxnLst>
    <dgm:cxn modelId="{D65C3616-3241-48EC-9CF3-AEB73C540FC7}" srcId="{A8B5C98A-799C-468A-BC41-3B28FAC4C1A1}" destId="{3E892F5D-C7B9-4B56-BF0F-43FD692E7416}" srcOrd="2" destOrd="0" parTransId="{0D596B8D-DD23-49E7-AF79-5FFC538DE2FD}" sibTransId="{942160B6-7527-4289-8722-A5FCF02C37D5}"/>
    <dgm:cxn modelId="{1E8DFA25-1DF4-4405-B30A-810140B12122}" srcId="{A8B5C98A-799C-468A-BC41-3B28FAC4C1A1}" destId="{C29395D7-EB5D-48C6-A044-26C7D99DE1A6}" srcOrd="1" destOrd="0" parTransId="{6C6DCB94-5F4C-4993-AA4D-FCE21BAF9287}" sibTransId="{FB0EE89F-E3DB-49D7-95D3-58875EB73606}"/>
    <dgm:cxn modelId="{0C17DD30-89B0-4B48-8440-F51ABC9C712C}" type="presOf" srcId="{3E892F5D-C7B9-4B56-BF0F-43FD692E7416}" destId="{D01A2E05-F8B1-436C-BEA8-D34D1E652ECE}" srcOrd="0" destOrd="0" presId="urn:microsoft.com/office/officeart/2005/8/layout/chevron1"/>
    <dgm:cxn modelId="{70ABF360-262E-4752-8295-D164324E658C}" srcId="{A8B5C98A-799C-468A-BC41-3B28FAC4C1A1}" destId="{6EA84C0A-154B-4E7A-A661-D4463E3BFAF0}" srcOrd="0" destOrd="0" parTransId="{8E36E5A1-EE6C-4460-B184-02216EF46C7F}" sibTransId="{DD33F765-E8D8-40F6-8376-A5395E34E8AB}"/>
    <dgm:cxn modelId="{31836B61-56DB-4531-AADA-1A01ACC90073}" srcId="{A8B5C98A-799C-468A-BC41-3B28FAC4C1A1}" destId="{BB9D6FA7-3187-4C31-ADB0-18AE411A3497}" srcOrd="3" destOrd="0" parTransId="{4251D8F7-1CCB-4CE1-AAAE-067D30A1F52C}" sibTransId="{81F8BA66-DECE-4F5A-A190-FEEDFB36F443}"/>
    <dgm:cxn modelId="{4E373648-C2FB-4961-BFCC-9B36F1391EA8}" type="presOf" srcId="{BB9D6FA7-3187-4C31-ADB0-18AE411A3497}" destId="{A3A52518-D765-439B-93E9-66E897188353}" srcOrd="0" destOrd="0" presId="urn:microsoft.com/office/officeart/2005/8/layout/chevron1"/>
    <dgm:cxn modelId="{4887F26A-9959-47C3-B672-5B72BD208BF8}" type="presOf" srcId="{6EA84C0A-154B-4E7A-A661-D4463E3BFAF0}" destId="{59D98A14-572E-45EB-93F1-FF45FE5F6A43}" srcOrd="0" destOrd="0" presId="urn:microsoft.com/office/officeart/2005/8/layout/chevron1"/>
    <dgm:cxn modelId="{ECC0FC6E-247D-47C7-B6F7-1B4334404CDE}" type="presOf" srcId="{C29395D7-EB5D-48C6-A044-26C7D99DE1A6}" destId="{69AF84F6-14D7-4837-98D9-6E7FB6DD3289}" srcOrd="0" destOrd="0" presId="urn:microsoft.com/office/officeart/2005/8/layout/chevron1"/>
    <dgm:cxn modelId="{E6B879E6-9CE4-4640-8E1A-CE04D449E925}" type="presOf" srcId="{A8B5C98A-799C-468A-BC41-3B28FAC4C1A1}" destId="{A36DFAAB-689C-4821-B4D2-199351E1902C}" srcOrd="0" destOrd="0" presId="urn:microsoft.com/office/officeart/2005/8/layout/chevron1"/>
    <dgm:cxn modelId="{EC947B2D-3FB6-48ED-850E-B7C168A79578}" type="presParOf" srcId="{A36DFAAB-689C-4821-B4D2-199351E1902C}" destId="{59D98A14-572E-45EB-93F1-FF45FE5F6A43}" srcOrd="0" destOrd="0" presId="urn:microsoft.com/office/officeart/2005/8/layout/chevron1"/>
    <dgm:cxn modelId="{C9E8040D-4CBF-47AC-B984-6BB1BF3E4BC1}" type="presParOf" srcId="{A36DFAAB-689C-4821-B4D2-199351E1902C}" destId="{199DFA36-1A1D-4791-82D6-73270D8C8A78}" srcOrd="1" destOrd="0" presId="urn:microsoft.com/office/officeart/2005/8/layout/chevron1"/>
    <dgm:cxn modelId="{D12210B4-C583-40E8-A672-F8EC198E7635}" type="presParOf" srcId="{A36DFAAB-689C-4821-B4D2-199351E1902C}" destId="{69AF84F6-14D7-4837-98D9-6E7FB6DD3289}" srcOrd="2" destOrd="0" presId="urn:microsoft.com/office/officeart/2005/8/layout/chevron1"/>
    <dgm:cxn modelId="{D0534062-0684-466F-84A9-FD0B7AE12F80}" type="presParOf" srcId="{A36DFAAB-689C-4821-B4D2-199351E1902C}" destId="{A2474267-B2FA-4054-B186-646C43ECD70F}" srcOrd="3" destOrd="0" presId="urn:microsoft.com/office/officeart/2005/8/layout/chevron1"/>
    <dgm:cxn modelId="{CFC703BA-E3C4-412B-9A3F-A21B3791DEC5}" type="presParOf" srcId="{A36DFAAB-689C-4821-B4D2-199351E1902C}" destId="{D01A2E05-F8B1-436C-BEA8-D34D1E652ECE}" srcOrd="4" destOrd="0" presId="urn:microsoft.com/office/officeart/2005/8/layout/chevron1"/>
    <dgm:cxn modelId="{C8FE8797-8F6C-41D2-8100-09A21D5D61F8}" type="presParOf" srcId="{A36DFAAB-689C-4821-B4D2-199351E1902C}" destId="{8C4D9EB7-0451-42D1-9E4A-EE2BC2D6D7DD}" srcOrd="5" destOrd="0" presId="urn:microsoft.com/office/officeart/2005/8/layout/chevron1"/>
    <dgm:cxn modelId="{90EE8167-8403-4DB7-824A-BB0268665545}" type="presParOf" srcId="{A36DFAAB-689C-4821-B4D2-199351E1902C}" destId="{A3A52518-D765-439B-93E9-66E89718835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98A14-572E-45EB-93F1-FF45FE5F6A43}">
      <dsp:nvSpPr>
        <dsp:cNvPr id="0" name=""/>
        <dsp:cNvSpPr/>
      </dsp:nvSpPr>
      <dsp:spPr>
        <a:xfrm>
          <a:off x="4877" y="1607785"/>
          <a:ext cx="2839417" cy="113576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zh-CN" altLang="en-US" sz="1400" b="1" kern="1200">
              <a:solidFill>
                <a:schemeClr val="bg1"/>
              </a:solidFill>
              <a:latin typeface="Calibri Light"/>
            </a:rPr>
            <a:t>Fig</a:t>
          </a:r>
          <a:r>
            <a:rPr lang="zh-CN" altLang="en-US" sz="1400" b="1" i="0" u="none" strike="noStrike" kern="1200" cap="none" baseline="0" noProof="0">
              <a:solidFill>
                <a:schemeClr val="bg1"/>
              </a:solidFill>
              <a:latin typeface="Calibri Light"/>
              <a:cs typeface="Calibri Light"/>
            </a:rPr>
            <a:t>ure out</a:t>
          </a:r>
          <a:r>
            <a:rPr lang="zh-CN" altLang="en-US" sz="1400" b="1" kern="1200">
              <a:solidFill>
                <a:schemeClr val="bg1"/>
              </a:solidFill>
              <a:latin typeface="Calibri Light"/>
            </a:rPr>
            <a:t> t</a:t>
          </a:r>
          <a:r>
            <a:rPr lang="zh-CN" altLang="en-US" sz="1400" b="1" i="0" u="none" strike="noStrike" kern="1200" cap="none" baseline="0" noProof="0">
              <a:solidFill>
                <a:schemeClr val="bg1"/>
              </a:solidFill>
              <a:latin typeface="Calibri Light"/>
              <a:cs typeface="Calibri Light"/>
            </a:rPr>
            <a:t>he re</a:t>
          </a:r>
          <a:r>
            <a:rPr lang="zh-CN" altLang="en-US" sz="1400" b="1" kern="1200">
              <a:solidFill>
                <a:schemeClr val="bg1"/>
              </a:solidFill>
              <a:latin typeface="Calibri Light"/>
            </a:rPr>
            <a:t>al</a:t>
          </a:r>
          <a:r>
            <a:rPr lang="zh-CN" altLang="en-US" sz="1400" b="1" i="0" u="none" strike="noStrike" kern="1200" cap="none" baseline="0" noProof="0">
              <a:solidFill>
                <a:schemeClr val="bg1"/>
              </a:solidFill>
              <a:latin typeface="Calibri Light"/>
              <a:cs typeface="Calibri Light"/>
            </a:rPr>
            <a:t>t</a:t>
          </a:r>
          <a:r>
            <a:rPr lang="zh-CN" altLang="en-US" sz="1400" b="1" kern="1200">
              <a:solidFill>
                <a:schemeClr val="bg1"/>
              </a:solidFill>
              <a:latin typeface="Calibri Light"/>
            </a:rPr>
            <a:t>ion</a:t>
          </a:r>
          <a:r>
            <a:rPr lang="zh-CN" altLang="en-US" sz="1400" b="1" i="0" u="none" strike="noStrike" kern="1200" cap="none" baseline="0" noProof="0">
              <a:solidFill>
                <a:schemeClr val="bg1"/>
              </a:solidFill>
              <a:latin typeface="Calibri Light"/>
              <a:cs typeface="Calibri Light"/>
            </a:rPr>
            <a:t>ship between variance and target</a:t>
          </a:r>
          <a:r>
            <a:rPr lang="zh-CN" altLang="en-US" sz="1400" b="1" i="0" u="none" strike="noStrike" kern="1200" cap="none" baseline="0" noProof="0">
              <a:solidFill>
                <a:srgbClr val="010000"/>
              </a:solidFill>
              <a:latin typeface="Calibri Light"/>
              <a:cs typeface="Calibri Light"/>
            </a:rPr>
            <a:t> </a:t>
          </a:r>
        </a:p>
      </dsp:txBody>
      <dsp:txXfrm>
        <a:off x="572760" y="1607785"/>
        <a:ext cx="1703651" cy="1135766"/>
      </dsp:txXfrm>
    </dsp:sp>
    <dsp:sp modelId="{69AF84F6-14D7-4837-98D9-6E7FB6DD3289}">
      <dsp:nvSpPr>
        <dsp:cNvPr id="0" name=""/>
        <dsp:cNvSpPr/>
      </dsp:nvSpPr>
      <dsp:spPr>
        <a:xfrm>
          <a:off x="2560353" y="1607785"/>
          <a:ext cx="2839417" cy="113576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altLang="zh-CN" sz="1400" b="1" kern="1200">
              <a:latin typeface="Calibri Light"/>
            </a:rPr>
            <a:t>Resampling the dataset (5methods)</a:t>
          </a:r>
          <a:endParaRPr lang="en-US" altLang="zh-CN" sz="1400" b="1" kern="1200" dirty="0">
            <a:latin typeface="Calibri Light"/>
          </a:endParaRPr>
        </a:p>
      </dsp:txBody>
      <dsp:txXfrm>
        <a:off x="3128236" y="1607785"/>
        <a:ext cx="1703651" cy="1135766"/>
      </dsp:txXfrm>
    </dsp:sp>
    <dsp:sp modelId="{D01A2E05-F8B1-436C-BEA8-D34D1E652ECE}">
      <dsp:nvSpPr>
        <dsp:cNvPr id="0" name=""/>
        <dsp:cNvSpPr/>
      </dsp:nvSpPr>
      <dsp:spPr>
        <a:xfrm>
          <a:off x="5115829" y="1607785"/>
          <a:ext cx="2839417" cy="113576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zh-CN" altLang="en-US" sz="1400" b="1" kern="1200">
              <a:latin typeface="Calibri Light"/>
            </a:rPr>
            <a:t>Calculate Accuracy, AUC, F1 score,Recall,Precision </a:t>
          </a:r>
          <a:endParaRPr lang="zh-CN" altLang="en-US" sz="1400" b="1" kern="1200" dirty="0"/>
        </a:p>
      </dsp:txBody>
      <dsp:txXfrm>
        <a:off x="5683712" y="1607785"/>
        <a:ext cx="1703651" cy="1135766"/>
      </dsp:txXfrm>
    </dsp:sp>
    <dsp:sp modelId="{A3A52518-D765-439B-93E9-66E897188353}">
      <dsp:nvSpPr>
        <dsp:cNvPr id="0" name=""/>
        <dsp:cNvSpPr/>
      </dsp:nvSpPr>
      <dsp:spPr>
        <a:xfrm>
          <a:off x="7671304" y="1607785"/>
          <a:ext cx="2839417" cy="11357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zh-CN" sz="1400" b="1" kern="1200"/>
            <a:t>Hyperparameter tuning</a:t>
          </a:r>
          <a:r>
            <a:rPr lang="en-US" altLang="zh-CN" sz="1400" b="1" kern="1200">
              <a:latin typeface="Calibri Light"/>
            </a:rPr>
            <a:t> with </a:t>
          </a:r>
          <a:r>
            <a:rPr lang="en-US" altLang="zh-CN" sz="1400" b="1" kern="1200"/>
            <a:t>GridSearchCV</a:t>
          </a:r>
          <a:endParaRPr lang="zh-CN" altLang="en-US" sz="1400" b="1" kern="1200" dirty="0"/>
        </a:p>
      </dsp:txBody>
      <dsp:txXfrm>
        <a:off x="8239187" y="1607785"/>
        <a:ext cx="1703651" cy="11357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32FFF-9F5F-434E-8955-B68B12127423}"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84601-484A-4B2F-A872-198BDCF0F7CC}" type="slidenum">
              <a:rPr lang="zh-CN" altLang="en-US" smtClean="0"/>
              <a:t>‹#›</a:t>
            </a:fld>
            <a:endParaRPr lang="zh-CN" altLang="en-US"/>
          </a:p>
        </p:txBody>
      </p:sp>
    </p:spTree>
    <p:extLst>
      <p:ext uri="{BB962C8B-B14F-4D97-AF65-F5344CB8AC3E}">
        <p14:creationId xmlns:p14="http://schemas.microsoft.com/office/powerpoint/2010/main" val="65789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t>1</a:t>
            </a:fld>
            <a:endParaRPr lang="zh-CN" altLang="en-US"/>
          </a:p>
        </p:txBody>
      </p:sp>
    </p:spTree>
    <p:extLst>
      <p:ext uri="{BB962C8B-B14F-4D97-AF65-F5344CB8AC3E}">
        <p14:creationId xmlns:p14="http://schemas.microsoft.com/office/powerpoint/2010/main" val="1652472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machine learning, </a:t>
            </a:r>
            <a:r>
              <a:rPr lang="en-US" b="1" dirty="0"/>
              <a:t>support-vector machines</a:t>
            </a:r>
            <a:r>
              <a:rPr lang="en-US" dirty="0"/>
              <a:t> 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An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p>
          <a:p>
            <a:endParaRPr lang="en-US" dirty="0"/>
          </a:p>
        </p:txBody>
      </p:sp>
      <p:sp>
        <p:nvSpPr>
          <p:cNvPr id="4" name="Slide Number Placeholder 3"/>
          <p:cNvSpPr>
            <a:spLocks noGrp="1"/>
          </p:cNvSpPr>
          <p:nvPr>
            <p:ph type="sldNum" sz="quarter" idx="5"/>
          </p:nvPr>
        </p:nvSpPr>
        <p:spPr/>
        <p:txBody>
          <a:bodyPr/>
          <a:lstStyle/>
          <a:p>
            <a:fld id="{B2684601-484A-4B2F-A872-198BDCF0F7CC}" type="slidenum">
              <a:rPr lang="zh-CN" altLang="en-US" smtClean="0"/>
              <a:t>8</a:t>
            </a:fld>
            <a:endParaRPr lang="zh-CN" altLang="en-US"/>
          </a:p>
        </p:txBody>
      </p:sp>
    </p:spTree>
    <p:extLst>
      <p:ext uri="{BB962C8B-B14F-4D97-AF65-F5344CB8AC3E}">
        <p14:creationId xmlns:p14="http://schemas.microsoft.com/office/powerpoint/2010/main" val="238053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machine learning, </a:t>
            </a:r>
            <a:r>
              <a:rPr lang="en-US" b="1" dirty="0"/>
              <a:t>support-vector machines</a:t>
            </a:r>
            <a:r>
              <a:rPr lang="en-US" dirty="0"/>
              <a:t> 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An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p>
          <a:p>
            <a:endParaRPr lang="en-US" dirty="0"/>
          </a:p>
        </p:txBody>
      </p:sp>
      <p:sp>
        <p:nvSpPr>
          <p:cNvPr id="4" name="Slide Number Placeholder 3"/>
          <p:cNvSpPr>
            <a:spLocks noGrp="1"/>
          </p:cNvSpPr>
          <p:nvPr>
            <p:ph type="sldNum" sz="quarter" idx="5"/>
          </p:nvPr>
        </p:nvSpPr>
        <p:spPr/>
        <p:txBody>
          <a:bodyPr/>
          <a:lstStyle/>
          <a:p>
            <a:fld id="{B2684601-484A-4B2F-A872-198BDCF0F7CC}" type="slidenum">
              <a:rPr lang="zh-CN" altLang="en-US" smtClean="0"/>
              <a:t>11</a:t>
            </a:fld>
            <a:endParaRPr lang="zh-CN" altLang="en-US"/>
          </a:p>
        </p:txBody>
      </p:sp>
    </p:spTree>
    <p:extLst>
      <p:ext uri="{BB962C8B-B14F-4D97-AF65-F5344CB8AC3E}">
        <p14:creationId xmlns:p14="http://schemas.microsoft.com/office/powerpoint/2010/main" val="322565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XGBoost</a:t>
            </a:r>
            <a:r>
              <a:rPr lang="en-US" dirty="0"/>
              <a:t> is one of the fastest implementations of gradient boosted trees.</a:t>
            </a:r>
          </a:p>
          <a:p>
            <a:r>
              <a:rPr lang="en-US" dirty="0"/>
              <a:t>gradient boosting considers all of the features and the possible splits, which is why it is slow to create a new branch (especially if you consider the case where there are thousands of features, and therefore thousands of possible splits). </a:t>
            </a:r>
            <a:r>
              <a:rPr lang="en-US" dirty="0" err="1"/>
              <a:t>XGBoost</a:t>
            </a:r>
            <a:r>
              <a:rPr lang="en-US" dirty="0"/>
              <a:t> tackles this inefficiency by </a:t>
            </a:r>
            <a:endParaRPr lang="en-US" dirty="0">
              <a:cs typeface="Calibri"/>
            </a:endParaRPr>
          </a:p>
          <a:p>
            <a:pPr marL="171450" indent="-171450">
              <a:buFont typeface="Arial"/>
              <a:buChar char="•"/>
            </a:pPr>
            <a:r>
              <a:rPr lang="en-US" dirty="0"/>
              <a:t>Use of sparse matrices with sparsity aware algorithms (looking at the distribution of features across all data points in a leaf and using this information to reduce the search space of possible feature splits.)</a:t>
            </a:r>
            <a:endParaRPr lang="en-US" dirty="0">
              <a:cs typeface="Calibri"/>
            </a:endParaRPr>
          </a:p>
          <a:p>
            <a:pPr marL="171450" indent="-171450">
              <a:buFont typeface="Arial"/>
              <a:buChar char="•"/>
            </a:pPr>
            <a:r>
              <a:rPr lang="en-US" dirty="0"/>
              <a:t>Improved data structures for better processor cache utilization which makes it faster.</a:t>
            </a:r>
            <a:endParaRPr lang="en-US" dirty="0">
              <a:cs typeface="Calibri"/>
            </a:endParaRPr>
          </a:p>
          <a:p>
            <a:pPr marL="171450" indent="-171450">
              <a:buFont typeface="Arial"/>
              <a:buChar char="•"/>
            </a:pPr>
            <a:r>
              <a:rPr lang="en-US" dirty="0"/>
              <a:t>Better support for multicore processing which reduces overall training time.</a:t>
            </a:r>
            <a:endParaRPr lang="en-US" dirty="0">
              <a:cs typeface="Calibri"/>
            </a:endParaRPr>
          </a:p>
          <a:p>
            <a:endParaRPr lang="en-US" dirty="0">
              <a:cs typeface="Calibri"/>
            </a:endParaRPr>
          </a:p>
          <a:p>
            <a:r>
              <a:rPr lang="en-US" dirty="0"/>
              <a:t>Although </a:t>
            </a:r>
            <a:r>
              <a:rPr lang="en-US" dirty="0" err="1"/>
              <a:t>XGBoost</a:t>
            </a:r>
            <a:r>
              <a:rPr lang="en-US" dirty="0"/>
              <a:t> implements a few regularization tricks, this speed up is by far the most useful feature of the library, allowing many hyperparameter settings to be investigated quickly. This is helpful because there are many, many hyperparameters to tune. Nearly all of them are designed to limit overfitting (no matter how simple your base models are, if you stick thousands of them together they will overfit).</a:t>
            </a:r>
            <a:endParaRPr lang="en-US" dirty="0">
              <a:cs typeface="Calibri"/>
            </a:endParaRPr>
          </a:p>
          <a:p>
            <a:endParaRPr lang="en-US" dirty="0">
              <a:cs typeface="Calibri"/>
            </a:endParaRPr>
          </a:p>
          <a:p>
            <a:endParaRPr lang="en-US" dirty="0">
              <a:cs typeface="Calibri"/>
            </a:endParaRPr>
          </a:p>
          <a:p>
            <a:r>
              <a:rPr lang="en-US" dirty="0" err="1">
                <a:cs typeface="Calibri"/>
              </a:rPr>
              <a:t>Regularisation</a:t>
            </a:r>
            <a:r>
              <a:rPr lang="en-US" dirty="0">
                <a:cs typeface="Calibri"/>
              </a:rPr>
              <a:t> reduces similarity scores in a node, especially for less residuals in a node – which means the gains for next branches will be smaller – reduces overfitting due to less splits. </a:t>
            </a:r>
            <a:endParaRPr lang="en-US"/>
          </a:p>
          <a:p>
            <a:r>
              <a:rPr lang="en-US" dirty="0">
                <a:cs typeface="Calibri"/>
              </a:rPr>
              <a:t>If the gain from a branch is larger than gamma, then it is accepted. Very high gamma means there is no pruning</a:t>
            </a:r>
          </a:p>
          <a:p>
            <a:r>
              <a:rPr lang="en-US" dirty="0"/>
              <a:t>Learning rate is similar to navigating while using the GPS – check more frequently means more accurate but slower. </a:t>
            </a:r>
            <a:endParaRPr lang="en-US" dirty="0">
              <a:cs typeface="Calibri"/>
            </a:endParaRPr>
          </a:p>
          <a:p>
            <a:r>
              <a:rPr lang="en-US" dirty="0">
                <a:cs typeface="Calibri"/>
              </a:rPr>
              <a:t>Using 0.5 subsamples helps to speed up validation and help </a:t>
            </a:r>
            <a:r>
              <a:rPr lang="en-US" dirty="0" err="1">
                <a:cs typeface="Calibri"/>
              </a:rPr>
              <a:t>generalisation</a:t>
            </a:r>
            <a:r>
              <a:rPr lang="en-US" dirty="0">
                <a:cs typeface="Calibri"/>
              </a:rPr>
              <a:t> instead of </a:t>
            </a:r>
            <a:r>
              <a:rPr lang="en-US" dirty="0" err="1">
                <a:cs typeface="Calibri"/>
              </a:rPr>
              <a:t>memorisation</a:t>
            </a:r>
            <a:r>
              <a:rPr lang="en-US" dirty="0">
                <a:cs typeface="Calibri"/>
              </a:rPr>
              <a:t>. </a:t>
            </a:r>
          </a:p>
          <a:p>
            <a:r>
              <a:rPr lang="en-US" dirty="0">
                <a:cs typeface="Calibri"/>
              </a:rPr>
              <a:t>Early stopping helps to save time and also prevent overfitting</a:t>
            </a:r>
          </a:p>
        </p:txBody>
      </p:sp>
      <p:sp>
        <p:nvSpPr>
          <p:cNvPr id="4" name="Slide Number Placeholder 3"/>
          <p:cNvSpPr>
            <a:spLocks noGrp="1"/>
          </p:cNvSpPr>
          <p:nvPr>
            <p:ph type="sldNum" sz="quarter" idx="5"/>
          </p:nvPr>
        </p:nvSpPr>
        <p:spPr/>
        <p:txBody>
          <a:bodyPr/>
          <a:lstStyle/>
          <a:p>
            <a:fld id="{B2684601-484A-4B2F-A872-198BDCF0F7CC}" type="slidenum">
              <a:rPr lang="zh-CN" altLang="en-US" smtClean="0"/>
              <a:t>18</a:t>
            </a:fld>
            <a:endParaRPr lang="zh-CN" altLang="en-US"/>
          </a:p>
        </p:txBody>
      </p:sp>
    </p:spTree>
    <p:extLst>
      <p:ext uri="{BB962C8B-B14F-4D97-AF65-F5344CB8AC3E}">
        <p14:creationId xmlns:p14="http://schemas.microsoft.com/office/powerpoint/2010/main" val="258394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scale_pos_weight</a:t>
            </a:r>
            <a:r>
              <a:rPr lang="en-US" dirty="0"/>
              <a:t> was cross validated to find the optimal value. And to start, it is typically the ratio of </a:t>
            </a:r>
            <a:r>
              <a:rPr lang="en-US" dirty="0" err="1"/>
              <a:t>positive:negative</a:t>
            </a:r>
            <a:r>
              <a:rPr lang="en-US" dirty="0"/>
              <a:t> classes or vice versa, thus 500 was the starting point, even though some sources say that sqrt 500 should be a more conservative approach</a:t>
            </a:r>
          </a:p>
          <a:p>
            <a:r>
              <a:rPr lang="en-US" dirty="0"/>
              <a:t>The approach is called cost sensitive, the idea is to force the model to take care of the rare event by increasing the loss if it fails to correctly predict them.</a:t>
            </a:r>
            <a:br>
              <a:rPr lang="en-US" dirty="0">
                <a:cs typeface="+mn-lt"/>
              </a:rPr>
            </a:br>
            <a:r>
              <a:rPr lang="en-US" dirty="0"/>
              <a:t>It works much better than subsampling and co.</a:t>
            </a:r>
            <a:endParaRPr lang="en-US" dirty="0">
              <a:cs typeface="Calibri"/>
            </a:endParaRPr>
          </a:p>
          <a:p>
            <a:endParaRPr lang="en-US" dirty="0">
              <a:cs typeface="Calibri"/>
            </a:endParaRPr>
          </a:p>
          <a:p>
            <a:r>
              <a:rPr lang="en-US" dirty="0">
                <a:cs typeface="Calibri"/>
              </a:rPr>
              <a:t>In most cases </a:t>
            </a:r>
            <a:r>
              <a:rPr lang="en-US" dirty="0" err="1">
                <a:cs typeface="Calibri"/>
              </a:rPr>
              <a:t>xgboost</a:t>
            </a:r>
            <a:r>
              <a:rPr lang="en-US" dirty="0">
                <a:cs typeface="Calibri"/>
              </a:rPr>
              <a:t> performs relatively well for classification problems as a starting model, and can be used to attain a baseline result </a:t>
            </a:r>
          </a:p>
        </p:txBody>
      </p:sp>
      <p:sp>
        <p:nvSpPr>
          <p:cNvPr id="4" name="Slide Number Placeholder 3"/>
          <p:cNvSpPr>
            <a:spLocks noGrp="1"/>
          </p:cNvSpPr>
          <p:nvPr>
            <p:ph type="sldNum" sz="quarter" idx="5"/>
          </p:nvPr>
        </p:nvSpPr>
        <p:spPr/>
        <p:txBody>
          <a:bodyPr/>
          <a:lstStyle/>
          <a:p>
            <a:fld id="{B2684601-484A-4B2F-A872-198BDCF0F7CC}" type="slidenum">
              <a:rPr lang="zh-CN" altLang="en-US" smtClean="0"/>
              <a:t>19</a:t>
            </a:fld>
            <a:endParaRPr lang="zh-CN" altLang="en-US"/>
          </a:p>
        </p:txBody>
      </p:sp>
    </p:spTree>
    <p:extLst>
      <p:ext uri="{BB962C8B-B14F-4D97-AF65-F5344CB8AC3E}">
        <p14:creationId xmlns:p14="http://schemas.microsoft.com/office/powerpoint/2010/main" val="82325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684601-484A-4B2F-A872-198BDCF0F7CC}" type="slidenum">
              <a:rPr lang="zh-CN" altLang="en-US" smtClean="0"/>
              <a:t>26</a:t>
            </a:fld>
            <a:endParaRPr lang="zh-CN" altLang="en-US"/>
          </a:p>
        </p:txBody>
      </p:sp>
    </p:spTree>
    <p:extLst>
      <p:ext uri="{BB962C8B-B14F-4D97-AF65-F5344CB8AC3E}">
        <p14:creationId xmlns:p14="http://schemas.microsoft.com/office/powerpoint/2010/main" val="2954471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93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2C82588-4910-4499-ACF8-06CDCA2C7A2F}" type="datetimeFigureOut">
              <a:rPr lang="zh-CN" altLang="en-US"/>
              <a:pPr>
                <a:defRPr/>
              </a:pPr>
              <a:t>2020/11/1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36906EE-08AD-4A42-8A7A-F5A10B8363B7}" type="slidenum">
              <a:rPr lang="zh-CN" altLang="en-US"/>
              <a:pPr>
                <a:defRPr/>
              </a:pPr>
              <a:t>‹#›</a:t>
            </a:fld>
            <a:endParaRPr lang="zh-CN" altLang="en-US"/>
          </a:p>
        </p:txBody>
      </p:sp>
    </p:spTree>
    <p:extLst>
      <p:ext uri="{BB962C8B-B14F-4D97-AF65-F5344CB8AC3E}">
        <p14:creationId xmlns:p14="http://schemas.microsoft.com/office/powerpoint/2010/main" val="24925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7AE386F-994E-41AF-8C56-42FA44179A48}" type="datetimeFigureOut">
              <a:rPr lang="zh-CN" altLang="en-US"/>
              <a:pPr>
                <a:defRPr/>
              </a:pPr>
              <a:t>2020/11/1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ED6F612-EBD1-45AA-A73A-BCE209B8CDE8}" type="slidenum">
              <a:rPr lang="zh-CN" altLang="en-US"/>
              <a:pPr>
                <a:defRPr/>
              </a:pPr>
              <a:t>‹#›</a:t>
            </a:fld>
            <a:endParaRPr lang="zh-CN" altLang="en-US"/>
          </a:p>
        </p:txBody>
      </p:sp>
    </p:spTree>
    <p:extLst>
      <p:ext uri="{BB962C8B-B14F-4D97-AF65-F5344CB8AC3E}">
        <p14:creationId xmlns:p14="http://schemas.microsoft.com/office/powerpoint/2010/main" val="1191587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CADEF0B-01FE-453F-AE56-32CA4533F452}" type="datetimeFigureOut">
              <a:rPr lang="zh-CN" altLang="en-US"/>
              <a:pPr>
                <a:defRPr/>
              </a:pPr>
              <a:t>2020/11/1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B4B816-9D15-4157-9CB9-6C850EEF8DF0}" type="slidenum">
              <a:rPr lang="zh-CN" altLang="en-US"/>
              <a:pPr>
                <a:defRPr/>
              </a:pPr>
              <a:t>‹#›</a:t>
            </a:fld>
            <a:endParaRPr lang="zh-CN" altLang="en-US"/>
          </a:p>
        </p:txBody>
      </p:sp>
    </p:spTree>
    <p:extLst>
      <p:ext uri="{BB962C8B-B14F-4D97-AF65-F5344CB8AC3E}">
        <p14:creationId xmlns:p14="http://schemas.microsoft.com/office/powerpoint/2010/main" val="7888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1DE56AC-8635-4EF9-8AE4-9B08E8392426}" type="datetimeFigureOut">
              <a:rPr lang="zh-CN" altLang="en-US"/>
              <a:pPr>
                <a:defRPr/>
              </a:pPr>
              <a:t>2020/11/1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3366A4A-9B42-4AAF-ADD4-DDEBE0C5F123}" type="slidenum">
              <a:rPr lang="zh-CN" altLang="en-US"/>
              <a:pPr>
                <a:defRPr/>
              </a:pPr>
              <a:t>‹#›</a:t>
            </a:fld>
            <a:endParaRPr lang="zh-CN" altLang="en-US"/>
          </a:p>
        </p:txBody>
      </p:sp>
      <p:sp>
        <p:nvSpPr>
          <p:cNvPr id="7" name="直角三角形 15">
            <a:extLst>
              <a:ext uri="{FF2B5EF4-FFF2-40B4-BE49-F238E27FC236}">
                <a16:creationId xmlns:a16="http://schemas.microsoft.com/office/drawing/2014/main" id="{7133B3E8-FACA-47C3-BE02-08C54BA34A93}"/>
              </a:ext>
            </a:extLst>
          </p:cNvPr>
          <p:cNvSpPr/>
          <p:nvPr userDrawn="1"/>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16">
            <a:extLst>
              <a:ext uri="{FF2B5EF4-FFF2-40B4-BE49-F238E27FC236}">
                <a16:creationId xmlns:a16="http://schemas.microsoft.com/office/drawing/2014/main" id="{C61EFBF8-FA6A-4202-AF8B-E537E925B831}"/>
              </a:ext>
            </a:extLst>
          </p:cNvPr>
          <p:cNvSpPr/>
          <p:nvPr userDrawn="1"/>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7">
            <a:extLst>
              <a:ext uri="{FF2B5EF4-FFF2-40B4-BE49-F238E27FC236}">
                <a16:creationId xmlns:a16="http://schemas.microsoft.com/office/drawing/2014/main" id="{161D7886-FE8E-464A-B194-3363493B8CD6}"/>
              </a:ext>
            </a:extLst>
          </p:cNvPr>
          <p:cNvSpPr/>
          <p:nvPr userDrawn="1"/>
        </p:nvSpPr>
        <p:spPr bwMode="auto">
          <a:xfrm rot="16200000" flipH="1">
            <a:off x="11182350" y="0"/>
            <a:ext cx="1009650" cy="10096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直角三角形 1">
            <a:extLst>
              <a:ext uri="{FF2B5EF4-FFF2-40B4-BE49-F238E27FC236}">
                <a16:creationId xmlns:a16="http://schemas.microsoft.com/office/drawing/2014/main" id="{9AE5C27B-F8F6-4F22-9CEB-CCAFEE1F8AF5}"/>
              </a:ext>
            </a:extLst>
          </p:cNvPr>
          <p:cNvSpPr/>
          <p:nvPr userDrawn="1"/>
        </p:nvSpPr>
        <p:spPr bwMode="auto">
          <a:xfrm rot="16200000" flipH="1">
            <a:off x="11358563" y="0"/>
            <a:ext cx="833438" cy="8334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89470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5477384-634F-4F44-9724-839A8C30B665}" type="datetimeFigureOut">
              <a:rPr lang="zh-CN" altLang="en-US"/>
              <a:pPr>
                <a:defRPr/>
              </a:pPr>
              <a:t>2020/11/1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BCD807E-C70C-4298-BA27-8CD6220FFE58}" type="slidenum">
              <a:rPr lang="zh-CN" altLang="en-US"/>
              <a:pPr>
                <a:defRPr/>
              </a:pPr>
              <a:t>‹#›</a:t>
            </a:fld>
            <a:endParaRPr lang="zh-CN" altLang="en-US"/>
          </a:p>
        </p:txBody>
      </p:sp>
    </p:spTree>
    <p:extLst>
      <p:ext uri="{BB962C8B-B14F-4D97-AF65-F5344CB8AC3E}">
        <p14:creationId xmlns:p14="http://schemas.microsoft.com/office/powerpoint/2010/main" val="200939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528567F-0BFC-48B9-8616-0ED6B4C0705F}" type="datetimeFigureOut">
              <a:rPr lang="zh-CN" altLang="en-US"/>
              <a:pPr>
                <a:defRPr/>
              </a:pPr>
              <a:t>2020/11/1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5F41341-89E6-45A4-8ECA-D9DAF29B25F2}" type="slidenum">
              <a:rPr lang="zh-CN" altLang="en-US"/>
              <a:pPr>
                <a:defRPr/>
              </a:pPr>
              <a:t>‹#›</a:t>
            </a:fld>
            <a:endParaRPr lang="zh-CN" altLang="en-US"/>
          </a:p>
        </p:txBody>
      </p:sp>
    </p:spTree>
    <p:extLst>
      <p:ext uri="{BB962C8B-B14F-4D97-AF65-F5344CB8AC3E}">
        <p14:creationId xmlns:p14="http://schemas.microsoft.com/office/powerpoint/2010/main" val="73256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337C4E8-ADB2-43C9-951A-6234E67908F2}" type="datetimeFigureOut">
              <a:rPr lang="zh-CN" altLang="en-US"/>
              <a:pPr>
                <a:defRPr/>
              </a:pPr>
              <a:t>2020/11/1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C4B1B6C-7D39-40F0-B571-A2B53A21EFBA}" type="slidenum">
              <a:rPr lang="zh-CN" altLang="en-US"/>
              <a:pPr>
                <a:defRPr/>
              </a:pPr>
              <a:t>‹#›</a:t>
            </a:fld>
            <a:endParaRPr lang="zh-CN" altLang="en-US"/>
          </a:p>
        </p:txBody>
      </p:sp>
    </p:spTree>
    <p:extLst>
      <p:ext uri="{BB962C8B-B14F-4D97-AF65-F5344CB8AC3E}">
        <p14:creationId xmlns:p14="http://schemas.microsoft.com/office/powerpoint/2010/main" val="345237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146C2BD-D143-4C6F-A1FD-798C64E2E093}" type="datetimeFigureOut">
              <a:rPr lang="zh-CN" altLang="en-US"/>
              <a:pPr>
                <a:defRPr/>
              </a:pPr>
              <a:t>2020/11/1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D1F3B78-19A2-49A6-8FC9-760B3EBC21E9}" type="slidenum">
              <a:rPr lang="zh-CN" altLang="en-US"/>
              <a:pPr>
                <a:defRPr/>
              </a:pPr>
              <a:t>‹#›</a:t>
            </a:fld>
            <a:endParaRPr lang="zh-CN" altLang="en-US"/>
          </a:p>
        </p:txBody>
      </p:sp>
    </p:spTree>
    <p:extLst>
      <p:ext uri="{BB962C8B-B14F-4D97-AF65-F5344CB8AC3E}">
        <p14:creationId xmlns:p14="http://schemas.microsoft.com/office/powerpoint/2010/main" val="25179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C45EBCA-0A41-4E4C-83A0-80638FFE669E}" type="datetimeFigureOut">
              <a:rPr lang="zh-CN" altLang="en-US"/>
              <a:pPr>
                <a:defRPr/>
              </a:pPr>
              <a:t>2020/11/1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DA3CB2C-4798-4685-ABD6-67A6A6DFE719}" type="slidenum">
              <a:rPr lang="zh-CN" altLang="en-US"/>
              <a:pPr>
                <a:defRPr/>
              </a:pPr>
              <a:t>‹#›</a:t>
            </a:fld>
            <a:endParaRPr lang="zh-CN" altLang="en-US"/>
          </a:p>
        </p:txBody>
      </p:sp>
      <p:sp>
        <p:nvSpPr>
          <p:cNvPr id="5" name="直角三角形 15">
            <a:extLst>
              <a:ext uri="{FF2B5EF4-FFF2-40B4-BE49-F238E27FC236}">
                <a16:creationId xmlns:a16="http://schemas.microsoft.com/office/drawing/2014/main" id="{5A10CA86-4CFB-4D43-B2C4-69407A46EDFD}"/>
              </a:ext>
            </a:extLst>
          </p:cNvPr>
          <p:cNvSpPr/>
          <p:nvPr userDrawn="1"/>
        </p:nvSpPr>
        <p:spPr bwMode="auto">
          <a:xfrm rot="16200000" flipV="1">
            <a:off x="0" y="5829300"/>
            <a:ext cx="1028700" cy="10287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直角三角形 16">
            <a:extLst>
              <a:ext uri="{FF2B5EF4-FFF2-40B4-BE49-F238E27FC236}">
                <a16:creationId xmlns:a16="http://schemas.microsoft.com/office/drawing/2014/main" id="{F0C4D56A-43AD-44F5-9912-72F6490050DE}"/>
              </a:ext>
            </a:extLst>
          </p:cNvPr>
          <p:cNvSpPr/>
          <p:nvPr userDrawn="1"/>
        </p:nvSpPr>
        <p:spPr bwMode="auto">
          <a:xfrm rot="16200000" flipV="1">
            <a:off x="1" y="6008687"/>
            <a:ext cx="849312" cy="84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9814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1F0D2FF-DAF4-4A32-B2B0-93C0CED01EA9}" type="datetimeFigureOut">
              <a:rPr lang="zh-CN" altLang="en-US"/>
              <a:pPr>
                <a:defRPr/>
              </a:pPr>
              <a:t>2020/11/1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4F4E62B-90F6-4886-894E-04E6621BD1B0}" type="slidenum">
              <a:rPr lang="zh-CN" altLang="en-US"/>
              <a:pPr>
                <a:defRPr/>
              </a:pPr>
              <a:t>‹#›</a:t>
            </a:fld>
            <a:endParaRPr lang="zh-CN" altLang="en-US"/>
          </a:p>
        </p:txBody>
      </p:sp>
    </p:spTree>
    <p:extLst>
      <p:ext uri="{BB962C8B-B14F-4D97-AF65-F5344CB8AC3E}">
        <p14:creationId xmlns:p14="http://schemas.microsoft.com/office/powerpoint/2010/main" val="278830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28D34C8-A55B-4CD8-83C3-6F707655F83B}" type="datetimeFigureOut">
              <a:rPr lang="zh-CN" altLang="en-US"/>
              <a:pPr>
                <a:defRPr/>
              </a:pPr>
              <a:t>2020/11/1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43DA948-EFF4-4118-90C0-A94D6A8C4C24}" type="slidenum">
              <a:rPr lang="zh-CN" altLang="en-US"/>
              <a:pPr>
                <a:defRPr/>
              </a:pPr>
              <a:t>‹#›</a:t>
            </a:fld>
            <a:endParaRPr lang="zh-CN" altLang="en-US"/>
          </a:p>
        </p:txBody>
      </p:sp>
    </p:spTree>
    <p:extLst>
      <p:ext uri="{BB962C8B-B14F-4D97-AF65-F5344CB8AC3E}">
        <p14:creationId xmlns:p14="http://schemas.microsoft.com/office/powerpoint/2010/main" val="23917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430213" y="3419475"/>
            <a:ext cx="578951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200" dirty="0">
                <a:solidFill>
                  <a:schemeClr val="accent2"/>
                </a:solidFill>
                <a:latin typeface="DIN"/>
                <a:ea typeface="宋体"/>
              </a:rPr>
              <a:t>Python for data analysis </a:t>
            </a:r>
            <a:endParaRPr lang="zh-CN" altLang="en-US" dirty="0">
              <a:solidFill>
                <a:schemeClr val="accent2"/>
              </a:solidFill>
              <a:latin typeface="DIN"/>
              <a:ea typeface="宋体"/>
            </a:endParaRPr>
          </a:p>
          <a:p>
            <a:r>
              <a:rPr lang="en-US" altLang="zh-CN" sz="2400" dirty="0">
                <a:solidFill>
                  <a:schemeClr val="accent2"/>
                </a:solidFill>
                <a:latin typeface="DIN"/>
                <a:ea typeface="宋体"/>
              </a:rPr>
              <a:t>Group 2</a:t>
            </a:r>
          </a:p>
          <a:p>
            <a:endParaRPr lang="en-US" altLang="zh-CN" sz="2000" dirty="0">
              <a:solidFill>
                <a:schemeClr val="accent2"/>
              </a:solidFill>
              <a:latin typeface="DIN"/>
              <a:ea typeface="宋体"/>
            </a:endParaRPr>
          </a:p>
          <a:p>
            <a:r>
              <a:rPr lang="en-US" altLang="zh-CN" sz="2000" dirty="0">
                <a:solidFill>
                  <a:schemeClr val="accent2"/>
                </a:solidFill>
                <a:latin typeface="DIN"/>
                <a:ea typeface="宋体"/>
              </a:rPr>
              <a:t>LI SHIYU</a:t>
            </a:r>
          </a:p>
          <a:p>
            <a:r>
              <a:rPr lang="en-US" altLang="zh-CN" sz="2000" dirty="0">
                <a:solidFill>
                  <a:schemeClr val="accent2"/>
                </a:solidFill>
                <a:latin typeface="DIN"/>
                <a:ea typeface="宋体"/>
              </a:rPr>
              <a:t>MARCUS CHAN HUA RUI​ </a:t>
            </a:r>
          </a:p>
          <a:p>
            <a:r>
              <a:rPr lang="en-US" altLang="zh-CN" sz="2000" dirty="0">
                <a:solidFill>
                  <a:schemeClr val="accent2"/>
                </a:solidFill>
                <a:latin typeface="DIN"/>
                <a:ea typeface="宋体"/>
              </a:rPr>
              <a:t>XU SHANGQING</a:t>
            </a:r>
            <a:endParaRPr lang="en-US" dirty="0">
              <a:solidFill>
                <a:schemeClr val="accent2"/>
              </a:solidFill>
            </a:endParaRPr>
          </a:p>
          <a:p>
            <a:r>
              <a:rPr lang="en-US" altLang="zh-CN" sz="2000" dirty="0">
                <a:solidFill>
                  <a:schemeClr val="accent2"/>
                </a:solidFill>
                <a:latin typeface="DIN"/>
                <a:ea typeface="宋体"/>
              </a:rPr>
              <a:t>YANG YINGTONG </a:t>
            </a:r>
          </a:p>
          <a:p>
            <a:r>
              <a:rPr lang="en-US" altLang="zh-CN" sz="2000" dirty="0">
                <a:solidFill>
                  <a:schemeClr val="accent2"/>
                </a:solidFill>
                <a:latin typeface="DIN"/>
                <a:ea typeface="宋体"/>
              </a:rPr>
              <a:t>ZHANG YANG</a:t>
            </a:r>
          </a:p>
          <a:p>
            <a:endParaRPr lang="en-US" altLang="zh-CN" sz="2000" dirty="0">
              <a:solidFill>
                <a:schemeClr val="accent2"/>
              </a:solidFill>
              <a:latin typeface="DIN"/>
              <a:ea typeface="宋体"/>
            </a:endParaRPr>
          </a:p>
        </p:txBody>
      </p:sp>
      <p:sp>
        <p:nvSpPr>
          <p:cNvPr id="6" name="文本框 5"/>
          <p:cNvSpPr txBox="1">
            <a:spLocks noChangeArrowheads="1"/>
          </p:cNvSpPr>
          <p:nvPr/>
        </p:nvSpPr>
        <p:spPr bwMode="auto">
          <a:xfrm>
            <a:off x="430213" y="849313"/>
            <a:ext cx="77231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dirty="0">
                <a:solidFill>
                  <a:schemeClr val="accent2"/>
                </a:solidFill>
                <a:latin typeface="DIN"/>
                <a:ea typeface="宋体"/>
              </a:rPr>
              <a:t>Credit Card </a:t>
            </a:r>
            <a:endParaRPr lang="en-US" altLang="zh-CN" sz="6000" dirty="0">
              <a:solidFill>
                <a:schemeClr val="accent2"/>
              </a:solidFill>
              <a:latin typeface="DIN" pitchFamily="50" charset="0"/>
            </a:endParaRPr>
          </a:p>
          <a:p>
            <a:pPr eaLnBrk="1" hangingPunct="1"/>
            <a:r>
              <a:rPr lang="en-US" altLang="zh-CN" sz="6000" dirty="0">
                <a:solidFill>
                  <a:schemeClr val="accent2"/>
                </a:solidFill>
                <a:latin typeface="DIN"/>
                <a:ea typeface="宋体"/>
              </a:rPr>
              <a:t>Fraud Detection</a:t>
            </a:r>
            <a:endParaRPr lang="zh-CN" altLang="en-US" sz="6000">
              <a:solidFill>
                <a:schemeClr val="accent2"/>
              </a:solidFill>
              <a:latin typeface="DIN"/>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4C5E0-8199-4306-B459-2F0D98072808}"/>
              </a:ext>
            </a:extLst>
          </p:cNvPr>
          <p:cNvSpPr>
            <a:spLocks noGrp="1"/>
          </p:cNvSpPr>
          <p:nvPr>
            <p:ph type="title"/>
          </p:nvPr>
        </p:nvSpPr>
        <p:spPr>
          <a:xfrm>
            <a:off x="838200" y="365125"/>
            <a:ext cx="10515600" cy="1325563"/>
          </a:xfrm>
        </p:spPr>
        <p:txBody>
          <a:bodyPr/>
          <a:lstStyle/>
          <a:p>
            <a:r>
              <a:rPr lang="en-US" dirty="0"/>
              <a:t>Logistic Regression</a:t>
            </a:r>
          </a:p>
        </p:txBody>
      </p:sp>
      <p:sp>
        <p:nvSpPr>
          <p:cNvPr id="6" name="Rectangle 5">
            <a:extLst>
              <a:ext uri="{FF2B5EF4-FFF2-40B4-BE49-F238E27FC236}">
                <a16:creationId xmlns:a16="http://schemas.microsoft.com/office/drawing/2014/main" id="{0617E965-265D-434C-A2C5-0A6EABF6304F}"/>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7" name="Rectangle 6">
            <a:extLst>
              <a:ext uri="{FF2B5EF4-FFF2-40B4-BE49-F238E27FC236}">
                <a16:creationId xmlns:a16="http://schemas.microsoft.com/office/drawing/2014/main" id="{D65BF2CE-8C7E-48F8-8325-A4B2E5549A08}"/>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8" name="Rectangle 7">
            <a:extLst>
              <a:ext uri="{FF2B5EF4-FFF2-40B4-BE49-F238E27FC236}">
                <a16:creationId xmlns:a16="http://schemas.microsoft.com/office/drawing/2014/main" id="{F2C26DF3-8F55-4CB9-B79A-E5C9E56A87C4}"/>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9" name="Rectangle 8">
            <a:extLst>
              <a:ext uri="{FF2B5EF4-FFF2-40B4-BE49-F238E27FC236}">
                <a16:creationId xmlns:a16="http://schemas.microsoft.com/office/drawing/2014/main" id="{139102F9-B9DC-4910-86B6-4192EC1BE861}"/>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0" name="Rectangle 9">
            <a:extLst>
              <a:ext uri="{FF2B5EF4-FFF2-40B4-BE49-F238E27FC236}">
                <a16:creationId xmlns:a16="http://schemas.microsoft.com/office/drawing/2014/main" id="{51A7B204-B6F7-4798-88F7-DB715C17C676}"/>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11" name="TextBox 10">
            <a:extLst>
              <a:ext uri="{FF2B5EF4-FFF2-40B4-BE49-F238E27FC236}">
                <a16:creationId xmlns:a16="http://schemas.microsoft.com/office/drawing/2014/main" id="{59B1C8B0-FB67-47A7-8B71-8524673325D6}"/>
              </a:ext>
            </a:extLst>
          </p:cNvPr>
          <p:cNvSpPr txBox="1"/>
          <p:nvPr/>
        </p:nvSpPr>
        <p:spPr>
          <a:xfrm>
            <a:off x="838200" y="1027906"/>
            <a:ext cx="2065245" cy="369332"/>
          </a:xfrm>
          <a:prstGeom prst="rect">
            <a:avLst/>
          </a:prstGeom>
          <a:noFill/>
        </p:spPr>
        <p:txBody>
          <a:bodyPr wrap="none" rtlCol="0">
            <a:spAutoFit/>
          </a:bodyPr>
          <a:lstStyle/>
          <a:p>
            <a:r>
              <a:rPr lang="en-US" dirty="0"/>
              <a:t>Results and Analysis</a:t>
            </a:r>
          </a:p>
        </p:txBody>
      </p:sp>
      <p:graphicFrame>
        <p:nvGraphicFramePr>
          <p:cNvPr id="12" name="Table 12">
            <a:extLst>
              <a:ext uri="{FF2B5EF4-FFF2-40B4-BE49-F238E27FC236}">
                <a16:creationId xmlns:a16="http://schemas.microsoft.com/office/drawing/2014/main" id="{0AB2C503-2860-4301-8D9F-70833BDAD2ED}"/>
              </a:ext>
            </a:extLst>
          </p:cNvPr>
          <p:cNvGraphicFramePr>
            <a:graphicFrameLocks noGrp="1"/>
          </p:cNvGraphicFramePr>
          <p:nvPr>
            <p:extLst>
              <p:ext uri="{D42A27DB-BD31-4B8C-83A1-F6EECF244321}">
                <p14:modId xmlns:p14="http://schemas.microsoft.com/office/powerpoint/2010/main" val="3466612140"/>
              </p:ext>
            </p:extLst>
          </p:nvPr>
        </p:nvGraphicFramePr>
        <p:xfrm>
          <a:off x="405114" y="1690688"/>
          <a:ext cx="11343191" cy="3787962"/>
        </p:xfrm>
        <a:graphic>
          <a:graphicData uri="http://schemas.openxmlformats.org/drawingml/2006/table">
            <a:tbl>
              <a:tblPr firstRow="1" bandRow="1">
                <a:tableStyleId>{5C22544A-7EE6-4342-B048-85BDC9FD1C3A}</a:tableStyleId>
              </a:tblPr>
              <a:tblGrid>
                <a:gridCol w="2037144">
                  <a:extLst>
                    <a:ext uri="{9D8B030D-6E8A-4147-A177-3AD203B41FA5}">
                      <a16:colId xmlns:a16="http://schemas.microsoft.com/office/drawing/2014/main" val="4143588407"/>
                    </a:ext>
                  </a:extLst>
                </a:gridCol>
                <a:gridCol w="1724628">
                  <a:extLst>
                    <a:ext uri="{9D8B030D-6E8A-4147-A177-3AD203B41FA5}">
                      <a16:colId xmlns:a16="http://schemas.microsoft.com/office/drawing/2014/main" val="927622001"/>
                    </a:ext>
                  </a:extLst>
                </a:gridCol>
                <a:gridCol w="1307939">
                  <a:extLst>
                    <a:ext uri="{9D8B030D-6E8A-4147-A177-3AD203B41FA5}">
                      <a16:colId xmlns:a16="http://schemas.microsoft.com/office/drawing/2014/main" val="3616863436"/>
                    </a:ext>
                  </a:extLst>
                </a:gridCol>
                <a:gridCol w="1493134">
                  <a:extLst>
                    <a:ext uri="{9D8B030D-6E8A-4147-A177-3AD203B41FA5}">
                      <a16:colId xmlns:a16="http://schemas.microsoft.com/office/drawing/2014/main" val="2429058112"/>
                    </a:ext>
                  </a:extLst>
                </a:gridCol>
                <a:gridCol w="1817226">
                  <a:extLst>
                    <a:ext uri="{9D8B030D-6E8A-4147-A177-3AD203B41FA5}">
                      <a16:colId xmlns:a16="http://schemas.microsoft.com/office/drawing/2014/main" val="1044643195"/>
                    </a:ext>
                  </a:extLst>
                </a:gridCol>
                <a:gridCol w="1187750">
                  <a:extLst>
                    <a:ext uri="{9D8B030D-6E8A-4147-A177-3AD203B41FA5}">
                      <a16:colId xmlns:a16="http://schemas.microsoft.com/office/drawing/2014/main" val="1681644521"/>
                    </a:ext>
                  </a:extLst>
                </a:gridCol>
                <a:gridCol w="1775370">
                  <a:extLst>
                    <a:ext uri="{9D8B030D-6E8A-4147-A177-3AD203B41FA5}">
                      <a16:colId xmlns:a16="http://schemas.microsoft.com/office/drawing/2014/main" val="131725988"/>
                    </a:ext>
                  </a:extLst>
                </a:gridCol>
              </a:tblGrid>
              <a:tr h="631327">
                <a:tc>
                  <a:txBody>
                    <a:bodyPr/>
                    <a:lstStyle/>
                    <a:p>
                      <a:pPr algn="ctr" fontAlgn="b"/>
                      <a:endParaRPr lang="en-US" sz="1800" b="0" i="0" u="none" strike="noStrike" dirty="0">
                        <a:solidFill>
                          <a:schemeClr val="bg1"/>
                        </a:solidFill>
                        <a:effectLst/>
                        <a:latin typeface="Times New Roman" panose="02020603050405020304" pitchFamily="18" charset="0"/>
                      </a:endParaRPr>
                    </a:p>
                  </a:txBody>
                  <a:tcPr marL="6350" marR="6350" marT="6350" marB="0" anchor="b"/>
                </a:tc>
                <a:tc>
                  <a:txBody>
                    <a:bodyPr/>
                    <a:lstStyle/>
                    <a:p>
                      <a:pPr algn="ctr" fontAlgn="b"/>
                      <a:r>
                        <a:rPr lang="en-US" sz="1800" b="0" i="0" u="none" strike="noStrike" dirty="0">
                          <a:solidFill>
                            <a:schemeClr val="bg1"/>
                          </a:solidFill>
                          <a:effectLst/>
                          <a:latin typeface="Times New Roman" panose="02020603050405020304" pitchFamily="18" charset="0"/>
                        </a:rPr>
                        <a:t>Accuracy Rate</a:t>
                      </a:r>
                    </a:p>
                  </a:txBody>
                  <a:tcPr marL="6350" marR="6350" marT="6350" marB="0" anchor="b"/>
                </a:tc>
                <a:tc>
                  <a:txBody>
                    <a:bodyPr/>
                    <a:lstStyle/>
                    <a:p>
                      <a:pPr algn="ctr" fontAlgn="b"/>
                      <a:r>
                        <a:rPr lang="en-US" sz="1800" b="0" i="0" u="none" strike="noStrike">
                          <a:solidFill>
                            <a:schemeClr val="bg1"/>
                          </a:solidFill>
                          <a:effectLst/>
                          <a:latin typeface="Times New Roman" panose="02020603050405020304" pitchFamily="18" charset="0"/>
                        </a:rPr>
                        <a:t>Precision</a:t>
                      </a:r>
                      <a:endParaRPr lang="en-US" sz="1800" b="0" i="0" u="none" strike="noStrike" dirty="0">
                        <a:solidFill>
                          <a:schemeClr val="bg1"/>
                        </a:solidFill>
                        <a:effectLst/>
                        <a:latin typeface="Times New Roman" panose="02020603050405020304" pitchFamily="18" charset="0"/>
                      </a:endParaRPr>
                    </a:p>
                  </a:txBody>
                  <a:tcPr marL="6350" marR="6350" marT="6350" marB="0" anchor="b"/>
                </a:tc>
                <a:tc>
                  <a:txBody>
                    <a:bodyPr/>
                    <a:lstStyle/>
                    <a:p>
                      <a:pPr algn="ctr" fontAlgn="b"/>
                      <a:r>
                        <a:rPr lang="en-US" sz="1800" b="0" i="0" u="none" strike="noStrike">
                          <a:solidFill>
                            <a:schemeClr val="bg1"/>
                          </a:solidFill>
                          <a:effectLst/>
                          <a:latin typeface="Times New Roman" panose="02020603050405020304" pitchFamily="18" charset="0"/>
                        </a:rPr>
                        <a:t>Recall</a:t>
                      </a:r>
                      <a:endParaRPr lang="en-US" sz="1800" b="0" i="0" u="none" strike="noStrike" dirty="0">
                        <a:solidFill>
                          <a:schemeClr val="bg1"/>
                        </a:solidFill>
                        <a:effectLst/>
                        <a:latin typeface="Times New Roman" panose="02020603050405020304" pitchFamily="18" charset="0"/>
                      </a:endParaRPr>
                    </a:p>
                  </a:txBody>
                  <a:tcPr marL="6350" marR="6350" marT="6350" marB="0" anchor="b"/>
                </a:tc>
                <a:tc>
                  <a:txBody>
                    <a:bodyPr/>
                    <a:lstStyle/>
                    <a:p>
                      <a:pPr algn="ctr" fontAlgn="b"/>
                      <a:r>
                        <a:rPr lang="en-US" sz="1800" b="0" i="0" u="none" strike="noStrike">
                          <a:solidFill>
                            <a:schemeClr val="bg1"/>
                          </a:solidFill>
                          <a:effectLst/>
                          <a:latin typeface="Times New Roman"/>
                        </a:rPr>
                        <a:t>F1-score</a:t>
                      </a:r>
                      <a:endParaRPr lang="en-US" sz="1800" b="0" i="0" u="none" strike="noStrike" dirty="0">
                        <a:solidFill>
                          <a:schemeClr val="bg1"/>
                        </a:solidFill>
                        <a:effectLst/>
                        <a:latin typeface="Times New Roman"/>
                      </a:endParaRPr>
                    </a:p>
                  </a:txBody>
                  <a:tcPr marL="6350" marR="6350" marT="6350" marB="0" anchor="b"/>
                </a:tc>
                <a:tc>
                  <a:txBody>
                    <a:bodyPr/>
                    <a:lstStyle/>
                    <a:p>
                      <a:pPr algn="ctr" fontAlgn="b"/>
                      <a:r>
                        <a:rPr lang="en-US" sz="1800" b="0" i="0" u="none" strike="noStrike">
                          <a:solidFill>
                            <a:schemeClr val="bg1"/>
                          </a:solidFill>
                          <a:effectLst/>
                          <a:latin typeface="Times New Roman"/>
                        </a:rPr>
                        <a:t>AUC</a:t>
                      </a:r>
                      <a:endParaRPr lang="en-US" sz="1800" b="0" i="0" u="none" strike="noStrike" dirty="0">
                        <a:solidFill>
                          <a:schemeClr val="bg1"/>
                        </a:solidFill>
                        <a:effectLst/>
                        <a:latin typeface="Times New Roman"/>
                      </a:endParaRPr>
                    </a:p>
                  </a:txBody>
                  <a:tcPr marL="6350" marR="6350" marT="6350" marB="0" anchor="b"/>
                </a:tc>
                <a:tc>
                  <a:txBody>
                    <a:bodyPr/>
                    <a:lstStyle/>
                    <a:p>
                      <a:pPr algn="ctr" fontAlgn="b"/>
                      <a:r>
                        <a:rPr lang="en-US" sz="1800" b="0" i="0" u="none" strike="noStrike">
                          <a:solidFill>
                            <a:schemeClr val="bg1"/>
                          </a:solidFill>
                          <a:effectLst/>
                          <a:latin typeface="Times New Roman" panose="02020603050405020304" pitchFamily="18" charset="0"/>
                        </a:rPr>
                        <a:t>Tuning parameters</a:t>
                      </a:r>
                      <a:endParaRPr lang="en-US" sz="1800" b="0" i="0" u="none" strike="noStrike" dirty="0">
                        <a:solidFill>
                          <a:schemeClr val="bg1"/>
                        </a:solidFill>
                        <a:effectLst/>
                        <a:latin typeface="Times New Roman" panose="02020603050405020304" pitchFamily="18" charset="0"/>
                      </a:endParaRPr>
                    </a:p>
                  </a:txBody>
                  <a:tcPr marL="6350" marR="6350" marT="6350" marB="0" anchor="b"/>
                </a:tc>
                <a:extLst>
                  <a:ext uri="{0D108BD9-81ED-4DB2-BD59-A6C34878D82A}">
                    <a16:rowId xmlns:a16="http://schemas.microsoft.com/office/drawing/2014/main" val="3233923653"/>
                  </a:ext>
                </a:extLst>
              </a:tr>
              <a:tr h="631327">
                <a:tc>
                  <a:txBody>
                    <a:bodyPr/>
                    <a:lstStyle/>
                    <a:p>
                      <a:pPr algn="ctr" fontAlgn="b"/>
                      <a:r>
                        <a:rPr lang="en-US" sz="1800" b="0" i="0" u="none" strike="noStrike">
                          <a:solidFill>
                            <a:srgbClr val="000000"/>
                          </a:solidFill>
                          <a:effectLst/>
                          <a:latin typeface="Times New Roman"/>
                        </a:rPr>
                        <a:t>RENN</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dirty="0">
                          <a:solidFill>
                            <a:srgbClr val="000000"/>
                          </a:solidFill>
                          <a:effectLst/>
                          <a:latin typeface="Times New Roman"/>
                        </a:rPr>
                        <a:t>1</a:t>
                      </a:r>
                    </a:p>
                  </a:txBody>
                  <a:tcPr marL="6350" marR="6350" marT="6350" marB="0" anchor="b"/>
                </a:tc>
                <a:tc>
                  <a:txBody>
                    <a:bodyPr/>
                    <a:lstStyle/>
                    <a:p>
                      <a:pPr algn="ctr" fontAlgn="b"/>
                      <a:r>
                        <a:rPr lang="en-US" sz="1800" b="0" i="0" u="none" strike="noStrike">
                          <a:solidFill>
                            <a:srgbClr val="000000"/>
                          </a:solidFill>
                          <a:effectLst/>
                          <a:latin typeface="Times New Roman"/>
                        </a:rPr>
                        <a:t>0.93</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0.78</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0.84</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0.972</a:t>
                      </a:r>
                      <a:endParaRPr lang="en-US" sz="1800" b="0" i="0" u="none" strike="noStrike" dirty="0">
                        <a:solidFill>
                          <a:srgbClr val="000000"/>
                        </a:solidFill>
                        <a:effectLst/>
                        <a:latin typeface="Times New Roman"/>
                      </a:endParaRPr>
                    </a:p>
                  </a:txBody>
                  <a:tcPr marL="6350" marR="6350" marT="6350" marB="0" anchor="b"/>
                </a:tc>
                <a:tc>
                  <a:txBody>
                    <a:bodyPr/>
                    <a:lstStyle/>
                    <a:p>
                      <a:pPr algn="ctr" fontAlgn="ctr"/>
                      <a:r>
                        <a:rPr lang="en-US" sz="1800" b="0" i="0" u="none" strike="noStrike">
                          <a:solidFill>
                            <a:srgbClr val="000000"/>
                          </a:solidFill>
                          <a:effectLst/>
                          <a:latin typeface="Times New Roman"/>
                        </a:rPr>
                        <a:t>{'C': 0.001, 'penalty': 'l2'}</a:t>
                      </a:r>
                      <a:endParaRPr lang="en-US" sz="1800" b="0" i="0" u="none" strike="noStrike" dirty="0">
                        <a:solidFill>
                          <a:srgbClr val="000000"/>
                        </a:solidFill>
                        <a:effectLst/>
                        <a:latin typeface="Times New Roman"/>
                      </a:endParaRPr>
                    </a:p>
                  </a:txBody>
                  <a:tcPr marL="6350" marR="6350" marT="6350" marB="0" anchor="ctr"/>
                </a:tc>
                <a:extLst>
                  <a:ext uri="{0D108BD9-81ED-4DB2-BD59-A6C34878D82A}">
                    <a16:rowId xmlns:a16="http://schemas.microsoft.com/office/drawing/2014/main" val="3291020055"/>
                  </a:ext>
                </a:extLst>
              </a:tr>
              <a:tr h="631327">
                <a:tc>
                  <a:txBody>
                    <a:bodyPr/>
                    <a:lstStyle/>
                    <a:p>
                      <a:pPr algn="ctr" fontAlgn="b"/>
                      <a:r>
                        <a:rPr lang="en-US" sz="1800" b="0" i="0" u="none" strike="noStrike">
                          <a:solidFill>
                            <a:srgbClr val="000000"/>
                          </a:solidFill>
                          <a:effectLst/>
                          <a:latin typeface="Times New Roman"/>
                        </a:rPr>
                        <a:t>ENN(sot)</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dirty="0">
                          <a:solidFill>
                            <a:srgbClr val="000000"/>
                          </a:solidFill>
                          <a:effectLst/>
                          <a:latin typeface="Times New Roman"/>
                        </a:rPr>
                        <a:t>0.98</a:t>
                      </a:r>
                    </a:p>
                  </a:txBody>
                  <a:tcPr marL="6350" marR="6350" marT="6350" marB="0" anchor="b"/>
                </a:tc>
                <a:tc>
                  <a:txBody>
                    <a:bodyPr/>
                    <a:lstStyle/>
                    <a:p>
                      <a:pPr algn="ctr" fontAlgn="b"/>
                      <a:r>
                        <a:rPr lang="en-US" sz="1800" b="0" i="0" u="none" strike="noStrike">
                          <a:solidFill>
                            <a:srgbClr val="000000"/>
                          </a:solidFill>
                          <a:effectLst/>
                          <a:latin typeface="Times New Roman"/>
                        </a:rPr>
                        <a:t>0.53</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0.93</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0.55</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0.9755</a:t>
                      </a:r>
                      <a:endParaRPr lang="en-US" sz="1800" b="0" i="0" u="none" strike="noStrike" dirty="0">
                        <a:solidFill>
                          <a:srgbClr val="000000"/>
                        </a:solidFill>
                        <a:effectLst/>
                        <a:latin typeface="Times New Roman"/>
                      </a:endParaRPr>
                    </a:p>
                  </a:txBody>
                  <a:tcPr marL="6350" marR="6350" marT="6350" marB="0" anchor="b"/>
                </a:tc>
                <a:tc>
                  <a:txBody>
                    <a:bodyPr/>
                    <a:lstStyle/>
                    <a:p>
                      <a:pPr algn="ctr" fontAlgn="ctr"/>
                      <a:r>
                        <a:rPr lang="en-US" sz="1800" b="0" i="0" u="none" strike="noStrike">
                          <a:solidFill>
                            <a:srgbClr val="000000"/>
                          </a:solidFill>
                          <a:effectLst/>
                          <a:latin typeface="Times New Roman"/>
                        </a:rPr>
                        <a:t>{'C': 0.001, 'penalty': 'l2'}</a:t>
                      </a:r>
                      <a:endParaRPr lang="en-US" sz="1800" b="0" i="0" u="none" strike="noStrike" dirty="0">
                        <a:solidFill>
                          <a:srgbClr val="000000"/>
                        </a:solidFill>
                        <a:effectLst/>
                        <a:latin typeface="Times New Roman"/>
                      </a:endParaRPr>
                    </a:p>
                  </a:txBody>
                  <a:tcPr marL="6350" marR="6350" marT="6350" marB="0" anchor="ctr"/>
                </a:tc>
                <a:extLst>
                  <a:ext uri="{0D108BD9-81ED-4DB2-BD59-A6C34878D82A}">
                    <a16:rowId xmlns:a16="http://schemas.microsoft.com/office/drawing/2014/main" val="3391352522"/>
                  </a:ext>
                </a:extLst>
              </a:tr>
              <a:tr h="631327">
                <a:tc>
                  <a:txBody>
                    <a:bodyPr/>
                    <a:lstStyle/>
                    <a:p>
                      <a:pPr algn="ctr" fontAlgn="b"/>
                      <a:r>
                        <a:rPr lang="en-US" sz="1800" b="0" i="0" u="none" strike="noStrike">
                          <a:solidFill>
                            <a:srgbClr val="000000"/>
                          </a:solidFill>
                          <a:effectLst/>
                          <a:latin typeface="Times New Roman"/>
                        </a:rPr>
                        <a:t>SMOTE(sos)</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dirty="0">
                          <a:solidFill>
                            <a:srgbClr val="000000"/>
                          </a:solidFill>
                          <a:effectLst/>
                          <a:latin typeface="Times New Roman"/>
                        </a:rPr>
                        <a:t>0.98</a:t>
                      </a:r>
                    </a:p>
                  </a:txBody>
                  <a:tcPr marL="6350" marR="6350" marT="6350" marB="0" anchor="b"/>
                </a:tc>
                <a:tc>
                  <a:txBody>
                    <a:bodyPr/>
                    <a:lstStyle/>
                    <a:p>
                      <a:pPr algn="ctr" fontAlgn="b"/>
                      <a:r>
                        <a:rPr lang="en-US" sz="1800" b="0" i="0" u="none" strike="noStrike">
                          <a:solidFill>
                            <a:srgbClr val="000000"/>
                          </a:solidFill>
                          <a:effectLst/>
                          <a:latin typeface="Times New Roman"/>
                        </a:rPr>
                        <a:t>0.53</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0.93</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0.55</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0.9751</a:t>
                      </a:r>
                      <a:endParaRPr lang="en-US" sz="1800" b="0" i="0" u="none" strike="noStrike" dirty="0">
                        <a:solidFill>
                          <a:srgbClr val="000000"/>
                        </a:solidFill>
                        <a:effectLst/>
                        <a:latin typeface="Times New Roman"/>
                      </a:endParaRPr>
                    </a:p>
                  </a:txBody>
                  <a:tcPr marL="6350" marR="6350" marT="6350" marB="0" anchor="b"/>
                </a:tc>
                <a:tc>
                  <a:txBody>
                    <a:bodyPr/>
                    <a:lstStyle/>
                    <a:p>
                      <a:pPr algn="ctr" fontAlgn="ctr"/>
                      <a:r>
                        <a:rPr lang="en-US" sz="1800" b="0" i="0" u="none" strike="noStrike">
                          <a:solidFill>
                            <a:srgbClr val="000000"/>
                          </a:solidFill>
                          <a:effectLst/>
                          <a:latin typeface="Times New Roman"/>
                        </a:rPr>
                        <a:t>{'C': 0.001, 'penalty': 'l2'}</a:t>
                      </a:r>
                      <a:endParaRPr lang="en-US" sz="1800" b="0" i="0" u="none" strike="noStrike" dirty="0">
                        <a:solidFill>
                          <a:srgbClr val="000000"/>
                        </a:solidFill>
                        <a:effectLst/>
                        <a:latin typeface="Times New Roman"/>
                      </a:endParaRPr>
                    </a:p>
                  </a:txBody>
                  <a:tcPr marL="6350" marR="6350" marT="6350" marB="0" anchor="ctr"/>
                </a:tc>
                <a:extLst>
                  <a:ext uri="{0D108BD9-81ED-4DB2-BD59-A6C34878D82A}">
                    <a16:rowId xmlns:a16="http://schemas.microsoft.com/office/drawing/2014/main" val="780058193"/>
                  </a:ext>
                </a:extLst>
              </a:tr>
              <a:tr h="631327">
                <a:tc>
                  <a:txBody>
                    <a:bodyPr/>
                    <a:lstStyle/>
                    <a:p>
                      <a:pPr algn="ctr" fontAlgn="b"/>
                      <a:r>
                        <a:rPr lang="en-US" sz="1800" b="0" i="0" u="none" strike="noStrike">
                          <a:solidFill>
                            <a:srgbClr val="000000"/>
                          </a:solidFill>
                          <a:effectLst/>
                          <a:latin typeface="Times New Roman"/>
                        </a:rPr>
                        <a:t>SMOTETomek(kos)</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dirty="0">
                          <a:solidFill>
                            <a:srgbClr val="000000"/>
                          </a:solidFill>
                          <a:effectLst/>
                          <a:latin typeface="Times New Roman"/>
                        </a:rPr>
                        <a:t>0.98</a:t>
                      </a:r>
                    </a:p>
                  </a:txBody>
                  <a:tcPr marL="6350" marR="6350" marT="6350" marB="0" anchor="b"/>
                </a:tc>
                <a:tc>
                  <a:txBody>
                    <a:bodyPr/>
                    <a:lstStyle/>
                    <a:p>
                      <a:pPr algn="ctr" fontAlgn="b"/>
                      <a:r>
                        <a:rPr lang="en-US" sz="1800" b="0" i="0" u="none" strike="noStrike">
                          <a:solidFill>
                            <a:srgbClr val="000000"/>
                          </a:solidFill>
                          <a:effectLst/>
                          <a:latin typeface="Times New Roman"/>
                        </a:rPr>
                        <a:t>0.53</a:t>
                      </a:r>
                      <a:endParaRPr lang="en-US" sz="1800" b="0" i="0" u="none" strike="noStrike" dirty="0">
                        <a:solidFill>
                          <a:srgbClr val="000000"/>
                        </a:solidFill>
                        <a:effectLst/>
                        <a:latin typeface="Times New Roman"/>
                      </a:endParaRPr>
                    </a:p>
                  </a:txBody>
                  <a:tcPr marL="6350" marR="6350" marT="6350" marB="0" anchor="b"/>
                </a:tc>
                <a:tc>
                  <a:txBody>
                    <a:bodyPr/>
                    <a:lstStyle/>
                    <a:p>
                      <a:pPr lvl="0" algn="ctr">
                        <a:buNone/>
                      </a:pPr>
                      <a:r>
                        <a:rPr lang="en-US" sz="1800" b="0" i="0" u="none" strike="noStrike" noProof="0">
                          <a:effectLst/>
                          <a:latin typeface="Consolas"/>
                        </a:rPr>
                        <a:t>0.93</a:t>
                      </a:r>
                      <a:endParaRPr lang="en-US" sz="1800" b="0" i="0" u="none" strike="noStrike" noProof="0" dirty="0">
                        <a:effectLst/>
                        <a:latin typeface="Consolas"/>
                      </a:endParaRPr>
                    </a:p>
                  </a:txBody>
                  <a:tcPr marL="6350" marR="6350" marT="6350" marB="0" anchor="b"/>
                </a:tc>
                <a:tc>
                  <a:txBody>
                    <a:bodyPr/>
                    <a:lstStyle/>
                    <a:p>
                      <a:pPr algn="ctr" fontAlgn="b"/>
                      <a:r>
                        <a:rPr lang="en-US" sz="1800" b="0" i="0" u="none" strike="noStrike">
                          <a:solidFill>
                            <a:srgbClr val="000000"/>
                          </a:solidFill>
                          <a:effectLst/>
                          <a:latin typeface="Times New Roman"/>
                        </a:rPr>
                        <a:t>0.55</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panose="02020603050405020304" pitchFamily="18" charset="0"/>
                        </a:rPr>
                        <a:t>0.9751</a:t>
                      </a:r>
                      <a:endParaRPr lang="en-US" sz="1800" b="0" i="0" u="none" strike="noStrike" dirty="0">
                        <a:solidFill>
                          <a:srgbClr val="000000"/>
                        </a:solidFill>
                        <a:effectLst/>
                        <a:latin typeface="Times New Roman" panose="02020603050405020304" pitchFamily="18" charset="0"/>
                      </a:endParaRPr>
                    </a:p>
                  </a:txBody>
                  <a:tcPr marL="6350" marR="6350" marT="6350" marB="0" anchor="b"/>
                </a:tc>
                <a:tc>
                  <a:txBody>
                    <a:bodyPr/>
                    <a:lstStyle/>
                    <a:p>
                      <a:pPr algn="ctr" fontAlgn="ctr"/>
                      <a:r>
                        <a:rPr lang="en-US" sz="1800" b="0" i="0" u="none" strike="noStrike">
                          <a:solidFill>
                            <a:srgbClr val="000000"/>
                          </a:solidFill>
                          <a:effectLst/>
                          <a:latin typeface="Times New Roman"/>
                        </a:rPr>
                        <a:t>{'C': 0.001, 'penalty': 'l2'}</a:t>
                      </a:r>
                      <a:endParaRPr lang="en-US" sz="1800" b="0" i="0" u="none" strike="noStrike" dirty="0">
                        <a:solidFill>
                          <a:srgbClr val="000000"/>
                        </a:solidFill>
                        <a:effectLst/>
                        <a:latin typeface="Times New Roman"/>
                      </a:endParaRPr>
                    </a:p>
                  </a:txBody>
                  <a:tcPr marL="6350" marR="6350" marT="6350" marB="0" anchor="ctr"/>
                </a:tc>
                <a:extLst>
                  <a:ext uri="{0D108BD9-81ED-4DB2-BD59-A6C34878D82A}">
                    <a16:rowId xmlns:a16="http://schemas.microsoft.com/office/drawing/2014/main" val="3677192721"/>
                  </a:ext>
                </a:extLst>
              </a:tr>
              <a:tr h="631327">
                <a:tc>
                  <a:txBody>
                    <a:bodyPr/>
                    <a:lstStyle/>
                    <a:p>
                      <a:pPr algn="ctr" fontAlgn="b"/>
                      <a:r>
                        <a:rPr lang="en-US" sz="1800" b="0" i="0" u="none" strike="noStrike">
                          <a:solidFill>
                            <a:srgbClr val="000000"/>
                          </a:solidFill>
                          <a:effectLst/>
                          <a:latin typeface="Times New Roman"/>
                        </a:rPr>
                        <a:t>ADASYN(aos)</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dirty="0">
                          <a:solidFill>
                            <a:srgbClr val="000000"/>
                          </a:solidFill>
                          <a:effectLst/>
                          <a:latin typeface="Times New Roman"/>
                        </a:rPr>
                        <a:t>0.9</a:t>
                      </a:r>
                    </a:p>
                  </a:txBody>
                  <a:tcPr marL="6350" marR="6350" marT="6350" marB="0" anchor="b"/>
                </a:tc>
                <a:tc>
                  <a:txBody>
                    <a:bodyPr/>
                    <a:lstStyle/>
                    <a:p>
                      <a:pPr algn="ctr" fontAlgn="b"/>
                      <a:r>
                        <a:rPr lang="en-US" sz="1800" b="0" i="0" u="none" strike="noStrike">
                          <a:solidFill>
                            <a:srgbClr val="000000"/>
                          </a:solidFill>
                          <a:effectLst/>
                          <a:latin typeface="Times New Roman"/>
                        </a:rPr>
                        <a:t>0.51</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0.92</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0.49</a:t>
                      </a:r>
                      <a:endParaRPr lang="en-US" sz="1800" b="0" i="0" u="none" strike="noStrike" dirty="0">
                        <a:solidFill>
                          <a:srgbClr val="000000"/>
                        </a:solidFill>
                        <a:effectLst/>
                        <a:latin typeface="Times New Roman"/>
                      </a:endParaRPr>
                    </a:p>
                  </a:txBody>
                  <a:tcPr marL="6350" marR="6350" marT="6350" marB="0" anchor="b"/>
                </a:tc>
                <a:tc>
                  <a:txBody>
                    <a:bodyPr/>
                    <a:lstStyle/>
                    <a:p>
                      <a:pPr algn="ctr" fontAlgn="b"/>
                      <a:r>
                        <a:rPr lang="en-US" sz="1800" b="0" i="0" u="none" strike="noStrike">
                          <a:solidFill>
                            <a:srgbClr val="000000"/>
                          </a:solidFill>
                          <a:effectLst/>
                          <a:latin typeface="Times New Roman"/>
                        </a:rPr>
                        <a:t>0.9751</a:t>
                      </a:r>
                      <a:endParaRPr lang="en-US" sz="1800" b="0" i="0" u="none" strike="noStrike" dirty="0">
                        <a:solidFill>
                          <a:srgbClr val="000000"/>
                        </a:solidFill>
                        <a:effectLst/>
                        <a:latin typeface="Times New Roman"/>
                      </a:endParaRPr>
                    </a:p>
                  </a:txBody>
                  <a:tcPr marL="6350" marR="6350" marT="6350" marB="0" anchor="b"/>
                </a:tc>
                <a:tc>
                  <a:txBody>
                    <a:bodyPr/>
                    <a:lstStyle/>
                    <a:p>
                      <a:pPr algn="ctr" fontAlgn="ctr"/>
                      <a:r>
                        <a:rPr lang="en-US" sz="1800" b="0" i="0" u="none" strike="noStrike">
                          <a:solidFill>
                            <a:srgbClr val="000000"/>
                          </a:solidFill>
                          <a:effectLst/>
                          <a:latin typeface="Times New Roman" panose="02020603050405020304" pitchFamily="18" charset="0"/>
                        </a:rPr>
                        <a:t>{'C': 0.001, 'penalty': 'l1'}</a:t>
                      </a:r>
                      <a:endParaRPr lang="en-US" sz="18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506259791"/>
                  </a:ext>
                </a:extLst>
              </a:tr>
            </a:tbl>
          </a:graphicData>
        </a:graphic>
      </p:graphicFrame>
    </p:spTree>
    <p:extLst>
      <p:ext uri="{BB962C8B-B14F-4D97-AF65-F5344CB8AC3E}">
        <p14:creationId xmlns:p14="http://schemas.microsoft.com/office/powerpoint/2010/main" val="5578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pport vector machines (svm)">
            <a:extLst>
              <a:ext uri="{FF2B5EF4-FFF2-40B4-BE49-F238E27FC236}">
                <a16:creationId xmlns:a16="http://schemas.microsoft.com/office/drawing/2014/main" id="{7689024A-047F-4932-BB1B-A22D47D43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845" y="1621970"/>
            <a:ext cx="4526518" cy="40649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C5A064-0FE3-4C68-8E4E-1BDDB7B1B3FB}"/>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F8ACD9F0-4120-44E5-9CAE-FF81ED93D01D}"/>
              </a:ext>
            </a:extLst>
          </p:cNvPr>
          <p:cNvSpPr>
            <a:spLocks noGrp="1"/>
          </p:cNvSpPr>
          <p:nvPr>
            <p:ph idx="1"/>
          </p:nvPr>
        </p:nvSpPr>
        <p:spPr>
          <a:xfrm>
            <a:off x="489369" y="1621970"/>
            <a:ext cx="6054306" cy="4351338"/>
          </a:xfrm>
        </p:spPr>
        <p:txBody>
          <a:bodyPr/>
          <a:lstStyle/>
          <a:p>
            <a:r>
              <a:rPr lang="en-US" sz="2400" dirty="0"/>
              <a:t>Assigns new examples to one category or the other, making it a non-probabilistic binary linear classifier. </a:t>
            </a:r>
          </a:p>
          <a:p>
            <a:r>
              <a:rPr lang="en-US" sz="2400" dirty="0"/>
              <a:t>An SVM model is a representation of the examples as points in space, mapped so that the examples of the separate categories are divided by a clear gap that is as wide as possible. </a:t>
            </a:r>
          </a:p>
          <a:p>
            <a:r>
              <a:rPr lang="en-US" sz="2400" dirty="0"/>
              <a:t>New examples are then mapped into that same space and predicted to belong to a category based on the side of the gap on which they fall.</a:t>
            </a:r>
          </a:p>
        </p:txBody>
      </p:sp>
      <p:sp>
        <p:nvSpPr>
          <p:cNvPr id="4" name="Rectangle 3">
            <a:extLst>
              <a:ext uri="{FF2B5EF4-FFF2-40B4-BE49-F238E27FC236}">
                <a16:creationId xmlns:a16="http://schemas.microsoft.com/office/drawing/2014/main" id="{E51000BC-2A9C-4938-8B3B-1EBC37801327}"/>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5" name="Rectangle 4">
            <a:extLst>
              <a:ext uri="{FF2B5EF4-FFF2-40B4-BE49-F238E27FC236}">
                <a16:creationId xmlns:a16="http://schemas.microsoft.com/office/drawing/2014/main" id="{412956BA-35AF-4BB3-8EB6-F53CCCEFC18F}"/>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6" name="Rectangle 5">
            <a:extLst>
              <a:ext uri="{FF2B5EF4-FFF2-40B4-BE49-F238E27FC236}">
                <a16:creationId xmlns:a16="http://schemas.microsoft.com/office/drawing/2014/main" id="{ABEE9D0F-4395-440D-B480-7D113CEE10B6}"/>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7" name="Rectangle 6">
            <a:extLst>
              <a:ext uri="{FF2B5EF4-FFF2-40B4-BE49-F238E27FC236}">
                <a16:creationId xmlns:a16="http://schemas.microsoft.com/office/drawing/2014/main" id="{0F878BA9-671F-40D7-A909-301439D88A3B}"/>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8" name="Rectangle 7">
            <a:extLst>
              <a:ext uri="{FF2B5EF4-FFF2-40B4-BE49-F238E27FC236}">
                <a16:creationId xmlns:a16="http://schemas.microsoft.com/office/drawing/2014/main" id="{1BF361F5-3247-4C94-9945-EE375C269E86}"/>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9" name="TextBox 8">
            <a:extLst>
              <a:ext uri="{FF2B5EF4-FFF2-40B4-BE49-F238E27FC236}">
                <a16:creationId xmlns:a16="http://schemas.microsoft.com/office/drawing/2014/main" id="{D5F623CF-B0A3-446F-9A90-636A3DDACD88}"/>
              </a:ext>
            </a:extLst>
          </p:cNvPr>
          <p:cNvSpPr txBox="1"/>
          <p:nvPr/>
        </p:nvSpPr>
        <p:spPr>
          <a:xfrm>
            <a:off x="838200" y="1027906"/>
            <a:ext cx="1352230" cy="369332"/>
          </a:xfrm>
          <a:prstGeom prst="rect">
            <a:avLst/>
          </a:prstGeom>
          <a:noFill/>
        </p:spPr>
        <p:txBody>
          <a:bodyPr wrap="none" rtlCol="0">
            <a:spAutoFit/>
          </a:bodyPr>
          <a:lstStyle/>
          <a:p>
            <a:r>
              <a:rPr lang="en-US" dirty="0"/>
              <a:t>Introduction</a:t>
            </a:r>
          </a:p>
        </p:txBody>
      </p:sp>
    </p:spTree>
    <p:extLst>
      <p:ext uri="{BB962C8B-B14F-4D97-AF65-F5344CB8AC3E}">
        <p14:creationId xmlns:p14="http://schemas.microsoft.com/office/powerpoint/2010/main" val="312476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87A3124-FE2B-464E-A64E-2BB3EAA398A8}"/>
              </a:ext>
            </a:extLst>
          </p:cNvPr>
          <p:cNvSpPr>
            <a:spLocks noGrp="1"/>
          </p:cNvSpPr>
          <p:nvPr>
            <p:ph type="title"/>
          </p:nvPr>
        </p:nvSpPr>
        <p:spPr>
          <a:xfrm>
            <a:off x="838200" y="365125"/>
            <a:ext cx="10515600" cy="1325563"/>
          </a:xfrm>
        </p:spPr>
        <p:txBody>
          <a:bodyPr/>
          <a:lstStyle/>
          <a:p>
            <a:r>
              <a:rPr lang="en-US" dirty="0"/>
              <a:t>Support Vector Machine</a:t>
            </a:r>
          </a:p>
        </p:txBody>
      </p:sp>
      <p:sp>
        <p:nvSpPr>
          <p:cNvPr id="13" name="Rectangle 12">
            <a:extLst>
              <a:ext uri="{FF2B5EF4-FFF2-40B4-BE49-F238E27FC236}">
                <a16:creationId xmlns:a16="http://schemas.microsoft.com/office/drawing/2014/main" id="{D3C3C8B0-7BA5-4DEF-9CF8-A8A0CB5FE1B0}"/>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4" name="Rectangle 13">
            <a:extLst>
              <a:ext uri="{FF2B5EF4-FFF2-40B4-BE49-F238E27FC236}">
                <a16:creationId xmlns:a16="http://schemas.microsoft.com/office/drawing/2014/main" id="{BEAA893D-0ABF-4A9D-949A-559B770AED31}"/>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5" name="Rectangle 14">
            <a:extLst>
              <a:ext uri="{FF2B5EF4-FFF2-40B4-BE49-F238E27FC236}">
                <a16:creationId xmlns:a16="http://schemas.microsoft.com/office/drawing/2014/main" id="{610051E5-557F-4F1A-AB96-C9F93CABB440}"/>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6" name="Rectangle 15">
            <a:extLst>
              <a:ext uri="{FF2B5EF4-FFF2-40B4-BE49-F238E27FC236}">
                <a16:creationId xmlns:a16="http://schemas.microsoft.com/office/drawing/2014/main" id="{520D5E1B-1FC3-4DA3-B8F6-25EBC1E95B23}"/>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7" name="Rectangle 16">
            <a:extLst>
              <a:ext uri="{FF2B5EF4-FFF2-40B4-BE49-F238E27FC236}">
                <a16:creationId xmlns:a16="http://schemas.microsoft.com/office/drawing/2014/main" id="{7EA2C9BF-CE4E-4E00-B834-949116EE1271}"/>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18" name="TextBox 17">
            <a:extLst>
              <a:ext uri="{FF2B5EF4-FFF2-40B4-BE49-F238E27FC236}">
                <a16:creationId xmlns:a16="http://schemas.microsoft.com/office/drawing/2014/main" id="{113235AB-4FD8-48DA-B298-3D84E98CD7FC}"/>
              </a:ext>
            </a:extLst>
          </p:cNvPr>
          <p:cNvSpPr txBox="1"/>
          <p:nvPr/>
        </p:nvSpPr>
        <p:spPr>
          <a:xfrm>
            <a:off x="838200" y="1027906"/>
            <a:ext cx="1492396" cy="369332"/>
          </a:xfrm>
          <a:prstGeom prst="rect">
            <a:avLst/>
          </a:prstGeom>
          <a:noFill/>
        </p:spPr>
        <p:txBody>
          <a:bodyPr wrap="none" rtlCol="0">
            <a:spAutoFit/>
          </a:bodyPr>
          <a:lstStyle/>
          <a:p>
            <a:r>
              <a:rPr lang="en-US" dirty="0"/>
              <a:t>Preprocessing</a:t>
            </a:r>
          </a:p>
        </p:txBody>
      </p:sp>
      <p:sp>
        <p:nvSpPr>
          <p:cNvPr id="19" name="Shape 539">
            <a:extLst>
              <a:ext uri="{FF2B5EF4-FFF2-40B4-BE49-F238E27FC236}">
                <a16:creationId xmlns:a16="http://schemas.microsoft.com/office/drawing/2014/main" id="{5F13E828-E8F0-40AD-81DD-0B9D67F83EB5}"/>
              </a:ext>
            </a:extLst>
          </p:cNvPr>
          <p:cNvSpPr>
            <a:spLocks/>
          </p:cNvSpPr>
          <p:nvPr/>
        </p:nvSpPr>
        <p:spPr bwMode="auto">
          <a:xfrm>
            <a:off x="1476375" y="1936750"/>
            <a:ext cx="2527300" cy="12747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2"/>
          </a:solidFill>
          <a:ln>
            <a:noFill/>
          </a:ln>
        </p:spPr>
        <p:txBody>
          <a:bodyPr lIns="0" tIns="0" rIns="0" bIns="0" anchor="ctr"/>
          <a:lstStyle/>
          <a:p>
            <a:endParaRPr lang="zh-CN" altLang="en-US"/>
          </a:p>
        </p:txBody>
      </p:sp>
      <p:sp>
        <p:nvSpPr>
          <p:cNvPr id="20" name="Shape 540">
            <a:extLst>
              <a:ext uri="{FF2B5EF4-FFF2-40B4-BE49-F238E27FC236}">
                <a16:creationId xmlns:a16="http://schemas.microsoft.com/office/drawing/2014/main" id="{8E3F035D-C8B8-4100-8881-08BCA1F6E1FA}"/>
              </a:ext>
            </a:extLst>
          </p:cNvPr>
          <p:cNvSpPr/>
          <p:nvPr/>
        </p:nvSpPr>
        <p:spPr>
          <a:xfrm>
            <a:off x="1676400" y="3460750"/>
            <a:ext cx="2247900"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Splitting</a:t>
            </a:r>
            <a:endParaRPr sz="2400" spc="42" dirty="0">
              <a:solidFill>
                <a:schemeClr val="tx1"/>
              </a:solidFill>
              <a:latin typeface="+mn-lt"/>
            </a:endParaRPr>
          </a:p>
        </p:txBody>
      </p:sp>
      <p:sp>
        <p:nvSpPr>
          <p:cNvPr id="21" name="Shape 541">
            <a:extLst>
              <a:ext uri="{FF2B5EF4-FFF2-40B4-BE49-F238E27FC236}">
                <a16:creationId xmlns:a16="http://schemas.microsoft.com/office/drawing/2014/main" id="{88D81272-DA80-4937-A1A7-42DA1DFDF436}"/>
              </a:ext>
            </a:extLst>
          </p:cNvPr>
          <p:cNvSpPr/>
          <p:nvPr/>
        </p:nvSpPr>
        <p:spPr>
          <a:xfrm>
            <a:off x="1676400" y="3937000"/>
            <a:ext cx="1962150" cy="923330"/>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Split the data into training and testing datasets.</a:t>
            </a:r>
            <a:endParaRPr sz="2000" spc="24" dirty="0">
              <a:solidFill>
                <a:schemeClr val="tx1"/>
              </a:solidFill>
              <a:latin typeface="+mn-lt"/>
            </a:endParaRPr>
          </a:p>
        </p:txBody>
      </p:sp>
      <p:sp>
        <p:nvSpPr>
          <p:cNvPr id="22" name="Shape 542">
            <a:extLst>
              <a:ext uri="{FF2B5EF4-FFF2-40B4-BE49-F238E27FC236}">
                <a16:creationId xmlns:a16="http://schemas.microsoft.com/office/drawing/2014/main" id="{5E45F00E-C655-4186-B9D4-611408CA9E70}"/>
              </a:ext>
            </a:extLst>
          </p:cNvPr>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3" name="Shape 544">
            <a:extLst>
              <a:ext uri="{FF2B5EF4-FFF2-40B4-BE49-F238E27FC236}">
                <a16:creationId xmlns:a16="http://schemas.microsoft.com/office/drawing/2014/main" id="{30E3E110-07B3-451D-AEAD-B27AA9824B37}"/>
              </a:ext>
            </a:extLst>
          </p:cNvPr>
          <p:cNvSpPr>
            <a:spLocks/>
          </p:cNvSpPr>
          <p:nvPr/>
        </p:nvSpPr>
        <p:spPr bwMode="auto">
          <a:xfrm>
            <a:off x="3702050" y="1935163"/>
            <a:ext cx="2528888"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1"/>
          </a:solidFill>
          <a:ln>
            <a:noFill/>
          </a:ln>
        </p:spPr>
        <p:txBody>
          <a:bodyPr lIns="0" tIns="0" rIns="0" bIns="0" anchor="ctr"/>
          <a:lstStyle/>
          <a:p>
            <a:endParaRPr lang="zh-CN" altLang="en-US"/>
          </a:p>
        </p:txBody>
      </p:sp>
      <p:sp>
        <p:nvSpPr>
          <p:cNvPr id="24" name="Shape 545">
            <a:extLst>
              <a:ext uri="{FF2B5EF4-FFF2-40B4-BE49-F238E27FC236}">
                <a16:creationId xmlns:a16="http://schemas.microsoft.com/office/drawing/2014/main" id="{ED89771B-0041-4CF0-989C-7BDA10255F50}"/>
              </a:ext>
            </a:extLst>
          </p:cNvPr>
          <p:cNvSpPr/>
          <p:nvPr/>
        </p:nvSpPr>
        <p:spPr>
          <a:xfrm>
            <a:off x="3924300" y="3460750"/>
            <a:ext cx="2131504"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Scaling</a:t>
            </a:r>
            <a:endParaRPr sz="2400" spc="42" dirty="0">
              <a:solidFill>
                <a:schemeClr val="tx1"/>
              </a:solidFill>
              <a:latin typeface="+mn-lt"/>
            </a:endParaRPr>
          </a:p>
        </p:txBody>
      </p:sp>
      <p:sp>
        <p:nvSpPr>
          <p:cNvPr id="25" name="Shape 546">
            <a:extLst>
              <a:ext uri="{FF2B5EF4-FFF2-40B4-BE49-F238E27FC236}">
                <a16:creationId xmlns:a16="http://schemas.microsoft.com/office/drawing/2014/main" id="{B411E7C4-2D2E-4A68-A5EA-717B81D8AB8B}"/>
              </a:ext>
            </a:extLst>
          </p:cNvPr>
          <p:cNvSpPr/>
          <p:nvPr/>
        </p:nvSpPr>
        <p:spPr>
          <a:xfrm>
            <a:off x="3924300" y="3937000"/>
            <a:ext cx="2008188" cy="1538883"/>
          </a:xfrm>
          <a:prstGeom prst="rect">
            <a:avLst/>
          </a:prstGeom>
          <a:noFill/>
          <a:ln w="12700" cap="flat">
            <a:noFill/>
            <a:miter lim="400000"/>
          </a:ln>
          <a:effectLst/>
          <a:extLst>
            <a:ext uri="{C572A759-6A51-4108-AA02-DFA0A04FC94B}"/>
          </a:ex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Do scaling to avoid extreme influence of one variable comparing with others.</a:t>
            </a:r>
            <a:endParaRPr sz="2000" spc="24" dirty="0">
              <a:solidFill>
                <a:schemeClr val="tx1"/>
              </a:solidFill>
              <a:latin typeface="+mn-lt"/>
            </a:endParaRPr>
          </a:p>
        </p:txBody>
      </p:sp>
      <p:sp>
        <p:nvSpPr>
          <p:cNvPr id="26" name="Shape 547">
            <a:extLst>
              <a:ext uri="{FF2B5EF4-FFF2-40B4-BE49-F238E27FC236}">
                <a16:creationId xmlns:a16="http://schemas.microsoft.com/office/drawing/2014/main" id="{435525E7-07A2-404E-8C54-753617715BF7}"/>
              </a:ext>
            </a:extLst>
          </p:cNvPr>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7" name="Shape 549">
            <a:extLst>
              <a:ext uri="{FF2B5EF4-FFF2-40B4-BE49-F238E27FC236}">
                <a16:creationId xmlns:a16="http://schemas.microsoft.com/office/drawing/2014/main" id="{E18B13EB-6FD8-4012-9283-87A19C99CD6B}"/>
              </a:ext>
            </a:extLst>
          </p:cNvPr>
          <p:cNvSpPr>
            <a:spLocks/>
          </p:cNvSpPr>
          <p:nvPr/>
        </p:nvSpPr>
        <p:spPr bwMode="auto">
          <a:xfrm>
            <a:off x="5932488" y="1935163"/>
            <a:ext cx="2527300"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2"/>
          </a:solidFill>
          <a:ln>
            <a:noFill/>
          </a:ln>
        </p:spPr>
        <p:txBody>
          <a:bodyPr lIns="0" tIns="0" rIns="0" bIns="0" anchor="ctr"/>
          <a:lstStyle/>
          <a:p>
            <a:endParaRPr lang="zh-CN" altLang="en-US"/>
          </a:p>
        </p:txBody>
      </p:sp>
      <p:sp>
        <p:nvSpPr>
          <p:cNvPr id="28" name="Shape 550">
            <a:extLst>
              <a:ext uri="{FF2B5EF4-FFF2-40B4-BE49-F238E27FC236}">
                <a16:creationId xmlns:a16="http://schemas.microsoft.com/office/drawing/2014/main" id="{972AC67E-7EA8-4E77-A325-CDE4A156942B}"/>
              </a:ext>
            </a:extLst>
          </p:cNvPr>
          <p:cNvSpPr/>
          <p:nvPr/>
        </p:nvSpPr>
        <p:spPr>
          <a:xfrm>
            <a:off x="6083299" y="3460750"/>
            <a:ext cx="2196977"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Oversampling</a:t>
            </a:r>
            <a:endParaRPr sz="2400" spc="42" dirty="0">
              <a:solidFill>
                <a:schemeClr val="tx1"/>
              </a:solidFill>
              <a:latin typeface="+mn-lt"/>
            </a:endParaRPr>
          </a:p>
        </p:txBody>
      </p:sp>
      <p:sp>
        <p:nvSpPr>
          <p:cNvPr id="29" name="Shape 551">
            <a:extLst>
              <a:ext uri="{FF2B5EF4-FFF2-40B4-BE49-F238E27FC236}">
                <a16:creationId xmlns:a16="http://schemas.microsoft.com/office/drawing/2014/main" id="{1EA3CBD8-CE9A-4EE9-90C8-A29DF445EE6C}"/>
              </a:ext>
            </a:extLst>
          </p:cNvPr>
          <p:cNvSpPr/>
          <p:nvPr/>
        </p:nvSpPr>
        <p:spPr>
          <a:xfrm>
            <a:off x="6083300" y="3937000"/>
            <a:ext cx="2078038" cy="1846659"/>
          </a:xfrm>
          <a:prstGeom prst="rect">
            <a:avLst/>
          </a:prstGeom>
          <a:noFill/>
          <a:ln w="12700" cap="flat">
            <a:noFill/>
            <a:miter lim="400000"/>
          </a:ln>
          <a:effectLst/>
          <a:extLst>
            <a:ext uri="{C572A759-6A51-4108-AA02-DFA0A04FC94B}"/>
          </a:ex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Use 5 different oversampling methods to improve the imbalanced data set.</a:t>
            </a:r>
            <a:endParaRPr sz="2000" spc="24" dirty="0">
              <a:solidFill>
                <a:schemeClr val="tx1"/>
              </a:solidFill>
              <a:latin typeface="+mn-lt"/>
            </a:endParaRPr>
          </a:p>
        </p:txBody>
      </p:sp>
      <p:sp>
        <p:nvSpPr>
          <p:cNvPr id="30" name="Shape 553">
            <a:extLst>
              <a:ext uri="{FF2B5EF4-FFF2-40B4-BE49-F238E27FC236}">
                <a16:creationId xmlns:a16="http://schemas.microsoft.com/office/drawing/2014/main" id="{552CFBC2-8E15-4568-8AFB-CA7CB7CB92A9}"/>
              </a:ext>
            </a:extLst>
          </p:cNvPr>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31" name="Shape 555">
            <a:extLst>
              <a:ext uri="{FF2B5EF4-FFF2-40B4-BE49-F238E27FC236}">
                <a16:creationId xmlns:a16="http://schemas.microsoft.com/office/drawing/2014/main" id="{DB912B6F-3443-4BC4-A715-B89E973D2EAC}"/>
              </a:ext>
            </a:extLst>
          </p:cNvPr>
          <p:cNvSpPr>
            <a:spLocks/>
          </p:cNvSpPr>
          <p:nvPr/>
        </p:nvSpPr>
        <p:spPr bwMode="auto">
          <a:xfrm>
            <a:off x="8161338" y="1935163"/>
            <a:ext cx="2528887"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1"/>
          </a:solidFill>
          <a:ln>
            <a:noFill/>
          </a:ln>
        </p:spPr>
        <p:txBody>
          <a:bodyPr lIns="0" tIns="0" rIns="0" bIns="0" anchor="ctr"/>
          <a:lstStyle/>
          <a:p>
            <a:endParaRPr lang="zh-CN" altLang="en-US"/>
          </a:p>
        </p:txBody>
      </p:sp>
      <p:sp>
        <p:nvSpPr>
          <p:cNvPr id="32" name="Shape 556">
            <a:extLst>
              <a:ext uri="{FF2B5EF4-FFF2-40B4-BE49-F238E27FC236}">
                <a16:creationId xmlns:a16="http://schemas.microsoft.com/office/drawing/2014/main" id="{9F76B360-A45C-403C-8485-9AE7CC137E00}"/>
              </a:ext>
            </a:extLst>
          </p:cNvPr>
          <p:cNvSpPr/>
          <p:nvPr/>
        </p:nvSpPr>
        <p:spPr>
          <a:xfrm>
            <a:off x="8350249" y="3460750"/>
            <a:ext cx="2557077"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Shrink to fit SVM</a:t>
            </a:r>
            <a:endParaRPr sz="2400" spc="42" dirty="0">
              <a:solidFill>
                <a:schemeClr val="tx1"/>
              </a:solidFill>
              <a:latin typeface="+mn-lt"/>
            </a:endParaRPr>
          </a:p>
        </p:txBody>
      </p:sp>
      <p:sp>
        <p:nvSpPr>
          <p:cNvPr id="33" name="Shape 557">
            <a:extLst>
              <a:ext uri="{FF2B5EF4-FFF2-40B4-BE49-F238E27FC236}">
                <a16:creationId xmlns:a16="http://schemas.microsoft.com/office/drawing/2014/main" id="{7673C30B-FC96-492C-9389-FF1517FE2F28}"/>
              </a:ext>
            </a:extLst>
          </p:cNvPr>
          <p:cNvSpPr/>
          <p:nvPr/>
        </p:nvSpPr>
        <p:spPr>
          <a:xfrm>
            <a:off x="8350249" y="3937000"/>
            <a:ext cx="2339975" cy="1538883"/>
          </a:xfrm>
          <a:prstGeom prst="rect">
            <a:avLst/>
          </a:prstGeom>
          <a:noFill/>
          <a:ln w="12700" cap="flat">
            <a:noFill/>
            <a:miter lim="400000"/>
          </a:ln>
          <a:effectLst/>
          <a:extLst>
            <a:ext uri="{C572A759-6A51-4108-AA02-DFA0A04FC94B}"/>
          </a:ex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For SVM, the processing time is incredibly large. Use stratified sampling to shrink data sets to fit.</a:t>
            </a:r>
            <a:endParaRPr sz="2000" spc="24" dirty="0">
              <a:solidFill>
                <a:schemeClr val="tx1"/>
              </a:solidFill>
              <a:latin typeface="+mn-lt"/>
            </a:endParaRPr>
          </a:p>
        </p:txBody>
      </p:sp>
      <p:sp>
        <p:nvSpPr>
          <p:cNvPr id="34" name="Shape 559">
            <a:extLst>
              <a:ext uri="{FF2B5EF4-FFF2-40B4-BE49-F238E27FC236}">
                <a16:creationId xmlns:a16="http://schemas.microsoft.com/office/drawing/2014/main" id="{22EC79CF-FADC-44F0-AC8E-E3998A9C32D2}"/>
              </a:ext>
            </a:extLst>
          </p:cNvPr>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Tree>
    <p:extLst>
      <p:ext uri="{BB962C8B-B14F-4D97-AF65-F5344CB8AC3E}">
        <p14:creationId xmlns:p14="http://schemas.microsoft.com/office/powerpoint/2010/main" val="183424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9C3504-187A-4D36-9146-6A15BFD2EC01}"/>
              </a:ext>
            </a:extLst>
          </p:cNvPr>
          <p:cNvSpPr>
            <a:spLocks noGrp="1"/>
          </p:cNvSpPr>
          <p:nvPr>
            <p:ph type="title"/>
          </p:nvPr>
        </p:nvSpPr>
        <p:spPr>
          <a:xfrm>
            <a:off x="838200" y="365125"/>
            <a:ext cx="10515600" cy="1325563"/>
          </a:xfrm>
        </p:spPr>
        <p:txBody>
          <a:bodyPr/>
          <a:lstStyle/>
          <a:p>
            <a:r>
              <a:rPr lang="en-US" dirty="0"/>
              <a:t>Support Vector Machine</a:t>
            </a:r>
          </a:p>
        </p:txBody>
      </p:sp>
      <p:sp>
        <p:nvSpPr>
          <p:cNvPr id="6" name="Rectangle 5">
            <a:extLst>
              <a:ext uri="{FF2B5EF4-FFF2-40B4-BE49-F238E27FC236}">
                <a16:creationId xmlns:a16="http://schemas.microsoft.com/office/drawing/2014/main" id="{B1F4C227-B8BD-463A-B7C7-6E83796E3286}"/>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7" name="Rectangle 6">
            <a:extLst>
              <a:ext uri="{FF2B5EF4-FFF2-40B4-BE49-F238E27FC236}">
                <a16:creationId xmlns:a16="http://schemas.microsoft.com/office/drawing/2014/main" id="{7F10994B-C658-4631-9343-394C0669857B}"/>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8" name="Rectangle 7">
            <a:extLst>
              <a:ext uri="{FF2B5EF4-FFF2-40B4-BE49-F238E27FC236}">
                <a16:creationId xmlns:a16="http://schemas.microsoft.com/office/drawing/2014/main" id="{DBF16B65-34B1-47AC-8CF5-C36D3E1730F9}"/>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9" name="Rectangle 8">
            <a:extLst>
              <a:ext uri="{FF2B5EF4-FFF2-40B4-BE49-F238E27FC236}">
                <a16:creationId xmlns:a16="http://schemas.microsoft.com/office/drawing/2014/main" id="{52A94456-8131-4FED-8B06-1B84AE909A52}"/>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0" name="Rectangle 9">
            <a:extLst>
              <a:ext uri="{FF2B5EF4-FFF2-40B4-BE49-F238E27FC236}">
                <a16:creationId xmlns:a16="http://schemas.microsoft.com/office/drawing/2014/main" id="{91EBB006-4DD1-4BE8-81E2-11A88ADF5895}"/>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11" name="TextBox 10">
            <a:extLst>
              <a:ext uri="{FF2B5EF4-FFF2-40B4-BE49-F238E27FC236}">
                <a16:creationId xmlns:a16="http://schemas.microsoft.com/office/drawing/2014/main" id="{6AA618CF-49C0-48AC-922A-232C9C7421C0}"/>
              </a:ext>
            </a:extLst>
          </p:cNvPr>
          <p:cNvSpPr txBox="1"/>
          <p:nvPr/>
        </p:nvSpPr>
        <p:spPr>
          <a:xfrm>
            <a:off x="838200" y="1027906"/>
            <a:ext cx="1935658" cy="369332"/>
          </a:xfrm>
          <a:prstGeom prst="rect">
            <a:avLst/>
          </a:prstGeom>
          <a:noFill/>
        </p:spPr>
        <p:txBody>
          <a:bodyPr wrap="none" rtlCol="0">
            <a:spAutoFit/>
          </a:bodyPr>
          <a:lstStyle/>
          <a:p>
            <a:r>
              <a:rPr lang="en-US" dirty="0"/>
              <a:t>Tuning parameters</a:t>
            </a:r>
          </a:p>
        </p:txBody>
      </p:sp>
      <p:sp>
        <p:nvSpPr>
          <p:cNvPr id="12" name="Freeform 9">
            <a:extLst>
              <a:ext uri="{FF2B5EF4-FFF2-40B4-BE49-F238E27FC236}">
                <a16:creationId xmlns:a16="http://schemas.microsoft.com/office/drawing/2014/main" id="{737BD619-3E54-451A-BE0D-C1AE0BC43A54}"/>
              </a:ext>
            </a:extLst>
          </p:cNvPr>
          <p:cNvSpPr>
            <a:spLocks/>
          </p:cNvSpPr>
          <p:nvPr/>
        </p:nvSpPr>
        <p:spPr bwMode="auto">
          <a:xfrm>
            <a:off x="2767222" y="2686844"/>
            <a:ext cx="2654300" cy="2076450"/>
          </a:xfrm>
          <a:custGeom>
            <a:avLst/>
            <a:gdLst/>
            <a:ahLst/>
            <a:cxnLst>
              <a:cxn ang="0">
                <a:pos x="669" y="221"/>
              </a:cxn>
              <a:cxn ang="0">
                <a:pos x="454" y="63"/>
              </a:cxn>
              <a:cxn ang="0">
                <a:pos x="432" y="47"/>
              </a:cxn>
              <a:cxn ang="0">
                <a:pos x="279" y="0"/>
              </a:cxn>
              <a:cxn ang="0">
                <a:pos x="211" y="9"/>
              </a:cxn>
              <a:cxn ang="0">
                <a:pos x="0" y="279"/>
              </a:cxn>
              <a:cxn ang="0">
                <a:pos x="211" y="549"/>
              </a:cxn>
              <a:cxn ang="0">
                <a:pos x="279" y="557"/>
              </a:cxn>
              <a:cxn ang="0">
                <a:pos x="432" y="511"/>
              </a:cxn>
              <a:cxn ang="0">
                <a:pos x="454" y="495"/>
              </a:cxn>
              <a:cxn ang="0">
                <a:pos x="669" y="337"/>
              </a:cxn>
              <a:cxn ang="0">
                <a:pos x="669" y="221"/>
              </a:cxn>
            </a:cxnLst>
            <a:rect l="0" t="0" r="r" b="b"/>
            <a:pathLst>
              <a:path w="712" h="557">
                <a:moveTo>
                  <a:pt x="669" y="221"/>
                </a:moveTo>
                <a:cubicBezTo>
                  <a:pt x="454" y="63"/>
                  <a:pt x="454" y="63"/>
                  <a:pt x="454" y="63"/>
                </a:cubicBezTo>
                <a:cubicBezTo>
                  <a:pt x="447" y="57"/>
                  <a:pt x="440" y="52"/>
                  <a:pt x="432" y="47"/>
                </a:cubicBezTo>
                <a:cubicBezTo>
                  <a:pt x="388" y="17"/>
                  <a:pt x="336" y="0"/>
                  <a:pt x="279" y="0"/>
                </a:cubicBezTo>
                <a:cubicBezTo>
                  <a:pt x="255" y="0"/>
                  <a:pt x="233" y="3"/>
                  <a:pt x="211" y="9"/>
                </a:cubicBezTo>
                <a:cubicBezTo>
                  <a:pt x="90" y="39"/>
                  <a:pt x="0" y="148"/>
                  <a:pt x="0" y="279"/>
                </a:cubicBezTo>
                <a:cubicBezTo>
                  <a:pt x="0" y="409"/>
                  <a:pt x="90" y="518"/>
                  <a:pt x="211" y="549"/>
                </a:cubicBezTo>
                <a:cubicBezTo>
                  <a:pt x="233" y="554"/>
                  <a:pt x="255" y="557"/>
                  <a:pt x="279" y="557"/>
                </a:cubicBezTo>
                <a:cubicBezTo>
                  <a:pt x="336" y="557"/>
                  <a:pt x="388" y="540"/>
                  <a:pt x="432" y="511"/>
                </a:cubicBezTo>
                <a:cubicBezTo>
                  <a:pt x="440" y="506"/>
                  <a:pt x="447" y="500"/>
                  <a:pt x="454" y="495"/>
                </a:cubicBezTo>
                <a:cubicBezTo>
                  <a:pt x="669" y="337"/>
                  <a:pt x="669" y="337"/>
                  <a:pt x="669" y="337"/>
                </a:cubicBezTo>
                <a:cubicBezTo>
                  <a:pt x="712" y="305"/>
                  <a:pt x="712" y="253"/>
                  <a:pt x="669" y="2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Freeform 6">
            <a:extLst>
              <a:ext uri="{FF2B5EF4-FFF2-40B4-BE49-F238E27FC236}">
                <a16:creationId xmlns:a16="http://schemas.microsoft.com/office/drawing/2014/main" id="{517423B5-2528-438D-A86D-5983AE75C3F1}"/>
              </a:ext>
            </a:extLst>
          </p:cNvPr>
          <p:cNvSpPr>
            <a:spLocks/>
          </p:cNvSpPr>
          <p:nvPr/>
        </p:nvSpPr>
        <p:spPr bwMode="auto">
          <a:xfrm>
            <a:off x="4926222" y="2686844"/>
            <a:ext cx="2509838" cy="2076450"/>
          </a:xfrm>
          <a:custGeom>
            <a:avLst/>
            <a:gdLst/>
            <a:ahLst/>
            <a:cxnLst>
              <a:cxn ang="0">
                <a:pos x="629" y="221"/>
              </a:cxn>
              <a:cxn ang="0">
                <a:pos x="415" y="63"/>
              </a:cxn>
              <a:cxn ang="0">
                <a:pos x="393" y="47"/>
              </a:cxn>
              <a:cxn ang="0">
                <a:pos x="239" y="0"/>
              </a:cxn>
              <a:cxn ang="0">
                <a:pos x="172" y="9"/>
              </a:cxn>
              <a:cxn ang="0">
                <a:pos x="0" y="137"/>
              </a:cxn>
              <a:cxn ang="0">
                <a:pos x="98" y="209"/>
              </a:cxn>
              <a:cxn ang="0">
                <a:pos x="137" y="279"/>
              </a:cxn>
              <a:cxn ang="0">
                <a:pos x="98" y="349"/>
              </a:cxn>
              <a:cxn ang="0">
                <a:pos x="0" y="421"/>
              </a:cxn>
              <a:cxn ang="0">
                <a:pos x="172" y="549"/>
              </a:cxn>
              <a:cxn ang="0">
                <a:pos x="239" y="557"/>
              </a:cxn>
              <a:cxn ang="0">
                <a:pos x="393" y="511"/>
              </a:cxn>
              <a:cxn ang="0">
                <a:pos x="415" y="495"/>
              </a:cxn>
              <a:cxn ang="0">
                <a:pos x="629" y="337"/>
              </a:cxn>
              <a:cxn ang="0">
                <a:pos x="629" y="221"/>
              </a:cxn>
            </a:cxnLst>
            <a:rect l="0" t="0" r="r" b="b"/>
            <a:pathLst>
              <a:path w="673" h="557">
                <a:moveTo>
                  <a:pt x="629" y="221"/>
                </a:moveTo>
                <a:cubicBezTo>
                  <a:pt x="415" y="63"/>
                  <a:pt x="415" y="63"/>
                  <a:pt x="415" y="63"/>
                </a:cubicBezTo>
                <a:cubicBezTo>
                  <a:pt x="408" y="57"/>
                  <a:pt x="401" y="52"/>
                  <a:pt x="393" y="47"/>
                </a:cubicBezTo>
                <a:cubicBezTo>
                  <a:pt x="349" y="17"/>
                  <a:pt x="296" y="0"/>
                  <a:pt x="239" y="0"/>
                </a:cubicBezTo>
                <a:cubicBezTo>
                  <a:pt x="216" y="0"/>
                  <a:pt x="193" y="3"/>
                  <a:pt x="172" y="9"/>
                </a:cubicBezTo>
                <a:cubicBezTo>
                  <a:pt x="99" y="27"/>
                  <a:pt x="38" y="74"/>
                  <a:pt x="0" y="137"/>
                </a:cubicBezTo>
                <a:cubicBezTo>
                  <a:pt x="98" y="209"/>
                  <a:pt x="98" y="209"/>
                  <a:pt x="98" y="209"/>
                </a:cubicBezTo>
                <a:cubicBezTo>
                  <a:pt x="123" y="227"/>
                  <a:pt x="137" y="252"/>
                  <a:pt x="137" y="279"/>
                </a:cubicBezTo>
                <a:cubicBezTo>
                  <a:pt x="137" y="305"/>
                  <a:pt x="123" y="330"/>
                  <a:pt x="98" y="349"/>
                </a:cubicBezTo>
                <a:cubicBezTo>
                  <a:pt x="0" y="421"/>
                  <a:pt x="0" y="421"/>
                  <a:pt x="0" y="421"/>
                </a:cubicBezTo>
                <a:cubicBezTo>
                  <a:pt x="38" y="484"/>
                  <a:pt x="99" y="530"/>
                  <a:pt x="172" y="549"/>
                </a:cubicBezTo>
                <a:cubicBezTo>
                  <a:pt x="193" y="554"/>
                  <a:pt x="216" y="557"/>
                  <a:pt x="239" y="557"/>
                </a:cubicBezTo>
                <a:cubicBezTo>
                  <a:pt x="296" y="557"/>
                  <a:pt x="349" y="540"/>
                  <a:pt x="393" y="511"/>
                </a:cubicBezTo>
                <a:cubicBezTo>
                  <a:pt x="401" y="506"/>
                  <a:pt x="408" y="500"/>
                  <a:pt x="415" y="495"/>
                </a:cubicBezTo>
                <a:cubicBezTo>
                  <a:pt x="629" y="337"/>
                  <a:pt x="629" y="337"/>
                  <a:pt x="629" y="337"/>
                </a:cubicBezTo>
                <a:cubicBezTo>
                  <a:pt x="673" y="305"/>
                  <a:pt x="673" y="253"/>
                  <a:pt x="629" y="22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Freeform 7">
            <a:extLst>
              <a:ext uri="{FF2B5EF4-FFF2-40B4-BE49-F238E27FC236}">
                <a16:creationId xmlns:a16="http://schemas.microsoft.com/office/drawing/2014/main" id="{12CAA0AD-3C2E-4178-AD7D-611AD3717E92}"/>
              </a:ext>
            </a:extLst>
          </p:cNvPr>
          <p:cNvSpPr>
            <a:spLocks/>
          </p:cNvSpPr>
          <p:nvPr/>
        </p:nvSpPr>
        <p:spPr bwMode="auto">
          <a:xfrm>
            <a:off x="6939172" y="2686844"/>
            <a:ext cx="2509838" cy="2076450"/>
          </a:xfrm>
          <a:custGeom>
            <a:avLst/>
            <a:gdLst/>
            <a:ahLst/>
            <a:cxnLst>
              <a:cxn ang="0">
                <a:pos x="629" y="221"/>
              </a:cxn>
              <a:cxn ang="0">
                <a:pos x="414" y="63"/>
              </a:cxn>
              <a:cxn ang="0">
                <a:pos x="393" y="47"/>
              </a:cxn>
              <a:cxn ang="0">
                <a:pos x="239" y="0"/>
              </a:cxn>
              <a:cxn ang="0">
                <a:pos x="171" y="9"/>
              </a:cxn>
              <a:cxn ang="0">
                <a:pos x="0" y="137"/>
              </a:cxn>
              <a:cxn ang="0">
                <a:pos x="98" y="209"/>
              </a:cxn>
              <a:cxn ang="0">
                <a:pos x="137" y="279"/>
              </a:cxn>
              <a:cxn ang="0">
                <a:pos x="98" y="349"/>
              </a:cxn>
              <a:cxn ang="0">
                <a:pos x="0" y="421"/>
              </a:cxn>
              <a:cxn ang="0">
                <a:pos x="171" y="549"/>
              </a:cxn>
              <a:cxn ang="0">
                <a:pos x="239" y="557"/>
              </a:cxn>
              <a:cxn ang="0">
                <a:pos x="393" y="511"/>
              </a:cxn>
              <a:cxn ang="0">
                <a:pos x="414" y="495"/>
              </a:cxn>
              <a:cxn ang="0">
                <a:pos x="629" y="337"/>
              </a:cxn>
              <a:cxn ang="0">
                <a:pos x="629" y="221"/>
              </a:cxn>
            </a:cxnLst>
            <a:rect l="0" t="0" r="r" b="b"/>
            <a:pathLst>
              <a:path w="673" h="557">
                <a:moveTo>
                  <a:pt x="629" y="221"/>
                </a:moveTo>
                <a:cubicBezTo>
                  <a:pt x="414" y="63"/>
                  <a:pt x="414" y="63"/>
                  <a:pt x="414" y="63"/>
                </a:cubicBezTo>
                <a:cubicBezTo>
                  <a:pt x="407" y="57"/>
                  <a:pt x="400" y="52"/>
                  <a:pt x="393" y="47"/>
                </a:cubicBezTo>
                <a:cubicBezTo>
                  <a:pt x="349" y="17"/>
                  <a:pt x="296" y="0"/>
                  <a:pt x="239" y="0"/>
                </a:cubicBezTo>
                <a:cubicBezTo>
                  <a:pt x="216" y="0"/>
                  <a:pt x="193" y="3"/>
                  <a:pt x="171" y="9"/>
                </a:cubicBezTo>
                <a:cubicBezTo>
                  <a:pt x="99" y="27"/>
                  <a:pt x="37" y="74"/>
                  <a:pt x="0" y="137"/>
                </a:cubicBezTo>
                <a:cubicBezTo>
                  <a:pt x="98" y="209"/>
                  <a:pt x="98" y="209"/>
                  <a:pt x="98" y="209"/>
                </a:cubicBezTo>
                <a:cubicBezTo>
                  <a:pt x="123" y="227"/>
                  <a:pt x="137" y="252"/>
                  <a:pt x="137" y="279"/>
                </a:cubicBezTo>
                <a:cubicBezTo>
                  <a:pt x="137" y="305"/>
                  <a:pt x="123" y="330"/>
                  <a:pt x="98" y="349"/>
                </a:cubicBezTo>
                <a:cubicBezTo>
                  <a:pt x="0" y="421"/>
                  <a:pt x="0" y="421"/>
                  <a:pt x="0" y="421"/>
                </a:cubicBezTo>
                <a:cubicBezTo>
                  <a:pt x="37" y="484"/>
                  <a:pt x="99" y="530"/>
                  <a:pt x="171" y="549"/>
                </a:cubicBezTo>
                <a:cubicBezTo>
                  <a:pt x="193" y="554"/>
                  <a:pt x="216" y="557"/>
                  <a:pt x="239" y="557"/>
                </a:cubicBezTo>
                <a:cubicBezTo>
                  <a:pt x="296" y="557"/>
                  <a:pt x="349" y="540"/>
                  <a:pt x="393" y="511"/>
                </a:cubicBezTo>
                <a:cubicBezTo>
                  <a:pt x="400" y="506"/>
                  <a:pt x="407" y="500"/>
                  <a:pt x="414" y="495"/>
                </a:cubicBezTo>
                <a:cubicBezTo>
                  <a:pt x="629" y="337"/>
                  <a:pt x="629" y="337"/>
                  <a:pt x="629" y="337"/>
                </a:cubicBezTo>
                <a:cubicBezTo>
                  <a:pt x="673" y="305"/>
                  <a:pt x="673" y="253"/>
                  <a:pt x="629" y="2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Oval 27">
            <a:extLst>
              <a:ext uri="{FF2B5EF4-FFF2-40B4-BE49-F238E27FC236}">
                <a16:creationId xmlns:a16="http://schemas.microsoft.com/office/drawing/2014/main" id="{AC4344ED-5EE7-46B9-971A-95AF547A6065}"/>
              </a:ext>
            </a:extLst>
          </p:cNvPr>
          <p:cNvSpPr>
            <a:spLocks noChangeArrowheads="1"/>
          </p:cNvSpPr>
          <p:nvPr/>
        </p:nvSpPr>
        <p:spPr bwMode="auto">
          <a:xfrm>
            <a:off x="2617997" y="3503882"/>
            <a:ext cx="2497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en-US" altLang="zh-CN" sz="2800" dirty="0">
                <a:solidFill>
                  <a:schemeClr val="bg1"/>
                </a:solidFill>
                <a:latin typeface="微软雅黑" pitchFamily="34" charset="-122"/>
                <a:ea typeface="微软雅黑" pitchFamily="34" charset="-122"/>
                <a:cs typeface="Arial" pitchFamily="34" charset="0"/>
              </a:rPr>
              <a:t>Kernel</a:t>
            </a:r>
          </a:p>
        </p:txBody>
      </p:sp>
      <p:sp>
        <p:nvSpPr>
          <p:cNvPr id="17" name="Oval 27">
            <a:extLst>
              <a:ext uri="{FF2B5EF4-FFF2-40B4-BE49-F238E27FC236}">
                <a16:creationId xmlns:a16="http://schemas.microsoft.com/office/drawing/2014/main" id="{D0C88B10-FA08-4FF9-A3E1-AF67C7D38BC3}"/>
              </a:ext>
            </a:extLst>
          </p:cNvPr>
          <p:cNvSpPr>
            <a:spLocks noChangeArrowheads="1"/>
          </p:cNvSpPr>
          <p:nvPr/>
        </p:nvSpPr>
        <p:spPr bwMode="auto">
          <a:xfrm>
            <a:off x="5088147" y="3494882"/>
            <a:ext cx="249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en-US" altLang="zh-CN" sz="2800" dirty="0">
                <a:solidFill>
                  <a:schemeClr val="bg1"/>
                </a:solidFill>
                <a:latin typeface="微软雅黑" pitchFamily="34" charset="-122"/>
                <a:ea typeface="微软雅黑" pitchFamily="34" charset="-122"/>
                <a:cs typeface="Arial" pitchFamily="34" charset="0"/>
              </a:rPr>
              <a:t>C </a:t>
            </a:r>
          </a:p>
          <a:p>
            <a:pPr algn="ctr" eaLnBrk="1" hangingPunct="1"/>
            <a:r>
              <a:rPr lang="en-US" altLang="zh-CN" sz="2800" dirty="0">
                <a:solidFill>
                  <a:schemeClr val="bg1"/>
                </a:solidFill>
                <a:latin typeface="微软雅黑" pitchFamily="34" charset="-122"/>
                <a:ea typeface="微软雅黑" pitchFamily="34" charset="-122"/>
                <a:cs typeface="Arial" pitchFamily="34" charset="0"/>
              </a:rPr>
              <a:t>parameter</a:t>
            </a:r>
          </a:p>
        </p:txBody>
      </p:sp>
      <p:sp>
        <p:nvSpPr>
          <p:cNvPr id="18" name="Oval 27">
            <a:extLst>
              <a:ext uri="{FF2B5EF4-FFF2-40B4-BE49-F238E27FC236}">
                <a16:creationId xmlns:a16="http://schemas.microsoft.com/office/drawing/2014/main" id="{7A84D4D1-4FE0-4CF0-AE28-F0181F06529A}"/>
              </a:ext>
            </a:extLst>
          </p:cNvPr>
          <p:cNvSpPr>
            <a:spLocks noChangeArrowheads="1"/>
          </p:cNvSpPr>
          <p:nvPr/>
        </p:nvSpPr>
        <p:spPr bwMode="auto">
          <a:xfrm>
            <a:off x="7101097" y="3494882"/>
            <a:ext cx="249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hangingPunct="1"/>
            <a:r>
              <a:rPr lang="en-US" altLang="zh-CN" sz="2800" dirty="0">
                <a:solidFill>
                  <a:schemeClr val="bg1"/>
                </a:solidFill>
                <a:latin typeface="微软雅黑" pitchFamily="34" charset="-122"/>
                <a:ea typeface="微软雅黑" pitchFamily="34" charset="-122"/>
                <a:cs typeface="Arial" pitchFamily="34" charset="0"/>
              </a:rPr>
              <a:t>Gamma</a:t>
            </a:r>
            <a:r>
              <a:rPr lang="zh-CN" altLang="en-US" sz="2800" dirty="0">
                <a:solidFill>
                  <a:schemeClr val="bg1"/>
                </a:solidFill>
                <a:latin typeface="微软雅黑" pitchFamily="34" charset="-122"/>
                <a:ea typeface="微软雅黑" pitchFamily="34" charset="-122"/>
                <a:cs typeface="Arial" pitchFamily="34" charset="0"/>
              </a:rPr>
              <a:t> </a:t>
            </a:r>
            <a:r>
              <a:rPr lang="en-US" altLang="zh-CN" sz="2800" dirty="0">
                <a:solidFill>
                  <a:schemeClr val="bg1"/>
                </a:solidFill>
                <a:latin typeface="微软雅黑" pitchFamily="34" charset="-122"/>
                <a:ea typeface="微软雅黑" pitchFamily="34" charset="-122"/>
                <a:cs typeface="Arial" pitchFamily="34" charset="0"/>
              </a:rPr>
              <a:t>parameter</a:t>
            </a:r>
          </a:p>
        </p:txBody>
      </p:sp>
      <p:sp>
        <p:nvSpPr>
          <p:cNvPr id="20" name="TextBox 57">
            <a:extLst>
              <a:ext uri="{FF2B5EF4-FFF2-40B4-BE49-F238E27FC236}">
                <a16:creationId xmlns:a16="http://schemas.microsoft.com/office/drawing/2014/main" id="{D4C5E7B7-1E84-4D61-915A-72772F8A2B02}"/>
              </a:ext>
            </a:extLst>
          </p:cNvPr>
          <p:cNvSpPr txBox="1"/>
          <p:nvPr/>
        </p:nvSpPr>
        <p:spPr bwMode="auto">
          <a:xfrm>
            <a:off x="2454485" y="4990307"/>
            <a:ext cx="2673350" cy="905248"/>
          </a:xfrm>
          <a:prstGeom prst="rect">
            <a:avLst/>
          </a:prstGeom>
          <a:noFill/>
        </p:spPr>
        <p:txBody>
          <a:bodyPr>
            <a:spAutoFit/>
          </a:bodyPr>
          <a:lstStyle/>
          <a:p>
            <a:pPr algn="ctr" eaLnBrk="1" fontAlgn="auto" hangingPunct="1">
              <a:lnSpc>
                <a:spcPct val="130000"/>
              </a:lnSpc>
              <a:spcBef>
                <a:spcPts val="0"/>
              </a:spcBef>
              <a:spcAft>
                <a:spcPts val="0"/>
              </a:spcAft>
              <a:defRPr/>
            </a:pPr>
            <a:r>
              <a:rPr lang="en-US" altLang="zh-CN" sz="1400" kern="0" dirty="0">
                <a:latin typeface="微软雅黑" panose="020B0503020204020204" pitchFamily="34" charset="-122"/>
                <a:ea typeface="微软雅黑" panose="020B0503020204020204" pitchFamily="34" charset="-122"/>
                <a:cs typeface="Arial" pitchFamily="34" charset="0"/>
              </a:rPr>
              <a:t>Linear, Polynomial and RBF kernel type to fit each sample data. </a:t>
            </a:r>
            <a:endParaRPr lang="en-US" altLang="zh-CN" sz="1400" kern="0" dirty="0">
              <a:latin typeface="微软雅黑" panose="020B0503020204020204" pitchFamily="34" charset="-122"/>
              <a:ea typeface="微软雅黑" panose="020B0503020204020204" pitchFamily="34" charset="-122"/>
            </a:endParaRPr>
          </a:p>
        </p:txBody>
      </p:sp>
      <p:sp>
        <p:nvSpPr>
          <p:cNvPr id="21" name="TextBox 57">
            <a:extLst>
              <a:ext uri="{FF2B5EF4-FFF2-40B4-BE49-F238E27FC236}">
                <a16:creationId xmlns:a16="http://schemas.microsoft.com/office/drawing/2014/main" id="{9AC3F923-51EA-4254-9E7A-994C291F9DF0}"/>
              </a:ext>
            </a:extLst>
          </p:cNvPr>
          <p:cNvSpPr txBox="1"/>
          <p:nvPr/>
        </p:nvSpPr>
        <p:spPr bwMode="auto">
          <a:xfrm>
            <a:off x="4429545" y="1212443"/>
            <a:ext cx="2673350" cy="1465401"/>
          </a:xfrm>
          <a:prstGeom prst="rect">
            <a:avLst/>
          </a:prstGeom>
          <a:noFill/>
        </p:spPr>
        <p:txBody>
          <a:bodyPr>
            <a:spAutoFit/>
          </a:bodyPr>
          <a:lstStyle/>
          <a:p>
            <a:pPr algn="ctr" eaLnBrk="1" fontAlgn="auto" hangingPunct="1">
              <a:lnSpc>
                <a:spcPct val="130000"/>
              </a:lnSpc>
              <a:spcBef>
                <a:spcPts val="0"/>
              </a:spcBef>
              <a:spcAft>
                <a:spcPts val="0"/>
              </a:spcAft>
              <a:defRPr/>
            </a:pPr>
            <a:r>
              <a:rPr lang="en-US" altLang="zh-CN" sz="1400" kern="0" dirty="0">
                <a:latin typeface="微软雅黑" panose="020B0503020204020204" pitchFamily="34" charset="-122"/>
                <a:ea typeface="微软雅黑" panose="020B0503020204020204" pitchFamily="34" charset="-122"/>
                <a:cs typeface="Arial" pitchFamily="34" charset="0"/>
              </a:rPr>
              <a:t>The C parameter trades off correct classification of training examples against maximization of the decision function’s margin.</a:t>
            </a:r>
            <a:endParaRPr lang="en-US" altLang="zh-CN" sz="1400" kern="0" dirty="0">
              <a:latin typeface="微软雅黑" panose="020B0503020204020204" pitchFamily="34" charset="-122"/>
              <a:ea typeface="微软雅黑" panose="020B0503020204020204" pitchFamily="34" charset="-122"/>
            </a:endParaRPr>
          </a:p>
        </p:txBody>
      </p:sp>
      <p:sp>
        <p:nvSpPr>
          <p:cNvPr id="22" name="TextBox 57">
            <a:extLst>
              <a:ext uri="{FF2B5EF4-FFF2-40B4-BE49-F238E27FC236}">
                <a16:creationId xmlns:a16="http://schemas.microsoft.com/office/drawing/2014/main" id="{6A64F9FE-0645-430E-B5FB-EE59904DFBB3}"/>
              </a:ext>
            </a:extLst>
          </p:cNvPr>
          <p:cNvSpPr txBox="1"/>
          <p:nvPr/>
        </p:nvSpPr>
        <p:spPr bwMode="auto">
          <a:xfrm>
            <a:off x="6756610" y="4990307"/>
            <a:ext cx="2673350" cy="1185324"/>
          </a:xfrm>
          <a:prstGeom prst="rect">
            <a:avLst/>
          </a:prstGeom>
          <a:noFill/>
        </p:spPr>
        <p:txBody>
          <a:bodyPr>
            <a:spAutoFit/>
          </a:bodyPr>
          <a:lstStyle/>
          <a:p>
            <a:pPr algn="ctr" eaLnBrk="1" fontAlgn="auto" hangingPunct="1">
              <a:lnSpc>
                <a:spcPct val="130000"/>
              </a:lnSpc>
              <a:spcBef>
                <a:spcPts val="0"/>
              </a:spcBef>
              <a:spcAft>
                <a:spcPts val="0"/>
              </a:spcAft>
              <a:defRPr/>
            </a:pPr>
            <a:r>
              <a:rPr lang="en-US" altLang="zh-CN" sz="1400" kern="0" dirty="0">
                <a:latin typeface="微软雅黑" panose="020B0503020204020204" pitchFamily="34" charset="-122"/>
                <a:ea typeface="微软雅黑" panose="020B0503020204020204" pitchFamily="34" charset="-122"/>
                <a:cs typeface="Arial" pitchFamily="34" charset="0"/>
              </a:rPr>
              <a:t>The gamma parameter defines how far the influence of a single training example reaches, </a:t>
            </a:r>
            <a:endParaRPr lang="en-US" altLang="zh-CN" sz="1400" kern="0" dirty="0">
              <a:latin typeface="微软雅黑" panose="020B0503020204020204" pitchFamily="34" charset="-122"/>
              <a:ea typeface="微软雅黑" panose="020B0503020204020204" pitchFamily="34" charset="-122"/>
            </a:endParaRPr>
          </a:p>
        </p:txBody>
      </p:sp>
      <p:sp>
        <p:nvSpPr>
          <p:cNvPr id="27" name="TextBox 26">
            <a:extLst>
              <a:ext uri="{FF2B5EF4-FFF2-40B4-BE49-F238E27FC236}">
                <a16:creationId xmlns:a16="http://schemas.microsoft.com/office/drawing/2014/main" id="{55A1F42F-53A0-4A38-B389-F5A074E449A5}"/>
              </a:ext>
            </a:extLst>
          </p:cNvPr>
          <p:cNvSpPr txBox="1"/>
          <p:nvPr/>
        </p:nvSpPr>
        <p:spPr>
          <a:xfrm>
            <a:off x="65428" y="5944038"/>
            <a:ext cx="7451463" cy="369332"/>
          </a:xfrm>
          <a:prstGeom prst="rect">
            <a:avLst/>
          </a:prstGeom>
          <a:noFill/>
        </p:spPr>
        <p:txBody>
          <a:bodyPr wrap="none" rtlCol="0">
            <a:spAutoFit/>
          </a:bodyPr>
          <a:lstStyle/>
          <a:p>
            <a:r>
              <a:rPr lang="en-US" dirty="0"/>
              <a:t>https://scikit-learn.org/stable/auto_examples/svm/plot_rbf_parameters.html</a:t>
            </a:r>
          </a:p>
        </p:txBody>
      </p:sp>
    </p:spTree>
    <p:extLst>
      <p:ext uri="{BB962C8B-B14F-4D97-AF65-F5344CB8AC3E}">
        <p14:creationId xmlns:p14="http://schemas.microsoft.com/office/powerpoint/2010/main" val="214580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84E1-B2B5-4F33-9C85-4C40736256F2}"/>
              </a:ext>
            </a:extLst>
          </p:cNvPr>
          <p:cNvSpPr>
            <a:spLocks noGrp="1"/>
          </p:cNvSpPr>
          <p:nvPr>
            <p:ph type="title"/>
          </p:nvPr>
        </p:nvSpPr>
        <p:spPr/>
        <p:txBody>
          <a:bodyPr/>
          <a:lstStyle/>
          <a:p>
            <a:r>
              <a:rPr lang="en-US" dirty="0"/>
              <a:t>Support Vector Machine</a:t>
            </a:r>
            <a:endParaRPr lang="en-US"/>
          </a:p>
        </p:txBody>
      </p:sp>
      <p:sp>
        <p:nvSpPr>
          <p:cNvPr id="3" name="Content Placeholder 2">
            <a:extLst>
              <a:ext uri="{FF2B5EF4-FFF2-40B4-BE49-F238E27FC236}">
                <a16:creationId xmlns:a16="http://schemas.microsoft.com/office/drawing/2014/main" id="{D9A9BE77-B1B9-4292-BA89-D42925F9013B}"/>
              </a:ext>
            </a:extLst>
          </p:cNvPr>
          <p:cNvSpPr>
            <a:spLocks noGrp="1"/>
          </p:cNvSpPr>
          <p:nvPr>
            <p:ph idx="1"/>
          </p:nvPr>
        </p:nvSpPr>
        <p:spPr/>
        <p:txBody>
          <a:bodyPr/>
          <a:lstStyle/>
          <a:p>
            <a:r>
              <a:rPr lang="en-US"/>
              <a:t>A</a:t>
            </a:r>
            <a:r>
              <a:rPr lang="en-US" dirty="0"/>
              <a:t> complicated methods need a lot of time </a:t>
            </a:r>
            <a:r>
              <a:rPr lang="en-US"/>
              <a:t>to process.</a:t>
            </a:r>
          </a:p>
          <a:p>
            <a:r>
              <a:rPr lang="en-US" dirty="0"/>
              <a:t>Not suitable for large data sets.</a:t>
            </a:r>
          </a:p>
        </p:txBody>
      </p:sp>
      <p:sp>
        <p:nvSpPr>
          <p:cNvPr id="4" name="Rectangle 3">
            <a:extLst>
              <a:ext uri="{FF2B5EF4-FFF2-40B4-BE49-F238E27FC236}">
                <a16:creationId xmlns:a16="http://schemas.microsoft.com/office/drawing/2014/main" id="{9CC0DC2F-BCBD-45FC-AA35-9F1B5538FC7D}"/>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5" name="Rectangle 4">
            <a:extLst>
              <a:ext uri="{FF2B5EF4-FFF2-40B4-BE49-F238E27FC236}">
                <a16:creationId xmlns:a16="http://schemas.microsoft.com/office/drawing/2014/main" id="{09E5B4CB-41A6-4AD4-B082-95749B90CBAB}"/>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6" name="Rectangle 5">
            <a:extLst>
              <a:ext uri="{FF2B5EF4-FFF2-40B4-BE49-F238E27FC236}">
                <a16:creationId xmlns:a16="http://schemas.microsoft.com/office/drawing/2014/main" id="{5D98B54D-9C0B-4A58-9626-2007D48380A6}"/>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7" name="Rectangle 6">
            <a:extLst>
              <a:ext uri="{FF2B5EF4-FFF2-40B4-BE49-F238E27FC236}">
                <a16:creationId xmlns:a16="http://schemas.microsoft.com/office/drawing/2014/main" id="{CE0938C4-8703-44A7-8CF3-E7C8413E1567}"/>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8" name="Rectangle 7">
            <a:extLst>
              <a:ext uri="{FF2B5EF4-FFF2-40B4-BE49-F238E27FC236}">
                <a16:creationId xmlns:a16="http://schemas.microsoft.com/office/drawing/2014/main" id="{B14D65BF-229B-4852-B98C-B56041F5D6AD}"/>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300265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95CD8-A40A-4494-85E0-81D50BD4469C}"/>
              </a:ext>
            </a:extLst>
          </p:cNvPr>
          <p:cNvSpPr>
            <a:spLocks noGrp="1"/>
          </p:cNvSpPr>
          <p:nvPr>
            <p:ph type="title"/>
          </p:nvPr>
        </p:nvSpPr>
        <p:spPr>
          <a:xfrm>
            <a:off x="893820" y="75899"/>
            <a:ext cx="10515600" cy="1325563"/>
          </a:xfrm>
        </p:spPr>
        <p:txBody>
          <a:bodyPr lIns="91440" tIns="45720" rIns="91440" bIns="45720" anchor="t"/>
          <a:lstStyle/>
          <a:p>
            <a:br>
              <a:rPr lang="en-US" altLang="zh-CN" dirty="0">
                <a:latin typeface="Times New Roman"/>
                <a:ea typeface="+mj-lt"/>
                <a:cs typeface="Times New Roman"/>
              </a:rPr>
            </a:br>
            <a:r>
              <a:rPr lang="en-US" altLang="zh-CN" dirty="0">
                <a:latin typeface="Times New Roman"/>
                <a:ea typeface="+mj-lt"/>
                <a:cs typeface="Times New Roman"/>
              </a:rPr>
              <a:t>Decision Tree</a:t>
            </a:r>
            <a:endParaRPr lang="zh-CN" dirty="0">
              <a:ea typeface="+mj-lt"/>
              <a:cs typeface="+mj-lt"/>
            </a:endParaRPr>
          </a:p>
          <a:p>
            <a:endParaRPr lang="zh-CN" altLang="en-US" dirty="0">
              <a:ea typeface="宋体"/>
              <a:cs typeface="Calibri Light"/>
            </a:endParaRPr>
          </a:p>
        </p:txBody>
      </p:sp>
      <p:sp>
        <p:nvSpPr>
          <p:cNvPr id="3" name="内容占位符 2">
            <a:extLst>
              <a:ext uri="{FF2B5EF4-FFF2-40B4-BE49-F238E27FC236}">
                <a16:creationId xmlns:a16="http://schemas.microsoft.com/office/drawing/2014/main" id="{E05C4FFC-CF79-4121-BEAD-ACA6B3AB78B4}"/>
              </a:ext>
            </a:extLst>
          </p:cNvPr>
          <p:cNvSpPr>
            <a:spLocks noGrp="1"/>
          </p:cNvSpPr>
          <p:nvPr>
            <p:ph idx="1"/>
          </p:nvPr>
        </p:nvSpPr>
        <p:spPr>
          <a:xfrm>
            <a:off x="771456" y="1503026"/>
            <a:ext cx="10582344" cy="4863046"/>
          </a:xfrm>
        </p:spPr>
        <p:txBody>
          <a:bodyPr lIns="91440" tIns="45720" rIns="91440" bIns="45720" anchor="t"/>
          <a:lstStyle/>
          <a:p>
            <a:r>
              <a:rPr lang="zh-CN" altLang="en-US">
                <a:ea typeface="宋体"/>
                <a:cs typeface="Calibri"/>
              </a:rPr>
              <a:t>Pros: </a:t>
            </a:r>
            <a:endParaRPr lang="en-US" altLang="zh-CN">
              <a:ea typeface="宋体" panose="02010600030101010101" pitchFamily="2" charset="-122"/>
              <a:cs typeface="+mn-lt"/>
            </a:endParaRPr>
          </a:p>
          <a:p>
            <a:r>
              <a:rPr lang="en-US" altLang="zh-CN" sz="2400" dirty="0">
                <a:ea typeface="+mn-lt"/>
                <a:cs typeface="+mn-lt"/>
              </a:rPr>
              <a:t>The decision tree has no assumptions about distribution because of the non-parametric nature of the algorithm.</a:t>
            </a:r>
            <a:r>
              <a:rPr lang="zh-CN" altLang="en-US" sz="2400" dirty="0">
                <a:ea typeface="+mn-lt"/>
                <a:cs typeface="+mn-lt"/>
              </a:rPr>
              <a:t> </a:t>
            </a:r>
          </a:p>
          <a:p>
            <a:r>
              <a:rPr lang="en-US" altLang="zh-CN" sz="2400" dirty="0">
                <a:ea typeface="+mn-lt"/>
                <a:cs typeface="+mn-lt"/>
              </a:rPr>
              <a:t>Its training time is faster compared to the neural network algorithm. </a:t>
            </a:r>
          </a:p>
          <a:p>
            <a:r>
              <a:rPr lang="en-US" sz="2400" dirty="0">
                <a:ea typeface="+mn-lt"/>
                <a:cs typeface="+mn-lt"/>
              </a:rPr>
              <a:t> Decision trees can handle high dimensional data with good accuracy.</a:t>
            </a:r>
          </a:p>
          <a:p>
            <a:r>
              <a:rPr lang="en-US" dirty="0">
                <a:ea typeface="宋体"/>
                <a:cs typeface="Calibri"/>
              </a:rPr>
              <a:t>Cons:</a:t>
            </a:r>
            <a:endParaRPr lang="en-US" dirty="0">
              <a:ea typeface="宋体"/>
              <a:cs typeface="+mn-lt"/>
            </a:endParaRPr>
          </a:p>
          <a:p>
            <a:r>
              <a:rPr lang="en-US" sz="2400" dirty="0">
                <a:ea typeface="+mn-lt"/>
                <a:cs typeface="+mn-lt"/>
              </a:rPr>
              <a:t>It is highly sensitive as small change in the data can result in large change in the tree structure. (this data does not have noisy)</a:t>
            </a:r>
            <a:endParaRPr lang="en-US" sz="2400">
              <a:cs typeface="Calibri"/>
            </a:endParaRPr>
          </a:p>
          <a:p>
            <a:r>
              <a:rPr lang="en-US" sz="2400" dirty="0">
                <a:ea typeface="+mn-lt"/>
                <a:cs typeface="+mn-lt"/>
              </a:rPr>
              <a:t>Single Decision tree is often a weak learner, so we require a bunch of decision tree for called random forest for better prediction. </a:t>
            </a:r>
            <a:endParaRPr lang="en-US" sz="2400">
              <a:ea typeface="宋体"/>
              <a:cs typeface="Calibri"/>
            </a:endParaRPr>
          </a:p>
        </p:txBody>
      </p:sp>
    </p:spTree>
    <p:extLst>
      <p:ext uri="{BB962C8B-B14F-4D97-AF65-F5344CB8AC3E}">
        <p14:creationId xmlns:p14="http://schemas.microsoft.com/office/powerpoint/2010/main" val="1635744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4E6A4-3F44-453A-AD9D-589552F79909}"/>
              </a:ext>
            </a:extLst>
          </p:cNvPr>
          <p:cNvSpPr>
            <a:spLocks noGrp="1"/>
          </p:cNvSpPr>
          <p:nvPr>
            <p:ph type="title"/>
          </p:nvPr>
        </p:nvSpPr>
        <p:spPr>
          <a:xfrm>
            <a:off x="927192" y="365125"/>
            <a:ext cx="10426608" cy="1103082"/>
          </a:xfrm>
        </p:spPr>
        <p:txBody>
          <a:bodyPr lIns="91440" tIns="45720" rIns="91440" bIns="45720" anchor="t"/>
          <a:lstStyle/>
          <a:p>
            <a:r>
              <a:rPr lang="zh-CN" altLang="en-US">
                <a:ea typeface="宋体"/>
                <a:cs typeface="Calibri Light"/>
              </a:rPr>
              <a:t>Preprocess for Decision Tree</a:t>
            </a:r>
            <a:endParaRPr lang="zh-CN" altLang="en-US"/>
          </a:p>
        </p:txBody>
      </p:sp>
      <p:graphicFrame>
        <p:nvGraphicFramePr>
          <p:cNvPr id="21" name="图示 21">
            <a:extLst>
              <a:ext uri="{FF2B5EF4-FFF2-40B4-BE49-F238E27FC236}">
                <a16:creationId xmlns:a16="http://schemas.microsoft.com/office/drawing/2014/main" id="{2BE9F7DD-90CB-4EB1-BE22-0434F7550B48}"/>
              </a:ext>
            </a:extLst>
          </p:cNvPr>
          <p:cNvGraphicFramePr>
            <a:graphicFrameLocks noGrp="1"/>
          </p:cNvGraphicFramePr>
          <p:nvPr>
            <p:ph idx="1"/>
            <p:extLst>
              <p:ext uri="{D42A27DB-BD31-4B8C-83A1-F6EECF244321}">
                <p14:modId xmlns:p14="http://schemas.microsoft.com/office/powerpoint/2010/main" val="3802783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29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A020-EBA3-4BEE-BA86-FB9D932FC891}"/>
              </a:ext>
            </a:extLst>
          </p:cNvPr>
          <p:cNvSpPr>
            <a:spLocks noGrp="1"/>
          </p:cNvSpPr>
          <p:nvPr>
            <p:ph type="title"/>
          </p:nvPr>
        </p:nvSpPr>
        <p:spPr>
          <a:xfrm>
            <a:off x="871572" y="-13093"/>
            <a:ext cx="10482228" cy="1726029"/>
          </a:xfrm>
        </p:spPr>
        <p:txBody>
          <a:bodyPr lIns="91440" tIns="45720" rIns="91440" bIns="45720" anchor="t"/>
          <a:lstStyle/>
          <a:p>
            <a:br>
              <a:rPr lang="en-US" dirty="0">
                <a:latin typeface="Times New Roman"/>
                <a:cs typeface="Times New Roman"/>
              </a:rPr>
            </a:br>
            <a:r>
              <a:rPr lang="en-US" sz="5400" dirty="0">
                <a:latin typeface="Times New Roman"/>
                <a:cs typeface="Times New Roman"/>
              </a:rPr>
              <a:t>Decision Tree</a:t>
            </a:r>
            <a:endParaRPr lang="zh-CN" altLang="en-US" sz="5400">
              <a:latin typeface="Times New Roman"/>
              <a:ea typeface="宋体"/>
              <a:cs typeface="Times New Roman"/>
            </a:endParaRPr>
          </a:p>
        </p:txBody>
      </p:sp>
      <p:graphicFrame>
        <p:nvGraphicFramePr>
          <p:cNvPr id="4" name="表格 4">
            <a:extLst>
              <a:ext uri="{FF2B5EF4-FFF2-40B4-BE49-F238E27FC236}">
                <a16:creationId xmlns:a16="http://schemas.microsoft.com/office/drawing/2014/main" id="{632A5C2F-06BE-465E-A22C-82204895A413}"/>
              </a:ext>
            </a:extLst>
          </p:cNvPr>
          <p:cNvGraphicFramePr>
            <a:graphicFrameLocks noGrp="1"/>
          </p:cNvGraphicFramePr>
          <p:nvPr>
            <p:ph idx="1"/>
            <p:extLst>
              <p:ext uri="{D42A27DB-BD31-4B8C-83A1-F6EECF244321}">
                <p14:modId xmlns:p14="http://schemas.microsoft.com/office/powerpoint/2010/main" val="1605594342"/>
              </p:ext>
            </p:extLst>
          </p:nvPr>
        </p:nvGraphicFramePr>
        <p:xfrm>
          <a:off x="706379" y="1802102"/>
          <a:ext cx="10671882" cy="4049166"/>
        </p:xfrm>
        <a:graphic>
          <a:graphicData uri="http://schemas.openxmlformats.org/drawingml/2006/table">
            <a:tbl>
              <a:tblPr firstRow="1" bandRow="1">
                <a:tableStyleId>{5C22544A-7EE6-4342-B048-85BDC9FD1C3A}</a:tableStyleId>
              </a:tblPr>
              <a:tblGrid>
                <a:gridCol w="1778647">
                  <a:extLst>
                    <a:ext uri="{9D8B030D-6E8A-4147-A177-3AD203B41FA5}">
                      <a16:colId xmlns:a16="http://schemas.microsoft.com/office/drawing/2014/main" val="1792077678"/>
                    </a:ext>
                  </a:extLst>
                </a:gridCol>
                <a:gridCol w="1778647">
                  <a:extLst>
                    <a:ext uri="{9D8B030D-6E8A-4147-A177-3AD203B41FA5}">
                      <a16:colId xmlns:a16="http://schemas.microsoft.com/office/drawing/2014/main" val="3732039278"/>
                    </a:ext>
                  </a:extLst>
                </a:gridCol>
                <a:gridCol w="1778647">
                  <a:extLst>
                    <a:ext uri="{9D8B030D-6E8A-4147-A177-3AD203B41FA5}">
                      <a16:colId xmlns:a16="http://schemas.microsoft.com/office/drawing/2014/main" val="1635117263"/>
                    </a:ext>
                  </a:extLst>
                </a:gridCol>
                <a:gridCol w="1778647">
                  <a:extLst>
                    <a:ext uri="{9D8B030D-6E8A-4147-A177-3AD203B41FA5}">
                      <a16:colId xmlns:a16="http://schemas.microsoft.com/office/drawing/2014/main" val="1365039972"/>
                    </a:ext>
                  </a:extLst>
                </a:gridCol>
                <a:gridCol w="1778647">
                  <a:extLst>
                    <a:ext uri="{9D8B030D-6E8A-4147-A177-3AD203B41FA5}">
                      <a16:colId xmlns:a16="http://schemas.microsoft.com/office/drawing/2014/main" val="1304756451"/>
                    </a:ext>
                  </a:extLst>
                </a:gridCol>
                <a:gridCol w="1778647">
                  <a:extLst>
                    <a:ext uri="{9D8B030D-6E8A-4147-A177-3AD203B41FA5}">
                      <a16:colId xmlns:a16="http://schemas.microsoft.com/office/drawing/2014/main" val="3651182170"/>
                    </a:ext>
                  </a:extLst>
                </a:gridCol>
              </a:tblGrid>
              <a:tr h="674861">
                <a:tc>
                  <a:txBody>
                    <a:bodyPr/>
                    <a:lstStyle/>
                    <a:p>
                      <a:pPr lvl="0">
                        <a:buNone/>
                      </a:pPr>
                      <a:endParaRPr lang="zh-CN" altLang="en-US" dirty="0"/>
                    </a:p>
                  </a:txBody>
                  <a:tcPr/>
                </a:tc>
                <a:tc>
                  <a:txBody>
                    <a:bodyPr/>
                    <a:lstStyle/>
                    <a:p>
                      <a:pPr lvl="0">
                        <a:buNone/>
                      </a:pPr>
                      <a:r>
                        <a:rPr lang="zh-CN" sz="1800" b="1" i="0" u="none" strike="noStrike" noProof="0">
                          <a:latin typeface="宋体"/>
                          <a:ea typeface="宋体"/>
                        </a:rPr>
                        <a:t>Accuracy</a:t>
                      </a:r>
                      <a:endParaRPr lang="zh-CN" altLang="en-US"/>
                    </a:p>
                    <a:p>
                      <a:pPr lvl="0">
                        <a:buNone/>
                      </a:pPr>
                      <a:r>
                        <a:rPr lang="en-US" altLang="zh-CN" dirty="0"/>
                        <a:t>Rate </a:t>
                      </a:r>
                      <a:endParaRPr lang="zh-CN" dirty="0"/>
                    </a:p>
                  </a:txBody>
                  <a:tcPr/>
                </a:tc>
                <a:tc>
                  <a:txBody>
                    <a:bodyPr/>
                    <a:lstStyle/>
                    <a:p>
                      <a:endParaRPr lang="zh-CN" altLang="en-US" dirty="0"/>
                    </a:p>
                    <a:p>
                      <a:pPr lvl="0">
                        <a:buNone/>
                      </a:pPr>
                      <a:r>
                        <a:rPr lang="zh-CN" altLang="en-US"/>
                        <a:t>Precision </a:t>
                      </a:r>
                    </a:p>
                  </a:txBody>
                  <a:tcPr/>
                </a:tc>
                <a:tc>
                  <a:txBody>
                    <a:bodyPr/>
                    <a:lstStyle/>
                    <a:p>
                      <a:endParaRPr lang="zh-CN" dirty="0"/>
                    </a:p>
                    <a:p>
                      <a:pPr lvl="0">
                        <a:buNone/>
                      </a:pPr>
                      <a:r>
                        <a:rPr lang="zh-CN" altLang="en-US"/>
                        <a:t>   Recall </a:t>
                      </a:r>
                    </a:p>
                  </a:txBody>
                  <a:tcPr/>
                </a:tc>
                <a:tc>
                  <a:txBody>
                    <a:bodyPr/>
                    <a:lstStyle/>
                    <a:p>
                      <a:endParaRPr lang="zh-CN" altLang="en-US" dirty="0"/>
                    </a:p>
                    <a:p>
                      <a:pPr lvl="0">
                        <a:buNone/>
                      </a:pPr>
                      <a:r>
                        <a:rPr lang="zh-CN" altLang="en-US"/>
                        <a:t>    F1-score</a:t>
                      </a:r>
                    </a:p>
                  </a:txBody>
                  <a:tcPr/>
                </a:tc>
                <a:tc>
                  <a:txBody>
                    <a:bodyPr/>
                    <a:lstStyle/>
                    <a:p>
                      <a:endParaRPr lang="zh-CN" altLang="en-US" dirty="0"/>
                    </a:p>
                    <a:p>
                      <a:pPr lvl="0">
                        <a:buNone/>
                      </a:pPr>
                      <a:r>
                        <a:rPr lang="zh-CN" altLang="en-US"/>
                        <a:t>       AUC</a:t>
                      </a:r>
                    </a:p>
                  </a:txBody>
                  <a:tcPr/>
                </a:tc>
                <a:extLst>
                  <a:ext uri="{0D108BD9-81ED-4DB2-BD59-A6C34878D82A}">
                    <a16:rowId xmlns:a16="http://schemas.microsoft.com/office/drawing/2014/main" val="1002739771"/>
                  </a:ext>
                </a:extLst>
              </a:tr>
              <a:tr h="674861">
                <a:tc>
                  <a:txBody>
                    <a:bodyPr/>
                    <a:lstStyle/>
                    <a:p>
                      <a:endParaRPr lang="zh-CN" altLang="en-US"/>
                    </a:p>
                    <a:p>
                      <a:pPr lvl="0">
                        <a:buNone/>
                      </a:pPr>
                      <a:r>
                        <a:rPr lang="zh-CN" altLang="en-US"/>
                        <a:t>RENN</a:t>
                      </a:r>
                      <a:endParaRPr lang="zh-CN" altLang="en-US" dirty="0"/>
                    </a:p>
                  </a:txBody>
                  <a:tcPr/>
                </a:tc>
                <a:tc>
                  <a:txBody>
                    <a:bodyPr/>
                    <a:lstStyle/>
                    <a:p>
                      <a:pPr lvl="0">
                        <a:buNone/>
                      </a:pPr>
                      <a:endParaRPr lang="zh-CN" altLang="en-US" sz="1800" b="0" i="0" u="none" strike="noStrike" noProof="0" dirty="0">
                        <a:latin typeface="宋体"/>
                        <a:ea typeface="宋体"/>
                      </a:endParaRPr>
                    </a:p>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9</a:t>
                      </a:r>
                      <a:r>
                        <a:rPr lang="en-US" altLang="zh-CN" sz="1800" b="0" i="0" u="none" strike="noStrike" noProof="0" dirty="0">
                          <a:latin typeface="宋体"/>
                          <a:ea typeface="宋体"/>
                        </a:rPr>
                        <a:t>%</a:t>
                      </a:r>
                      <a:endParaRPr lang="zh-CN" dirty="0"/>
                    </a:p>
                  </a:txBody>
                  <a:tcPr/>
                </a:tc>
                <a:tc>
                  <a:txBody>
                    <a:bodyPr/>
                    <a:lstStyle/>
                    <a:p>
                      <a:pPr lvl="0">
                        <a:buNone/>
                      </a:pPr>
                      <a:endParaRPr lang="zh-CN" altLang="en-US" sz="1800" b="0" i="0" u="none" strike="noStrike" noProof="0" dirty="0">
                        <a:latin typeface="宋体"/>
                        <a:ea typeface="宋体"/>
                      </a:endParaRPr>
                    </a:p>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9</a:t>
                      </a:r>
                      <a:r>
                        <a:rPr lang="en-US" altLang="zh-CN" sz="1800" b="0" i="0" u="none" strike="noStrike" noProof="0" dirty="0">
                          <a:latin typeface="宋体"/>
                          <a:ea typeface="宋体"/>
                        </a:rPr>
                        <a:t>%</a:t>
                      </a:r>
                      <a:endParaRPr lang="zh-CN" dirty="0"/>
                    </a:p>
                  </a:txBody>
                  <a:tcPr/>
                </a:tc>
                <a:tc>
                  <a:txBody>
                    <a:bodyPr/>
                    <a:lstStyle/>
                    <a:p>
                      <a:pPr lvl="0">
                        <a:buNone/>
                      </a:pPr>
                      <a:endParaRPr lang="zh-CN" altLang="en-US" sz="1800" b="0" i="0" u="none" strike="noStrike" noProof="0" dirty="0">
                        <a:latin typeface="宋体"/>
                        <a:ea typeface="宋体"/>
                      </a:endParaRPr>
                    </a:p>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9</a:t>
                      </a:r>
                      <a:r>
                        <a:rPr lang="en-US" altLang="zh-CN" sz="1800" b="0" i="0" u="none" strike="noStrike" noProof="0" dirty="0">
                          <a:latin typeface="宋体"/>
                          <a:ea typeface="宋体"/>
                        </a:rPr>
                        <a:t>%</a:t>
                      </a:r>
                      <a:endParaRPr lang="zh-CN" dirty="0"/>
                    </a:p>
                  </a:txBody>
                  <a:tcPr/>
                </a:tc>
                <a:tc>
                  <a:txBody>
                    <a:bodyPr/>
                    <a:lstStyle/>
                    <a:p>
                      <a:pPr lvl="0">
                        <a:buNone/>
                      </a:pPr>
                      <a:endParaRPr lang="zh-CN" altLang="en-US" sz="1800" b="0" i="0" u="none" strike="noStrike" noProof="0" dirty="0">
                        <a:latin typeface="宋体"/>
                        <a:ea typeface="宋体"/>
                      </a:endParaRPr>
                    </a:p>
                    <a:p>
                      <a:pPr lvl="0">
                        <a:buNone/>
                      </a:pPr>
                      <a:r>
                        <a:rPr lang="zh-CN" sz="1800" b="0" i="0" u="none" strike="noStrike" noProof="0" dirty="0">
                          <a:latin typeface="宋体"/>
                          <a:ea typeface="宋体"/>
                        </a:rPr>
                        <a:t>77</a:t>
                      </a:r>
                      <a:r>
                        <a:rPr lang="en-US" altLang="zh-CN" sz="1800" b="0" i="0" u="none" strike="noStrike" noProof="0" dirty="0">
                          <a:latin typeface="宋体"/>
                          <a:ea typeface="宋体"/>
                        </a:rPr>
                        <a:t>.</a:t>
                      </a:r>
                      <a:r>
                        <a:rPr lang="zh-CN" sz="1800" b="0" i="0" u="none" strike="noStrike" noProof="0" dirty="0">
                          <a:latin typeface="宋体"/>
                          <a:ea typeface="宋体"/>
                        </a:rPr>
                        <a:t>2</a:t>
                      </a:r>
                      <a:r>
                        <a:rPr lang="en-US" altLang="zh-CN" sz="1800" b="0" i="0" u="none" strike="noStrike" noProof="0" dirty="0">
                          <a:latin typeface="宋体"/>
                          <a:ea typeface="宋体"/>
                        </a:rPr>
                        <a:t>%</a:t>
                      </a:r>
                      <a:endParaRPr lang="zh-CN" dirty="0"/>
                    </a:p>
                  </a:txBody>
                  <a:tcPr/>
                </a:tc>
                <a:tc>
                  <a:txBody>
                    <a:bodyPr/>
                    <a:lstStyle/>
                    <a:p>
                      <a:pPr lvl="0">
                        <a:buNone/>
                      </a:pPr>
                      <a:endParaRPr lang="zh-CN" altLang="en-US" sz="1800" b="0" i="0" u="none" strike="noStrike" noProof="0" dirty="0">
                        <a:latin typeface="宋体"/>
                        <a:ea typeface="宋体"/>
                      </a:endParaRPr>
                    </a:p>
                    <a:p>
                      <a:pPr lvl="0">
                        <a:buNone/>
                      </a:pPr>
                      <a:r>
                        <a:rPr lang="zh-CN" sz="1800" b="0" i="0" u="none" strike="noStrike" noProof="0" dirty="0">
                          <a:latin typeface="宋体"/>
                          <a:ea typeface="宋体"/>
                        </a:rPr>
                        <a:t>89</a:t>
                      </a:r>
                      <a:r>
                        <a:rPr lang="en-US" altLang="zh-CN" sz="1800" b="0" i="0" u="none" strike="noStrike" noProof="0" dirty="0">
                          <a:latin typeface="宋体"/>
                          <a:ea typeface="宋体"/>
                        </a:rPr>
                        <a:t>.8%</a:t>
                      </a:r>
                      <a:endParaRPr lang="zh-CN" dirty="0"/>
                    </a:p>
                  </a:txBody>
                  <a:tcPr/>
                </a:tc>
                <a:extLst>
                  <a:ext uri="{0D108BD9-81ED-4DB2-BD59-A6C34878D82A}">
                    <a16:rowId xmlns:a16="http://schemas.microsoft.com/office/drawing/2014/main" val="2615839522"/>
                  </a:ext>
                </a:extLst>
              </a:tr>
              <a:tr h="674861">
                <a:tc>
                  <a:txBody>
                    <a:bodyPr/>
                    <a:lstStyle/>
                    <a:p>
                      <a:pPr lvl="0">
                        <a:buNone/>
                      </a:pPr>
                      <a:r>
                        <a:rPr lang="zh-CN" sz="1800" b="0" i="0" u="none" strike="noStrike" noProof="0">
                          <a:latin typeface="宋体"/>
                          <a:ea typeface="宋体"/>
                        </a:rPr>
                        <a:t>SMOTEENN</a:t>
                      </a:r>
                      <a:endParaRPr lang="zh-CN"/>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.8%</a:t>
                      </a:r>
                      <a:endParaRPr lang="zh-CN" dirty="0"/>
                    </a:p>
                  </a:txBody>
                  <a:tcPr/>
                </a:tc>
                <a:tc>
                  <a:txBody>
                    <a:bodyPr/>
                    <a:lstStyle/>
                    <a:p>
                      <a:pPr lvl="0">
                        <a:buNone/>
                      </a:pPr>
                      <a:r>
                        <a:rPr lang="en-US" sz="1800" b="0" i="0" u="none" strike="noStrike" noProof="0" dirty="0"/>
                        <a:t>99.8%</a:t>
                      </a:r>
                      <a:endParaRPr lang="en-US" dirty="0"/>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7</a:t>
                      </a:r>
                      <a:r>
                        <a:rPr lang="en-US" altLang="zh-CN" sz="1800" b="0" i="0" u="none" strike="noStrike" noProof="0" dirty="0">
                          <a:latin typeface="宋体"/>
                          <a:ea typeface="宋体"/>
                        </a:rPr>
                        <a:t>%</a:t>
                      </a:r>
                      <a:endParaRPr lang="zh-CN" dirty="0"/>
                    </a:p>
                  </a:txBody>
                  <a:tcPr/>
                </a:tc>
                <a:tc>
                  <a:txBody>
                    <a:bodyPr/>
                    <a:lstStyle/>
                    <a:p>
                      <a:pPr lvl="0">
                        <a:buNone/>
                      </a:pPr>
                      <a:r>
                        <a:rPr lang="en-US" altLang="zh-CN" sz="1800" b="0" i="0" u="none" strike="noStrike" noProof="0" dirty="0">
                          <a:latin typeface="宋体"/>
                          <a:ea typeface="宋体"/>
                        </a:rPr>
                        <a:t>52.3%</a:t>
                      </a:r>
                    </a:p>
                  </a:txBody>
                  <a:tcPr/>
                </a:tc>
                <a:tc>
                  <a:txBody>
                    <a:bodyPr/>
                    <a:lstStyle/>
                    <a:p>
                      <a:pPr lvl="0">
                        <a:buNone/>
                      </a:pPr>
                      <a:r>
                        <a:rPr lang="zh-CN" sz="1800" b="0" i="0" u="none" strike="noStrike" noProof="0" dirty="0">
                          <a:latin typeface="宋体"/>
                          <a:ea typeface="宋体"/>
                        </a:rPr>
                        <a:t>8</a:t>
                      </a:r>
                      <a:r>
                        <a:rPr lang="en-US" altLang="zh-CN" sz="1800" b="0" i="0" u="none" strike="noStrike" noProof="0" dirty="0">
                          <a:latin typeface="宋体"/>
                          <a:ea typeface="宋体"/>
                        </a:rPr>
                        <a:t>9.7%</a:t>
                      </a:r>
                      <a:endParaRPr lang="zh-CN" dirty="0"/>
                    </a:p>
                  </a:txBody>
                  <a:tcPr/>
                </a:tc>
                <a:extLst>
                  <a:ext uri="{0D108BD9-81ED-4DB2-BD59-A6C34878D82A}">
                    <a16:rowId xmlns:a16="http://schemas.microsoft.com/office/drawing/2014/main" val="3519420065"/>
                  </a:ext>
                </a:extLst>
              </a:tr>
              <a:tr h="674861">
                <a:tc>
                  <a:txBody>
                    <a:bodyPr/>
                    <a:lstStyle/>
                    <a:p>
                      <a:r>
                        <a:rPr lang="zh-CN" altLang="en-US"/>
                        <a:t>SMOTE</a:t>
                      </a:r>
                    </a:p>
                  </a:txBody>
                  <a:tcPr/>
                </a:tc>
                <a:tc>
                  <a:txBody>
                    <a:bodyPr/>
                    <a:lstStyle/>
                    <a:p>
                      <a:pPr lvl="0" algn="l">
                        <a:lnSpc>
                          <a:spcPct val="100000"/>
                        </a:lnSpc>
                        <a:spcBef>
                          <a:spcPts val="0"/>
                        </a:spcBef>
                        <a:spcAft>
                          <a:spcPts val="0"/>
                        </a:spcAft>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7</a:t>
                      </a:r>
                      <a:r>
                        <a:rPr lang="en-US" altLang="zh-CN" sz="1800" b="0" i="0" u="none" strike="noStrike" noProof="0" dirty="0">
                          <a:latin typeface="宋体"/>
                          <a:ea typeface="宋体"/>
                        </a:rPr>
                        <a:t>%</a:t>
                      </a:r>
                      <a:endParaRPr lang="zh-CN" sz="1800" b="0" i="0" u="none" strike="noStrike" noProof="0" dirty="0">
                        <a:latin typeface="宋体"/>
                        <a:ea typeface="宋体"/>
                      </a:endParaRPr>
                    </a:p>
                    <a:p>
                      <a:pPr lvl="0">
                        <a:buNone/>
                      </a:pPr>
                      <a:endParaRPr lang="zh-CN" altLang="en-US" dirty="0"/>
                    </a:p>
                  </a:txBody>
                  <a:tcPr/>
                </a:tc>
                <a:tc>
                  <a:txBody>
                    <a:bodyPr/>
                    <a:lstStyle/>
                    <a:p>
                      <a:pPr lvl="0" algn="l">
                        <a:lnSpc>
                          <a:spcPct val="100000"/>
                        </a:lnSpc>
                        <a:spcBef>
                          <a:spcPts val="0"/>
                        </a:spcBef>
                        <a:spcAft>
                          <a:spcPts val="0"/>
                        </a:spcAft>
                        <a:buNone/>
                      </a:pPr>
                      <a:r>
                        <a:rPr lang="en-US" altLang="zh-CN" sz="1800" b="0" i="0" u="none" strike="noStrike" noProof="0" dirty="0">
                          <a:latin typeface="宋体"/>
                          <a:ea typeface="宋体"/>
                        </a:rPr>
                        <a:t>99.9%</a:t>
                      </a:r>
                      <a:endParaRPr lang="zh-CN" sz="1800" b="0" i="0" u="none" strike="noStrike" noProof="0" dirty="0">
                        <a:latin typeface="宋体"/>
                        <a:ea typeface="宋体"/>
                      </a:endParaRPr>
                    </a:p>
                    <a:p>
                      <a:pPr lvl="0">
                        <a:buNone/>
                      </a:pPr>
                      <a:endParaRPr lang="zh-CN" altLang="en-US" dirty="0"/>
                    </a:p>
                  </a:txBody>
                  <a:tcPr/>
                </a:tc>
                <a:tc>
                  <a:txBody>
                    <a:bodyPr/>
                    <a:lstStyle/>
                    <a:p>
                      <a:pPr lvl="0" algn="l">
                        <a:lnSpc>
                          <a:spcPct val="100000"/>
                        </a:lnSpc>
                        <a:spcBef>
                          <a:spcPts val="0"/>
                        </a:spcBef>
                        <a:spcAft>
                          <a:spcPts val="0"/>
                        </a:spcAft>
                        <a:buNone/>
                      </a:pPr>
                      <a:r>
                        <a:rPr lang="zh-CN" sz="1800" b="0" i="0" u="none" strike="noStrike" noProof="0" dirty="0">
                          <a:latin typeface="宋体"/>
                          <a:ea typeface="宋体"/>
                        </a:rPr>
                        <a:t>99</a:t>
                      </a:r>
                      <a:r>
                        <a:rPr lang="en-US" altLang="zh-CN" sz="1800" b="0" i="0" u="none" strike="noStrike" noProof="0" dirty="0">
                          <a:latin typeface="宋体"/>
                          <a:ea typeface="宋体"/>
                        </a:rPr>
                        <a:t>.9%</a:t>
                      </a:r>
                      <a:endParaRPr lang="zh-CN" sz="1800" b="0" i="0" u="none" strike="noStrike" noProof="0">
                        <a:latin typeface="宋体"/>
                        <a:ea typeface="宋体"/>
                      </a:endParaRPr>
                    </a:p>
                    <a:p>
                      <a:pPr lvl="0">
                        <a:buNone/>
                      </a:pPr>
                      <a:endParaRPr lang="zh-CN" altLang="en-US" dirty="0"/>
                    </a:p>
                  </a:txBody>
                  <a:tcPr/>
                </a:tc>
                <a:tc>
                  <a:txBody>
                    <a:bodyPr/>
                    <a:lstStyle/>
                    <a:p>
                      <a:pPr lvl="0">
                        <a:buNone/>
                      </a:pPr>
                      <a:r>
                        <a:rPr lang="zh-CN" sz="1800" b="0" i="0" u="none" strike="noStrike" noProof="0" dirty="0">
                          <a:latin typeface="宋体"/>
                          <a:ea typeface="宋体"/>
                        </a:rPr>
                        <a:t>48</a:t>
                      </a:r>
                      <a:r>
                        <a:rPr lang="en-US" altLang="zh-CN" sz="1800" b="0" i="0" u="none" strike="noStrike" noProof="0" dirty="0">
                          <a:latin typeface="宋体"/>
                          <a:ea typeface="宋体"/>
                        </a:rPr>
                        <a:t>.</a:t>
                      </a:r>
                      <a:r>
                        <a:rPr lang="zh-CN" sz="1800" b="0" i="0" u="none" strike="noStrike" noProof="0" dirty="0">
                          <a:latin typeface="宋体"/>
                          <a:ea typeface="宋体"/>
                        </a:rPr>
                        <a:t>2</a:t>
                      </a:r>
                      <a:r>
                        <a:rPr lang="en-US" altLang="zh-CN" sz="1800" b="0" i="0" u="none" strike="noStrike" noProof="0" dirty="0">
                          <a:latin typeface="宋体"/>
                          <a:ea typeface="宋体"/>
                        </a:rPr>
                        <a:t>%</a:t>
                      </a:r>
                      <a:endParaRPr lang="zh-CN" dirty="0"/>
                    </a:p>
                  </a:txBody>
                  <a:tcPr/>
                </a:tc>
                <a:tc>
                  <a:txBody>
                    <a:bodyPr/>
                    <a:lstStyle/>
                    <a:p>
                      <a:pPr lvl="0" algn="l">
                        <a:lnSpc>
                          <a:spcPct val="100000"/>
                        </a:lnSpc>
                        <a:spcBef>
                          <a:spcPts val="0"/>
                        </a:spcBef>
                        <a:spcAft>
                          <a:spcPts val="0"/>
                        </a:spcAft>
                        <a:buNone/>
                      </a:pPr>
                      <a:r>
                        <a:rPr lang="zh-CN" sz="1800" b="0" i="0" u="none" strike="noStrike" noProof="0" dirty="0">
                          <a:latin typeface="宋体"/>
                          <a:ea typeface="宋体"/>
                        </a:rPr>
                        <a:t>88</a:t>
                      </a:r>
                      <a:r>
                        <a:rPr lang="en-US" altLang="zh-CN" sz="1800" b="0" i="0" u="none" strike="noStrike" noProof="0" dirty="0">
                          <a:latin typeface="宋体"/>
                          <a:ea typeface="宋体"/>
                        </a:rPr>
                        <a:t>.</a:t>
                      </a:r>
                      <a:r>
                        <a:rPr lang="zh-CN" sz="1800" b="0" i="0" u="none" strike="noStrike" noProof="0" dirty="0">
                          <a:latin typeface="宋体"/>
                          <a:ea typeface="宋体"/>
                        </a:rPr>
                        <a:t>1</a:t>
                      </a:r>
                      <a:r>
                        <a:rPr lang="en-US" altLang="zh-CN" sz="1800" b="0" i="0" u="none" strike="noStrike" noProof="0" dirty="0">
                          <a:latin typeface="宋体"/>
                          <a:ea typeface="宋体"/>
                        </a:rPr>
                        <a:t>%</a:t>
                      </a:r>
                      <a:endParaRPr lang="zh-CN" sz="1800" b="0" i="0" u="none" strike="noStrike" noProof="0" dirty="0">
                        <a:latin typeface="宋体"/>
                        <a:ea typeface="宋体"/>
                      </a:endParaRPr>
                    </a:p>
                    <a:p>
                      <a:pPr lvl="0">
                        <a:buNone/>
                      </a:pPr>
                      <a:endParaRPr lang="zh-CN" altLang="en-US" dirty="0"/>
                    </a:p>
                  </a:txBody>
                  <a:tcPr/>
                </a:tc>
                <a:extLst>
                  <a:ext uri="{0D108BD9-81ED-4DB2-BD59-A6C34878D82A}">
                    <a16:rowId xmlns:a16="http://schemas.microsoft.com/office/drawing/2014/main" val="2004503300"/>
                  </a:ext>
                </a:extLst>
              </a:tr>
              <a:tr h="674861">
                <a:tc>
                  <a:txBody>
                    <a:bodyPr/>
                    <a:lstStyle/>
                    <a:p>
                      <a:r>
                        <a:rPr lang="zh-CN" altLang="en-US"/>
                        <a:t>SMOTETomek</a:t>
                      </a:r>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7</a:t>
                      </a:r>
                      <a:r>
                        <a:rPr lang="en-US" altLang="zh-CN" sz="1800" b="0" i="0" u="none" strike="noStrike" noProof="0" dirty="0">
                          <a:latin typeface="宋体"/>
                          <a:ea typeface="宋体"/>
                        </a:rPr>
                        <a:t>%</a:t>
                      </a:r>
                      <a:endParaRPr lang="zh-CN" dirty="0"/>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8</a:t>
                      </a:r>
                      <a:r>
                        <a:rPr lang="en-US" altLang="zh-CN" sz="1800" b="0" i="0" u="none" strike="noStrike" noProof="0" dirty="0">
                          <a:latin typeface="宋体"/>
                          <a:ea typeface="宋体"/>
                        </a:rPr>
                        <a:t>%</a:t>
                      </a:r>
                      <a:endParaRPr lang="zh-CN" dirty="0"/>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a:t>
                      </a:r>
                      <a:r>
                        <a:rPr lang="zh-CN" sz="1800" b="0" i="0" u="none" strike="noStrike" noProof="0" dirty="0">
                          <a:latin typeface="宋体"/>
                          <a:ea typeface="宋体"/>
                        </a:rPr>
                        <a:t>7</a:t>
                      </a:r>
                      <a:r>
                        <a:rPr lang="en-US" altLang="zh-CN" sz="1800" b="0" i="0" u="none" strike="noStrike" noProof="0" dirty="0">
                          <a:latin typeface="宋体"/>
                          <a:ea typeface="宋体"/>
                        </a:rPr>
                        <a:t>%</a:t>
                      </a:r>
                      <a:endParaRPr lang="zh-CN" dirty="0"/>
                    </a:p>
                  </a:txBody>
                  <a:tcPr/>
                </a:tc>
                <a:tc>
                  <a:txBody>
                    <a:bodyPr/>
                    <a:lstStyle/>
                    <a:p>
                      <a:pPr lvl="0">
                        <a:buNone/>
                      </a:pPr>
                      <a:r>
                        <a:rPr lang="zh-CN" sz="1800" b="0" i="0" u="none" strike="noStrike" noProof="0" dirty="0">
                          <a:latin typeface="宋体"/>
                          <a:ea typeface="宋体"/>
                        </a:rPr>
                        <a:t>47</a:t>
                      </a:r>
                      <a:r>
                        <a:rPr lang="en-US" altLang="zh-CN" sz="1800" b="0" i="0" u="none" strike="noStrike" noProof="0" dirty="0">
                          <a:latin typeface="宋体"/>
                          <a:ea typeface="宋体"/>
                        </a:rPr>
                        <a:t>.</a:t>
                      </a:r>
                      <a:r>
                        <a:rPr lang="zh-CN" sz="1800" b="0" i="0" u="none" strike="noStrike" noProof="0" dirty="0">
                          <a:latin typeface="宋体"/>
                          <a:ea typeface="宋体"/>
                        </a:rPr>
                        <a:t>2</a:t>
                      </a:r>
                      <a:r>
                        <a:rPr lang="en-US" altLang="zh-CN" sz="1800" b="0" i="0" u="none" strike="noStrike" noProof="0" dirty="0">
                          <a:latin typeface="宋体"/>
                          <a:ea typeface="宋体"/>
                        </a:rPr>
                        <a:t>%</a:t>
                      </a:r>
                      <a:endParaRPr lang="zh-CN" dirty="0"/>
                    </a:p>
                  </a:txBody>
                  <a:tcPr/>
                </a:tc>
                <a:tc>
                  <a:txBody>
                    <a:bodyPr/>
                    <a:lstStyle/>
                    <a:p>
                      <a:pPr lvl="0">
                        <a:buNone/>
                      </a:pPr>
                      <a:r>
                        <a:rPr lang="zh-CN" sz="1800" b="0" i="0" u="none" strike="noStrike" noProof="0" dirty="0">
                          <a:latin typeface="宋体"/>
                          <a:ea typeface="宋体"/>
                        </a:rPr>
                        <a:t>87</a:t>
                      </a:r>
                      <a:r>
                        <a:rPr lang="en-US" altLang="zh-CN" sz="1800" b="0" i="0" u="none" strike="noStrike" noProof="0" dirty="0">
                          <a:latin typeface="宋体"/>
                          <a:ea typeface="宋体"/>
                        </a:rPr>
                        <a:t>.</a:t>
                      </a:r>
                      <a:r>
                        <a:rPr lang="zh-CN" sz="1800" b="0" i="0" u="none" strike="noStrike" noProof="0" dirty="0">
                          <a:latin typeface="宋体"/>
                          <a:ea typeface="宋体"/>
                        </a:rPr>
                        <a:t>1</a:t>
                      </a:r>
                      <a:r>
                        <a:rPr lang="en-US" altLang="zh-CN" sz="1800" b="0" i="0" u="none" strike="noStrike" noProof="0" dirty="0">
                          <a:latin typeface="宋体"/>
                          <a:ea typeface="宋体"/>
                        </a:rPr>
                        <a:t>%</a:t>
                      </a:r>
                      <a:endParaRPr lang="zh-CN" dirty="0"/>
                    </a:p>
                  </a:txBody>
                  <a:tcPr/>
                </a:tc>
                <a:extLst>
                  <a:ext uri="{0D108BD9-81ED-4DB2-BD59-A6C34878D82A}">
                    <a16:rowId xmlns:a16="http://schemas.microsoft.com/office/drawing/2014/main" val="3162694474"/>
                  </a:ext>
                </a:extLst>
              </a:tr>
              <a:tr h="674861">
                <a:tc>
                  <a:txBody>
                    <a:bodyPr/>
                    <a:lstStyle/>
                    <a:p>
                      <a:r>
                        <a:rPr lang="zh-CN" altLang="en-US"/>
                        <a:t>ADASYN</a:t>
                      </a:r>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.8%</a:t>
                      </a:r>
                      <a:endParaRPr lang="zh-CN" sz="1800" b="0" i="0" u="none" strike="noStrike" noProof="0" dirty="0">
                        <a:latin typeface="宋体"/>
                        <a:ea typeface="宋体"/>
                      </a:endParaRPr>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.9%</a:t>
                      </a:r>
                      <a:endParaRPr lang="zh-CN" sz="1800" b="0" i="0" u="none" strike="noStrike" noProof="0" dirty="0">
                        <a:latin typeface="宋体"/>
                        <a:ea typeface="宋体"/>
                      </a:endParaRPr>
                    </a:p>
                  </a:txBody>
                  <a:tcPr/>
                </a:tc>
                <a:tc>
                  <a:txBody>
                    <a:bodyPr/>
                    <a:lstStyle/>
                    <a:p>
                      <a:pPr lvl="0">
                        <a:buNone/>
                      </a:pPr>
                      <a:r>
                        <a:rPr lang="zh-CN" sz="1800" b="0" i="0" u="none" strike="noStrike" noProof="0" dirty="0">
                          <a:latin typeface="宋体"/>
                          <a:ea typeface="宋体"/>
                        </a:rPr>
                        <a:t>99</a:t>
                      </a:r>
                      <a:r>
                        <a:rPr lang="en-US" altLang="zh-CN" sz="1800" b="0" i="0" u="none" strike="noStrike" noProof="0" dirty="0">
                          <a:latin typeface="宋体"/>
                          <a:ea typeface="宋体"/>
                        </a:rPr>
                        <a:t>.8%</a:t>
                      </a:r>
                      <a:endParaRPr lang="zh-CN" sz="1800" b="0" i="0" u="none" strike="noStrike" noProof="0" dirty="0">
                        <a:latin typeface="宋体"/>
                        <a:ea typeface="宋体"/>
                      </a:endParaRPr>
                    </a:p>
                  </a:txBody>
                  <a:tcPr/>
                </a:tc>
                <a:tc>
                  <a:txBody>
                    <a:bodyPr/>
                    <a:lstStyle/>
                    <a:p>
                      <a:pPr lvl="0">
                        <a:buNone/>
                      </a:pPr>
                      <a:r>
                        <a:rPr lang="zh-CN" sz="1800" b="0" i="0" u="none" strike="noStrike" noProof="0" dirty="0">
                          <a:latin typeface="宋体"/>
                          <a:ea typeface="宋体"/>
                        </a:rPr>
                        <a:t>5</a:t>
                      </a:r>
                      <a:r>
                        <a:rPr lang="en-US" altLang="zh-CN" sz="1800" b="0" i="0" u="none" strike="noStrike" noProof="0" dirty="0">
                          <a:latin typeface="宋体"/>
                          <a:ea typeface="宋体"/>
                        </a:rPr>
                        <a:t>5.7%</a:t>
                      </a:r>
                      <a:endParaRPr lang="zh-CN" sz="1800" b="0" i="0" u="none" strike="noStrike" noProof="0" dirty="0">
                        <a:latin typeface="宋体"/>
                        <a:ea typeface="宋体"/>
                      </a:endParaRPr>
                    </a:p>
                  </a:txBody>
                  <a:tcPr/>
                </a:tc>
                <a:tc>
                  <a:txBody>
                    <a:bodyPr/>
                    <a:lstStyle/>
                    <a:p>
                      <a:pPr lvl="0">
                        <a:buNone/>
                      </a:pPr>
                      <a:r>
                        <a:rPr lang="zh-CN" sz="1800" b="0" i="0" u="none" strike="noStrike" noProof="0" dirty="0">
                          <a:latin typeface="宋体"/>
                          <a:ea typeface="宋体"/>
                        </a:rPr>
                        <a:t>88</a:t>
                      </a:r>
                      <a:r>
                        <a:rPr lang="en-US" altLang="zh-CN" sz="1800" b="0" i="0" u="none" strike="noStrike" noProof="0" dirty="0">
                          <a:latin typeface="宋体"/>
                          <a:ea typeface="宋体"/>
                        </a:rPr>
                        <a:t>.7%</a:t>
                      </a:r>
                      <a:endParaRPr lang="zh-CN" dirty="0"/>
                    </a:p>
                  </a:txBody>
                  <a:tcPr/>
                </a:tc>
                <a:extLst>
                  <a:ext uri="{0D108BD9-81ED-4DB2-BD59-A6C34878D82A}">
                    <a16:rowId xmlns:a16="http://schemas.microsoft.com/office/drawing/2014/main" val="1323439787"/>
                  </a:ext>
                </a:extLst>
              </a:tr>
            </a:tbl>
          </a:graphicData>
        </a:graphic>
      </p:graphicFrame>
    </p:spTree>
    <p:extLst>
      <p:ext uri="{BB962C8B-B14F-4D97-AF65-F5344CB8AC3E}">
        <p14:creationId xmlns:p14="http://schemas.microsoft.com/office/powerpoint/2010/main" val="17830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CA35-7DD2-4EF2-AAD1-F5E13C914758}"/>
              </a:ext>
            </a:extLst>
          </p:cNvPr>
          <p:cNvSpPr>
            <a:spLocks noGrp="1"/>
          </p:cNvSpPr>
          <p:nvPr>
            <p:ph type="title"/>
          </p:nvPr>
        </p:nvSpPr>
        <p:spPr/>
        <p:txBody>
          <a:bodyPr lIns="91440" tIns="45720" rIns="91440" bIns="45720" anchor="t"/>
          <a:lstStyle/>
          <a:p>
            <a:r>
              <a:rPr lang="en-US" dirty="0" err="1">
                <a:cs typeface="Calibri Light"/>
              </a:rPr>
              <a:t>XGBoost</a:t>
            </a:r>
            <a:r>
              <a:rPr lang="en-US" dirty="0">
                <a:cs typeface="Calibri Light"/>
              </a:rPr>
              <a:t> Classifier – implementation of gradient boosting</a:t>
            </a:r>
            <a:endParaRPr lang="en-US" dirty="0"/>
          </a:p>
        </p:txBody>
      </p:sp>
      <p:sp>
        <p:nvSpPr>
          <p:cNvPr id="3" name="Content Placeholder 2">
            <a:extLst>
              <a:ext uri="{FF2B5EF4-FFF2-40B4-BE49-F238E27FC236}">
                <a16:creationId xmlns:a16="http://schemas.microsoft.com/office/drawing/2014/main" id="{989454CA-1E8C-4531-8743-6B033A7DE152}"/>
              </a:ext>
            </a:extLst>
          </p:cNvPr>
          <p:cNvSpPr>
            <a:spLocks noGrp="1"/>
          </p:cNvSpPr>
          <p:nvPr>
            <p:ph idx="1"/>
          </p:nvPr>
        </p:nvSpPr>
        <p:spPr/>
        <p:txBody>
          <a:bodyPr lIns="91440" tIns="45720" rIns="91440" bIns="45720" anchor="t"/>
          <a:lstStyle/>
          <a:p>
            <a:r>
              <a:rPr lang="en-US" dirty="0" err="1">
                <a:cs typeface="Calibri"/>
              </a:rPr>
              <a:t>XGBoost</a:t>
            </a:r>
            <a:r>
              <a:rPr lang="en-US" dirty="0">
                <a:cs typeface="Calibri"/>
              </a:rPr>
              <a:t> was designed for large complicated datasets</a:t>
            </a:r>
          </a:p>
          <a:p>
            <a:r>
              <a:rPr lang="en-US" dirty="0">
                <a:cs typeface="Calibri"/>
              </a:rPr>
              <a:t>Performed moderately well on this dataset</a:t>
            </a:r>
          </a:p>
          <a:p>
            <a:r>
              <a:rPr lang="en-US" dirty="0">
                <a:cs typeface="Calibri"/>
              </a:rPr>
              <a:t>Comprises tunable parameters such as:</a:t>
            </a:r>
          </a:p>
          <a:p>
            <a:pPr lvl="1"/>
            <a:r>
              <a:rPr lang="en-US" dirty="0">
                <a:cs typeface="Calibri"/>
              </a:rPr>
              <a:t>Max depth</a:t>
            </a:r>
          </a:p>
          <a:p>
            <a:pPr lvl="1"/>
            <a:r>
              <a:rPr lang="en-US" dirty="0" err="1">
                <a:cs typeface="Calibri"/>
              </a:rPr>
              <a:t>Regularisation</a:t>
            </a:r>
            <a:endParaRPr lang="en-US">
              <a:cs typeface="Calibri"/>
            </a:endParaRPr>
          </a:p>
          <a:p>
            <a:pPr lvl="1"/>
            <a:r>
              <a:rPr lang="en-US" dirty="0">
                <a:cs typeface="Calibri"/>
              </a:rPr>
              <a:t>Gamma</a:t>
            </a:r>
          </a:p>
          <a:p>
            <a:pPr lvl="1"/>
            <a:r>
              <a:rPr lang="en-US" dirty="0">
                <a:cs typeface="Calibri"/>
              </a:rPr>
              <a:t>Learning rate</a:t>
            </a:r>
          </a:p>
          <a:p>
            <a:r>
              <a:rPr lang="en-US" dirty="0">
                <a:cs typeface="Calibri"/>
              </a:rPr>
              <a:t>Validation was conducted using 0.5 subsamples with 0.5 of the columns in a tree</a:t>
            </a:r>
          </a:p>
          <a:p>
            <a:r>
              <a:rPr lang="en-US" dirty="0">
                <a:cs typeface="Calibri"/>
              </a:rPr>
              <a:t>Early stopping was also used </a:t>
            </a:r>
          </a:p>
        </p:txBody>
      </p:sp>
      <p:pic>
        <p:nvPicPr>
          <p:cNvPr id="4" name="Picture 4" descr="A picture containing text&#10;&#10;Description automatically generated">
            <a:extLst>
              <a:ext uri="{FF2B5EF4-FFF2-40B4-BE49-F238E27FC236}">
                <a16:creationId xmlns:a16="http://schemas.microsoft.com/office/drawing/2014/main" id="{93BDBA97-5577-468A-947B-C79B916628B3}"/>
              </a:ext>
            </a:extLst>
          </p:cNvPr>
          <p:cNvPicPr>
            <a:picLocks noChangeAspect="1"/>
          </p:cNvPicPr>
          <p:nvPr/>
        </p:nvPicPr>
        <p:blipFill>
          <a:blip r:embed="rId3"/>
          <a:stretch>
            <a:fillRect/>
          </a:stretch>
        </p:blipFill>
        <p:spPr>
          <a:xfrm>
            <a:off x="5135638" y="3434071"/>
            <a:ext cx="4847771" cy="751856"/>
          </a:xfrm>
          <a:prstGeom prst="rect">
            <a:avLst/>
          </a:prstGeom>
        </p:spPr>
      </p:pic>
    </p:spTree>
    <p:extLst>
      <p:ext uri="{BB962C8B-B14F-4D97-AF65-F5344CB8AC3E}">
        <p14:creationId xmlns:p14="http://schemas.microsoft.com/office/powerpoint/2010/main" val="64513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32F8-5959-4748-953D-4AA9DC824F1A}"/>
              </a:ext>
            </a:extLst>
          </p:cNvPr>
          <p:cNvSpPr>
            <a:spLocks noGrp="1"/>
          </p:cNvSpPr>
          <p:nvPr>
            <p:ph type="title"/>
          </p:nvPr>
        </p:nvSpPr>
        <p:spPr/>
        <p:txBody>
          <a:bodyPr lIns="91440" tIns="45720" rIns="91440" bIns="45720" anchor="t"/>
          <a:lstStyle/>
          <a:p>
            <a:r>
              <a:rPr lang="en-US" dirty="0">
                <a:cs typeface="Calibri Light"/>
              </a:rPr>
              <a:t>XGB results</a:t>
            </a:r>
            <a:endParaRPr lang="en-US" dirty="0"/>
          </a:p>
        </p:txBody>
      </p:sp>
      <p:sp>
        <p:nvSpPr>
          <p:cNvPr id="3" name="Content Placeholder 2">
            <a:extLst>
              <a:ext uri="{FF2B5EF4-FFF2-40B4-BE49-F238E27FC236}">
                <a16:creationId xmlns:a16="http://schemas.microsoft.com/office/drawing/2014/main" id="{ED677B45-3445-4536-91F3-7641EBF9573F}"/>
              </a:ext>
            </a:extLst>
          </p:cNvPr>
          <p:cNvSpPr>
            <a:spLocks noGrp="1"/>
          </p:cNvSpPr>
          <p:nvPr>
            <p:ph idx="1"/>
          </p:nvPr>
        </p:nvSpPr>
        <p:spPr/>
        <p:txBody>
          <a:bodyPr lIns="91440" tIns="45720" rIns="91440" bIns="45720" anchor="t"/>
          <a:lstStyle/>
          <a:p>
            <a:r>
              <a:rPr lang="en-US" dirty="0" err="1">
                <a:cs typeface="Calibri"/>
              </a:rPr>
              <a:t>Crossvalidation</a:t>
            </a:r>
            <a:r>
              <a:rPr lang="en-US" dirty="0">
                <a:cs typeface="Calibri"/>
              </a:rPr>
              <a:t> gave the following parameters:</a:t>
            </a:r>
          </a:p>
          <a:p>
            <a:pPr lvl="1"/>
            <a:r>
              <a:rPr lang="en-US" dirty="0">
                <a:latin typeface="Consolas"/>
                <a:cs typeface="Calibri"/>
              </a:rPr>
              <a:t>{'gamma': 0.25, '</a:t>
            </a:r>
            <a:r>
              <a:rPr lang="en-US" dirty="0" err="1">
                <a:latin typeface="Consolas"/>
                <a:cs typeface="Calibri"/>
              </a:rPr>
              <a:t>learning_rate</a:t>
            </a:r>
            <a:r>
              <a:rPr lang="en-US" dirty="0">
                <a:latin typeface="Consolas"/>
                <a:cs typeface="Calibri"/>
              </a:rPr>
              <a:t>': 0.1, '</a:t>
            </a:r>
            <a:r>
              <a:rPr lang="en-US" dirty="0" err="1">
                <a:latin typeface="Consolas"/>
                <a:cs typeface="Calibri"/>
              </a:rPr>
              <a:t>max_depth</a:t>
            </a:r>
            <a:r>
              <a:rPr lang="en-US" dirty="0">
                <a:latin typeface="Consolas"/>
                <a:cs typeface="Calibri"/>
              </a:rPr>
              <a:t>': 5, '</a:t>
            </a:r>
            <a:r>
              <a:rPr lang="en-US" dirty="0" err="1">
                <a:latin typeface="Consolas"/>
                <a:cs typeface="Calibri"/>
              </a:rPr>
              <a:t>reg_lambda</a:t>
            </a:r>
            <a:r>
              <a:rPr lang="en-US" dirty="0">
                <a:latin typeface="Consolas"/>
                <a:cs typeface="Calibri"/>
              </a:rPr>
              <a:t>': 0, '</a:t>
            </a:r>
            <a:r>
              <a:rPr lang="en-US" dirty="0" err="1">
                <a:latin typeface="Consolas"/>
                <a:cs typeface="Calibri"/>
              </a:rPr>
              <a:t>scale_pos_weight</a:t>
            </a:r>
            <a:r>
              <a:rPr lang="en-US" dirty="0">
                <a:latin typeface="Consolas"/>
                <a:cs typeface="Calibri"/>
              </a:rPr>
              <a:t>': 350}</a:t>
            </a:r>
          </a:p>
          <a:p>
            <a:endParaRPr lang="en-US" dirty="0">
              <a:latin typeface="Consolas"/>
              <a:cs typeface="Calibri"/>
            </a:endParaRPr>
          </a:p>
        </p:txBody>
      </p:sp>
      <p:graphicFrame>
        <p:nvGraphicFramePr>
          <p:cNvPr id="8" name="Table 7">
            <a:extLst>
              <a:ext uri="{FF2B5EF4-FFF2-40B4-BE49-F238E27FC236}">
                <a16:creationId xmlns:a16="http://schemas.microsoft.com/office/drawing/2014/main" id="{C8F9637D-2DE5-4D2A-8F2B-A3937A89CC05}"/>
              </a:ext>
            </a:extLst>
          </p:cNvPr>
          <p:cNvGraphicFramePr>
            <a:graphicFrameLocks noGrp="1"/>
          </p:cNvGraphicFramePr>
          <p:nvPr>
            <p:extLst>
              <p:ext uri="{D42A27DB-BD31-4B8C-83A1-F6EECF244321}">
                <p14:modId xmlns:p14="http://schemas.microsoft.com/office/powerpoint/2010/main" val="2643630015"/>
              </p:ext>
            </p:extLst>
          </p:nvPr>
        </p:nvGraphicFramePr>
        <p:xfrm>
          <a:off x="199572" y="3194035"/>
          <a:ext cx="7074182" cy="1306285"/>
        </p:xfrm>
        <a:graphic>
          <a:graphicData uri="http://schemas.openxmlformats.org/drawingml/2006/table">
            <a:tbl>
              <a:tblPr firstRow="1" bandRow="1">
                <a:tableStyleId>{5C22544A-7EE6-4342-B048-85BDC9FD1C3A}</a:tableStyleId>
              </a:tblPr>
              <a:tblGrid>
                <a:gridCol w="2004353">
                  <a:extLst>
                    <a:ext uri="{9D8B030D-6E8A-4147-A177-3AD203B41FA5}">
                      <a16:colId xmlns:a16="http://schemas.microsoft.com/office/drawing/2014/main" val="295638038"/>
                    </a:ext>
                  </a:extLst>
                </a:gridCol>
                <a:gridCol w="1403045">
                  <a:extLst>
                    <a:ext uri="{9D8B030D-6E8A-4147-A177-3AD203B41FA5}">
                      <a16:colId xmlns:a16="http://schemas.microsoft.com/office/drawing/2014/main" val="4134715101"/>
                    </a:ext>
                  </a:extLst>
                </a:gridCol>
                <a:gridCol w="1096498">
                  <a:extLst>
                    <a:ext uri="{9D8B030D-6E8A-4147-A177-3AD203B41FA5}">
                      <a16:colId xmlns:a16="http://schemas.microsoft.com/office/drawing/2014/main" val="1808787033"/>
                    </a:ext>
                  </a:extLst>
                </a:gridCol>
                <a:gridCol w="1226191">
                  <a:extLst>
                    <a:ext uri="{9D8B030D-6E8A-4147-A177-3AD203B41FA5}">
                      <a16:colId xmlns:a16="http://schemas.microsoft.com/office/drawing/2014/main" val="3503193814"/>
                    </a:ext>
                  </a:extLst>
                </a:gridCol>
                <a:gridCol w="1344095">
                  <a:extLst>
                    <a:ext uri="{9D8B030D-6E8A-4147-A177-3AD203B41FA5}">
                      <a16:colId xmlns:a16="http://schemas.microsoft.com/office/drawing/2014/main" val="4177053550"/>
                    </a:ext>
                  </a:extLst>
                </a:gridCol>
              </a:tblGrid>
              <a:tr h="681055">
                <a:tc>
                  <a:txBody>
                    <a:bodyPr/>
                    <a:lstStyle/>
                    <a:p>
                      <a:pPr algn="ctr" fontAlgn="b"/>
                      <a:r>
                        <a:rPr lang="en-US" sz="2200" dirty="0">
                          <a:effectLst/>
                        </a:rPr>
                        <a:t>Accuracy Rate</a:t>
                      </a:r>
                      <a:endParaRPr lang="en-US" sz="2200" dirty="0">
                        <a:effectLst/>
                        <a:latin typeface="Times New Roman"/>
                      </a:endParaRPr>
                    </a:p>
                  </a:txBody>
                  <a:tcPr marL="9525" marR="9525" marT="9525" anchor="b"/>
                </a:tc>
                <a:tc>
                  <a:txBody>
                    <a:bodyPr/>
                    <a:lstStyle/>
                    <a:p>
                      <a:pPr algn="ctr" fontAlgn="b"/>
                      <a:r>
                        <a:rPr lang="en-US" sz="2200" dirty="0">
                          <a:effectLst/>
                        </a:rPr>
                        <a:t>Precision</a:t>
                      </a:r>
                      <a:endParaRPr lang="en-US" sz="2200" dirty="0">
                        <a:effectLst/>
                        <a:latin typeface="Times New Roman"/>
                      </a:endParaRPr>
                    </a:p>
                  </a:txBody>
                  <a:tcPr marL="9525" marR="9525" marT="9525" anchor="b"/>
                </a:tc>
                <a:tc>
                  <a:txBody>
                    <a:bodyPr/>
                    <a:lstStyle/>
                    <a:p>
                      <a:pPr algn="ctr" fontAlgn="b"/>
                      <a:r>
                        <a:rPr lang="en-US" sz="2200" dirty="0">
                          <a:effectLst/>
                        </a:rPr>
                        <a:t>Recall</a:t>
                      </a:r>
                      <a:endParaRPr lang="en-US" sz="2200" dirty="0">
                        <a:effectLst/>
                        <a:latin typeface="Times New Roman"/>
                      </a:endParaRPr>
                    </a:p>
                  </a:txBody>
                  <a:tcPr marL="9525" marR="9525" marT="9525" anchor="b"/>
                </a:tc>
                <a:tc>
                  <a:txBody>
                    <a:bodyPr/>
                    <a:lstStyle/>
                    <a:p>
                      <a:pPr algn="ctr" fontAlgn="b"/>
                      <a:r>
                        <a:rPr lang="en-US" sz="2200" dirty="0">
                          <a:effectLst/>
                        </a:rPr>
                        <a:t>F1-score</a:t>
                      </a:r>
                      <a:endParaRPr lang="en-US" sz="2200" dirty="0">
                        <a:effectLst/>
                        <a:latin typeface="Times New Roman"/>
                      </a:endParaRPr>
                    </a:p>
                  </a:txBody>
                  <a:tcPr marL="9525" marR="9525" marT="9525" anchor="b"/>
                </a:tc>
                <a:tc>
                  <a:txBody>
                    <a:bodyPr/>
                    <a:lstStyle/>
                    <a:p>
                      <a:pPr algn="ctr" fontAlgn="b"/>
                      <a:r>
                        <a:rPr lang="en-US" sz="2200" dirty="0">
                          <a:effectLst/>
                        </a:rPr>
                        <a:t>AUC</a:t>
                      </a:r>
                      <a:endParaRPr lang="en-US" sz="2200" dirty="0">
                        <a:effectLst/>
                        <a:latin typeface="Times New Roman"/>
                      </a:endParaRPr>
                    </a:p>
                  </a:txBody>
                  <a:tcPr marL="9525" marR="9525" marT="9525" anchor="b"/>
                </a:tc>
                <a:extLst>
                  <a:ext uri="{0D108BD9-81ED-4DB2-BD59-A6C34878D82A}">
                    <a16:rowId xmlns:a16="http://schemas.microsoft.com/office/drawing/2014/main" val="1007771671"/>
                  </a:ext>
                </a:extLst>
              </a:tr>
              <a:tr h="625230">
                <a:tc>
                  <a:txBody>
                    <a:bodyPr/>
                    <a:lstStyle/>
                    <a:p>
                      <a:pPr algn="ctr" fontAlgn="b"/>
                      <a:r>
                        <a:rPr lang="en-US" sz="2200" dirty="0">
                          <a:effectLst/>
                        </a:rPr>
                        <a:t>99.82%</a:t>
                      </a:r>
                      <a:endParaRPr lang="en-US" sz="2200" dirty="0">
                        <a:effectLst/>
                        <a:latin typeface="Times New Roman"/>
                      </a:endParaRPr>
                    </a:p>
                  </a:txBody>
                  <a:tcPr marL="9525" marR="9525" marT="9525" anchor="b"/>
                </a:tc>
                <a:tc>
                  <a:txBody>
                    <a:bodyPr/>
                    <a:lstStyle/>
                    <a:p>
                      <a:pPr algn="ctr" fontAlgn="b"/>
                      <a:r>
                        <a:rPr lang="en-US" sz="2200" dirty="0">
                          <a:effectLst/>
                        </a:rPr>
                        <a:t>75%</a:t>
                      </a:r>
                      <a:endParaRPr lang="en-US" sz="2200" dirty="0">
                        <a:effectLst/>
                        <a:latin typeface="Times New Roman"/>
                      </a:endParaRPr>
                    </a:p>
                  </a:txBody>
                  <a:tcPr marL="9525" marR="9525" marT="9525" anchor="b"/>
                </a:tc>
                <a:tc>
                  <a:txBody>
                    <a:bodyPr/>
                    <a:lstStyle/>
                    <a:p>
                      <a:pPr algn="ctr" fontAlgn="b"/>
                      <a:r>
                        <a:rPr lang="en-US" sz="2200" dirty="0">
                          <a:effectLst/>
                        </a:rPr>
                        <a:t>92%</a:t>
                      </a:r>
                      <a:endParaRPr lang="en-US" sz="2200" dirty="0">
                        <a:effectLst/>
                        <a:latin typeface="Times New Roman"/>
                      </a:endParaRPr>
                    </a:p>
                  </a:txBody>
                  <a:tcPr marL="9525" marR="9525" marT="9525" anchor="b"/>
                </a:tc>
                <a:tc>
                  <a:txBody>
                    <a:bodyPr/>
                    <a:lstStyle/>
                    <a:p>
                      <a:pPr algn="ctr" fontAlgn="b"/>
                      <a:r>
                        <a:rPr lang="en-US" sz="2200" dirty="0">
                          <a:effectLst/>
                        </a:rPr>
                        <a:t>81%</a:t>
                      </a:r>
                      <a:endParaRPr lang="en-US" sz="2200" dirty="0">
                        <a:effectLst/>
                        <a:latin typeface="Times New Roman"/>
                      </a:endParaRPr>
                    </a:p>
                  </a:txBody>
                  <a:tcPr marL="9525" marR="9525" marT="9525" anchor="b"/>
                </a:tc>
                <a:tc>
                  <a:txBody>
                    <a:bodyPr/>
                    <a:lstStyle/>
                    <a:p>
                      <a:pPr algn="ctr" fontAlgn="b"/>
                      <a:r>
                        <a:rPr lang="en-US" sz="2200" dirty="0">
                          <a:effectLst/>
                        </a:rPr>
                        <a:t>92.27%</a:t>
                      </a:r>
                      <a:endParaRPr lang="en-US" sz="2200" dirty="0">
                        <a:effectLst/>
                        <a:latin typeface="Times New Roman"/>
                      </a:endParaRPr>
                    </a:p>
                  </a:txBody>
                  <a:tcPr marL="9525" marR="9525" marT="9525" anchor="b"/>
                </a:tc>
                <a:extLst>
                  <a:ext uri="{0D108BD9-81ED-4DB2-BD59-A6C34878D82A}">
                    <a16:rowId xmlns:a16="http://schemas.microsoft.com/office/drawing/2014/main" val="3522029672"/>
                  </a:ext>
                </a:extLst>
              </a:tr>
            </a:tbl>
          </a:graphicData>
        </a:graphic>
      </p:graphicFrame>
      <p:pic>
        <p:nvPicPr>
          <p:cNvPr id="9" name="Picture 9" descr="Chart&#10;&#10;Description automatically generated">
            <a:extLst>
              <a:ext uri="{FF2B5EF4-FFF2-40B4-BE49-F238E27FC236}">
                <a16:creationId xmlns:a16="http://schemas.microsoft.com/office/drawing/2014/main" id="{02C05842-7893-4008-A10D-A41C7B91579D}"/>
              </a:ext>
            </a:extLst>
          </p:cNvPr>
          <p:cNvPicPr>
            <a:picLocks noChangeAspect="1"/>
          </p:cNvPicPr>
          <p:nvPr/>
        </p:nvPicPr>
        <p:blipFill>
          <a:blip r:embed="rId3"/>
          <a:stretch>
            <a:fillRect/>
          </a:stretch>
        </p:blipFill>
        <p:spPr>
          <a:xfrm>
            <a:off x="7336971" y="3079000"/>
            <a:ext cx="4388152" cy="3288382"/>
          </a:xfrm>
          <a:prstGeom prst="rect">
            <a:avLst/>
          </a:prstGeom>
        </p:spPr>
      </p:pic>
    </p:spTree>
    <p:extLst>
      <p:ext uri="{BB962C8B-B14F-4D97-AF65-F5344CB8AC3E}">
        <p14:creationId xmlns:p14="http://schemas.microsoft.com/office/powerpoint/2010/main" val="241067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F600F96-9776-4785-BC19-2D2110237D1B}"/>
              </a:ext>
            </a:extLst>
          </p:cNvPr>
          <p:cNvGrpSpPr/>
          <p:nvPr/>
        </p:nvGrpSpPr>
        <p:grpSpPr>
          <a:xfrm>
            <a:off x="-1719469" y="491286"/>
            <a:ext cx="16068262" cy="6791545"/>
            <a:chOff x="-995536" y="770956"/>
            <a:chExt cx="13568536" cy="4269511"/>
          </a:xfrm>
        </p:grpSpPr>
        <p:sp>
          <p:nvSpPr>
            <p:cNvPr id="4" name="AutoShape 291">
              <a:extLst>
                <a:ext uri="{FF2B5EF4-FFF2-40B4-BE49-F238E27FC236}">
                  <a16:creationId xmlns:a16="http://schemas.microsoft.com/office/drawing/2014/main" id="{39188353-4981-4251-8452-59F9A26E01D9}"/>
                </a:ext>
              </a:extLst>
            </p:cNvPr>
            <p:cNvSpPr>
              <a:spLocks noChangeArrowheads="1"/>
            </p:cNvSpPr>
            <p:nvPr/>
          </p:nvSpPr>
          <p:spPr bwMode="auto">
            <a:xfrm flipV="1">
              <a:off x="7391400" y="1886956"/>
              <a:ext cx="5181600" cy="1295000"/>
            </a:xfrm>
            <a:prstGeom prst="parallelogram">
              <a:avLst>
                <a:gd name="adj" fmla="val 55130"/>
              </a:avLst>
            </a:prstGeom>
            <a:solidFill>
              <a:schemeClr val="accent2"/>
            </a:solidFill>
            <a:ln>
              <a:noFill/>
            </a:ln>
            <a:effectLst/>
          </p:spPr>
          <p:txBody>
            <a:bodyPr wrap="none" anchor="ctr"/>
            <a:lstStyle/>
            <a:p>
              <a:endParaRPr lang="zh-CN" altLang="en-US">
                <a:latin typeface="微软雅黑" pitchFamily="34" charset="-122"/>
                <a:ea typeface="微软雅黑" pitchFamily="34" charset="-122"/>
              </a:endParaRPr>
            </a:p>
          </p:txBody>
        </p:sp>
        <p:sp>
          <p:nvSpPr>
            <p:cNvPr id="5" name="AutoShape 292">
              <a:extLst>
                <a:ext uri="{FF2B5EF4-FFF2-40B4-BE49-F238E27FC236}">
                  <a16:creationId xmlns:a16="http://schemas.microsoft.com/office/drawing/2014/main" id="{1387E38D-9E97-4175-A33B-C857BE3867C8}"/>
                </a:ext>
              </a:extLst>
            </p:cNvPr>
            <p:cNvSpPr>
              <a:spLocks noChangeArrowheads="1"/>
            </p:cNvSpPr>
            <p:nvPr/>
          </p:nvSpPr>
          <p:spPr bwMode="auto">
            <a:xfrm flipV="1">
              <a:off x="-995536" y="1886956"/>
              <a:ext cx="5181600" cy="1295000"/>
            </a:xfrm>
            <a:prstGeom prst="parallelogram">
              <a:avLst>
                <a:gd name="adj" fmla="val 55130"/>
              </a:avLst>
            </a:prstGeom>
            <a:solidFill>
              <a:schemeClr val="accent2"/>
            </a:solidFill>
            <a:ln>
              <a:noFill/>
            </a:ln>
            <a:effectLst/>
          </p:spPr>
          <p:txBody>
            <a:bodyPr wrap="none" anchor="ctr"/>
            <a:lstStyle/>
            <a:p>
              <a:endParaRPr lang="zh-CN" altLang="en-US">
                <a:latin typeface="微软雅黑" pitchFamily="34" charset="-122"/>
                <a:ea typeface="微软雅黑" pitchFamily="34" charset="-122"/>
              </a:endParaRPr>
            </a:p>
          </p:txBody>
        </p:sp>
        <p:sp>
          <p:nvSpPr>
            <p:cNvPr id="7" name="WordArt 294">
              <a:extLst>
                <a:ext uri="{FF2B5EF4-FFF2-40B4-BE49-F238E27FC236}">
                  <a16:creationId xmlns:a16="http://schemas.microsoft.com/office/drawing/2014/main" id="{966481C1-F3D0-41E4-BD3A-A6235B0885BB}"/>
                </a:ext>
              </a:extLst>
            </p:cNvPr>
            <p:cNvSpPr>
              <a:spLocks noChangeArrowheads="1" noChangeShapeType="1" noTextEdit="1"/>
            </p:cNvSpPr>
            <p:nvPr/>
          </p:nvSpPr>
          <p:spPr bwMode="auto">
            <a:xfrm>
              <a:off x="746468" y="2354151"/>
              <a:ext cx="2675083" cy="3926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9600" dirty="0">
                  <a:solidFill>
                    <a:schemeClr val="bg1"/>
                  </a:solidFill>
                  <a:latin typeface="微软雅黑" pitchFamily="34" charset="-122"/>
                  <a:ea typeface="微软雅黑" pitchFamily="34" charset="-122"/>
                </a:rPr>
                <a:t>CONTENTS</a:t>
              </a:r>
              <a:endParaRPr lang="zh-CN" altLang="en-US" sz="7200" dirty="0">
                <a:solidFill>
                  <a:schemeClr val="bg1"/>
                </a:solidFill>
                <a:latin typeface="微软雅黑" pitchFamily="34" charset="-122"/>
                <a:ea typeface="微软雅黑" pitchFamily="34" charset="-122"/>
              </a:endParaRPr>
            </a:p>
          </p:txBody>
        </p:sp>
        <p:sp>
          <p:nvSpPr>
            <p:cNvPr id="8" name="WordArt 20">
              <a:extLst>
                <a:ext uri="{FF2B5EF4-FFF2-40B4-BE49-F238E27FC236}">
                  <a16:creationId xmlns:a16="http://schemas.microsoft.com/office/drawing/2014/main" id="{8012CC47-3E59-4D0B-9EAF-425CA6E766B4}"/>
                </a:ext>
              </a:extLst>
            </p:cNvPr>
            <p:cNvSpPr>
              <a:spLocks noChangeArrowheads="1" noChangeShapeType="1" noTextEdit="1"/>
            </p:cNvSpPr>
            <p:nvPr/>
          </p:nvSpPr>
          <p:spPr bwMode="auto">
            <a:xfrm>
              <a:off x="3347864" y="770956"/>
              <a:ext cx="228600" cy="457059"/>
            </a:xfrm>
            <a:prstGeom prst="rect">
              <a:avLst/>
            </a:prstGeom>
            <a:ln w="3175">
              <a:noFill/>
              <a:round/>
              <a:headEnd/>
              <a:tailEnd/>
            </a:ln>
          </p:spPr>
          <p:txBody>
            <a:bodyPr wrap="none" fromWordArt="1">
              <a:prstTxWarp prst="textPlain">
                <a:avLst>
                  <a:gd name="adj" fmla="val 50000"/>
                </a:avLst>
              </a:prstTxWarp>
            </a:bodyPr>
            <a:lstStyle/>
            <a:p>
              <a:r>
                <a:rPr lang="en-US" altLang="zh-CN" sz="3600" b="1" kern="10" dirty="0">
                  <a:solidFill>
                    <a:schemeClr val="accent2"/>
                  </a:solidFill>
                  <a:latin typeface="微软雅黑" pitchFamily="34" charset="-122"/>
                  <a:ea typeface="微软雅黑" pitchFamily="34" charset="-122"/>
                  <a:cs typeface="Arial"/>
                </a:rPr>
                <a:t>1</a:t>
              </a:r>
              <a:endParaRPr lang="zh-CN" altLang="en-US" sz="3600" b="1" kern="10" dirty="0">
                <a:solidFill>
                  <a:schemeClr val="accent2"/>
                </a:solidFill>
                <a:latin typeface="微软雅黑" pitchFamily="34" charset="-122"/>
                <a:ea typeface="微软雅黑" pitchFamily="34" charset="-122"/>
                <a:cs typeface="Arial"/>
              </a:endParaRPr>
            </a:p>
          </p:txBody>
        </p:sp>
        <p:sp>
          <p:nvSpPr>
            <p:cNvPr id="9" name="Rectangle 22">
              <a:extLst>
                <a:ext uri="{FF2B5EF4-FFF2-40B4-BE49-F238E27FC236}">
                  <a16:creationId xmlns:a16="http://schemas.microsoft.com/office/drawing/2014/main" id="{703DC770-E7D7-4D80-929B-1A714747E39B}"/>
                </a:ext>
              </a:extLst>
            </p:cNvPr>
            <p:cNvSpPr>
              <a:spLocks noChangeArrowheads="1"/>
            </p:cNvSpPr>
            <p:nvPr/>
          </p:nvSpPr>
          <p:spPr bwMode="auto">
            <a:xfrm>
              <a:off x="3805063" y="863744"/>
              <a:ext cx="2971800" cy="41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lgn="l" eaLnBrk="1" fontAlgn="base" hangingPunct="1">
                <a:lnSpc>
                  <a:spcPct val="120000"/>
                </a:lnSpc>
                <a:buClrTx/>
                <a:buSzTx/>
              </a:pPr>
              <a:r>
                <a:rPr lang="en-US" altLang="zh-CN" b="1" dirty="0">
                  <a:solidFill>
                    <a:schemeClr val="accent2"/>
                  </a:solidFill>
                  <a:latin typeface="微软雅黑" pitchFamily="34" charset="-122"/>
                  <a:ea typeface="微软雅黑" pitchFamily="34" charset="-122"/>
                </a:rPr>
                <a:t>Data Description</a:t>
              </a:r>
            </a:p>
            <a:p>
              <a:pPr algn="l" eaLnBrk="1" fontAlgn="base" hangingPunct="1">
                <a:lnSpc>
                  <a:spcPct val="120000"/>
                </a:lnSpc>
                <a:buClrTx/>
                <a:buSzTx/>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0" name="WordArt 20">
              <a:extLst>
                <a:ext uri="{FF2B5EF4-FFF2-40B4-BE49-F238E27FC236}">
                  <a16:creationId xmlns:a16="http://schemas.microsoft.com/office/drawing/2014/main" id="{996CB24B-D5C8-4C84-8E09-79DEB7055008}"/>
                </a:ext>
              </a:extLst>
            </p:cNvPr>
            <p:cNvSpPr>
              <a:spLocks noChangeArrowheads="1" noChangeShapeType="1" noTextEdit="1"/>
            </p:cNvSpPr>
            <p:nvPr/>
          </p:nvSpPr>
          <p:spPr bwMode="auto">
            <a:xfrm>
              <a:off x="3652664" y="1456545"/>
              <a:ext cx="304800" cy="457059"/>
            </a:xfrm>
            <a:prstGeom prst="rect">
              <a:avLst/>
            </a:prstGeom>
            <a:ln w="3175">
              <a:noFill/>
              <a:round/>
              <a:headEnd/>
              <a:tailEnd/>
            </a:ln>
          </p:spPr>
          <p:txBody>
            <a:bodyPr wrap="none" fromWordArt="1">
              <a:prstTxWarp prst="textPlain">
                <a:avLst>
                  <a:gd name="adj" fmla="val 50000"/>
                </a:avLst>
              </a:prstTxWarp>
            </a:bodyPr>
            <a:lstStyle/>
            <a:p>
              <a:r>
                <a:rPr lang="en-US" altLang="zh-CN" sz="3600" b="1" kern="10">
                  <a:solidFill>
                    <a:schemeClr val="accent2"/>
                  </a:solidFill>
                  <a:latin typeface="微软雅黑" pitchFamily="34" charset="-122"/>
                  <a:ea typeface="微软雅黑" pitchFamily="34" charset="-122"/>
                  <a:cs typeface="Arial"/>
                </a:rPr>
                <a:t>2</a:t>
              </a:r>
              <a:endParaRPr lang="zh-CN" altLang="en-US" sz="3600" b="1" kern="10">
                <a:solidFill>
                  <a:schemeClr val="accent2"/>
                </a:solidFill>
                <a:latin typeface="微软雅黑" pitchFamily="34" charset="-122"/>
                <a:ea typeface="微软雅黑" pitchFamily="34" charset="-122"/>
                <a:cs typeface="Arial"/>
              </a:endParaRPr>
            </a:p>
          </p:txBody>
        </p:sp>
        <p:sp>
          <p:nvSpPr>
            <p:cNvPr id="11" name="Rectangle 22">
              <a:extLst>
                <a:ext uri="{FF2B5EF4-FFF2-40B4-BE49-F238E27FC236}">
                  <a16:creationId xmlns:a16="http://schemas.microsoft.com/office/drawing/2014/main" id="{65251589-FC37-48F3-AB20-072C5FF87FBF}"/>
                </a:ext>
              </a:extLst>
            </p:cNvPr>
            <p:cNvSpPr>
              <a:spLocks noChangeArrowheads="1"/>
            </p:cNvSpPr>
            <p:nvPr/>
          </p:nvSpPr>
          <p:spPr bwMode="auto">
            <a:xfrm>
              <a:off x="4118186" y="1569709"/>
              <a:ext cx="2971800" cy="41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lgn="l" eaLnBrk="1" fontAlgn="base" hangingPunct="1">
                <a:lnSpc>
                  <a:spcPct val="120000"/>
                </a:lnSpc>
                <a:buClrTx/>
                <a:buSzTx/>
              </a:pPr>
              <a:r>
                <a:rPr lang="en-US" altLang="zh-CN" b="1" dirty="0">
                  <a:solidFill>
                    <a:schemeClr val="accent2"/>
                  </a:solidFill>
                  <a:latin typeface="微软雅黑" pitchFamily="34" charset="-122"/>
                  <a:ea typeface="微软雅黑" pitchFamily="34" charset="-122"/>
                </a:rPr>
                <a:t>Feature Engineering</a:t>
              </a:r>
            </a:p>
            <a:p>
              <a:pPr algn="l" eaLnBrk="1" fontAlgn="base" hangingPunct="1">
                <a:lnSpc>
                  <a:spcPct val="120000"/>
                </a:lnSpc>
                <a:buClrTx/>
                <a:buSzTx/>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2" name="WordArt 20">
              <a:extLst>
                <a:ext uri="{FF2B5EF4-FFF2-40B4-BE49-F238E27FC236}">
                  <a16:creationId xmlns:a16="http://schemas.microsoft.com/office/drawing/2014/main" id="{1DE4DC99-BE7C-47E8-A3F5-18C4C36C5F18}"/>
                </a:ext>
              </a:extLst>
            </p:cNvPr>
            <p:cNvSpPr>
              <a:spLocks noChangeArrowheads="1" noChangeShapeType="1" noTextEdit="1"/>
            </p:cNvSpPr>
            <p:nvPr/>
          </p:nvSpPr>
          <p:spPr bwMode="auto">
            <a:xfrm>
              <a:off x="4033664" y="2137373"/>
              <a:ext cx="304800" cy="457059"/>
            </a:xfrm>
            <a:prstGeom prst="rect">
              <a:avLst/>
            </a:prstGeom>
            <a:ln w="3175">
              <a:noFill/>
              <a:round/>
              <a:headEnd/>
              <a:tailEnd/>
            </a:ln>
          </p:spPr>
          <p:txBody>
            <a:bodyPr wrap="none" fromWordArt="1">
              <a:prstTxWarp prst="textPlain">
                <a:avLst>
                  <a:gd name="adj" fmla="val 50000"/>
                </a:avLst>
              </a:prstTxWarp>
            </a:bodyPr>
            <a:lstStyle/>
            <a:p>
              <a:r>
                <a:rPr lang="en-US" altLang="zh-CN" sz="3600" b="1" kern="10">
                  <a:solidFill>
                    <a:schemeClr val="accent2"/>
                  </a:solidFill>
                  <a:latin typeface="微软雅黑" pitchFamily="34" charset="-122"/>
                  <a:ea typeface="微软雅黑" pitchFamily="34" charset="-122"/>
                  <a:cs typeface="Arial"/>
                </a:rPr>
                <a:t>3</a:t>
              </a:r>
              <a:endParaRPr lang="zh-CN" altLang="en-US" sz="3600" b="1" kern="10">
                <a:solidFill>
                  <a:schemeClr val="accent2"/>
                </a:solidFill>
                <a:latin typeface="微软雅黑" pitchFamily="34" charset="-122"/>
                <a:ea typeface="微软雅黑" pitchFamily="34" charset="-122"/>
                <a:cs typeface="Arial"/>
              </a:endParaRPr>
            </a:p>
          </p:txBody>
        </p:sp>
        <p:sp>
          <p:nvSpPr>
            <p:cNvPr id="13" name="Rectangle 22">
              <a:extLst>
                <a:ext uri="{FF2B5EF4-FFF2-40B4-BE49-F238E27FC236}">
                  <a16:creationId xmlns:a16="http://schemas.microsoft.com/office/drawing/2014/main" id="{36FA08DA-E6FF-4CA9-9781-19229091C4B5}"/>
                </a:ext>
              </a:extLst>
            </p:cNvPr>
            <p:cNvSpPr>
              <a:spLocks noChangeArrowheads="1"/>
            </p:cNvSpPr>
            <p:nvPr/>
          </p:nvSpPr>
          <p:spPr bwMode="auto">
            <a:xfrm>
              <a:off x="4533809" y="2232061"/>
              <a:ext cx="2971800" cy="41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lgn="l" eaLnBrk="1" fontAlgn="base" hangingPunct="1">
                <a:lnSpc>
                  <a:spcPct val="120000"/>
                </a:lnSpc>
                <a:buClrTx/>
                <a:buSzTx/>
              </a:pPr>
              <a:r>
                <a:rPr lang="en-US" altLang="zh-CN" b="1" dirty="0">
                  <a:solidFill>
                    <a:schemeClr val="accent2"/>
                  </a:solidFill>
                  <a:latin typeface="微软雅黑" pitchFamily="34" charset="-122"/>
                  <a:ea typeface="微软雅黑" pitchFamily="34" charset="-122"/>
                </a:rPr>
                <a:t>Data Preprocessing</a:t>
              </a:r>
            </a:p>
            <a:p>
              <a:pPr algn="l" eaLnBrk="1" fontAlgn="base" hangingPunct="1">
                <a:lnSpc>
                  <a:spcPct val="120000"/>
                </a:lnSpc>
                <a:buClrTx/>
                <a:buSzTx/>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4" name="WordArt 20">
              <a:extLst>
                <a:ext uri="{FF2B5EF4-FFF2-40B4-BE49-F238E27FC236}">
                  <a16:creationId xmlns:a16="http://schemas.microsoft.com/office/drawing/2014/main" id="{2F056ECF-97E6-4C56-8AC5-61DCE576D462}"/>
                </a:ext>
              </a:extLst>
            </p:cNvPr>
            <p:cNvSpPr>
              <a:spLocks noChangeArrowheads="1" noChangeShapeType="1" noTextEdit="1"/>
            </p:cNvSpPr>
            <p:nvPr/>
          </p:nvSpPr>
          <p:spPr bwMode="auto">
            <a:xfrm>
              <a:off x="4414664" y="2832483"/>
              <a:ext cx="304800" cy="457059"/>
            </a:xfrm>
            <a:prstGeom prst="rect">
              <a:avLst/>
            </a:prstGeom>
            <a:ln w="3175">
              <a:noFill/>
              <a:round/>
              <a:headEnd/>
              <a:tailEnd/>
            </a:ln>
          </p:spPr>
          <p:txBody>
            <a:bodyPr wrap="none" fromWordArt="1">
              <a:prstTxWarp prst="textPlain">
                <a:avLst>
                  <a:gd name="adj" fmla="val 50000"/>
                </a:avLst>
              </a:prstTxWarp>
            </a:bodyPr>
            <a:lstStyle/>
            <a:p>
              <a:r>
                <a:rPr lang="en-US" altLang="zh-CN" sz="3600" b="1" kern="10">
                  <a:solidFill>
                    <a:schemeClr val="accent2"/>
                  </a:solidFill>
                  <a:latin typeface="微软雅黑" pitchFamily="34" charset="-122"/>
                  <a:ea typeface="微软雅黑" pitchFamily="34" charset="-122"/>
                  <a:cs typeface="Arial"/>
                </a:rPr>
                <a:t>4</a:t>
              </a:r>
              <a:endParaRPr lang="zh-CN" altLang="en-US" sz="3600" b="1" kern="10">
                <a:solidFill>
                  <a:schemeClr val="accent2"/>
                </a:solidFill>
                <a:latin typeface="微软雅黑" pitchFamily="34" charset="-122"/>
                <a:ea typeface="微软雅黑" pitchFamily="34" charset="-122"/>
                <a:cs typeface="Arial"/>
              </a:endParaRPr>
            </a:p>
          </p:txBody>
        </p:sp>
        <p:sp>
          <p:nvSpPr>
            <p:cNvPr id="15" name="Rectangle 22">
              <a:extLst>
                <a:ext uri="{FF2B5EF4-FFF2-40B4-BE49-F238E27FC236}">
                  <a16:creationId xmlns:a16="http://schemas.microsoft.com/office/drawing/2014/main" id="{0ABD3135-D41A-4845-AC0D-B2F84A947A2B}"/>
                </a:ext>
              </a:extLst>
            </p:cNvPr>
            <p:cNvSpPr>
              <a:spLocks noChangeArrowheads="1"/>
            </p:cNvSpPr>
            <p:nvPr/>
          </p:nvSpPr>
          <p:spPr bwMode="auto">
            <a:xfrm>
              <a:off x="4948064" y="2915789"/>
              <a:ext cx="2971800" cy="41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p>
              <a:pPr algn="l" eaLnBrk="1" fontAlgn="base" hangingPunct="1">
                <a:lnSpc>
                  <a:spcPct val="120000"/>
                </a:lnSpc>
                <a:buClrTx/>
                <a:buSzTx/>
              </a:pPr>
              <a:r>
                <a:rPr lang="en-US" altLang="zh-CN" b="1" dirty="0">
                  <a:solidFill>
                    <a:schemeClr val="accent2"/>
                  </a:solidFill>
                  <a:latin typeface="微软雅黑" pitchFamily="34" charset="-122"/>
                  <a:ea typeface="微软雅黑" pitchFamily="34" charset="-122"/>
                </a:rPr>
                <a:t>Modeling</a:t>
              </a:r>
            </a:p>
            <a:p>
              <a:pPr algn="l" eaLnBrk="1" fontAlgn="base" hangingPunct="1">
                <a:lnSpc>
                  <a:spcPct val="120000"/>
                </a:lnSpc>
                <a:buClrTx/>
                <a:buSzTx/>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6" name="WordArt 20">
              <a:extLst>
                <a:ext uri="{FF2B5EF4-FFF2-40B4-BE49-F238E27FC236}">
                  <a16:creationId xmlns:a16="http://schemas.microsoft.com/office/drawing/2014/main" id="{435765A0-ECCD-4402-A029-34668756CE13}"/>
                </a:ext>
              </a:extLst>
            </p:cNvPr>
            <p:cNvSpPr>
              <a:spLocks noChangeArrowheads="1" noChangeShapeType="1" noTextEdit="1"/>
            </p:cNvSpPr>
            <p:nvPr/>
          </p:nvSpPr>
          <p:spPr bwMode="auto">
            <a:xfrm>
              <a:off x="4757564" y="3594281"/>
              <a:ext cx="304800" cy="457059"/>
            </a:xfrm>
            <a:prstGeom prst="rect">
              <a:avLst/>
            </a:prstGeom>
            <a:ln w="3175">
              <a:noFill/>
              <a:round/>
              <a:headEnd/>
              <a:tailEnd/>
            </a:ln>
          </p:spPr>
          <p:txBody>
            <a:bodyPr wrap="none" fromWordArt="1">
              <a:prstTxWarp prst="textPlain">
                <a:avLst>
                  <a:gd name="adj" fmla="val 50000"/>
                </a:avLst>
              </a:prstTxWarp>
            </a:bodyPr>
            <a:lstStyle/>
            <a:p>
              <a:r>
                <a:rPr lang="en-US" altLang="zh-CN" sz="3600" b="1" kern="10" dirty="0">
                  <a:solidFill>
                    <a:schemeClr val="accent2"/>
                  </a:solidFill>
                  <a:latin typeface="微软雅黑" pitchFamily="34" charset="-122"/>
                  <a:ea typeface="微软雅黑" pitchFamily="34" charset="-122"/>
                  <a:cs typeface="Arial"/>
                </a:rPr>
                <a:t>5</a:t>
              </a:r>
              <a:endParaRPr lang="zh-CN" altLang="en-US" sz="3600" b="1" kern="10" dirty="0">
                <a:solidFill>
                  <a:schemeClr val="accent2"/>
                </a:solidFill>
                <a:latin typeface="微软雅黑" pitchFamily="34" charset="-122"/>
                <a:ea typeface="微软雅黑" pitchFamily="34" charset="-122"/>
                <a:cs typeface="Arial"/>
              </a:endParaRPr>
            </a:p>
          </p:txBody>
        </p:sp>
        <p:sp>
          <p:nvSpPr>
            <p:cNvPr id="17" name="Rectangle 22">
              <a:extLst>
                <a:ext uri="{FF2B5EF4-FFF2-40B4-BE49-F238E27FC236}">
                  <a16:creationId xmlns:a16="http://schemas.microsoft.com/office/drawing/2014/main" id="{3C37089C-1E4F-4F11-8ACD-AF552D85381A}"/>
                </a:ext>
              </a:extLst>
            </p:cNvPr>
            <p:cNvSpPr>
              <a:spLocks noChangeArrowheads="1"/>
            </p:cNvSpPr>
            <p:nvPr/>
          </p:nvSpPr>
          <p:spPr bwMode="auto">
            <a:xfrm>
              <a:off x="5290963" y="3679508"/>
              <a:ext cx="2971800" cy="41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p>
              <a:pPr algn="l" eaLnBrk="1" fontAlgn="base" hangingPunct="1">
                <a:lnSpc>
                  <a:spcPct val="120000"/>
                </a:lnSpc>
                <a:buClrTx/>
                <a:buSzTx/>
              </a:pPr>
              <a:r>
                <a:rPr lang="en-US" altLang="zh-CN" b="1" dirty="0">
                  <a:solidFill>
                    <a:schemeClr val="accent2"/>
                  </a:solidFill>
                  <a:latin typeface="微软雅黑" pitchFamily="34" charset="-122"/>
                  <a:ea typeface="微软雅黑" pitchFamily="34" charset="-122"/>
                </a:rPr>
                <a:t>Results and Reflection</a:t>
              </a:r>
            </a:p>
            <a:p>
              <a:pPr algn="l" eaLnBrk="1" fontAlgn="base" hangingPunct="1">
                <a:lnSpc>
                  <a:spcPct val="120000"/>
                </a:lnSpc>
                <a:buClrTx/>
                <a:buSzTx/>
              </a:pPr>
              <a:endParaRPr lang="zh-CN" altLang="en-US" sz="1400" dirty="0">
                <a:solidFill>
                  <a:schemeClr val="tx1">
                    <a:lumMod val="75000"/>
                    <a:lumOff val="25000"/>
                  </a:schemeClr>
                </a:solidFill>
                <a:latin typeface="微软雅黑"/>
                <a:ea typeface="微软雅黑"/>
              </a:endParaRPr>
            </a:p>
          </p:txBody>
        </p:sp>
        <p:sp>
          <p:nvSpPr>
            <p:cNvPr id="18" name="矩形 15">
              <a:extLst>
                <a:ext uri="{FF2B5EF4-FFF2-40B4-BE49-F238E27FC236}">
                  <a16:creationId xmlns:a16="http://schemas.microsoft.com/office/drawing/2014/main" id="{8AFC1137-8185-4E58-88CF-3C10975C0356}"/>
                </a:ext>
              </a:extLst>
            </p:cNvPr>
            <p:cNvSpPr/>
            <p:nvPr>
              <p:custDataLst>
                <p:tags r:id="rId1"/>
              </p:custDataLst>
            </p:nvPr>
          </p:nvSpPr>
          <p:spPr>
            <a:xfrm>
              <a:off x="35496" y="4876006"/>
              <a:ext cx="5442701" cy="164461"/>
            </a:xfrm>
            <a:prstGeom prst="rect">
              <a:avLst/>
            </a:prstGeom>
          </p:spPr>
          <p:txBody>
            <a:bodyPr wrap="square">
              <a:spAutoFit/>
            </a:bodyPr>
            <a:lstStyle/>
            <a:p>
              <a:endParaRPr lang="zh-CN" altLang="en-US" sz="1100" dirty="0">
                <a:latin typeface="微软雅黑" pitchFamily="34" charset="-122"/>
                <a:ea typeface="微软雅黑" pitchFamily="34" charset="-122"/>
              </a:endParaRPr>
            </a:p>
          </p:txBody>
        </p:sp>
      </p:grpSp>
      <p:sp>
        <p:nvSpPr>
          <p:cNvPr id="21" name="Rectangle 20">
            <a:extLst>
              <a:ext uri="{FF2B5EF4-FFF2-40B4-BE49-F238E27FC236}">
                <a16:creationId xmlns:a16="http://schemas.microsoft.com/office/drawing/2014/main" id="{51DD6247-D362-438E-A9E3-62F1B3923519}"/>
              </a:ext>
            </a:extLst>
          </p:cNvPr>
          <p:cNvSpPr/>
          <p:nvPr/>
        </p:nvSpPr>
        <p:spPr>
          <a:xfrm>
            <a:off x="1" y="6321287"/>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22" name="Rectangle 21">
            <a:extLst>
              <a:ext uri="{FF2B5EF4-FFF2-40B4-BE49-F238E27FC236}">
                <a16:creationId xmlns:a16="http://schemas.microsoft.com/office/drawing/2014/main" id="{8CA9B0DC-60BA-4C6D-9863-D4CDBF56C210}"/>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23" name="Rectangle 22">
            <a:extLst>
              <a:ext uri="{FF2B5EF4-FFF2-40B4-BE49-F238E27FC236}">
                <a16:creationId xmlns:a16="http://schemas.microsoft.com/office/drawing/2014/main" id="{81DDEE5C-9E76-4ECF-8CD5-37D22413A185}"/>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24" name="Rectangle 23">
            <a:extLst>
              <a:ext uri="{FF2B5EF4-FFF2-40B4-BE49-F238E27FC236}">
                <a16:creationId xmlns:a16="http://schemas.microsoft.com/office/drawing/2014/main" id="{B7C1DE49-CBFA-4406-AC8E-B3769F3D43E1}"/>
              </a:ext>
            </a:extLst>
          </p:cNvPr>
          <p:cNvSpPr/>
          <p:nvPr/>
        </p:nvSpPr>
        <p:spPr>
          <a:xfrm>
            <a:off x="7363453"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25" name="Rectangle 24">
            <a:extLst>
              <a:ext uri="{FF2B5EF4-FFF2-40B4-BE49-F238E27FC236}">
                <a16:creationId xmlns:a16="http://schemas.microsoft.com/office/drawing/2014/main" id="{A184C301-96D9-4832-80EA-5FA95F09F470}"/>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228216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84E1-B2B5-4F33-9C85-4C40736256F2}"/>
              </a:ext>
            </a:extLst>
          </p:cNvPr>
          <p:cNvSpPr>
            <a:spLocks noGrp="1"/>
          </p:cNvSpPr>
          <p:nvPr>
            <p:ph type="title"/>
          </p:nvPr>
        </p:nvSpPr>
        <p:spPr/>
        <p:txBody>
          <a:bodyPr lIns="91440" tIns="45720" rIns="91440" bIns="45720" anchor="t"/>
          <a:lstStyle/>
          <a:p>
            <a:r>
              <a:rPr lang="en-US" dirty="0"/>
              <a:t>Random Forest Classifier</a:t>
            </a:r>
          </a:p>
        </p:txBody>
      </p:sp>
      <p:sp>
        <p:nvSpPr>
          <p:cNvPr id="3" name="Content Placeholder 2">
            <a:extLst>
              <a:ext uri="{FF2B5EF4-FFF2-40B4-BE49-F238E27FC236}">
                <a16:creationId xmlns:a16="http://schemas.microsoft.com/office/drawing/2014/main" id="{D9A9BE77-B1B9-4292-BA89-D42925F9013B}"/>
              </a:ext>
            </a:extLst>
          </p:cNvPr>
          <p:cNvSpPr>
            <a:spLocks noGrp="1"/>
          </p:cNvSpPr>
          <p:nvPr>
            <p:ph idx="1"/>
          </p:nvPr>
        </p:nvSpPr>
        <p:spPr/>
        <p:txBody>
          <a:bodyPr lIns="91440" tIns="45720" rIns="91440" bIns="45720" anchor="t"/>
          <a:lstStyle/>
          <a:p>
            <a:r>
              <a:rPr lang="en-US" dirty="0">
                <a:cs typeface="Calibri"/>
              </a:rPr>
              <a:t>Random Forest Classifier is a machine learning method specifically designed for decision tree classifiers. Random forest is </a:t>
            </a:r>
            <a:r>
              <a:rPr lang="en-US">
                <a:cs typeface="Calibri"/>
              </a:rPr>
              <a:t>achieved</a:t>
            </a:r>
            <a:r>
              <a:rPr lang="en-US" dirty="0">
                <a:cs typeface="Calibri"/>
              </a:rPr>
              <a:t> by growing many classification trees.</a:t>
            </a:r>
          </a:p>
          <a:p>
            <a:r>
              <a:rPr lang="en-US">
                <a:cs typeface="Calibri"/>
              </a:rPr>
              <a:t>Random Forest Classifier is easy to use and will obtain high performance for most cases. This method is also good at avoiding overfitting issue</a:t>
            </a:r>
            <a:endParaRPr lang="en-US" dirty="0">
              <a:cs typeface="Calibri"/>
            </a:endParaRPr>
          </a:p>
        </p:txBody>
      </p:sp>
      <p:sp>
        <p:nvSpPr>
          <p:cNvPr id="4" name="Rectangle 3">
            <a:extLst>
              <a:ext uri="{FF2B5EF4-FFF2-40B4-BE49-F238E27FC236}">
                <a16:creationId xmlns:a16="http://schemas.microsoft.com/office/drawing/2014/main" id="{9CC0DC2F-BCBD-45FC-AA35-9F1B5538FC7D}"/>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5" name="Rectangle 4">
            <a:extLst>
              <a:ext uri="{FF2B5EF4-FFF2-40B4-BE49-F238E27FC236}">
                <a16:creationId xmlns:a16="http://schemas.microsoft.com/office/drawing/2014/main" id="{09E5B4CB-41A6-4AD4-B082-95749B90CBAB}"/>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6" name="Rectangle 5">
            <a:extLst>
              <a:ext uri="{FF2B5EF4-FFF2-40B4-BE49-F238E27FC236}">
                <a16:creationId xmlns:a16="http://schemas.microsoft.com/office/drawing/2014/main" id="{5D98B54D-9C0B-4A58-9626-2007D48380A6}"/>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7" name="Rectangle 6">
            <a:extLst>
              <a:ext uri="{FF2B5EF4-FFF2-40B4-BE49-F238E27FC236}">
                <a16:creationId xmlns:a16="http://schemas.microsoft.com/office/drawing/2014/main" id="{CE0938C4-8703-44A7-8CF3-E7C8413E1567}"/>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8" name="Rectangle 7">
            <a:extLst>
              <a:ext uri="{FF2B5EF4-FFF2-40B4-BE49-F238E27FC236}">
                <a16:creationId xmlns:a16="http://schemas.microsoft.com/office/drawing/2014/main" id="{B14D65BF-229B-4852-B98C-B56041F5D6AD}"/>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369567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87A3124-FE2B-464E-A64E-2BB3EAA398A8}"/>
              </a:ext>
            </a:extLst>
          </p:cNvPr>
          <p:cNvSpPr>
            <a:spLocks noGrp="1"/>
          </p:cNvSpPr>
          <p:nvPr>
            <p:ph type="title"/>
          </p:nvPr>
        </p:nvSpPr>
        <p:spPr>
          <a:xfrm>
            <a:off x="838200" y="365125"/>
            <a:ext cx="10515600" cy="1325563"/>
          </a:xfrm>
        </p:spPr>
        <p:txBody>
          <a:bodyPr lIns="91440" tIns="45720" rIns="91440" bIns="45720" anchor="t"/>
          <a:lstStyle/>
          <a:p>
            <a:r>
              <a:rPr lang="en-US" dirty="0"/>
              <a:t>Random Forest Classifier</a:t>
            </a:r>
          </a:p>
        </p:txBody>
      </p:sp>
      <p:sp>
        <p:nvSpPr>
          <p:cNvPr id="13" name="Rectangle 12">
            <a:extLst>
              <a:ext uri="{FF2B5EF4-FFF2-40B4-BE49-F238E27FC236}">
                <a16:creationId xmlns:a16="http://schemas.microsoft.com/office/drawing/2014/main" id="{D3C3C8B0-7BA5-4DEF-9CF8-A8A0CB5FE1B0}"/>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4" name="Rectangle 13">
            <a:extLst>
              <a:ext uri="{FF2B5EF4-FFF2-40B4-BE49-F238E27FC236}">
                <a16:creationId xmlns:a16="http://schemas.microsoft.com/office/drawing/2014/main" id="{BEAA893D-0ABF-4A9D-949A-559B770AED31}"/>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5" name="Rectangle 14">
            <a:extLst>
              <a:ext uri="{FF2B5EF4-FFF2-40B4-BE49-F238E27FC236}">
                <a16:creationId xmlns:a16="http://schemas.microsoft.com/office/drawing/2014/main" id="{610051E5-557F-4F1A-AB96-C9F93CABB440}"/>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6" name="Rectangle 15">
            <a:extLst>
              <a:ext uri="{FF2B5EF4-FFF2-40B4-BE49-F238E27FC236}">
                <a16:creationId xmlns:a16="http://schemas.microsoft.com/office/drawing/2014/main" id="{520D5E1B-1FC3-4DA3-B8F6-25EBC1E95B23}"/>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7" name="Rectangle 16">
            <a:extLst>
              <a:ext uri="{FF2B5EF4-FFF2-40B4-BE49-F238E27FC236}">
                <a16:creationId xmlns:a16="http://schemas.microsoft.com/office/drawing/2014/main" id="{7EA2C9BF-CE4E-4E00-B834-949116EE1271}"/>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18" name="TextBox 17">
            <a:extLst>
              <a:ext uri="{FF2B5EF4-FFF2-40B4-BE49-F238E27FC236}">
                <a16:creationId xmlns:a16="http://schemas.microsoft.com/office/drawing/2014/main" id="{113235AB-4FD8-48DA-B298-3D84E98CD7FC}"/>
              </a:ext>
            </a:extLst>
          </p:cNvPr>
          <p:cNvSpPr txBox="1"/>
          <p:nvPr/>
        </p:nvSpPr>
        <p:spPr>
          <a:xfrm>
            <a:off x="838200" y="1027906"/>
            <a:ext cx="1492396" cy="369332"/>
          </a:xfrm>
          <a:prstGeom prst="rect">
            <a:avLst/>
          </a:prstGeom>
          <a:noFill/>
        </p:spPr>
        <p:txBody>
          <a:bodyPr wrap="none" rtlCol="0">
            <a:spAutoFit/>
          </a:bodyPr>
          <a:lstStyle/>
          <a:p>
            <a:r>
              <a:rPr lang="en-US" dirty="0"/>
              <a:t>Preprocessing</a:t>
            </a:r>
          </a:p>
        </p:txBody>
      </p:sp>
      <p:sp>
        <p:nvSpPr>
          <p:cNvPr id="19" name="Shape 539">
            <a:extLst>
              <a:ext uri="{FF2B5EF4-FFF2-40B4-BE49-F238E27FC236}">
                <a16:creationId xmlns:a16="http://schemas.microsoft.com/office/drawing/2014/main" id="{5F13E828-E8F0-40AD-81DD-0B9D67F83EB5}"/>
              </a:ext>
            </a:extLst>
          </p:cNvPr>
          <p:cNvSpPr>
            <a:spLocks/>
          </p:cNvSpPr>
          <p:nvPr/>
        </p:nvSpPr>
        <p:spPr bwMode="auto">
          <a:xfrm>
            <a:off x="1476375" y="1936750"/>
            <a:ext cx="2527300" cy="12747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2"/>
          </a:solidFill>
          <a:ln>
            <a:noFill/>
          </a:ln>
        </p:spPr>
        <p:txBody>
          <a:bodyPr lIns="0" tIns="0" rIns="0" bIns="0" anchor="ctr"/>
          <a:lstStyle/>
          <a:p>
            <a:endParaRPr lang="zh-CN" altLang="en-US"/>
          </a:p>
        </p:txBody>
      </p:sp>
      <p:sp>
        <p:nvSpPr>
          <p:cNvPr id="20" name="Shape 540">
            <a:extLst>
              <a:ext uri="{FF2B5EF4-FFF2-40B4-BE49-F238E27FC236}">
                <a16:creationId xmlns:a16="http://schemas.microsoft.com/office/drawing/2014/main" id="{8E3F035D-C8B8-4100-8881-08BCA1F6E1FA}"/>
              </a:ext>
            </a:extLst>
          </p:cNvPr>
          <p:cNvSpPr/>
          <p:nvPr/>
        </p:nvSpPr>
        <p:spPr>
          <a:xfrm>
            <a:off x="1676400" y="3460750"/>
            <a:ext cx="2247900"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Splitting</a:t>
            </a:r>
            <a:endParaRPr sz="2400" spc="42" dirty="0">
              <a:solidFill>
                <a:schemeClr val="tx1"/>
              </a:solidFill>
              <a:latin typeface="+mn-lt"/>
            </a:endParaRPr>
          </a:p>
        </p:txBody>
      </p:sp>
      <p:sp>
        <p:nvSpPr>
          <p:cNvPr id="21" name="Shape 541">
            <a:extLst>
              <a:ext uri="{FF2B5EF4-FFF2-40B4-BE49-F238E27FC236}">
                <a16:creationId xmlns:a16="http://schemas.microsoft.com/office/drawing/2014/main" id="{88D81272-DA80-4937-A1A7-42DA1DFDF436}"/>
              </a:ext>
            </a:extLst>
          </p:cNvPr>
          <p:cNvSpPr/>
          <p:nvPr/>
        </p:nvSpPr>
        <p:spPr>
          <a:xfrm>
            <a:off x="1676400" y="3937000"/>
            <a:ext cx="1962150" cy="923330"/>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Split the data into training and testing datasets.</a:t>
            </a:r>
            <a:endParaRPr sz="2000" spc="24" dirty="0">
              <a:solidFill>
                <a:schemeClr val="tx1"/>
              </a:solidFill>
              <a:latin typeface="+mn-lt"/>
            </a:endParaRPr>
          </a:p>
        </p:txBody>
      </p:sp>
      <p:sp>
        <p:nvSpPr>
          <p:cNvPr id="22" name="Shape 542">
            <a:extLst>
              <a:ext uri="{FF2B5EF4-FFF2-40B4-BE49-F238E27FC236}">
                <a16:creationId xmlns:a16="http://schemas.microsoft.com/office/drawing/2014/main" id="{5E45F00E-C655-4186-B9D4-611408CA9E70}"/>
              </a:ext>
            </a:extLst>
          </p:cNvPr>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3" name="Shape 544">
            <a:extLst>
              <a:ext uri="{FF2B5EF4-FFF2-40B4-BE49-F238E27FC236}">
                <a16:creationId xmlns:a16="http://schemas.microsoft.com/office/drawing/2014/main" id="{30E3E110-07B3-451D-AEAD-B27AA9824B37}"/>
              </a:ext>
            </a:extLst>
          </p:cNvPr>
          <p:cNvSpPr>
            <a:spLocks/>
          </p:cNvSpPr>
          <p:nvPr/>
        </p:nvSpPr>
        <p:spPr bwMode="auto">
          <a:xfrm>
            <a:off x="3702050" y="1935163"/>
            <a:ext cx="2528888"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1"/>
          </a:solidFill>
          <a:ln>
            <a:noFill/>
          </a:ln>
        </p:spPr>
        <p:txBody>
          <a:bodyPr lIns="0" tIns="0" rIns="0" bIns="0" anchor="ctr"/>
          <a:lstStyle/>
          <a:p>
            <a:endParaRPr lang="zh-CN" altLang="en-US"/>
          </a:p>
        </p:txBody>
      </p:sp>
      <p:sp>
        <p:nvSpPr>
          <p:cNvPr id="24" name="Shape 545">
            <a:extLst>
              <a:ext uri="{FF2B5EF4-FFF2-40B4-BE49-F238E27FC236}">
                <a16:creationId xmlns:a16="http://schemas.microsoft.com/office/drawing/2014/main" id="{ED89771B-0041-4CF0-989C-7BDA10255F50}"/>
              </a:ext>
            </a:extLst>
          </p:cNvPr>
          <p:cNvSpPr/>
          <p:nvPr/>
        </p:nvSpPr>
        <p:spPr>
          <a:xfrm>
            <a:off x="3924300" y="3460750"/>
            <a:ext cx="2131504"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Scaling</a:t>
            </a:r>
            <a:endParaRPr sz="2400" spc="42" dirty="0">
              <a:solidFill>
                <a:schemeClr val="tx1"/>
              </a:solidFill>
              <a:latin typeface="+mn-lt"/>
            </a:endParaRPr>
          </a:p>
        </p:txBody>
      </p:sp>
      <p:sp>
        <p:nvSpPr>
          <p:cNvPr id="25" name="Shape 546">
            <a:extLst>
              <a:ext uri="{FF2B5EF4-FFF2-40B4-BE49-F238E27FC236}">
                <a16:creationId xmlns:a16="http://schemas.microsoft.com/office/drawing/2014/main" id="{B411E7C4-2D2E-4A68-A5EA-717B81D8AB8B}"/>
              </a:ext>
            </a:extLst>
          </p:cNvPr>
          <p:cNvSpPr/>
          <p:nvPr/>
        </p:nvSpPr>
        <p:spPr>
          <a:xfrm>
            <a:off x="3924300" y="3937000"/>
            <a:ext cx="2008188" cy="1538883"/>
          </a:xfrm>
          <a:prstGeom prst="rect">
            <a:avLst/>
          </a:prstGeom>
          <a:noFill/>
          <a:ln w="12700" cap="flat">
            <a:noFill/>
            <a:miter lim="400000"/>
          </a:ln>
          <a:effectLst/>
          <a:extLst>
            <a:ext uri="{C572A759-6A51-4108-AA02-DFA0A04FC94B}"/>
          </a:extLst>
        </p:spPr>
        <p:txBody>
          <a:bodyPr wrap="square" lIns="0" tIns="0" rIns="0" bIns="0" anchor="t">
            <a:spAutoFit/>
          </a:bodyPr>
          <a:lstStyle>
            <a:lvl1pPr algn="l">
              <a:defRPr sz="2400" spc="48">
                <a:solidFill>
                  <a:srgbClr val="929292"/>
                </a:solidFill>
                <a:latin typeface="Source Sans Pro"/>
                <a:ea typeface="Source Sans Pro"/>
                <a:cs typeface="Source Sans Pro"/>
                <a:sym typeface="Source Sans Pro"/>
              </a:defRPr>
            </a:lvl1pPr>
          </a:lstStyle>
          <a:p>
            <a:pPr>
              <a:defRPr sz="1800" spc="0">
                <a:solidFill>
                  <a:srgbClr val="000000"/>
                </a:solidFill>
              </a:defRPr>
            </a:pPr>
            <a:r>
              <a:rPr lang="en-US" sz="2000" spc="24" dirty="0"/>
              <a:t>Random Forest method doesn’t require scaling for the data</a:t>
            </a:r>
            <a:endParaRPr lang="zh-CN" altLang="en-US" dirty="0"/>
          </a:p>
          <a:p>
            <a:pPr>
              <a:spcBef>
                <a:spcPts val="0"/>
              </a:spcBef>
              <a:spcAft>
                <a:spcPts val="0"/>
              </a:spcAft>
              <a:defRPr sz="1800" spc="0">
                <a:solidFill>
                  <a:srgbClr val="000000"/>
                </a:solidFill>
              </a:defRPr>
            </a:pPr>
            <a:endParaRPr lang="en-US" sz="2000" spc="24" dirty="0">
              <a:solidFill>
                <a:schemeClr val="tx1"/>
              </a:solidFill>
              <a:latin typeface="+mn-lt"/>
            </a:endParaRPr>
          </a:p>
        </p:txBody>
      </p:sp>
      <p:sp>
        <p:nvSpPr>
          <p:cNvPr id="26" name="Shape 547">
            <a:extLst>
              <a:ext uri="{FF2B5EF4-FFF2-40B4-BE49-F238E27FC236}">
                <a16:creationId xmlns:a16="http://schemas.microsoft.com/office/drawing/2014/main" id="{435525E7-07A2-404E-8C54-753617715BF7}"/>
              </a:ext>
            </a:extLst>
          </p:cNvPr>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7" name="Shape 549">
            <a:extLst>
              <a:ext uri="{FF2B5EF4-FFF2-40B4-BE49-F238E27FC236}">
                <a16:creationId xmlns:a16="http://schemas.microsoft.com/office/drawing/2014/main" id="{E18B13EB-6FD8-4012-9283-87A19C99CD6B}"/>
              </a:ext>
            </a:extLst>
          </p:cNvPr>
          <p:cNvSpPr>
            <a:spLocks/>
          </p:cNvSpPr>
          <p:nvPr/>
        </p:nvSpPr>
        <p:spPr bwMode="auto">
          <a:xfrm>
            <a:off x="5932488" y="1935163"/>
            <a:ext cx="2527300"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2"/>
          </a:solidFill>
          <a:ln>
            <a:noFill/>
          </a:ln>
        </p:spPr>
        <p:txBody>
          <a:bodyPr lIns="0" tIns="0" rIns="0" bIns="0" anchor="ctr"/>
          <a:lstStyle/>
          <a:p>
            <a:endParaRPr lang="zh-CN" altLang="en-US"/>
          </a:p>
        </p:txBody>
      </p:sp>
      <p:sp>
        <p:nvSpPr>
          <p:cNvPr id="28" name="Shape 550">
            <a:extLst>
              <a:ext uri="{FF2B5EF4-FFF2-40B4-BE49-F238E27FC236}">
                <a16:creationId xmlns:a16="http://schemas.microsoft.com/office/drawing/2014/main" id="{972AC67E-7EA8-4E77-A325-CDE4A156942B}"/>
              </a:ext>
            </a:extLst>
          </p:cNvPr>
          <p:cNvSpPr/>
          <p:nvPr/>
        </p:nvSpPr>
        <p:spPr>
          <a:xfrm>
            <a:off x="6083299" y="3460750"/>
            <a:ext cx="2196977"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Oversampling</a:t>
            </a:r>
            <a:endParaRPr sz="2400" spc="42" dirty="0">
              <a:solidFill>
                <a:schemeClr val="tx1"/>
              </a:solidFill>
              <a:latin typeface="+mn-lt"/>
            </a:endParaRPr>
          </a:p>
        </p:txBody>
      </p:sp>
      <p:sp>
        <p:nvSpPr>
          <p:cNvPr id="29" name="Shape 551">
            <a:extLst>
              <a:ext uri="{FF2B5EF4-FFF2-40B4-BE49-F238E27FC236}">
                <a16:creationId xmlns:a16="http://schemas.microsoft.com/office/drawing/2014/main" id="{1EA3CBD8-CE9A-4EE9-90C8-A29DF445EE6C}"/>
              </a:ext>
            </a:extLst>
          </p:cNvPr>
          <p:cNvSpPr/>
          <p:nvPr/>
        </p:nvSpPr>
        <p:spPr>
          <a:xfrm>
            <a:off x="6083300" y="3937000"/>
            <a:ext cx="2078038" cy="1846659"/>
          </a:xfrm>
          <a:prstGeom prst="rect">
            <a:avLst/>
          </a:prstGeom>
          <a:noFill/>
          <a:ln w="12700" cap="flat">
            <a:noFill/>
            <a:miter lim="400000"/>
          </a:ln>
          <a:effectLst/>
          <a:extLst>
            <a:ext uri="{C572A759-6A51-4108-AA02-DFA0A04FC94B}"/>
          </a:ex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Use 5 different oversampling methods to improve the imbalanced data set.</a:t>
            </a:r>
            <a:endParaRPr sz="2000" spc="24" dirty="0">
              <a:solidFill>
                <a:schemeClr val="tx1"/>
              </a:solidFill>
              <a:latin typeface="+mn-lt"/>
            </a:endParaRPr>
          </a:p>
        </p:txBody>
      </p:sp>
      <p:sp>
        <p:nvSpPr>
          <p:cNvPr id="30" name="Shape 553">
            <a:extLst>
              <a:ext uri="{FF2B5EF4-FFF2-40B4-BE49-F238E27FC236}">
                <a16:creationId xmlns:a16="http://schemas.microsoft.com/office/drawing/2014/main" id="{552CFBC2-8E15-4568-8AFB-CA7CB7CB92A9}"/>
              </a:ext>
            </a:extLst>
          </p:cNvPr>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31" name="Shape 555">
            <a:extLst>
              <a:ext uri="{FF2B5EF4-FFF2-40B4-BE49-F238E27FC236}">
                <a16:creationId xmlns:a16="http://schemas.microsoft.com/office/drawing/2014/main" id="{DB912B6F-3443-4BC4-A715-B89E973D2EAC}"/>
              </a:ext>
            </a:extLst>
          </p:cNvPr>
          <p:cNvSpPr>
            <a:spLocks/>
          </p:cNvSpPr>
          <p:nvPr/>
        </p:nvSpPr>
        <p:spPr bwMode="auto">
          <a:xfrm>
            <a:off x="8161338" y="1935163"/>
            <a:ext cx="2528887"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1"/>
          </a:solidFill>
          <a:ln>
            <a:noFill/>
          </a:ln>
        </p:spPr>
        <p:txBody>
          <a:bodyPr lIns="0" tIns="0" rIns="0" bIns="0" anchor="ctr"/>
          <a:lstStyle/>
          <a:p>
            <a:endParaRPr lang="zh-CN" altLang="en-US"/>
          </a:p>
        </p:txBody>
      </p:sp>
      <p:sp>
        <p:nvSpPr>
          <p:cNvPr id="32" name="Shape 556">
            <a:extLst>
              <a:ext uri="{FF2B5EF4-FFF2-40B4-BE49-F238E27FC236}">
                <a16:creationId xmlns:a16="http://schemas.microsoft.com/office/drawing/2014/main" id="{9F76B360-A45C-403C-8485-9AE7CC137E00}"/>
              </a:ext>
            </a:extLst>
          </p:cNvPr>
          <p:cNvSpPr/>
          <p:nvPr/>
        </p:nvSpPr>
        <p:spPr>
          <a:xfrm>
            <a:off x="8350249" y="3460750"/>
            <a:ext cx="2557077" cy="677108"/>
          </a:xfrm>
          <a:prstGeom prst="rect">
            <a:avLst/>
          </a:prstGeom>
          <a:noFill/>
          <a:ln w="12700" cap="flat">
            <a:noFill/>
            <a:miter lim="400000"/>
          </a:ln>
          <a:effectLst/>
          <a:extLst>
            <a:ext uri="{C572A759-6A51-4108-AA02-DFA0A04FC94B}"/>
          </a:extLst>
        </p:spPr>
        <p:txBody>
          <a:bodyPr wrap="square" lIns="0" tIns="0" rIns="0" bIns="0" anchor="t">
            <a:spAutoFit/>
          </a:bodyPr>
          <a:lstStyle>
            <a:lvl1pPr algn="l">
              <a:defRPr sz="4200" spc="84">
                <a:solidFill>
                  <a:srgbClr val="AAAAAA"/>
                </a:solidFill>
                <a:latin typeface="Oswald Light"/>
                <a:ea typeface="Oswald Light"/>
                <a:cs typeface="Oswald Light"/>
                <a:sym typeface="Oswald Light"/>
              </a:defRPr>
            </a:lvl1pPr>
          </a:lstStyle>
          <a:p>
            <a:pPr>
              <a:defRPr sz="1800" spc="0">
                <a:solidFill>
                  <a:srgbClr val="000000"/>
                </a:solidFill>
              </a:defRPr>
            </a:pPr>
            <a:r>
              <a:rPr lang="en-US" sz="2000" spc="42" dirty="0"/>
              <a:t>Tunning Parameter</a:t>
            </a:r>
            <a:endParaRPr lang="zh-CN" altLang="en-US" sz="2000" dirty="0" err="1"/>
          </a:p>
          <a:p>
            <a:pPr>
              <a:spcBef>
                <a:spcPts val="0"/>
              </a:spcBef>
              <a:spcAft>
                <a:spcPts val="0"/>
              </a:spcAft>
              <a:defRPr sz="1800" spc="0">
                <a:solidFill>
                  <a:srgbClr val="000000"/>
                </a:solidFill>
              </a:defRPr>
            </a:pPr>
            <a:endParaRPr lang="en-US" sz="2400" spc="42" dirty="0">
              <a:solidFill>
                <a:schemeClr val="tx1"/>
              </a:solidFill>
              <a:latin typeface="+mn-lt"/>
            </a:endParaRPr>
          </a:p>
        </p:txBody>
      </p:sp>
      <p:sp>
        <p:nvSpPr>
          <p:cNvPr id="33" name="Shape 557">
            <a:extLst>
              <a:ext uri="{FF2B5EF4-FFF2-40B4-BE49-F238E27FC236}">
                <a16:creationId xmlns:a16="http://schemas.microsoft.com/office/drawing/2014/main" id="{7673C30B-FC96-492C-9389-FF1517FE2F28}"/>
              </a:ext>
            </a:extLst>
          </p:cNvPr>
          <p:cNvSpPr/>
          <p:nvPr/>
        </p:nvSpPr>
        <p:spPr>
          <a:xfrm>
            <a:off x="8350249" y="3937000"/>
            <a:ext cx="2339975" cy="1538883"/>
          </a:xfrm>
          <a:prstGeom prst="rect">
            <a:avLst/>
          </a:prstGeom>
          <a:noFill/>
          <a:ln w="12700" cap="flat">
            <a:noFill/>
            <a:miter lim="400000"/>
          </a:ln>
          <a:effectLst/>
          <a:extLst>
            <a:ext uri="{C572A759-6A51-4108-AA02-DFA0A04FC94B}"/>
          </a:extLst>
        </p:spPr>
        <p:txBody>
          <a:bodyPr wrap="square" lIns="0" tIns="0" rIns="0" bIns="0" anchor="t">
            <a:spAutoFit/>
          </a:bodyPr>
          <a:lstStyle>
            <a:lvl1pPr algn="l">
              <a:defRPr sz="2400" spc="48">
                <a:solidFill>
                  <a:srgbClr val="929292"/>
                </a:solidFill>
                <a:latin typeface="Source Sans Pro"/>
                <a:ea typeface="Source Sans Pro"/>
                <a:cs typeface="Source Sans Pro"/>
                <a:sym typeface="Source Sans Pro"/>
              </a:defRPr>
            </a:lvl1pPr>
          </a:lstStyle>
          <a:p>
            <a:pPr>
              <a:defRPr sz="1800" spc="0">
                <a:solidFill>
                  <a:srgbClr val="000000"/>
                </a:solidFill>
              </a:defRPr>
            </a:pPr>
            <a:r>
              <a:rPr lang="en-US" sz="2000" spc="24" dirty="0"/>
              <a:t>Use Grid Search tune hyper-parameters for random forest classifier</a:t>
            </a:r>
            <a:endParaRPr lang="zh-CN" altLang="en-US" dirty="0"/>
          </a:p>
          <a:p>
            <a:pPr>
              <a:spcBef>
                <a:spcPts val="0"/>
              </a:spcBef>
              <a:spcAft>
                <a:spcPts val="0"/>
              </a:spcAft>
              <a:defRPr sz="1800" spc="0">
                <a:solidFill>
                  <a:srgbClr val="000000"/>
                </a:solidFill>
              </a:defRPr>
            </a:pPr>
            <a:r>
              <a:rPr lang="en-US" sz="2000" spc="24" dirty="0">
                <a:solidFill>
                  <a:schemeClr val="tx1"/>
                </a:solidFill>
                <a:latin typeface="+mn-lt"/>
              </a:rPr>
              <a:t>.</a:t>
            </a:r>
            <a:endParaRPr sz="2000" spc="24" dirty="0">
              <a:solidFill>
                <a:schemeClr val="tx1"/>
              </a:solidFill>
              <a:latin typeface="+mn-lt"/>
            </a:endParaRPr>
          </a:p>
        </p:txBody>
      </p:sp>
      <p:sp>
        <p:nvSpPr>
          <p:cNvPr id="34" name="Shape 559">
            <a:extLst>
              <a:ext uri="{FF2B5EF4-FFF2-40B4-BE49-F238E27FC236}">
                <a16:creationId xmlns:a16="http://schemas.microsoft.com/office/drawing/2014/main" id="{22EC79CF-FADC-44F0-AC8E-E3998A9C32D2}"/>
              </a:ext>
            </a:extLst>
          </p:cNvPr>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Tree>
    <p:extLst>
      <p:ext uri="{BB962C8B-B14F-4D97-AF65-F5344CB8AC3E}">
        <p14:creationId xmlns:p14="http://schemas.microsoft.com/office/powerpoint/2010/main" val="218669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4C5E0-8199-4306-B459-2F0D98072808}"/>
              </a:ext>
            </a:extLst>
          </p:cNvPr>
          <p:cNvSpPr>
            <a:spLocks noGrp="1"/>
          </p:cNvSpPr>
          <p:nvPr>
            <p:ph type="title"/>
          </p:nvPr>
        </p:nvSpPr>
        <p:spPr>
          <a:xfrm>
            <a:off x="838200" y="365125"/>
            <a:ext cx="10515600" cy="1325563"/>
          </a:xfrm>
        </p:spPr>
        <p:txBody>
          <a:bodyPr lIns="91440" tIns="45720" rIns="91440" bIns="45720" anchor="t"/>
          <a:lstStyle/>
          <a:p>
            <a:r>
              <a:rPr lang="en-US" dirty="0"/>
              <a:t>Random Forest Classifier</a:t>
            </a:r>
          </a:p>
        </p:txBody>
      </p:sp>
      <p:sp>
        <p:nvSpPr>
          <p:cNvPr id="6" name="Rectangle 5">
            <a:extLst>
              <a:ext uri="{FF2B5EF4-FFF2-40B4-BE49-F238E27FC236}">
                <a16:creationId xmlns:a16="http://schemas.microsoft.com/office/drawing/2014/main" id="{0617E965-265D-434C-A2C5-0A6EABF6304F}"/>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7" name="Rectangle 6">
            <a:extLst>
              <a:ext uri="{FF2B5EF4-FFF2-40B4-BE49-F238E27FC236}">
                <a16:creationId xmlns:a16="http://schemas.microsoft.com/office/drawing/2014/main" id="{D65BF2CE-8C7E-48F8-8325-A4B2E5549A08}"/>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8" name="Rectangle 7">
            <a:extLst>
              <a:ext uri="{FF2B5EF4-FFF2-40B4-BE49-F238E27FC236}">
                <a16:creationId xmlns:a16="http://schemas.microsoft.com/office/drawing/2014/main" id="{F2C26DF3-8F55-4CB9-B79A-E5C9E56A87C4}"/>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9" name="Rectangle 8">
            <a:extLst>
              <a:ext uri="{FF2B5EF4-FFF2-40B4-BE49-F238E27FC236}">
                <a16:creationId xmlns:a16="http://schemas.microsoft.com/office/drawing/2014/main" id="{139102F9-B9DC-4910-86B6-4192EC1BE861}"/>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0" name="Rectangle 9">
            <a:extLst>
              <a:ext uri="{FF2B5EF4-FFF2-40B4-BE49-F238E27FC236}">
                <a16:creationId xmlns:a16="http://schemas.microsoft.com/office/drawing/2014/main" id="{51A7B204-B6F7-4798-88F7-DB715C17C676}"/>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11" name="TextBox 10">
            <a:extLst>
              <a:ext uri="{FF2B5EF4-FFF2-40B4-BE49-F238E27FC236}">
                <a16:creationId xmlns:a16="http://schemas.microsoft.com/office/drawing/2014/main" id="{59B1C8B0-FB67-47A7-8B71-8524673325D6}"/>
              </a:ext>
            </a:extLst>
          </p:cNvPr>
          <p:cNvSpPr txBox="1"/>
          <p:nvPr/>
        </p:nvSpPr>
        <p:spPr>
          <a:xfrm>
            <a:off x="838200" y="1027906"/>
            <a:ext cx="2065245" cy="369332"/>
          </a:xfrm>
          <a:prstGeom prst="rect">
            <a:avLst/>
          </a:prstGeom>
          <a:noFill/>
        </p:spPr>
        <p:txBody>
          <a:bodyPr wrap="none" rtlCol="0">
            <a:spAutoFit/>
          </a:bodyPr>
          <a:lstStyle/>
          <a:p>
            <a:r>
              <a:rPr lang="en-US" dirty="0"/>
              <a:t>Results and Analysis</a:t>
            </a:r>
          </a:p>
        </p:txBody>
      </p:sp>
      <p:graphicFrame>
        <p:nvGraphicFramePr>
          <p:cNvPr id="3" name="Table 12">
            <a:extLst>
              <a:ext uri="{FF2B5EF4-FFF2-40B4-BE49-F238E27FC236}">
                <a16:creationId xmlns:a16="http://schemas.microsoft.com/office/drawing/2014/main" id="{B59C9F23-2B24-4DD9-BBF7-175B2DFED440}"/>
              </a:ext>
            </a:extLst>
          </p:cNvPr>
          <p:cNvGraphicFramePr>
            <a:graphicFrameLocks noGrp="1"/>
          </p:cNvGraphicFramePr>
          <p:nvPr>
            <p:extLst>
              <p:ext uri="{D42A27DB-BD31-4B8C-83A1-F6EECF244321}">
                <p14:modId xmlns:p14="http://schemas.microsoft.com/office/powerpoint/2010/main" val="2346577458"/>
              </p:ext>
            </p:extLst>
          </p:nvPr>
        </p:nvGraphicFramePr>
        <p:xfrm>
          <a:off x="542240" y="1373493"/>
          <a:ext cx="11343191" cy="4823883"/>
        </p:xfrm>
        <a:graphic>
          <a:graphicData uri="http://schemas.openxmlformats.org/drawingml/2006/table">
            <a:tbl>
              <a:tblPr firstRow="1" bandRow="1">
                <a:tableStyleId>{5C22544A-7EE6-4342-B048-85BDC9FD1C3A}</a:tableStyleId>
              </a:tblPr>
              <a:tblGrid>
                <a:gridCol w="2037144">
                  <a:extLst>
                    <a:ext uri="{9D8B030D-6E8A-4147-A177-3AD203B41FA5}">
                      <a16:colId xmlns:a16="http://schemas.microsoft.com/office/drawing/2014/main" val="4143588407"/>
                    </a:ext>
                  </a:extLst>
                </a:gridCol>
                <a:gridCol w="1724628">
                  <a:extLst>
                    <a:ext uri="{9D8B030D-6E8A-4147-A177-3AD203B41FA5}">
                      <a16:colId xmlns:a16="http://schemas.microsoft.com/office/drawing/2014/main" val="927622001"/>
                    </a:ext>
                  </a:extLst>
                </a:gridCol>
                <a:gridCol w="1307939">
                  <a:extLst>
                    <a:ext uri="{9D8B030D-6E8A-4147-A177-3AD203B41FA5}">
                      <a16:colId xmlns:a16="http://schemas.microsoft.com/office/drawing/2014/main" val="3616863436"/>
                    </a:ext>
                  </a:extLst>
                </a:gridCol>
                <a:gridCol w="1493134">
                  <a:extLst>
                    <a:ext uri="{9D8B030D-6E8A-4147-A177-3AD203B41FA5}">
                      <a16:colId xmlns:a16="http://schemas.microsoft.com/office/drawing/2014/main" val="2429058112"/>
                    </a:ext>
                  </a:extLst>
                </a:gridCol>
                <a:gridCol w="1817226">
                  <a:extLst>
                    <a:ext uri="{9D8B030D-6E8A-4147-A177-3AD203B41FA5}">
                      <a16:colId xmlns:a16="http://schemas.microsoft.com/office/drawing/2014/main" val="1044643195"/>
                    </a:ext>
                  </a:extLst>
                </a:gridCol>
                <a:gridCol w="1187750">
                  <a:extLst>
                    <a:ext uri="{9D8B030D-6E8A-4147-A177-3AD203B41FA5}">
                      <a16:colId xmlns:a16="http://schemas.microsoft.com/office/drawing/2014/main" val="1681644521"/>
                    </a:ext>
                  </a:extLst>
                </a:gridCol>
                <a:gridCol w="1775370">
                  <a:extLst>
                    <a:ext uri="{9D8B030D-6E8A-4147-A177-3AD203B41FA5}">
                      <a16:colId xmlns:a16="http://schemas.microsoft.com/office/drawing/2014/main" val="131725988"/>
                    </a:ext>
                  </a:extLst>
                </a:gridCol>
              </a:tblGrid>
              <a:tr h="677333">
                <a:tc>
                  <a:txBody>
                    <a:bodyPr/>
                    <a:lstStyle/>
                    <a:p>
                      <a:pPr algn="ctr" fontAlgn="b"/>
                      <a:endParaRPr lang="en-US" sz="1800" b="0" i="0" u="none" strike="noStrike" dirty="0">
                        <a:solidFill>
                          <a:schemeClr val="bg1"/>
                        </a:solidFill>
                        <a:effectLst/>
                        <a:latin typeface="Times New Roman" panose="02020603050405020304" pitchFamily="18" charset="0"/>
                      </a:endParaRPr>
                    </a:p>
                  </a:txBody>
                  <a:tcPr marL="6350" marR="6350" marT="6350" marB="0" anchor="b"/>
                </a:tc>
                <a:tc>
                  <a:txBody>
                    <a:bodyPr/>
                    <a:lstStyle/>
                    <a:p>
                      <a:pPr algn="ctr" fontAlgn="b"/>
                      <a:r>
                        <a:rPr lang="en-US" sz="1800" b="0" i="0" u="none" strike="noStrike" dirty="0">
                          <a:solidFill>
                            <a:schemeClr val="bg1"/>
                          </a:solidFill>
                          <a:effectLst/>
                          <a:latin typeface="Times New Roman" panose="02020603050405020304" pitchFamily="18" charset="0"/>
                        </a:rPr>
                        <a:t>Accuracy Rate</a:t>
                      </a:r>
                    </a:p>
                  </a:txBody>
                  <a:tcPr marL="6350" marR="6350" marT="6350" marB="0" anchor="b"/>
                </a:tc>
                <a:tc>
                  <a:txBody>
                    <a:bodyPr/>
                    <a:lstStyle/>
                    <a:p>
                      <a:pPr algn="ctr" fontAlgn="b"/>
                      <a:r>
                        <a:rPr lang="en-US" sz="1800" b="0" i="0" u="none" strike="noStrike" dirty="0">
                          <a:solidFill>
                            <a:schemeClr val="bg1"/>
                          </a:solidFill>
                          <a:effectLst/>
                          <a:latin typeface="Times New Roman" panose="02020603050405020304" pitchFamily="18" charset="0"/>
                        </a:rPr>
                        <a:t>Precision</a:t>
                      </a:r>
                    </a:p>
                  </a:txBody>
                  <a:tcPr marL="6350" marR="6350" marT="6350" marB="0" anchor="b"/>
                </a:tc>
                <a:tc>
                  <a:txBody>
                    <a:bodyPr/>
                    <a:lstStyle/>
                    <a:p>
                      <a:pPr algn="ctr" fontAlgn="b"/>
                      <a:r>
                        <a:rPr lang="en-US" sz="1800" b="0" i="0" u="none" strike="noStrike" dirty="0">
                          <a:solidFill>
                            <a:schemeClr val="bg1"/>
                          </a:solidFill>
                          <a:effectLst/>
                          <a:latin typeface="Times New Roman" panose="02020603050405020304" pitchFamily="18" charset="0"/>
                        </a:rPr>
                        <a:t>Recall</a:t>
                      </a:r>
                    </a:p>
                  </a:txBody>
                  <a:tcPr marL="6350" marR="6350" marT="6350" marB="0" anchor="b"/>
                </a:tc>
                <a:tc>
                  <a:txBody>
                    <a:bodyPr/>
                    <a:lstStyle/>
                    <a:p>
                      <a:pPr algn="ctr" fontAlgn="b"/>
                      <a:r>
                        <a:rPr lang="en-US" sz="1800" b="0" i="0" u="none" strike="noStrike" dirty="0">
                          <a:solidFill>
                            <a:schemeClr val="bg1"/>
                          </a:solidFill>
                          <a:effectLst/>
                          <a:latin typeface="Times New Roman"/>
                        </a:rPr>
                        <a:t>F1-score</a:t>
                      </a:r>
                    </a:p>
                  </a:txBody>
                  <a:tcPr marL="6350" marR="6350" marT="6350" marB="0" anchor="b"/>
                </a:tc>
                <a:tc>
                  <a:txBody>
                    <a:bodyPr/>
                    <a:lstStyle/>
                    <a:p>
                      <a:pPr algn="ctr" fontAlgn="b"/>
                      <a:r>
                        <a:rPr lang="en-US" sz="1800" b="0" i="0" u="none" strike="noStrike" dirty="0">
                          <a:solidFill>
                            <a:schemeClr val="bg1"/>
                          </a:solidFill>
                          <a:effectLst/>
                          <a:latin typeface="Times New Roman"/>
                        </a:rPr>
                        <a:t>AUC</a:t>
                      </a:r>
                    </a:p>
                  </a:txBody>
                  <a:tcPr marL="6350" marR="6350" marT="6350" marB="0" anchor="b"/>
                </a:tc>
                <a:tc>
                  <a:txBody>
                    <a:bodyPr/>
                    <a:lstStyle/>
                    <a:p>
                      <a:pPr algn="ctr" fontAlgn="b"/>
                      <a:r>
                        <a:rPr lang="en-US" sz="1800" b="0" i="0" u="none" strike="noStrike" dirty="0">
                          <a:solidFill>
                            <a:schemeClr val="bg1"/>
                          </a:solidFill>
                          <a:effectLst/>
                          <a:latin typeface="Times New Roman" panose="02020603050405020304" pitchFamily="18" charset="0"/>
                        </a:rPr>
                        <a:t>Tuning parameters</a:t>
                      </a:r>
                    </a:p>
                  </a:txBody>
                  <a:tcPr marL="6350" marR="6350" marT="6350" marB="0" anchor="b"/>
                </a:tc>
                <a:extLst>
                  <a:ext uri="{0D108BD9-81ED-4DB2-BD59-A6C34878D82A}">
                    <a16:rowId xmlns:a16="http://schemas.microsoft.com/office/drawing/2014/main" val="3233923653"/>
                  </a:ext>
                </a:extLst>
              </a:tr>
              <a:tr h="631327">
                <a:tc>
                  <a:txBody>
                    <a:bodyPr/>
                    <a:lstStyle/>
                    <a:p>
                      <a:pPr algn="ctr" fontAlgn="b"/>
                      <a:r>
                        <a:rPr lang="en-US" sz="1800" b="0" i="0" u="none" strike="noStrike" dirty="0">
                          <a:solidFill>
                            <a:srgbClr val="000000"/>
                          </a:solidFill>
                          <a:effectLst/>
                          <a:latin typeface="Times New Roman"/>
                        </a:rPr>
                        <a:t>RENN</a:t>
                      </a: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0.9992</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0.92</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0.86</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0.89</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0.9844</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{n_estimators=60, max_depth=11}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ctr"/>
                </a:tc>
                <a:extLst>
                  <a:ext uri="{0D108BD9-81ED-4DB2-BD59-A6C34878D82A}">
                    <a16:rowId xmlns:a16="http://schemas.microsoft.com/office/drawing/2014/main" val="3291020055"/>
                  </a:ext>
                </a:extLst>
              </a:tr>
              <a:tr h="631327">
                <a:tc>
                  <a:txBody>
                    <a:bodyPr/>
                    <a:lstStyle/>
                    <a:p>
                      <a:pPr algn="ctr" fontAlgn="b"/>
                      <a:r>
                        <a:rPr lang="en-US" sz="1800" b="0" i="0" u="none" strike="noStrike" dirty="0">
                          <a:solidFill>
                            <a:srgbClr val="000000"/>
                          </a:solidFill>
                          <a:effectLst/>
                          <a:latin typeface="Times New Roman"/>
                        </a:rPr>
                        <a:t>ENN(sot)</a:t>
                      </a: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0.9982</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0.75</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0.92</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0.81</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0" dirty="0">
                          <a:effectLst/>
                        </a:rPr>
                        <a:t>0.9873</a:t>
                      </a:r>
                      <a:endParaRPr lang="zh-CN" altLang="en-US" dirty="0"/>
                    </a:p>
                    <a:p>
                      <a:pPr lvl="0" algn="ctr">
                        <a:buNone/>
                      </a:pPr>
                      <a:endParaRPr lang="en-US" sz="1800" b="0" i="0" u="none" strike="noStrike" dirty="0">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{n_estimators=60, max_depth=11}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ctr"/>
                </a:tc>
                <a:extLst>
                  <a:ext uri="{0D108BD9-81ED-4DB2-BD59-A6C34878D82A}">
                    <a16:rowId xmlns:a16="http://schemas.microsoft.com/office/drawing/2014/main" val="3391352522"/>
                  </a:ext>
                </a:extLst>
              </a:tr>
              <a:tr h="631327">
                <a:tc>
                  <a:txBody>
                    <a:bodyPr/>
                    <a:lstStyle/>
                    <a:p>
                      <a:pPr algn="ctr" fontAlgn="b"/>
                      <a:r>
                        <a:rPr lang="en-US" sz="1800" b="0" i="0" u="none" strike="noStrike" noProof="1">
                          <a:solidFill>
                            <a:srgbClr val="000000"/>
                          </a:solidFill>
                          <a:effectLst/>
                          <a:latin typeface="Times New Roman"/>
                        </a:rPr>
                        <a:t>SMOTE(sos)</a:t>
                      </a: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0.998</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0.75</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0.81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0.9796</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{n_estimators=50, max_depth=11}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ctr"/>
                </a:tc>
                <a:extLst>
                  <a:ext uri="{0D108BD9-81ED-4DB2-BD59-A6C34878D82A}">
                    <a16:rowId xmlns:a16="http://schemas.microsoft.com/office/drawing/2014/main" val="780058193"/>
                  </a:ext>
                </a:extLst>
              </a:tr>
              <a:tr h="631327">
                <a:tc>
                  <a:txBody>
                    <a:bodyPr/>
                    <a:lstStyle/>
                    <a:p>
                      <a:pPr algn="ctr" fontAlgn="b"/>
                      <a:r>
                        <a:rPr lang="en-US" sz="1800" b="0" i="0" u="none" strike="noStrike" noProof="1">
                          <a:solidFill>
                            <a:srgbClr val="000000"/>
                          </a:solidFill>
                          <a:effectLst/>
                          <a:latin typeface="Times New Roman"/>
                        </a:rPr>
                        <a:t>SMOTETomek(kos)</a:t>
                      </a: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0.9984</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0.76</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0.92</a:t>
                      </a:r>
                      <a:endParaRPr lang="en-US" altLang="zh-CN" noProof="1"/>
                    </a:p>
                    <a:p>
                      <a:pPr lvl="0" algn="ctr">
                        <a:buNone/>
                      </a:pPr>
                      <a:endParaRPr lang="en-US" sz="1800" b="0" i="0" u="none" strike="noStrike" noProof="1">
                        <a:effectLst/>
                        <a:latin typeface="Consolas"/>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0.82</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0.9829</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{n_estimators=50, max_depth=11}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ctr"/>
                </a:tc>
                <a:extLst>
                  <a:ext uri="{0D108BD9-81ED-4DB2-BD59-A6C34878D82A}">
                    <a16:rowId xmlns:a16="http://schemas.microsoft.com/office/drawing/2014/main" val="3677192721"/>
                  </a:ext>
                </a:extLst>
              </a:tr>
              <a:tr h="631327">
                <a:tc>
                  <a:txBody>
                    <a:bodyPr/>
                    <a:lstStyle/>
                    <a:p>
                      <a:pPr algn="ctr" fontAlgn="b"/>
                      <a:r>
                        <a:rPr lang="en-US" sz="1800" b="0" i="0" u="none" strike="noStrike" noProof="1">
                          <a:solidFill>
                            <a:srgbClr val="000000"/>
                          </a:solidFill>
                          <a:effectLst/>
                          <a:latin typeface="Times New Roman"/>
                        </a:rPr>
                        <a:t>ADASYN(aos)</a:t>
                      </a: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0.9932</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0.59</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0.90</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0.64</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0.9699</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b"/>
                </a:tc>
                <a:tc>
                  <a:txBody>
                    <a:bodyPr/>
                    <a:lstStyle/>
                    <a:p>
                      <a:pPr lvl="0" algn="ctr">
                        <a:lnSpc>
                          <a:spcPct val="100000"/>
                        </a:lnSpc>
                        <a:spcBef>
                          <a:spcPts val="0"/>
                        </a:spcBef>
                        <a:spcAft>
                          <a:spcPts val="0"/>
                        </a:spcAft>
                        <a:buNone/>
                      </a:pPr>
                      <a:r>
                        <a:rPr lang="en-US" sz="1800" b="0" i="0" u="none" strike="noStrike" noProof="1">
                          <a:effectLst/>
                        </a:rPr>
                        <a:t>{n_estimators=60, max_depth=11}</a:t>
                      </a:r>
                      <a:endParaRPr lang="en-US" altLang="zh-CN" noProof="1"/>
                    </a:p>
                    <a:p>
                      <a:pPr lvl="0" algn="ctr">
                        <a:buNone/>
                      </a:pPr>
                      <a:endParaRPr lang="en-US" sz="1800" b="0" i="0" u="none" strike="noStrike" noProof="1">
                        <a:solidFill>
                          <a:srgbClr val="000000"/>
                        </a:solidFill>
                        <a:effectLst/>
                        <a:latin typeface="Times New Roman"/>
                      </a:endParaRPr>
                    </a:p>
                  </a:txBody>
                  <a:tcPr marL="6350" marR="6350" marT="6350" marB="0" anchor="ctr"/>
                </a:tc>
                <a:extLst>
                  <a:ext uri="{0D108BD9-81ED-4DB2-BD59-A6C34878D82A}">
                    <a16:rowId xmlns:a16="http://schemas.microsoft.com/office/drawing/2014/main" val="2506259791"/>
                  </a:ext>
                </a:extLst>
              </a:tr>
            </a:tbl>
          </a:graphicData>
        </a:graphic>
      </p:graphicFrame>
    </p:spTree>
    <p:extLst>
      <p:ext uri="{BB962C8B-B14F-4D97-AF65-F5344CB8AC3E}">
        <p14:creationId xmlns:p14="http://schemas.microsoft.com/office/powerpoint/2010/main" val="1934525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84E1-B2B5-4F33-9C85-4C40736256F2}"/>
              </a:ext>
            </a:extLst>
          </p:cNvPr>
          <p:cNvSpPr>
            <a:spLocks noGrp="1"/>
          </p:cNvSpPr>
          <p:nvPr>
            <p:ph type="title"/>
          </p:nvPr>
        </p:nvSpPr>
        <p:spPr/>
        <p:txBody>
          <a:bodyPr lIns="91440" tIns="45720" rIns="91440" bIns="45720" anchor="t"/>
          <a:lstStyle/>
          <a:p>
            <a:r>
              <a:rPr lang="en-US" sz="4800" dirty="0"/>
              <a:t>Random Forest Classifier</a:t>
            </a:r>
            <a:br>
              <a:rPr lang="en-US" dirty="0"/>
            </a:br>
            <a:r>
              <a:rPr lang="en-US" sz="2400">
                <a:cs typeface="Calibri Light"/>
              </a:rPr>
              <a:t>Visualization of features importance </a:t>
            </a:r>
            <a:endParaRPr lang="en-US" sz="2400" dirty="0">
              <a:cs typeface="Calibri Light"/>
            </a:endParaRPr>
          </a:p>
        </p:txBody>
      </p:sp>
      <p:sp>
        <p:nvSpPr>
          <p:cNvPr id="4" name="Rectangle 3">
            <a:extLst>
              <a:ext uri="{FF2B5EF4-FFF2-40B4-BE49-F238E27FC236}">
                <a16:creationId xmlns:a16="http://schemas.microsoft.com/office/drawing/2014/main" id="{9CC0DC2F-BCBD-45FC-AA35-9F1B5538FC7D}"/>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5" name="Rectangle 4">
            <a:extLst>
              <a:ext uri="{FF2B5EF4-FFF2-40B4-BE49-F238E27FC236}">
                <a16:creationId xmlns:a16="http://schemas.microsoft.com/office/drawing/2014/main" id="{09E5B4CB-41A6-4AD4-B082-95749B90CBAB}"/>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6" name="Rectangle 5">
            <a:extLst>
              <a:ext uri="{FF2B5EF4-FFF2-40B4-BE49-F238E27FC236}">
                <a16:creationId xmlns:a16="http://schemas.microsoft.com/office/drawing/2014/main" id="{5D98B54D-9C0B-4A58-9626-2007D48380A6}"/>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7" name="Rectangle 6">
            <a:extLst>
              <a:ext uri="{FF2B5EF4-FFF2-40B4-BE49-F238E27FC236}">
                <a16:creationId xmlns:a16="http://schemas.microsoft.com/office/drawing/2014/main" id="{CE0938C4-8703-44A7-8CF3-E7C8413E1567}"/>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8" name="Rectangle 7">
            <a:extLst>
              <a:ext uri="{FF2B5EF4-FFF2-40B4-BE49-F238E27FC236}">
                <a16:creationId xmlns:a16="http://schemas.microsoft.com/office/drawing/2014/main" id="{B14D65BF-229B-4852-B98C-B56041F5D6AD}"/>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pic>
        <p:nvPicPr>
          <p:cNvPr id="9" name="图片 9" descr="图表, 条形图, 直方图&#10;&#10;已自动生成说明">
            <a:extLst>
              <a:ext uri="{FF2B5EF4-FFF2-40B4-BE49-F238E27FC236}">
                <a16:creationId xmlns:a16="http://schemas.microsoft.com/office/drawing/2014/main" id="{95883923-017B-43A4-812A-262B64E84FC8}"/>
              </a:ext>
            </a:extLst>
          </p:cNvPr>
          <p:cNvPicPr>
            <a:picLocks noChangeAspect="1"/>
          </p:cNvPicPr>
          <p:nvPr/>
        </p:nvPicPr>
        <p:blipFill>
          <a:blip r:embed="rId2"/>
          <a:stretch>
            <a:fillRect/>
          </a:stretch>
        </p:blipFill>
        <p:spPr>
          <a:xfrm>
            <a:off x="1488253" y="1687404"/>
            <a:ext cx="7343421" cy="4480377"/>
          </a:xfrm>
          <a:prstGeom prst="rect">
            <a:avLst/>
          </a:prstGeom>
        </p:spPr>
      </p:pic>
    </p:spTree>
    <p:extLst>
      <p:ext uri="{BB962C8B-B14F-4D97-AF65-F5344CB8AC3E}">
        <p14:creationId xmlns:p14="http://schemas.microsoft.com/office/powerpoint/2010/main" val="125197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D48E-1AC4-4257-A2C4-4BD656B9A437}"/>
              </a:ext>
            </a:extLst>
          </p:cNvPr>
          <p:cNvSpPr>
            <a:spLocks noGrp="1"/>
          </p:cNvSpPr>
          <p:nvPr>
            <p:ph type="title"/>
          </p:nvPr>
        </p:nvSpPr>
        <p:spPr/>
        <p:txBody>
          <a:bodyPr lIns="91440" tIns="45720" rIns="91440" bIns="45720" anchor="t"/>
          <a:lstStyle/>
          <a:p>
            <a:r>
              <a:rPr lang="en-US">
                <a:cs typeface="Calibri Light"/>
              </a:rPr>
              <a:t>Conclusion and Reflection</a:t>
            </a:r>
            <a:endParaRPr lang="en-US"/>
          </a:p>
        </p:txBody>
      </p:sp>
      <p:sp>
        <p:nvSpPr>
          <p:cNvPr id="3" name="Content Placeholder 2">
            <a:extLst>
              <a:ext uri="{FF2B5EF4-FFF2-40B4-BE49-F238E27FC236}">
                <a16:creationId xmlns:a16="http://schemas.microsoft.com/office/drawing/2014/main" id="{588E600B-9B7B-4F45-B08A-6143CFD08D7D}"/>
              </a:ext>
            </a:extLst>
          </p:cNvPr>
          <p:cNvSpPr>
            <a:spLocks noGrp="1"/>
          </p:cNvSpPr>
          <p:nvPr>
            <p:ph idx="1"/>
          </p:nvPr>
        </p:nvSpPr>
        <p:spPr>
          <a:xfrm>
            <a:off x="838200" y="1027766"/>
            <a:ext cx="5549153" cy="2450820"/>
          </a:xfrm>
        </p:spPr>
        <p:txBody>
          <a:bodyPr lIns="91440" tIns="45720" rIns="91440" bIns="45720" anchor="t"/>
          <a:lstStyle/>
          <a:p>
            <a:r>
              <a:rPr lang="en-US" dirty="0">
                <a:cs typeface="Calibri"/>
              </a:rPr>
              <a:t>Based on AUC score , our best model is Random Forest Classifier  with  ENN  resampling method(AUC:0.9873)</a:t>
            </a:r>
            <a:endParaRPr lang="en-US" dirty="0"/>
          </a:p>
        </p:txBody>
      </p:sp>
      <p:graphicFrame>
        <p:nvGraphicFramePr>
          <p:cNvPr id="4" name="表格 4">
            <a:extLst>
              <a:ext uri="{FF2B5EF4-FFF2-40B4-BE49-F238E27FC236}">
                <a16:creationId xmlns:a16="http://schemas.microsoft.com/office/drawing/2014/main" id="{B1CC493F-7BFC-4B72-A5F3-E6117AA9B94C}"/>
              </a:ext>
            </a:extLst>
          </p:cNvPr>
          <p:cNvGraphicFramePr>
            <a:graphicFrameLocks noGrp="1"/>
          </p:cNvGraphicFramePr>
          <p:nvPr>
            <p:extLst>
              <p:ext uri="{D42A27DB-BD31-4B8C-83A1-F6EECF244321}">
                <p14:modId xmlns:p14="http://schemas.microsoft.com/office/powerpoint/2010/main" val="2118231210"/>
              </p:ext>
            </p:extLst>
          </p:nvPr>
        </p:nvGraphicFramePr>
        <p:xfrm>
          <a:off x="3487270" y="3191435"/>
          <a:ext cx="4999916" cy="1808988"/>
        </p:xfrm>
        <a:graphic>
          <a:graphicData uri="http://schemas.openxmlformats.org/drawingml/2006/table">
            <a:tbl>
              <a:tblPr firstRow="1" bandRow="1">
                <a:tableStyleId>{5C22544A-7EE6-4342-B048-85BDC9FD1C3A}</a:tableStyleId>
              </a:tblPr>
              <a:tblGrid>
                <a:gridCol w="1452282">
                  <a:extLst>
                    <a:ext uri="{9D8B030D-6E8A-4147-A177-3AD203B41FA5}">
                      <a16:colId xmlns:a16="http://schemas.microsoft.com/office/drawing/2014/main" val="526991117"/>
                    </a:ext>
                  </a:extLst>
                </a:gridCol>
                <a:gridCol w="1880996">
                  <a:extLst>
                    <a:ext uri="{9D8B030D-6E8A-4147-A177-3AD203B41FA5}">
                      <a16:colId xmlns:a16="http://schemas.microsoft.com/office/drawing/2014/main" val="3363952795"/>
                    </a:ext>
                  </a:extLst>
                </a:gridCol>
                <a:gridCol w="1666638">
                  <a:extLst>
                    <a:ext uri="{9D8B030D-6E8A-4147-A177-3AD203B41FA5}">
                      <a16:colId xmlns:a16="http://schemas.microsoft.com/office/drawing/2014/main" val="872835937"/>
                    </a:ext>
                  </a:extLst>
                </a:gridCol>
              </a:tblGrid>
              <a:tr h="632011">
                <a:tc>
                  <a:txBody>
                    <a:bodyPr/>
                    <a:lstStyle/>
                    <a:p>
                      <a:r>
                        <a:rPr lang="zh-CN" altLang="en-US"/>
                        <a:t>Confusion Matrix</a:t>
                      </a:r>
                    </a:p>
                  </a:txBody>
                  <a:tcPr/>
                </a:tc>
                <a:tc>
                  <a:txBody>
                    <a:bodyPr/>
                    <a:lstStyle/>
                    <a:p>
                      <a:r>
                        <a:rPr lang="zh-CN" altLang="en-US"/>
                        <a:t>Prediction(0)</a:t>
                      </a:r>
                    </a:p>
                  </a:txBody>
                  <a:tcPr/>
                </a:tc>
                <a:tc>
                  <a:txBody>
                    <a:bodyPr/>
                    <a:lstStyle/>
                    <a:p>
                      <a:r>
                        <a:rPr lang="zh-CN" altLang="en-US"/>
                        <a:t>      (1)</a:t>
                      </a:r>
                    </a:p>
                  </a:txBody>
                  <a:tcPr/>
                </a:tc>
                <a:extLst>
                  <a:ext uri="{0D108BD9-81ED-4DB2-BD59-A6C34878D82A}">
                    <a16:rowId xmlns:a16="http://schemas.microsoft.com/office/drawing/2014/main" val="828167151"/>
                  </a:ext>
                </a:extLst>
              </a:tr>
              <a:tr h="584454">
                <a:tc>
                  <a:txBody>
                    <a:bodyPr/>
                    <a:lstStyle/>
                    <a:p>
                      <a:r>
                        <a:rPr lang="zh-CN" altLang="en-US"/>
                        <a:t>Actual(0)</a:t>
                      </a:r>
                    </a:p>
                  </a:txBody>
                  <a:tcPr/>
                </a:tc>
                <a:tc>
                  <a:txBody>
                    <a:bodyPr/>
                    <a:lstStyle/>
                    <a:p>
                      <a:pPr lvl="0">
                        <a:buNone/>
                      </a:pPr>
                      <a:r>
                        <a:rPr lang="zh-CN" sz="1800" b="0" i="0" u="none" strike="noStrike" noProof="0" dirty="0">
                          <a:latin typeface="Consolas"/>
                        </a:rPr>
                        <a:t>56779</a:t>
                      </a:r>
                      <a:endParaRPr lang="zh-CN" dirty="0"/>
                    </a:p>
                  </a:txBody>
                  <a:tcPr/>
                </a:tc>
                <a:tc>
                  <a:txBody>
                    <a:bodyPr/>
                    <a:lstStyle/>
                    <a:p>
                      <a:pPr lvl="0">
                        <a:buNone/>
                      </a:pPr>
                      <a:r>
                        <a:rPr lang="zh-CN" sz="1800" b="0" i="0" u="none" strike="noStrike" noProof="0" dirty="0">
                          <a:latin typeface="Consolas"/>
                        </a:rPr>
                        <a:t>85</a:t>
                      </a:r>
                      <a:endParaRPr lang="zh-CN" dirty="0"/>
                    </a:p>
                  </a:txBody>
                  <a:tcPr/>
                </a:tc>
                <a:extLst>
                  <a:ext uri="{0D108BD9-81ED-4DB2-BD59-A6C34878D82A}">
                    <a16:rowId xmlns:a16="http://schemas.microsoft.com/office/drawing/2014/main" val="2875964960"/>
                  </a:ext>
                </a:extLst>
              </a:tr>
              <a:tr h="584454">
                <a:tc>
                  <a:txBody>
                    <a:bodyPr/>
                    <a:lstStyle/>
                    <a:p>
                      <a:r>
                        <a:rPr lang="zh-CN" altLang="en-US"/>
                        <a:t>    (1)</a:t>
                      </a:r>
                    </a:p>
                  </a:txBody>
                  <a:tcPr/>
                </a:tc>
                <a:tc>
                  <a:txBody>
                    <a:bodyPr/>
                    <a:lstStyle/>
                    <a:p>
                      <a:pPr lvl="0">
                        <a:buNone/>
                      </a:pPr>
                      <a:r>
                        <a:rPr lang="zh-CN" sz="1800" b="0" i="0" u="none" strike="noStrike" noProof="0" dirty="0">
                          <a:latin typeface="Consolas"/>
                        </a:rPr>
                        <a:t>16</a:t>
                      </a:r>
                      <a:endParaRPr lang="zh-CN" dirty="0"/>
                    </a:p>
                  </a:txBody>
                  <a:tcPr/>
                </a:tc>
                <a:tc>
                  <a:txBody>
                    <a:bodyPr/>
                    <a:lstStyle/>
                    <a:p>
                      <a:pPr lvl="0">
                        <a:buNone/>
                      </a:pPr>
                      <a:r>
                        <a:rPr lang="zh-CN" sz="1800" b="0" i="0" u="none" strike="noStrike" noProof="0" dirty="0">
                          <a:latin typeface="Consolas"/>
                        </a:rPr>
                        <a:t>82</a:t>
                      </a:r>
                      <a:endParaRPr lang="zh-CN" dirty="0"/>
                    </a:p>
                  </a:txBody>
                  <a:tcPr/>
                </a:tc>
                <a:extLst>
                  <a:ext uri="{0D108BD9-81ED-4DB2-BD59-A6C34878D82A}">
                    <a16:rowId xmlns:a16="http://schemas.microsoft.com/office/drawing/2014/main" val="3539801839"/>
                  </a:ext>
                </a:extLst>
              </a:tr>
            </a:tbl>
          </a:graphicData>
        </a:graphic>
      </p:graphicFrame>
    </p:spTree>
    <p:extLst>
      <p:ext uri="{BB962C8B-B14F-4D97-AF65-F5344CB8AC3E}">
        <p14:creationId xmlns:p14="http://schemas.microsoft.com/office/powerpoint/2010/main" val="3158191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D48E-1AC4-4257-A2C4-4BD656B9A437}"/>
              </a:ext>
            </a:extLst>
          </p:cNvPr>
          <p:cNvSpPr>
            <a:spLocks noGrp="1"/>
          </p:cNvSpPr>
          <p:nvPr>
            <p:ph type="title"/>
          </p:nvPr>
        </p:nvSpPr>
        <p:spPr/>
        <p:txBody>
          <a:bodyPr lIns="91440" tIns="45720" rIns="91440" bIns="45720" anchor="t"/>
          <a:lstStyle/>
          <a:p>
            <a:r>
              <a:rPr lang="en-US">
                <a:cs typeface="Calibri Light"/>
              </a:rPr>
              <a:t>Conclusion and Reflection</a:t>
            </a:r>
            <a:endParaRPr lang="en-US"/>
          </a:p>
        </p:txBody>
      </p:sp>
      <p:sp>
        <p:nvSpPr>
          <p:cNvPr id="3" name="Content Placeholder 2">
            <a:extLst>
              <a:ext uri="{FF2B5EF4-FFF2-40B4-BE49-F238E27FC236}">
                <a16:creationId xmlns:a16="http://schemas.microsoft.com/office/drawing/2014/main" id="{588E600B-9B7B-4F45-B08A-6143CFD08D7D}"/>
              </a:ext>
            </a:extLst>
          </p:cNvPr>
          <p:cNvSpPr>
            <a:spLocks noGrp="1"/>
          </p:cNvSpPr>
          <p:nvPr>
            <p:ph idx="1"/>
          </p:nvPr>
        </p:nvSpPr>
        <p:spPr>
          <a:xfrm>
            <a:off x="829235" y="1162237"/>
            <a:ext cx="10524565" cy="5400208"/>
          </a:xfrm>
        </p:spPr>
        <p:txBody>
          <a:bodyPr lIns="91440" tIns="45720" rIns="91440" bIns="45720" anchor="t"/>
          <a:lstStyle/>
          <a:p>
            <a:pPr marL="0" indent="0">
              <a:buNone/>
            </a:pPr>
            <a:r>
              <a:rPr lang="en-US" dirty="0">
                <a:cs typeface="Calibri"/>
              </a:rPr>
              <a:t>Future Improvement:</a:t>
            </a:r>
          </a:p>
          <a:p>
            <a:r>
              <a:rPr lang="en-US" dirty="0">
                <a:cs typeface="Calibri"/>
              </a:rPr>
              <a:t>Consider data as time series</a:t>
            </a:r>
          </a:p>
          <a:p>
            <a:r>
              <a:rPr lang="en-US" dirty="0">
                <a:cs typeface="Calibri"/>
              </a:rPr>
              <a:t>Improve resampling methods to avoid some noise of the dataset  </a:t>
            </a:r>
          </a:p>
          <a:p>
            <a:pPr marL="0" indent="0">
              <a:buNone/>
            </a:pPr>
            <a:endParaRPr lang="en-US" dirty="0">
              <a:cs typeface="Calibri"/>
            </a:endParaRPr>
          </a:p>
          <a:p>
            <a:endParaRPr lang="en-US" dirty="0">
              <a:cs typeface="Calibri"/>
            </a:endParaRPr>
          </a:p>
          <a:p>
            <a:pPr marL="0" indent="0">
              <a:buNone/>
            </a:pPr>
            <a:r>
              <a:rPr lang="en-US" dirty="0">
                <a:cs typeface="Calibri"/>
              </a:rPr>
              <a:t>Reflection:</a:t>
            </a:r>
          </a:p>
          <a:p>
            <a:r>
              <a:rPr lang="en-US" dirty="0">
                <a:cs typeface="Calibri"/>
              </a:rPr>
              <a:t>Limited computational capacity</a:t>
            </a:r>
          </a:p>
          <a:p>
            <a:r>
              <a:rPr lang="en-US" dirty="0">
                <a:cs typeface="Calibri"/>
              </a:rPr>
              <a:t>Try too many tree-based methods. We can try more fancy techniques such as deep learning </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232262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392583" y="2638660"/>
            <a:ext cx="52276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400">
                <a:solidFill>
                  <a:schemeClr val="accent2"/>
                </a:solidFill>
                <a:latin typeface="DIN" pitchFamily="50" charset="0"/>
              </a:rPr>
              <a:t>THANK YOU</a:t>
            </a:r>
            <a:endParaRPr lang="zh-CN" altLang="en-US" sz="4400">
              <a:solidFill>
                <a:schemeClr val="accent2"/>
              </a:solidFill>
              <a:latin typeface="DIN" pitchFamily="50" charset="0"/>
            </a:endParaRPr>
          </a:p>
        </p:txBody>
      </p:sp>
      <p:sp>
        <p:nvSpPr>
          <p:cNvPr id="6" name="文本框 5"/>
          <p:cNvSpPr txBox="1">
            <a:spLocks noChangeArrowheads="1"/>
          </p:cNvSpPr>
          <p:nvPr/>
        </p:nvSpPr>
        <p:spPr bwMode="auto">
          <a:xfrm>
            <a:off x="687388" y="3353489"/>
            <a:ext cx="471328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8800">
                <a:solidFill>
                  <a:schemeClr val="accent2"/>
                </a:solidFill>
                <a:latin typeface="DIN"/>
                <a:ea typeface="宋体"/>
              </a:rPr>
              <a:t>Q&amp;A</a:t>
            </a:r>
            <a:endParaRPr lang="en-US" altLang="zh-CN" sz="8800" dirty="0">
              <a:solidFill>
                <a:schemeClr val="accent2"/>
              </a:solidFill>
              <a:latin typeface="DIN"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89664-8E3D-2147-8B6B-393689718458}"/>
              </a:ext>
            </a:extLst>
          </p:cNvPr>
          <p:cNvSpPr>
            <a:spLocks noGrp="1"/>
          </p:cNvSpPr>
          <p:nvPr>
            <p:ph type="title"/>
          </p:nvPr>
        </p:nvSpPr>
        <p:spPr>
          <a:xfrm>
            <a:off x="838200" y="365125"/>
            <a:ext cx="10515600" cy="1325563"/>
          </a:xfrm>
        </p:spPr>
        <p:txBody>
          <a:bodyPr/>
          <a:lstStyle/>
          <a:p>
            <a:r>
              <a:rPr lang="en-US" dirty="0"/>
              <a:t>Data Description</a:t>
            </a:r>
          </a:p>
        </p:txBody>
      </p:sp>
      <p:sp>
        <p:nvSpPr>
          <p:cNvPr id="5" name="文本框 4">
            <a:extLst>
              <a:ext uri="{FF2B5EF4-FFF2-40B4-BE49-F238E27FC236}">
                <a16:creationId xmlns:a16="http://schemas.microsoft.com/office/drawing/2014/main" id="{9B342217-6812-B54D-9240-F407603BD242}"/>
              </a:ext>
            </a:extLst>
          </p:cNvPr>
          <p:cNvSpPr txBox="1"/>
          <p:nvPr/>
        </p:nvSpPr>
        <p:spPr>
          <a:xfrm>
            <a:off x="997527" y="1274618"/>
            <a:ext cx="9809018" cy="2923877"/>
          </a:xfrm>
          <a:prstGeom prst="rect">
            <a:avLst/>
          </a:prstGeom>
          <a:noFill/>
        </p:spPr>
        <p:txBody>
          <a:bodyPr wrap="square" rtlCol="0">
            <a:spAutoFit/>
          </a:bodyPr>
          <a:lstStyle/>
          <a:p>
            <a:pPr marL="342900" indent="-342900">
              <a:buFont typeface="Wingdings" pitchFamily="2" charset="2"/>
              <a:buChar char="l"/>
            </a:pPr>
            <a:r>
              <a:rPr kumimoji="1" lang="en-US" altLang="zh-CN" sz="2000" b="1" dirty="0"/>
              <a:t>Introduction to dataset</a:t>
            </a:r>
          </a:p>
          <a:p>
            <a:pPr marL="800100" lvl="1" indent="-342900">
              <a:buFont typeface="Arial" panose="020B0604020202020204" pitchFamily="34" charset="0"/>
              <a:buChar char="•"/>
            </a:pPr>
            <a:r>
              <a:rPr kumimoji="1" lang="en-US" altLang="zh-CN" sz="2000" dirty="0"/>
              <a:t>Dimension:  </a:t>
            </a:r>
            <a:r>
              <a:rPr lang="en-US" altLang="zh-CN" sz="2000" dirty="0"/>
              <a:t>284807*31</a:t>
            </a:r>
            <a:endParaRPr kumimoji="1" lang="en-US" altLang="zh-CN" sz="2000" dirty="0"/>
          </a:p>
          <a:p>
            <a:pPr marL="800100" lvl="1" indent="-342900">
              <a:buFont typeface="Arial" panose="020B0604020202020204" pitchFamily="34" charset="0"/>
              <a:buChar char="•"/>
            </a:pPr>
            <a:r>
              <a:rPr kumimoji="1" lang="en-US" altLang="zh-CN" sz="2000" dirty="0"/>
              <a:t>Structure: </a:t>
            </a:r>
          </a:p>
          <a:p>
            <a:r>
              <a:rPr kumimoji="1" lang="en-US" altLang="zh-CN" sz="2000" dirty="0"/>
              <a:t>                         V1-V28: principal component after PCA (scaled)</a:t>
            </a:r>
          </a:p>
          <a:p>
            <a:r>
              <a:rPr kumimoji="1" lang="en-US" altLang="zh-CN" sz="2000" dirty="0"/>
              <a:t>                         Time: time duration between the first transaction and the</a:t>
            </a:r>
          </a:p>
          <a:p>
            <a:r>
              <a:rPr kumimoji="1" lang="en-US" altLang="zh-CN" sz="2000" dirty="0"/>
              <a:t>                                    current data point (unit: second)</a:t>
            </a:r>
          </a:p>
          <a:p>
            <a:r>
              <a:rPr kumimoji="1" lang="en-US" altLang="zh-CN" sz="2000" dirty="0"/>
              <a:t>                         Amount: the amount of transaction (unit: dollar)   </a:t>
            </a:r>
          </a:p>
          <a:p>
            <a:r>
              <a:rPr kumimoji="1" lang="en-US" altLang="zh-CN" sz="2000" dirty="0"/>
              <a:t>                         Class: response variable. 0 as normal, 1 as default.                    </a:t>
            </a:r>
          </a:p>
          <a:p>
            <a:r>
              <a:rPr kumimoji="1" lang="en-US" altLang="zh-CN" sz="2400" dirty="0"/>
              <a:t> </a:t>
            </a:r>
            <a:endParaRPr kumimoji="1" lang="zh-CN" altLang="en-US" sz="2400" dirty="0"/>
          </a:p>
        </p:txBody>
      </p:sp>
      <p:pic>
        <p:nvPicPr>
          <p:cNvPr id="9" name="图片 8" descr="表格&#10;&#10;描述已自动生成">
            <a:extLst>
              <a:ext uri="{FF2B5EF4-FFF2-40B4-BE49-F238E27FC236}">
                <a16:creationId xmlns:a16="http://schemas.microsoft.com/office/drawing/2014/main" id="{A1D44497-60B9-1141-94BB-B6E883933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327" y="3906982"/>
            <a:ext cx="4686300" cy="1993900"/>
          </a:xfrm>
          <a:prstGeom prst="rect">
            <a:avLst/>
          </a:prstGeom>
        </p:spPr>
      </p:pic>
      <p:pic>
        <p:nvPicPr>
          <p:cNvPr id="11" name="图片 10" descr="表格&#10;&#10;描述已自动生成">
            <a:extLst>
              <a:ext uri="{FF2B5EF4-FFF2-40B4-BE49-F238E27FC236}">
                <a16:creationId xmlns:a16="http://schemas.microsoft.com/office/drawing/2014/main" id="{79CC4CC3-18D7-4943-8D9D-1ECB7D88A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27" y="3919682"/>
            <a:ext cx="5892800" cy="1981200"/>
          </a:xfrm>
          <a:prstGeom prst="rect">
            <a:avLst/>
          </a:prstGeom>
        </p:spPr>
      </p:pic>
      <p:sp>
        <p:nvSpPr>
          <p:cNvPr id="12" name="Rectangle 3">
            <a:extLst>
              <a:ext uri="{FF2B5EF4-FFF2-40B4-BE49-F238E27FC236}">
                <a16:creationId xmlns:a16="http://schemas.microsoft.com/office/drawing/2014/main" id="{5D6EBDB8-CDED-1146-85AE-D65217BF07FD}"/>
              </a:ext>
            </a:extLst>
          </p:cNvPr>
          <p:cNvSpPr/>
          <p:nvPr/>
        </p:nvSpPr>
        <p:spPr>
          <a:xfrm>
            <a:off x="1" y="6321287"/>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4" name="Rectangle 4">
            <a:extLst>
              <a:ext uri="{FF2B5EF4-FFF2-40B4-BE49-F238E27FC236}">
                <a16:creationId xmlns:a16="http://schemas.microsoft.com/office/drawing/2014/main" id="{D0B36A1D-3A7D-8044-B992-20A99705F6AF}"/>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5" name="Rectangle 14">
            <a:extLst>
              <a:ext uri="{FF2B5EF4-FFF2-40B4-BE49-F238E27FC236}">
                <a16:creationId xmlns:a16="http://schemas.microsoft.com/office/drawing/2014/main" id="{743C7AB7-DE2D-9740-8AEC-3CEF60060FF7}"/>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6" name="Rectangle 6">
            <a:extLst>
              <a:ext uri="{FF2B5EF4-FFF2-40B4-BE49-F238E27FC236}">
                <a16:creationId xmlns:a16="http://schemas.microsoft.com/office/drawing/2014/main" id="{44356375-29EA-4445-A227-098E17B8A9C5}"/>
              </a:ext>
            </a:extLst>
          </p:cNvPr>
          <p:cNvSpPr/>
          <p:nvPr/>
        </p:nvSpPr>
        <p:spPr>
          <a:xfrm>
            <a:off x="7363453" y="6313371"/>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7" name="Rectangle 16">
            <a:extLst>
              <a:ext uri="{FF2B5EF4-FFF2-40B4-BE49-F238E27FC236}">
                <a16:creationId xmlns:a16="http://schemas.microsoft.com/office/drawing/2014/main" id="{2C8292D2-7EEE-874B-BA2E-004E72CB6C33}"/>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248444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7E23F-585B-5F42-B558-0832A2DEAB14}"/>
              </a:ext>
            </a:extLst>
          </p:cNvPr>
          <p:cNvSpPr>
            <a:spLocks noGrp="1"/>
          </p:cNvSpPr>
          <p:nvPr>
            <p:ph type="title"/>
          </p:nvPr>
        </p:nvSpPr>
        <p:spPr>
          <a:xfrm>
            <a:off x="838200" y="365125"/>
            <a:ext cx="10515600" cy="1325563"/>
          </a:xfrm>
        </p:spPr>
        <p:txBody>
          <a:bodyPr/>
          <a:lstStyle/>
          <a:p>
            <a:r>
              <a:rPr lang="en-US" dirty="0"/>
              <a:t>Data Description</a:t>
            </a:r>
          </a:p>
        </p:txBody>
      </p:sp>
      <p:sp>
        <p:nvSpPr>
          <p:cNvPr id="5" name="文本框 4">
            <a:extLst>
              <a:ext uri="{FF2B5EF4-FFF2-40B4-BE49-F238E27FC236}">
                <a16:creationId xmlns:a16="http://schemas.microsoft.com/office/drawing/2014/main" id="{F5749C52-30A6-8842-A6B2-2FF23E37AA63}"/>
              </a:ext>
            </a:extLst>
          </p:cNvPr>
          <p:cNvSpPr txBox="1"/>
          <p:nvPr/>
        </p:nvSpPr>
        <p:spPr>
          <a:xfrm>
            <a:off x="997527" y="1312131"/>
            <a:ext cx="5098473" cy="2739211"/>
          </a:xfrm>
          <a:prstGeom prst="rect">
            <a:avLst/>
          </a:prstGeom>
          <a:noFill/>
        </p:spPr>
        <p:txBody>
          <a:bodyPr wrap="square" lIns="91440" tIns="45720" rIns="91440" bIns="45720" rtlCol="0" anchor="t">
            <a:spAutoFit/>
          </a:bodyPr>
          <a:lstStyle/>
          <a:p>
            <a:pPr marL="342900" indent="-342900">
              <a:buFont typeface="Wingdings" pitchFamily="2" charset="2"/>
              <a:buChar char="l"/>
            </a:pPr>
            <a:r>
              <a:rPr kumimoji="1" lang="en-US" altLang="zh-CN" sz="2000" b="1" dirty="0"/>
              <a:t>Characteristics: </a:t>
            </a:r>
          </a:p>
          <a:p>
            <a:pPr marL="800100" lvl="1" indent="-342900">
              <a:buFont typeface="Arial" panose="020B0604020202020204" pitchFamily="34" charset="0"/>
              <a:buChar char="•"/>
            </a:pPr>
            <a:r>
              <a:rPr kumimoji="1" lang="en-US" altLang="zh-CN" sz="2000" dirty="0"/>
              <a:t>No missing data</a:t>
            </a:r>
          </a:p>
          <a:p>
            <a:pPr marL="800100" lvl="1" indent="-342900">
              <a:buFont typeface="Arial" panose="020B0604020202020204" pitchFamily="34" charset="0"/>
              <a:buChar char="•"/>
            </a:pPr>
            <a:r>
              <a:rPr kumimoji="1" lang="en-US" altLang="zh-CN" sz="2000" dirty="0"/>
              <a:t>V1-V28 uncorrelated</a:t>
            </a:r>
          </a:p>
          <a:p>
            <a:pPr marL="800100" lvl="1" indent="-342900">
              <a:buFont typeface="Arial" panose="020B0604020202020204" pitchFamily="34" charset="0"/>
              <a:buChar char="•"/>
            </a:pPr>
            <a:r>
              <a:rPr kumimoji="1" lang="en-US" altLang="zh-CN" sz="2000" dirty="0"/>
              <a:t>Response variable “Class” extremely unbalanced: 1 (0.1727%) </a:t>
            </a:r>
          </a:p>
          <a:p>
            <a:pPr lvl="1"/>
            <a:r>
              <a:rPr kumimoji="1" lang="en-US" altLang="zh-CN" sz="2400" dirty="0"/>
              <a:t>                    </a:t>
            </a:r>
          </a:p>
          <a:p>
            <a:pPr lvl="1"/>
            <a:r>
              <a:rPr kumimoji="1" lang="en-US" altLang="zh-CN" sz="2400" dirty="0"/>
              <a:t>                   </a:t>
            </a:r>
          </a:p>
          <a:p>
            <a:r>
              <a:rPr kumimoji="1" lang="en-US" altLang="zh-CN" sz="2400" dirty="0"/>
              <a:t> </a:t>
            </a:r>
            <a:endParaRPr kumimoji="1" lang="zh-CN" altLang="en-US" sz="2400" dirty="0"/>
          </a:p>
        </p:txBody>
      </p:sp>
      <p:pic>
        <p:nvPicPr>
          <p:cNvPr id="7" name="图片 6" descr="图表, 饼图&#10;&#10;描述已自动生成">
            <a:extLst>
              <a:ext uri="{FF2B5EF4-FFF2-40B4-BE49-F238E27FC236}">
                <a16:creationId xmlns:a16="http://schemas.microsoft.com/office/drawing/2014/main" id="{5E2B52DD-E085-CB4E-B18F-E63800AAB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73" y="344737"/>
            <a:ext cx="3134189" cy="2341313"/>
          </a:xfrm>
          <a:prstGeom prst="rect">
            <a:avLst/>
          </a:prstGeom>
        </p:spPr>
      </p:pic>
      <p:pic>
        <p:nvPicPr>
          <p:cNvPr id="9" name="图片 8" descr="图表, 散点图&#10;&#10;描述已自动生成">
            <a:extLst>
              <a:ext uri="{FF2B5EF4-FFF2-40B4-BE49-F238E27FC236}">
                <a16:creationId xmlns:a16="http://schemas.microsoft.com/office/drawing/2014/main" id="{9D69232A-9FC6-A041-BD49-E024EB1AC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273" y="3054073"/>
            <a:ext cx="3707834" cy="3189179"/>
          </a:xfrm>
          <a:prstGeom prst="rect">
            <a:avLst/>
          </a:prstGeom>
        </p:spPr>
      </p:pic>
      <p:sp>
        <p:nvSpPr>
          <p:cNvPr id="10" name="文本框 9">
            <a:extLst>
              <a:ext uri="{FF2B5EF4-FFF2-40B4-BE49-F238E27FC236}">
                <a16:creationId xmlns:a16="http://schemas.microsoft.com/office/drawing/2014/main" id="{10417C63-FAC3-B441-8B48-AE0CC5D51F6A}"/>
              </a:ext>
            </a:extLst>
          </p:cNvPr>
          <p:cNvSpPr txBox="1"/>
          <p:nvPr/>
        </p:nvSpPr>
        <p:spPr>
          <a:xfrm>
            <a:off x="997526" y="3257819"/>
            <a:ext cx="5098473" cy="2985433"/>
          </a:xfrm>
          <a:prstGeom prst="rect">
            <a:avLst/>
          </a:prstGeom>
          <a:noFill/>
        </p:spPr>
        <p:txBody>
          <a:bodyPr wrap="square" rtlCol="0">
            <a:spAutoFit/>
          </a:bodyPr>
          <a:lstStyle/>
          <a:p>
            <a:pPr marL="342900" indent="-342900">
              <a:buFont typeface="Wingdings" pitchFamily="2" charset="2"/>
              <a:buChar char="l"/>
            </a:pPr>
            <a:r>
              <a:rPr kumimoji="1" lang="en-US" altLang="zh-CN" sz="2000" b="1" dirty="0"/>
              <a:t>Insights: </a:t>
            </a:r>
          </a:p>
          <a:p>
            <a:pPr marL="800100" lvl="1" indent="-342900">
              <a:buFont typeface="Arial" panose="020B0604020202020204" pitchFamily="34" charset="0"/>
              <a:buChar char="•"/>
            </a:pPr>
            <a:r>
              <a:rPr kumimoji="1" lang="en-US" altLang="zh-CN" sz="2000" dirty="0"/>
              <a:t>Using resampling methods to deal with unbalanced problem</a:t>
            </a:r>
          </a:p>
          <a:p>
            <a:pPr marL="800100" lvl="1" indent="-342900">
              <a:buFont typeface="Arial" panose="020B0604020202020204" pitchFamily="34" charset="0"/>
              <a:buChar char="•"/>
            </a:pPr>
            <a:r>
              <a:rPr kumimoji="1" lang="en-US" altLang="zh-CN" sz="2000" dirty="0"/>
              <a:t>From correlation matrix, V2,V3,V4,V7,V10,V11,V12,V14,V16,V17,V18 have relatively high correlation with “Class”</a:t>
            </a:r>
          </a:p>
          <a:p>
            <a:pPr lvl="1"/>
            <a:r>
              <a:rPr kumimoji="1" lang="en-US" altLang="zh-CN" sz="2400" dirty="0"/>
              <a:t>                   </a:t>
            </a:r>
          </a:p>
          <a:p>
            <a:r>
              <a:rPr kumimoji="1" lang="en-US" altLang="zh-CN" sz="2400" dirty="0"/>
              <a:t> </a:t>
            </a:r>
            <a:endParaRPr kumimoji="1" lang="zh-CN" altLang="en-US" sz="2400" dirty="0"/>
          </a:p>
        </p:txBody>
      </p:sp>
      <p:sp>
        <p:nvSpPr>
          <p:cNvPr id="11" name="Rectangle 3">
            <a:extLst>
              <a:ext uri="{FF2B5EF4-FFF2-40B4-BE49-F238E27FC236}">
                <a16:creationId xmlns:a16="http://schemas.microsoft.com/office/drawing/2014/main" id="{B1EF5C9A-7FC0-F64F-8CCC-170444207A20}"/>
              </a:ext>
            </a:extLst>
          </p:cNvPr>
          <p:cNvSpPr/>
          <p:nvPr/>
        </p:nvSpPr>
        <p:spPr>
          <a:xfrm>
            <a:off x="1" y="6321287"/>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2" name="Rectangle 4">
            <a:extLst>
              <a:ext uri="{FF2B5EF4-FFF2-40B4-BE49-F238E27FC236}">
                <a16:creationId xmlns:a16="http://schemas.microsoft.com/office/drawing/2014/main" id="{CC99FBED-A667-EF40-8F65-C208209A5552}"/>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3" name="Rectangle 14">
            <a:extLst>
              <a:ext uri="{FF2B5EF4-FFF2-40B4-BE49-F238E27FC236}">
                <a16:creationId xmlns:a16="http://schemas.microsoft.com/office/drawing/2014/main" id="{FB954CBE-8AB2-4E41-9BD3-27B82C00B768}"/>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4" name="Rectangle 6">
            <a:extLst>
              <a:ext uri="{FF2B5EF4-FFF2-40B4-BE49-F238E27FC236}">
                <a16:creationId xmlns:a16="http://schemas.microsoft.com/office/drawing/2014/main" id="{7E05B9CA-0BA6-6D43-A2BD-BBDBDFECEE6C}"/>
              </a:ext>
            </a:extLst>
          </p:cNvPr>
          <p:cNvSpPr/>
          <p:nvPr/>
        </p:nvSpPr>
        <p:spPr>
          <a:xfrm>
            <a:off x="7363453" y="6313371"/>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5" name="Rectangle 16">
            <a:extLst>
              <a:ext uri="{FF2B5EF4-FFF2-40B4-BE49-F238E27FC236}">
                <a16:creationId xmlns:a16="http://schemas.microsoft.com/office/drawing/2014/main" id="{8F6D43A8-11DA-F944-8367-BAF4DA9D974C}"/>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247954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7E23F-585B-5F42-B558-0832A2DEAB14}"/>
              </a:ext>
            </a:extLst>
          </p:cNvPr>
          <p:cNvSpPr>
            <a:spLocks noGrp="1"/>
          </p:cNvSpPr>
          <p:nvPr>
            <p:ph type="title"/>
          </p:nvPr>
        </p:nvSpPr>
        <p:spPr>
          <a:xfrm>
            <a:off x="838200" y="365125"/>
            <a:ext cx="10515600" cy="1325563"/>
          </a:xfrm>
        </p:spPr>
        <p:txBody>
          <a:bodyPr/>
          <a:lstStyle/>
          <a:p>
            <a:r>
              <a:rPr lang="en-US" dirty="0"/>
              <a:t>Feature Engineering</a:t>
            </a:r>
          </a:p>
        </p:txBody>
      </p:sp>
      <p:sp>
        <p:nvSpPr>
          <p:cNvPr id="5" name="文本框 4">
            <a:extLst>
              <a:ext uri="{FF2B5EF4-FFF2-40B4-BE49-F238E27FC236}">
                <a16:creationId xmlns:a16="http://schemas.microsoft.com/office/drawing/2014/main" id="{F5749C52-30A6-8842-A6B2-2FF23E37AA63}"/>
              </a:ext>
            </a:extLst>
          </p:cNvPr>
          <p:cNvSpPr txBox="1"/>
          <p:nvPr/>
        </p:nvSpPr>
        <p:spPr>
          <a:xfrm>
            <a:off x="997527" y="1312131"/>
            <a:ext cx="5098473" cy="5632311"/>
          </a:xfrm>
          <a:prstGeom prst="rect">
            <a:avLst/>
          </a:prstGeom>
          <a:noFill/>
        </p:spPr>
        <p:txBody>
          <a:bodyPr wrap="square" lIns="91440" tIns="45720" rIns="91440" bIns="45720" rtlCol="0" anchor="t">
            <a:spAutoFit/>
          </a:bodyPr>
          <a:lstStyle/>
          <a:p>
            <a:r>
              <a:rPr kumimoji="1" lang="en-US" altLang="zh-CN" sz="2400" b="1" dirty="0"/>
              <a:t>Feature Selection</a:t>
            </a:r>
          </a:p>
          <a:p>
            <a:endParaRPr kumimoji="1" lang="en-US" altLang="zh-CN" sz="2000" b="1" dirty="0">
              <a:latin typeface="Calibri"/>
              <a:ea typeface="宋体"/>
              <a:cs typeface="Calibri"/>
            </a:endParaRPr>
          </a:p>
          <a:p>
            <a:pPr marL="342900" indent="-342900">
              <a:buFont typeface="Wingdings" pitchFamily="2" charset="2"/>
              <a:buChar char="l"/>
            </a:pPr>
            <a:r>
              <a:rPr kumimoji="1" lang="en-US" altLang="zh-CN" sz="2000" b="1" dirty="0">
                <a:latin typeface="Calibri"/>
                <a:ea typeface="宋体"/>
                <a:cs typeface="Calibri"/>
              </a:rPr>
              <a:t>Correlation: </a:t>
            </a:r>
            <a:r>
              <a:rPr kumimoji="1" lang="en-US" altLang="zh-CN" sz="2000" dirty="0">
                <a:latin typeface="Calibri"/>
                <a:ea typeface="宋体"/>
                <a:cs typeface="Calibri"/>
              </a:rPr>
              <a:t>V2,V3,V4,V7,V10,V11,V12,V14,V16,V17,V18 should be important  </a:t>
            </a:r>
          </a:p>
          <a:p>
            <a:endParaRPr lang="en-US" altLang="zh-CN" sz="2000" dirty="0">
              <a:latin typeface="Calibri"/>
              <a:ea typeface="宋体"/>
              <a:cs typeface="Calibri" pitchFamily="34" charset="0"/>
            </a:endParaRPr>
          </a:p>
          <a:p>
            <a:pPr marL="342900" indent="-342900">
              <a:buFont typeface="Wingdings" pitchFamily="2" charset="2"/>
              <a:buChar char="l"/>
            </a:pPr>
            <a:r>
              <a:rPr kumimoji="1" lang="en-US" altLang="zh-CN" sz="2000" b="1" dirty="0"/>
              <a:t>Distribution:</a:t>
            </a:r>
          </a:p>
          <a:p>
            <a:r>
              <a:rPr kumimoji="1" lang="en-US" altLang="zh-CN" sz="2000" b="1" dirty="0"/>
              <a:t>      </a:t>
            </a:r>
            <a:r>
              <a:rPr kumimoji="1" lang="en-US" altLang="zh-CN" sz="2000" dirty="0"/>
              <a:t>By drawing distributions of</a:t>
            </a:r>
            <a:r>
              <a:rPr kumimoji="1" lang="zh-CN" altLang="en-US" sz="2000" dirty="0"/>
              <a:t> </a:t>
            </a:r>
            <a:r>
              <a:rPr kumimoji="1" lang="en-US" altLang="zh-CN" sz="2000" dirty="0"/>
              <a:t>variables in</a:t>
            </a:r>
          </a:p>
          <a:p>
            <a:r>
              <a:rPr kumimoji="1" lang="en-US" altLang="zh-CN" sz="2000" dirty="0"/>
              <a:t>      different class 0 and 1, can see which </a:t>
            </a:r>
          </a:p>
          <a:p>
            <a:r>
              <a:rPr kumimoji="1" lang="en-US" altLang="zh-CN" sz="2000" dirty="0"/>
              <a:t>      variables distributes differently</a:t>
            </a:r>
            <a:r>
              <a:rPr kumimoji="1" lang="zh-CN" altLang="en-US" sz="2000" dirty="0"/>
              <a:t> </a:t>
            </a:r>
            <a:r>
              <a:rPr kumimoji="1" lang="en-US" altLang="zh-CN" sz="2000" dirty="0"/>
              <a:t>in different </a:t>
            </a:r>
          </a:p>
          <a:p>
            <a:r>
              <a:rPr kumimoji="1" lang="en-US" altLang="zh-CN" sz="2000" dirty="0"/>
              <a:t>      class.</a:t>
            </a:r>
          </a:p>
          <a:p>
            <a:r>
              <a:rPr kumimoji="1" lang="en-US" altLang="zh-CN" sz="2000" dirty="0"/>
              <a:t>      Drop </a:t>
            </a:r>
            <a:r>
              <a:rPr lang="en-US" altLang="zh-CN" sz="2000" dirty="0"/>
              <a:t>V8, V13, V15, V20,  V21 , V22, V23, </a:t>
            </a:r>
          </a:p>
          <a:p>
            <a:r>
              <a:rPr kumimoji="1" lang="en-US" altLang="zh-CN" sz="2000" dirty="0"/>
              <a:t>      </a:t>
            </a:r>
            <a:r>
              <a:rPr lang="en-US" altLang="zh-CN" sz="2000" dirty="0"/>
              <a:t>V24, V25, V26, V27,</a:t>
            </a:r>
            <a:r>
              <a:rPr kumimoji="1" lang="en-US" altLang="zh-CN" sz="2000" dirty="0"/>
              <a:t> </a:t>
            </a:r>
            <a:r>
              <a:rPr lang="en-US" altLang="zh-CN" sz="2000" dirty="0"/>
              <a:t>V28 </a:t>
            </a:r>
            <a:endParaRPr kumimoji="1" lang="en-US" altLang="zh-CN" sz="2000" dirty="0"/>
          </a:p>
          <a:p>
            <a:pPr lvl="1"/>
            <a:r>
              <a:rPr kumimoji="1" lang="en-US" altLang="zh-CN" sz="2400" dirty="0"/>
              <a:t> </a:t>
            </a:r>
          </a:p>
          <a:p>
            <a:pPr lvl="1"/>
            <a:endParaRPr kumimoji="1" lang="en-US" altLang="zh-CN" sz="2400" dirty="0"/>
          </a:p>
          <a:p>
            <a:pPr lvl="1"/>
            <a:r>
              <a:rPr kumimoji="1" lang="en-US" altLang="zh-CN" sz="2400" dirty="0"/>
              <a:t>                   </a:t>
            </a:r>
          </a:p>
          <a:p>
            <a:r>
              <a:rPr kumimoji="1" lang="en-US" altLang="zh-CN" sz="2400" dirty="0"/>
              <a:t> </a:t>
            </a:r>
            <a:endParaRPr kumimoji="1" lang="zh-CN" altLang="en-US" sz="2400" dirty="0"/>
          </a:p>
        </p:txBody>
      </p:sp>
      <p:pic>
        <p:nvPicPr>
          <p:cNvPr id="3" name="图片 2" descr="图表, 直方图&#10;&#10;描述已自动生成">
            <a:extLst>
              <a:ext uri="{FF2B5EF4-FFF2-40B4-BE49-F238E27FC236}">
                <a16:creationId xmlns:a16="http://schemas.microsoft.com/office/drawing/2014/main" id="{5C35C970-4FB5-AD4E-8C4B-91EA84A36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478" y="638259"/>
            <a:ext cx="3348690" cy="1603598"/>
          </a:xfrm>
          <a:prstGeom prst="rect">
            <a:avLst/>
          </a:prstGeom>
        </p:spPr>
      </p:pic>
      <p:pic>
        <p:nvPicPr>
          <p:cNvPr id="8" name="图片 7" descr="图表, 直方图&#10;&#10;描述已自动生成">
            <a:extLst>
              <a:ext uri="{FF2B5EF4-FFF2-40B4-BE49-F238E27FC236}">
                <a16:creationId xmlns:a16="http://schemas.microsoft.com/office/drawing/2014/main" id="{5798B780-7FA9-E844-BDFD-43E592548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478" y="2607096"/>
            <a:ext cx="3506435" cy="1643808"/>
          </a:xfrm>
          <a:prstGeom prst="rect">
            <a:avLst/>
          </a:prstGeom>
        </p:spPr>
      </p:pic>
      <p:pic>
        <p:nvPicPr>
          <p:cNvPr id="12" name="图片 11" descr="图表, 直方图&#10;&#10;描述已自动生成">
            <a:extLst>
              <a:ext uri="{FF2B5EF4-FFF2-40B4-BE49-F238E27FC236}">
                <a16:creationId xmlns:a16="http://schemas.microsoft.com/office/drawing/2014/main" id="{2821016D-3EFB-804E-886E-F598E8291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923" y="4543425"/>
            <a:ext cx="3565584" cy="1676316"/>
          </a:xfrm>
          <a:prstGeom prst="rect">
            <a:avLst/>
          </a:prstGeom>
        </p:spPr>
      </p:pic>
      <p:sp>
        <p:nvSpPr>
          <p:cNvPr id="13" name="Rectangle 3">
            <a:extLst>
              <a:ext uri="{FF2B5EF4-FFF2-40B4-BE49-F238E27FC236}">
                <a16:creationId xmlns:a16="http://schemas.microsoft.com/office/drawing/2014/main" id="{6206F5DD-6493-CF43-BDF3-101A9ADEFFAC}"/>
              </a:ext>
            </a:extLst>
          </p:cNvPr>
          <p:cNvSpPr/>
          <p:nvPr/>
        </p:nvSpPr>
        <p:spPr>
          <a:xfrm>
            <a:off x="1" y="6321287"/>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4" name="Rectangle 4">
            <a:extLst>
              <a:ext uri="{FF2B5EF4-FFF2-40B4-BE49-F238E27FC236}">
                <a16:creationId xmlns:a16="http://schemas.microsoft.com/office/drawing/2014/main" id="{17FBFE3D-A4A9-F249-B841-73AFC97ABB1F}"/>
              </a:ext>
            </a:extLst>
          </p:cNvPr>
          <p:cNvSpPr/>
          <p:nvPr/>
        </p:nvSpPr>
        <p:spPr>
          <a:xfrm>
            <a:off x="2454485"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5" name="Rectangle 14">
            <a:extLst>
              <a:ext uri="{FF2B5EF4-FFF2-40B4-BE49-F238E27FC236}">
                <a16:creationId xmlns:a16="http://schemas.microsoft.com/office/drawing/2014/main" id="{53957F1A-0545-F04C-87A6-6F4FC9EDC1AF}"/>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6" name="Rectangle 6">
            <a:extLst>
              <a:ext uri="{FF2B5EF4-FFF2-40B4-BE49-F238E27FC236}">
                <a16:creationId xmlns:a16="http://schemas.microsoft.com/office/drawing/2014/main" id="{F6F37877-D531-CF43-AFEF-81F3EA6ADD0A}"/>
              </a:ext>
            </a:extLst>
          </p:cNvPr>
          <p:cNvSpPr/>
          <p:nvPr/>
        </p:nvSpPr>
        <p:spPr>
          <a:xfrm>
            <a:off x="7363453" y="6313371"/>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7" name="Rectangle 16">
            <a:extLst>
              <a:ext uri="{FF2B5EF4-FFF2-40B4-BE49-F238E27FC236}">
                <a16:creationId xmlns:a16="http://schemas.microsoft.com/office/drawing/2014/main" id="{53067007-CA0B-0645-95B9-515AC9CAA674}"/>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29759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77E23F-585B-5F42-B558-0832A2DEAB14}"/>
              </a:ext>
            </a:extLst>
          </p:cNvPr>
          <p:cNvSpPr>
            <a:spLocks noGrp="1"/>
          </p:cNvSpPr>
          <p:nvPr>
            <p:ph type="title"/>
          </p:nvPr>
        </p:nvSpPr>
        <p:spPr>
          <a:xfrm>
            <a:off x="838200" y="365125"/>
            <a:ext cx="10515600" cy="1325563"/>
          </a:xfrm>
        </p:spPr>
        <p:txBody>
          <a:bodyPr/>
          <a:lstStyle/>
          <a:p>
            <a:r>
              <a:rPr lang="en-US" dirty="0"/>
              <a:t>Data Preprocessing</a:t>
            </a:r>
          </a:p>
        </p:txBody>
      </p:sp>
      <p:sp>
        <p:nvSpPr>
          <p:cNvPr id="7" name="文本框 6">
            <a:extLst>
              <a:ext uri="{FF2B5EF4-FFF2-40B4-BE49-F238E27FC236}">
                <a16:creationId xmlns:a16="http://schemas.microsoft.com/office/drawing/2014/main" id="{093806BA-7A01-184E-89C6-33CFD4575470}"/>
              </a:ext>
            </a:extLst>
          </p:cNvPr>
          <p:cNvSpPr txBox="1"/>
          <p:nvPr/>
        </p:nvSpPr>
        <p:spPr>
          <a:xfrm>
            <a:off x="1336964" y="1690688"/>
            <a:ext cx="9809018" cy="4216539"/>
          </a:xfrm>
          <a:prstGeom prst="rect">
            <a:avLst/>
          </a:prstGeom>
          <a:noFill/>
        </p:spPr>
        <p:txBody>
          <a:bodyPr wrap="square" lIns="91440" tIns="45720" rIns="91440" bIns="45720" rtlCol="0" anchor="t">
            <a:spAutoFit/>
          </a:bodyPr>
          <a:lstStyle/>
          <a:p>
            <a:pPr marL="342900" indent="-342900">
              <a:buFont typeface="Wingdings" pitchFamily="2" charset="2"/>
              <a:buChar char="l"/>
            </a:pPr>
            <a:r>
              <a:rPr kumimoji="1" lang="en-US" altLang="zh-CN" sz="2000" b="1" dirty="0"/>
              <a:t>Split the dataset</a:t>
            </a:r>
          </a:p>
          <a:p>
            <a:r>
              <a:rPr kumimoji="1" lang="en-US" altLang="zh-CN" sz="2000" dirty="0">
                <a:latin typeface="Calibri"/>
                <a:ea typeface="宋体"/>
                <a:cs typeface="Calibri"/>
              </a:rPr>
              <a:t>      Use stratified split to split the </a:t>
            </a:r>
            <a:r>
              <a:rPr kumimoji="1" lang="en-US" altLang="zh-CN" sz="2000">
                <a:latin typeface="Calibri"/>
                <a:ea typeface="宋体"/>
                <a:cs typeface="Calibri"/>
              </a:rPr>
              <a:t>train </a:t>
            </a:r>
            <a:r>
              <a:rPr kumimoji="1" lang="en-US" altLang="zh-CN" sz="2000" dirty="0">
                <a:latin typeface="Calibri"/>
                <a:ea typeface="宋体"/>
                <a:cs typeface="Calibri"/>
              </a:rPr>
              <a:t>(80%) and </a:t>
            </a:r>
            <a:r>
              <a:rPr kumimoji="1" lang="en-US" altLang="zh-CN" sz="2000">
                <a:latin typeface="Calibri"/>
                <a:ea typeface="宋体"/>
                <a:cs typeface="Calibri"/>
              </a:rPr>
              <a:t>test</a:t>
            </a:r>
            <a:r>
              <a:rPr kumimoji="1" lang="en-US" altLang="zh-CN" sz="2000" dirty="0">
                <a:latin typeface="Calibri"/>
                <a:ea typeface="宋体"/>
                <a:cs typeface="Calibri"/>
              </a:rPr>
              <a:t> (20%).</a:t>
            </a:r>
            <a:endParaRPr lang="en-US" altLang="zh-CN" sz="2000" dirty="0">
              <a:latin typeface="Calibri"/>
              <a:ea typeface="宋体"/>
              <a:cs typeface="Calibri"/>
            </a:endParaRPr>
          </a:p>
          <a:p>
            <a:endParaRPr kumimoji="1" lang="en-US" altLang="zh-CN" sz="2000" dirty="0"/>
          </a:p>
          <a:p>
            <a:pPr marL="342900" indent="-342900">
              <a:buFont typeface="Wingdings" pitchFamily="2" charset="2"/>
              <a:buChar char="l"/>
            </a:pPr>
            <a:r>
              <a:rPr kumimoji="1" lang="en-US" altLang="zh-CN" sz="2000" b="1" dirty="0"/>
              <a:t>Scaling</a:t>
            </a:r>
          </a:p>
          <a:p>
            <a:r>
              <a:rPr kumimoji="1" lang="en-US" altLang="zh-CN" sz="2000" dirty="0"/>
              <a:t>      V1-V28 are already been scaled. For some methods, scaling variable </a:t>
            </a:r>
          </a:p>
          <a:p>
            <a:r>
              <a:rPr kumimoji="1" lang="en-US" altLang="zh-CN" sz="2000" dirty="0"/>
              <a:t>      “Time”,  “Amount” to make sure the performance or improve the convergent speed. </a:t>
            </a:r>
          </a:p>
          <a:p>
            <a:r>
              <a:rPr kumimoji="1" lang="en-US" altLang="zh-CN" sz="2000" dirty="0"/>
              <a:t>       </a:t>
            </a:r>
          </a:p>
          <a:p>
            <a:pPr marL="342900" indent="-342900">
              <a:buFont typeface="Wingdings" pitchFamily="2" charset="2"/>
              <a:buChar char="l"/>
            </a:pPr>
            <a:r>
              <a:rPr kumimoji="1" lang="en-US" altLang="zh-CN" sz="2000" b="1" dirty="0"/>
              <a:t>Resampling</a:t>
            </a:r>
          </a:p>
          <a:p>
            <a:r>
              <a:rPr kumimoji="1" lang="en-US" altLang="zh-CN" sz="2000" dirty="0"/>
              <a:t>      Five candidates SMOTE, ADASYN, </a:t>
            </a:r>
            <a:r>
              <a:rPr kumimoji="1" lang="en-US" altLang="zh-CN" sz="2000" dirty="0" err="1"/>
              <a:t>SMOTETomek</a:t>
            </a:r>
            <a:r>
              <a:rPr kumimoji="1" lang="en-US" altLang="zh-CN" sz="2000" dirty="0"/>
              <a:t>, SMOTEENN, RENN</a:t>
            </a:r>
          </a:p>
          <a:p>
            <a:r>
              <a:rPr kumimoji="1" lang="en-US" altLang="zh-CN" sz="2000" dirty="0"/>
              <a:t>      Use the one that is suitable for specific classification method or make</a:t>
            </a:r>
          </a:p>
          <a:p>
            <a:r>
              <a:rPr kumimoji="1" lang="en-US" altLang="zh-CN" sz="2000" dirty="0">
                <a:latin typeface="Calibri"/>
                <a:ea typeface="宋体"/>
                <a:cs typeface="Calibri"/>
              </a:rPr>
              <a:t>      Comparison of all of them.</a:t>
            </a:r>
            <a:endParaRPr lang="en-US" altLang="zh-CN" sz="2000" dirty="0">
              <a:cs typeface="Calibri"/>
            </a:endParaRPr>
          </a:p>
          <a:p>
            <a:endParaRPr kumimoji="1" lang="en-US" altLang="zh-CN" sz="2400" dirty="0"/>
          </a:p>
          <a:p>
            <a:r>
              <a:rPr kumimoji="1" lang="en-US" altLang="zh-CN" sz="2400" dirty="0"/>
              <a:t>     </a:t>
            </a:r>
            <a:endParaRPr kumimoji="1" lang="zh-CN" altLang="en-US" sz="2400" dirty="0"/>
          </a:p>
        </p:txBody>
      </p:sp>
      <p:sp>
        <p:nvSpPr>
          <p:cNvPr id="9" name="Rectangle 3">
            <a:extLst>
              <a:ext uri="{FF2B5EF4-FFF2-40B4-BE49-F238E27FC236}">
                <a16:creationId xmlns:a16="http://schemas.microsoft.com/office/drawing/2014/main" id="{4ABEB4CB-D05B-5C4E-9E33-417E695CC16D}"/>
              </a:ext>
            </a:extLst>
          </p:cNvPr>
          <p:cNvSpPr/>
          <p:nvPr/>
        </p:nvSpPr>
        <p:spPr>
          <a:xfrm>
            <a:off x="1" y="6321287"/>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0" name="Rectangle 4">
            <a:extLst>
              <a:ext uri="{FF2B5EF4-FFF2-40B4-BE49-F238E27FC236}">
                <a16:creationId xmlns:a16="http://schemas.microsoft.com/office/drawing/2014/main" id="{76DD7876-E3B3-6648-9B5E-C57849DD9E08}"/>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1" name="Rectangle 14">
            <a:extLst>
              <a:ext uri="{FF2B5EF4-FFF2-40B4-BE49-F238E27FC236}">
                <a16:creationId xmlns:a16="http://schemas.microsoft.com/office/drawing/2014/main" id="{2FCD5A8E-1EA6-6340-8D6C-44A4BC6D130A}"/>
              </a:ext>
            </a:extLst>
          </p:cNvPr>
          <p:cNvSpPr/>
          <p:nvPr/>
        </p:nvSpPr>
        <p:spPr>
          <a:xfrm>
            <a:off x="4908969"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3" name="Rectangle 6">
            <a:extLst>
              <a:ext uri="{FF2B5EF4-FFF2-40B4-BE49-F238E27FC236}">
                <a16:creationId xmlns:a16="http://schemas.microsoft.com/office/drawing/2014/main" id="{3D4FAA0A-C71E-3844-8BF0-991B373D8298}"/>
              </a:ext>
            </a:extLst>
          </p:cNvPr>
          <p:cNvSpPr/>
          <p:nvPr/>
        </p:nvSpPr>
        <p:spPr>
          <a:xfrm>
            <a:off x="7363453" y="6313371"/>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4" name="Rectangle 16">
            <a:extLst>
              <a:ext uri="{FF2B5EF4-FFF2-40B4-BE49-F238E27FC236}">
                <a16:creationId xmlns:a16="http://schemas.microsoft.com/office/drawing/2014/main" id="{739062E9-53A6-F84B-B9A2-92269461EB55}"/>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214607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93806BA-7A01-184E-89C6-33CFD4575470}"/>
              </a:ext>
            </a:extLst>
          </p:cNvPr>
          <p:cNvSpPr txBox="1"/>
          <p:nvPr/>
        </p:nvSpPr>
        <p:spPr>
          <a:xfrm>
            <a:off x="997527" y="1599228"/>
            <a:ext cx="9809018" cy="3354765"/>
          </a:xfrm>
          <a:prstGeom prst="rect">
            <a:avLst/>
          </a:prstGeom>
          <a:noFill/>
        </p:spPr>
        <p:txBody>
          <a:bodyPr wrap="square" lIns="91440" tIns="45720" rIns="91440" bIns="45720" rtlCol="0" anchor="t">
            <a:spAutoFit/>
          </a:bodyPr>
          <a:lstStyle/>
          <a:p>
            <a:r>
              <a:rPr kumimoji="1" lang="en-US" altLang="zh-CN" sz="2400" b="1" dirty="0"/>
              <a:t>Unsupervised</a:t>
            </a:r>
          </a:p>
          <a:p>
            <a:endParaRPr kumimoji="1" lang="en-US" altLang="zh-CN" sz="2400" dirty="0"/>
          </a:p>
          <a:p>
            <a:r>
              <a:rPr kumimoji="1" lang="en-US" altLang="zh-CN" sz="2000" dirty="0"/>
              <a:t>Outlier Detection</a:t>
            </a:r>
          </a:p>
          <a:p>
            <a:endParaRPr kumimoji="1" lang="en-US" altLang="zh-CN" sz="2000" dirty="0"/>
          </a:p>
          <a:p>
            <a:pPr marL="342900" indent="-342900">
              <a:buFont typeface="Wingdings" pitchFamily="2" charset="2"/>
              <a:buChar char="l"/>
            </a:pPr>
            <a:r>
              <a:rPr kumimoji="1" lang="en-US" altLang="zh-CN" sz="2000" dirty="0">
                <a:latin typeface="Calibri"/>
                <a:ea typeface="宋体"/>
                <a:cs typeface="Calibri"/>
              </a:rPr>
              <a:t>Isolated forest</a:t>
            </a:r>
            <a:endParaRPr lang="en-US" altLang="zh-CN" sz="2000" dirty="0">
              <a:latin typeface="Calibri"/>
              <a:ea typeface="宋体"/>
              <a:cs typeface="Calibri"/>
            </a:endParaRPr>
          </a:p>
          <a:p>
            <a:pPr marL="342900" indent="-342900">
              <a:buFont typeface="Wingdings" pitchFamily="2" charset="2"/>
              <a:buChar char="l"/>
            </a:pPr>
            <a:endParaRPr kumimoji="1" lang="en-US" altLang="zh-CN" sz="2000" dirty="0"/>
          </a:p>
          <a:p>
            <a:pPr marL="342900" indent="-342900">
              <a:buFont typeface="Wingdings" pitchFamily="2" charset="2"/>
              <a:buChar char="l"/>
            </a:pPr>
            <a:r>
              <a:rPr kumimoji="1" lang="en-US" altLang="zh-CN" sz="2000" dirty="0"/>
              <a:t>OCSVM</a:t>
            </a:r>
          </a:p>
          <a:p>
            <a:pPr marL="342900" indent="-342900">
              <a:buFont typeface="Wingdings" pitchFamily="2" charset="2"/>
              <a:buChar char="l"/>
            </a:pPr>
            <a:endParaRPr kumimoji="1" lang="en-US" altLang="zh-CN" sz="2000" dirty="0"/>
          </a:p>
          <a:p>
            <a:pPr marL="342900" indent="-342900">
              <a:buFont typeface="Wingdings" pitchFamily="2" charset="2"/>
              <a:buChar char="l"/>
            </a:pPr>
            <a:r>
              <a:rPr kumimoji="1" lang="en-US" altLang="zh-CN" sz="2000" dirty="0"/>
              <a:t>Autoencoder</a:t>
            </a:r>
          </a:p>
          <a:p>
            <a:r>
              <a:rPr kumimoji="1" lang="en-US" altLang="zh-CN" sz="2400" dirty="0"/>
              <a:t>     </a:t>
            </a:r>
            <a:endParaRPr kumimoji="1" lang="zh-CN" altLang="en-US" sz="2400" dirty="0"/>
          </a:p>
        </p:txBody>
      </p:sp>
      <p:sp>
        <p:nvSpPr>
          <p:cNvPr id="8" name="Title 1">
            <a:extLst>
              <a:ext uri="{FF2B5EF4-FFF2-40B4-BE49-F238E27FC236}">
                <a16:creationId xmlns:a16="http://schemas.microsoft.com/office/drawing/2014/main" id="{C259182B-A2AC-454A-9B28-A4E9815AD02F}"/>
              </a:ext>
            </a:extLst>
          </p:cNvPr>
          <p:cNvSpPr>
            <a:spLocks noGrp="1"/>
          </p:cNvSpPr>
          <p:nvPr>
            <p:ph type="title"/>
          </p:nvPr>
        </p:nvSpPr>
        <p:spPr>
          <a:xfrm>
            <a:off x="838200" y="365125"/>
            <a:ext cx="10515600" cy="1325563"/>
          </a:xfrm>
        </p:spPr>
        <p:txBody>
          <a:bodyPr/>
          <a:lstStyle/>
          <a:p>
            <a:r>
              <a:rPr lang="en-US" dirty="0"/>
              <a:t>Modeling</a:t>
            </a:r>
          </a:p>
        </p:txBody>
      </p:sp>
      <p:graphicFrame>
        <p:nvGraphicFramePr>
          <p:cNvPr id="5" name="表格 8">
            <a:extLst>
              <a:ext uri="{FF2B5EF4-FFF2-40B4-BE49-F238E27FC236}">
                <a16:creationId xmlns:a16="http://schemas.microsoft.com/office/drawing/2014/main" id="{3A7B4508-06C6-D344-BFD3-9B6C11F65A9D}"/>
              </a:ext>
            </a:extLst>
          </p:cNvPr>
          <p:cNvGraphicFramePr>
            <a:graphicFrameLocks noGrp="1"/>
          </p:cNvGraphicFramePr>
          <p:nvPr/>
        </p:nvGraphicFramePr>
        <p:xfrm>
          <a:off x="3714750" y="2178661"/>
          <a:ext cx="7905751" cy="2726564"/>
        </p:xfrm>
        <a:graphic>
          <a:graphicData uri="http://schemas.openxmlformats.org/drawingml/2006/table">
            <a:tbl>
              <a:tblPr firstRow="1" bandRow="1">
                <a:tableStyleId>{21E4AEA4-8DFA-4A89-87EB-49C32662AFE0}</a:tableStyleId>
              </a:tblPr>
              <a:tblGrid>
                <a:gridCol w="1129393">
                  <a:extLst>
                    <a:ext uri="{9D8B030D-6E8A-4147-A177-3AD203B41FA5}">
                      <a16:colId xmlns:a16="http://schemas.microsoft.com/office/drawing/2014/main" val="3998849577"/>
                    </a:ext>
                  </a:extLst>
                </a:gridCol>
                <a:gridCol w="1129393">
                  <a:extLst>
                    <a:ext uri="{9D8B030D-6E8A-4147-A177-3AD203B41FA5}">
                      <a16:colId xmlns:a16="http://schemas.microsoft.com/office/drawing/2014/main" val="3749541284"/>
                    </a:ext>
                  </a:extLst>
                </a:gridCol>
                <a:gridCol w="1129393">
                  <a:extLst>
                    <a:ext uri="{9D8B030D-6E8A-4147-A177-3AD203B41FA5}">
                      <a16:colId xmlns:a16="http://schemas.microsoft.com/office/drawing/2014/main" val="1853469963"/>
                    </a:ext>
                  </a:extLst>
                </a:gridCol>
                <a:gridCol w="1129393">
                  <a:extLst>
                    <a:ext uri="{9D8B030D-6E8A-4147-A177-3AD203B41FA5}">
                      <a16:colId xmlns:a16="http://schemas.microsoft.com/office/drawing/2014/main" val="3383584983"/>
                    </a:ext>
                  </a:extLst>
                </a:gridCol>
                <a:gridCol w="1129393">
                  <a:extLst>
                    <a:ext uri="{9D8B030D-6E8A-4147-A177-3AD203B41FA5}">
                      <a16:colId xmlns:a16="http://schemas.microsoft.com/office/drawing/2014/main" val="2998594871"/>
                    </a:ext>
                  </a:extLst>
                </a:gridCol>
                <a:gridCol w="1129393">
                  <a:extLst>
                    <a:ext uri="{9D8B030D-6E8A-4147-A177-3AD203B41FA5}">
                      <a16:colId xmlns:a16="http://schemas.microsoft.com/office/drawing/2014/main" val="1847149121"/>
                    </a:ext>
                  </a:extLst>
                </a:gridCol>
                <a:gridCol w="1129393">
                  <a:extLst>
                    <a:ext uri="{9D8B030D-6E8A-4147-A177-3AD203B41FA5}">
                      <a16:colId xmlns:a16="http://schemas.microsoft.com/office/drawing/2014/main" val="4055756136"/>
                    </a:ext>
                  </a:extLst>
                </a:gridCol>
              </a:tblGrid>
              <a:tr h="906082">
                <a:tc>
                  <a:txBody>
                    <a:bodyPr/>
                    <a:lstStyle/>
                    <a:p>
                      <a:pPr algn="ctr"/>
                      <a:r>
                        <a:rPr lang="en-US" altLang="zh-CN" dirty="0"/>
                        <a:t>Model</a:t>
                      </a:r>
                      <a:endParaRPr lang="zh-CN" altLang="en-US" dirty="0"/>
                    </a:p>
                  </a:txBody>
                  <a:tcPr anchor="ctr"/>
                </a:tc>
                <a:tc gridSpan="2">
                  <a:txBody>
                    <a:bodyPr/>
                    <a:lstStyle/>
                    <a:p>
                      <a:pPr algn="ctr"/>
                      <a:r>
                        <a:rPr kumimoji="1" lang="en-US" altLang="zh-CN" sz="1800" dirty="0"/>
                        <a:t>Isolated forest</a:t>
                      </a:r>
                    </a:p>
                    <a:p>
                      <a:pPr algn="ctr"/>
                      <a:r>
                        <a:rPr kumimoji="1" lang="en-US" altLang="zh-CN" sz="1800" dirty="0"/>
                        <a:t>(contamination = 0.03)</a:t>
                      </a:r>
                      <a:endParaRPr lang="zh-CN" altLang="en-US" dirty="0"/>
                    </a:p>
                  </a:txBody>
                  <a:tcPr anchor="ct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dirty="0"/>
                        <a:t>OCSVM</a:t>
                      </a:r>
                    </a:p>
                    <a:p>
                      <a:pPr algn="ctr"/>
                      <a:r>
                        <a:rPr lang="en-US" altLang="zh-CN" dirty="0"/>
                        <a:t>(nu = 0.03,</a:t>
                      </a:r>
                      <a:r>
                        <a:rPr lang="zh-CN" altLang="en-US" dirty="0"/>
                        <a:t> </a:t>
                      </a:r>
                      <a:r>
                        <a:rPr lang="en-US" altLang="zh-CN" dirty="0"/>
                        <a:t>kernel = "</a:t>
                      </a:r>
                      <a:r>
                        <a:rPr lang="en-US" altLang="zh-CN" dirty="0" err="1"/>
                        <a:t>rbf</a:t>
                      </a:r>
                      <a:r>
                        <a:rPr lang="en-US" altLang="zh-CN" dirty="0"/>
                        <a:t>”)</a:t>
                      </a:r>
                      <a:endParaRPr lang="zh-CN" altLang="en-US" dirty="0"/>
                    </a:p>
                  </a:txBody>
                  <a:tcPr anchor="ctr"/>
                </a:tc>
                <a:tc hMerge="1">
                  <a:txBody>
                    <a:bodyPr/>
                    <a:lstStyle/>
                    <a:p>
                      <a:endParaRPr lang="zh-CN" altLang="en-US"/>
                    </a:p>
                  </a:txBody>
                  <a:tcPr/>
                </a:tc>
                <a:tc gridSpan="2">
                  <a:txBody>
                    <a:bodyPr/>
                    <a:lstStyle/>
                    <a:p>
                      <a:pPr algn="ctr"/>
                      <a:r>
                        <a:rPr kumimoji="1" lang="en-US" altLang="zh-CN" sz="1800" dirty="0"/>
                        <a:t>Autoencoder</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303345944"/>
                  </a:ext>
                </a:extLst>
              </a:tr>
              <a:tr h="906082">
                <a:tc rowSpan="2">
                  <a:txBody>
                    <a:bodyPr/>
                    <a:lstStyle/>
                    <a:p>
                      <a:pPr algn="ctr"/>
                      <a:r>
                        <a:rPr lang="en-US" altLang="zh-CN" dirty="0"/>
                        <a:t>Confusion Matrix</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276198</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8117</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276176</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8139</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276718</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7597</a:t>
                      </a:r>
                      <a:endParaRPr lang="zh-CN" altLang="en-US" dirty="0"/>
                    </a:p>
                  </a:txBody>
                  <a:tcPr anchor="ctr"/>
                </a:tc>
                <a:extLst>
                  <a:ext uri="{0D108BD9-81ED-4DB2-BD59-A6C34878D82A}">
                    <a16:rowId xmlns:a16="http://schemas.microsoft.com/office/drawing/2014/main" val="1125995378"/>
                  </a:ext>
                </a:extLst>
              </a:tr>
              <a:tr h="906082">
                <a:tc vMerge="1">
                  <a:txBody>
                    <a:bodyPr/>
                    <a:lstStyle/>
                    <a:p>
                      <a:endParaRPr lang="zh-CN" altLang="en-US"/>
                    </a:p>
                  </a:txBody>
                  <a:tcPr/>
                </a:tc>
                <a:tc>
                  <a:txBody>
                    <a:bodyPr/>
                    <a:lstStyle/>
                    <a:p>
                      <a:pPr algn="ctr"/>
                      <a:r>
                        <a:rPr lang="en-US" altLang="zh-CN" sz="1800" b="0" i="0" u="none" strike="noStrike" kern="1200" dirty="0">
                          <a:solidFill>
                            <a:schemeClr val="dk1"/>
                          </a:solidFill>
                          <a:effectLst/>
                          <a:latin typeface="+mn-lt"/>
                          <a:ea typeface="+mn-ea"/>
                          <a:cs typeface="+mn-cs"/>
                        </a:rPr>
                        <a:t>64</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428</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68</a:t>
                      </a:r>
                      <a:endParaRPr lang="zh-CN" altLang="en-US" dirty="0"/>
                    </a:p>
                  </a:txBody>
                  <a:tcPr anchor="ctr"/>
                </a:tc>
                <a:tc>
                  <a:txBody>
                    <a:bodyPr/>
                    <a:lstStyle/>
                    <a:p>
                      <a:pPr algn="ctr"/>
                      <a:r>
                        <a:rPr lang="en-US" altLang="zh-CN" dirty="0">
                          <a:effectLst/>
                        </a:rPr>
                        <a:t>424</a:t>
                      </a:r>
                      <a:endParaRPr lang="zh-CN" altLang="en-US" dirty="0"/>
                    </a:p>
                  </a:txBody>
                  <a:tcPr anchor="ctr"/>
                </a:tc>
                <a:tc>
                  <a:txBody>
                    <a:bodyPr/>
                    <a:lstStyle/>
                    <a:p>
                      <a:pPr algn="ctr"/>
                      <a:r>
                        <a:rPr lang="en-US" altLang="zh-CN" sz="1800" b="0" i="0" u="none" strike="noStrike" kern="1200" dirty="0">
                          <a:solidFill>
                            <a:schemeClr val="dk1"/>
                          </a:solidFill>
                          <a:effectLst/>
                          <a:latin typeface="+mn-lt"/>
                          <a:ea typeface="+mn-ea"/>
                          <a:cs typeface="+mn-cs"/>
                        </a:rPr>
                        <a:t>82</a:t>
                      </a:r>
                      <a:endParaRPr lang="zh-CN" altLang="en-US" dirty="0"/>
                    </a:p>
                  </a:txBody>
                  <a:tcPr anchor="ctr"/>
                </a:tc>
                <a:tc>
                  <a:txBody>
                    <a:bodyPr/>
                    <a:lstStyle/>
                    <a:p>
                      <a:pPr algn="ctr"/>
                      <a:r>
                        <a:rPr lang="en-US" altLang="zh-CN" dirty="0">
                          <a:effectLst/>
                        </a:rPr>
                        <a:t>410</a:t>
                      </a:r>
                      <a:endParaRPr lang="zh-CN" altLang="en-US" dirty="0"/>
                    </a:p>
                  </a:txBody>
                  <a:tcPr anchor="ctr"/>
                </a:tc>
                <a:extLst>
                  <a:ext uri="{0D108BD9-81ED-4DB2-BD59-A6C34878D82A}">
                    <a16:rowId xmlns:a16="http://schemas.microsoft.com/office/drawing/2014/main" val="1877699762"/>
                  </a:ext>
                </a:extLst>
              </a:tr>
            </a:tbl>
          </a:graphicData>
        </a:graphic>
      </p:graphicFrame>
      <p:sp>
        <p:nvSpPr>
          <p:cNvPr id="9" name="Rectangle 3">
            <a:extLst>
              <a:ext uri="{FF2B5EF4-FFF2-40B4-BE49-F238E27FC236}">
                <a16:creationId xmlns:a16="http://schemas.microsoft.com/office/drawing/2014/main" id="{A2170042-52C6-6147-9267-3841E152817C}"/>
              </a:ext>
            </a:extLst>
          </p:cNvPr>
          <p:cNvSpPr/>
          <p:nvPr/>
        </p:nvSpPr>
        <p:spPr>
          <a:xfrm>
            <a:off x="1" y="6321287"/>
            <a:ext cx="2374060" cy="536713"/>
          </a:xfrm>
          <a:prstGeom prst="rect">
            <a:avLst/>
          </a:prstGeom>
          <a:solidFill>
            <a:srgbClr val="70A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0" name="Rectangle 4">
            <a:extLst>
              <a:ext uri="{FF2B5EF4-FFF2-40B4-BE49-F238E27FC236}">
                <a16:creationId xmlns:a16="http://schemas.microsoft.com/office/drawing/2014/main" id="{B980BE0D-F05D-6B4B-B920-BC712323F9F0}"/>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1" name="Rectangle 14">
            <a:extLst>
              <a:ext uri="{FF2B5EF4-FFF2-40B4-BE49-F238E27FC236}">
                <a16:creationId xmlns:a16="http://schemas.microsoft.com/office/drawing/2014/main" id="{0CDF442A-CBA6-D742-B09C-F12EFA786F30}"/>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2" name="Rectangle 6">
            <a:extLst>
              <a:ext uri="{FF2B5EF4-FFF2-40B4-BE49-F238E27FC236}">
                <a16:creationId xmlns:a16="http://schemas.microsoft.com/office/drawing/2014/main" id="{0472A388-FD20-424B-A0B0-76778E8EC587}"/>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3" name="Rectangle 16">
            <a:extLst>
              <a:ext uri="{FF2B5EF4-FFF2-40B4-BE49-F238E27FC236}">
                <a16:creationId xmlns:a16="http://schemas.microsoft.com/office/drawing/2014/main" id="{F5FE00E1-C38E-CE40-94F2-9FC4F2ED97D7}"/>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Tree>
    <p:extLst>
      <p:ext uri="{BB962C8B-B14F-4D97-AF65-F5344CB8AC3E}">
        <p14:creationId xmlns:p14="http://schemas.microsoft.com/office/powerpoint/2010/main" val="293081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A064-0FE3-4C68-8E4E-1BDDB7B1B3FB}"/>
              </a:ext>
            </a:extLst>
          </p:cNvPr>
          <p:cNvSpPr>
            <a:spLocks noGrp="1"/>
          </p:cNvSpPr>
          <p:nvPr>
            <p:ph type="title"/>
          </p:nvPr>
        </p:nvSpPr>
        <p:spPr/>
        <p:txBody>
          <a:bodyPr lIns="91440" tIns="45720" rIns="91440" bIns="45720" anchor="t"/>
          <a:lstStyle/>
          <a:p>
            <a:r>
              <a:rPr lang="en-US" dirty="0"/>
              <a:t>Logistic Regression</a:t>
            </a:r>
          </a:p>
        </p:txBody>
      </p:sp>
      <p:sp>
        <p:nvSpPr>
          <p:cNvPr id="3" name="Content Placeholder 2">
            <a:extLst>
              <a:ext uri="{FF2B5EF4-FFF2-40B4-BE49-F238E27FC236}">
                <a16:creationId xmlns:a16="http://schemas.microsoft.com/office/drawing/2014/main" id="{F8ACD9F0-4120-44E5-9CAE-FF81ED93D01D}"/>
              </a:ext>
            </a:extLst>
          </p:cNvPr>
          <p:cNvSpPr>
            <a:spLocks noGrp="1"/>
          </p:cNvSpPr>
          <p:nvPr>
            <p:ph idx="1"/>
          </p:nvPr>
        </p:nvSpPr>
        <p:spPr>
          <a:xfrm>
            <a:off x="489369" y="1621970"/>
            <a:ext cx="5737811" cy="4351338"/>
          </a:xfrm>
        </p:spPr>
        <p:txBody>
          <a:bodyPr lIns="91440" tIns="45720" rIns="91440" bIns="45720" anchor="t"/>
          <a:lstStyle/>
          <a:p>
            <a:r>
              <a:rPr lang="en-US" sz="2400" dirty="0">
                <a:cs typeface="Times New Roman" panose="02020603050405020304" pitchFamily="18" charset="0"/>
              </a:rPr>
              <a:t>Logistic regression is a statistical model that in its basic form uses a logistic function to model a binary dependent variable, although many more complex extensions exist. In regression analysis, logistic regression[1] (or logit regression) is estimating the parameters of a logistic model (a form of binary regression).</a:t>
            </a:r>
          </a:p>
        </p:txBody>
      </p:sp>
      <p:sp>
        <p:nvSpPr>
          <p:cNvPr id="4" name="Rectangle 3">
            <a:extLst>
              <a:ext uri="{FF2B5EF4-FFF2-40B4-BE49-F238E27FC236}">
                <a16:creationId xmlns:a16="http://schemas.microsoft.com/office/drawing/2014/main" id="{E51000BC-2A9C-4938-8B3B-1EBC37801327}"/>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5" name="Rectangle 4">
            <a:extLst>
              <a:ext uri="{FF2B5EF4-FFF2-40B4-BE49-F238E27FC236}">
                <a16:creationId xmlns:a16="http://schemas.microsoft.com/office/drawing/2014/main" id="{412956BA-35AF-4BB3-8EB6-F53CCCEFC18F}"/>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6" name="Rectangle 5">
            <a:extLst>
              <a:ext uri="{FF2B5EF4-FFF2-40B4-BE49-F238E27FC236}">
                <a16:creationId xmlns:a16="http://schemas.microsoft.com/office/drawing/2014/main" id="{ABEE9D0F-4395-440D-B480-7D113CEE10B6}"/>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7" name="Rectangle 6">
            <a:extLst>
              <a:ext uri="{FF2B5EF4-FFF2-40B4-BE49-F238E27FC236}">
                <a16:creationId xmlns:a16="http://schemas.microsoft.com/office/drawing/2014/main" id="{0F878BA9-671F-40D7-A909-301439D88A3B}"/>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8" name="Rectangle 7">
            <a:extLst>
              <a:ext uri="{FF2B5EF4-FFF2-40B4-BE49-F238E27FC236}">
                <a16:creationId xmlns:a16="http://schemas.microsoft.com/office/drawing/2014/main" id="{1BF361F5-3247-4C94-9945-EE375C269E86}"/>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9" name="TextBox 8">
            <a:extLst>
              <a:ext uri="{FF2B5EF4-FFF2-40B4-BE49-F238E27FC236}">
                <a16:creationId xmlns:a16="http://schemas.microsoft.com/office/drawing/2014/main" id="{D5F623CF-B0A3-446F-9A90-636A3DDACD88}"/>
              </a:ext>
            </a:extLst>
          </p:cNvPr>
          <p:cNvSpPr txBox="1"/>
          <p:nvPr/>
        </p:nvSpPr>
        <p:spPr>
          <a:xfrm>
            <a:off x="838200" y="1027906"/>
            <a:ext cx="1352230" cy="369332"/>
          </a:xfrm>
          <a:prstGeom prst="rect">
            <a:avLst/>
          </a:prstGeom>
          <a:noFill/>
        </p:spPr>
        <p:txBody>
          <a:bodyPr wrap="none" rtlCol="0">
            <a:spAutoFit/>
          </a:bodyPr>
          <a:lstStyle/>
          <a:p>
            <a:r>
              <a:rPr lang="en-US" dirty="0"/>
              <a:t>Introduction</a:t>
            </a:r>
          </a:p>
        </p:txBody>
      </p:sp>
      <p:pic>
        <p:nvPicPr>
          <p:cNvPr id="3074" name="Picture 2">
            <a:extLst>
              <a:ext uri="{FF2B5EF4-FFF2-40B4-BE49-F238E27FC236}">
                <a16:creationId xmlns:a16="http://schemas.microsoft.com/office/drawing/2014/main" id="{F60D9D55-31A9-43CC-8C0A-386DE4FB3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929" y="1273991"/>
            <a:ext cx="6537221" cy="447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51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87A3124-FE2B-464E-A64E-2BB3EAA398A8}"/>
              </a:ext>
            </a:extLst>
          </p:cNvPr>
          <p:cNvSpPr>
            <a:spLocks noGrp="1"/>
          </p:cNvSpPr>
          <p:nvPr>
            <p:ph type="title"/>
          </p:nvPr>
        </p:nvSpPr>
        <p:spPr>
          <a:xfrm>
            <a:off x="838200" y="365125"/>
            <a:ext cx="10515600" cy="1325563"/>
          </a:xfrm>
        </p:spPr>
        <p:txBody>
          <a:bodyPr lIns="91440" tIns="45720" rIns="91440" bIns="45720" anchor="t"/>
          <a:lstStyle/>
          <a:p>
            <a:r>
              <a:rPr lang="en-US" dirty="0"/>
              <a:t>Logistic Regression</a:t>
            </a:r>
          </a:p>
        </p:txBody>
      </p:sp>
      <p:sp>
        <p:nvSpPr>
          <p:cNvPr id="13" name="Rectangle 12">
            <a:extLst>
              <a:ext uri="{FF2B5EF4-FFF2-40B4-BE49-F238E27FC236}">
                <a16:creationId xmlns:a16="http://schemas.microsoft.com/office/drawing/2014/main" id="{D3C3C8B0-7BA5-4DEF-9CF8-A8A0CB5FE1B0}"/>
              </a:ext>
            </a:extLst>
          </p:cNvPr>
          <p:cNvSpPr/>
          <p:nvPr/>
        </p:nvSpPr>
        <p:spPr>
          <a:xfrm>
            <a:off x="1" y="6321287"/>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p:txBody>
      </p:sp>
      <p:sp>
        <p:nvSpPr>
          <p:cNvPr id="14" name="Rectangle 13">
            <a:extLst>
              <a:ext uri="{FF2B5EF4-FFF2-40B4-BE49-F238E27FC236}">
                <a16:creationId xmlns:a16="http://schemas.microsoft.com/office/drawing/2014/main" id="{BEAA893D-0ABF-4A9D-949A-559B770AED31}"/>
              </a:ext>
            </a:extLst>
          </p:cNvPr>
          <p:cNvSpPr/>
          <p:nvPr/>
        </p:nvSpPr>
        <p:spPr>
          <a:xfrm>
            <a:off x="2454485"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5" name="Rectangle 14">
            <a:extLst>
              <a:ext uri="{FF2B5EF4-FFF2-40B4-BE49-F238E27FC236}">
                <a16:creationId xmlns:a16="http://schemas.microsoft.com/office/drawing/2014/main" id="{610051E5-557F-4F1A-AB96-C9F93CABB440}"/>
              </a:ext>
            </a:extLst>
          </p:cNvPr>
          <p:cNvSpPr/>
          <p:nvPr/>
        </p:nvSpPr>
        <p:spPr>
          <a:xfrm>
            <a:off x="4908969" y="6313371"/>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16" name="Rectangle 15">
            <a:extLst>
              <a:ext uri="{FF2B5EF4-FFF2-40B4-BE49-F238E27FC236}">
                <a16:creationId xmlns:a16="http://schemas.microsoft.com/office/drawing/2014/main" id="{520D5E1B-1FC3-4DA3-B8F6-25EBC1E95B23}"/>
              </a:ext>
            </a:extLst>
          </p:cNvPr>
          <p:cNvSpPr/>
          <p:nvPr/>
        </p:nvSpPr>
        <p:spPr>
          <a:xfrm>
            <a:off x="7363453" y="6313371"/>
            <a:ext cx="2374060"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17" name="Rectangle 16">
            <a:extLst>
              <a:ext uri="{FF2B5EF4-FFF2-40B4-BE49-F238E27FC236}">
                <a16:creationId xmlns:a16="http://schemas.microsoft.com/office/drawing/2014/main" id="{7EA2C9BF-CE4E-4E00-B834-949116EE1271}"/>
              </a:ext>
            </a:extLst>
          </p:cNvPr>
          <p:cNvSpPr/>
          <p:nvPr/>
        </p:nvSpPr>
        <p:spPr>
          <a:xfrm>
            <a:off x="9817939" y="6313370"/>
            <a:ext cx="2374060" cy="5367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and Reflection</a:t>
            </a:r>
          </a:p>
        </p:txBody>
      </p:sp>
      <p:sp>
        <p:nvSpPr>
          <p:cNvPr id="18" name="TextBox 17">
            <a:extLst>
              <a:ext uri="{FF2B5EF4-FFF2-40B4-BE49-F238E27FC236}">
                <a16:creationId xmlns:a16="http://schemas.microsoft.com/office/drawing/2014/main" id="{113235AB-4FD8-48DA-B298-3D84E98CD7FC}"/>
              </a:ext>
            </a:extLst>
          </p:cNvPr>
          <p:cNvSpPr txBox="1"/>
          <p:nvPr/>
        </p:nvSpPr>
        <p:spPr>
          <a:xfrm>
            <a:off x="838200" y="1027906"/>
            <a:ext cx="1492396" cy="369332"/>
          </a:xfrm>
          <a:prstGeom prst="rect">
            <a:avLst/>
          </a:prstGeom>
          <a:noFill/>
        </p:spPr>
        <p:txBody>
          <a:bodyPr wrap="none" rtlCol="0">
            <a:spAutoFit/>
          </a:bodyPr>
          <a:lstStyle/>
          <a:p>
            <a:r>
              <a:rPr lang="en-US" dirty="0"/>
              <a:t>Preprocessing</a:t>
            </a:r>
          </a:p>
        </p:txBody>
      </p:sp>
      <p:sp>
        <p:nvSpPr>
          <p:cNvPr id="19" name="Shape 539">
            <a:extLst>
              <a:ext uri="{FF2B5EF4-FFF2-40B4-BE49-F238E27FC236}">
                <a16:creationId xmlns:a16="http://schemas.microsoft.com/office/drawing/2014/main" id="{5F13E828-E8F0-40AD-81DD-0B9D67F83EB5}"/>
              </a:ext>
            </a:extLst>
          </p:cNvPr>
          <p:cNvSpPr>
            <a:spLocks/>
          </p:cNvSpPr>
          <p:nvPr/>
        </p:nvSpPr>
        <p:spPr bwMode="auto">
          <a:xfrm>
            <a:off x="1476375" y="1936750"/>
            <a:ext cx="2527300" cy="12747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2"/>
          </a:solidFill>
          <a:ln>
            <a:noFill/>
          </a:ln>
        </p:spPr>
        <p:txBody>
          <a:bodyPr lIns="0" tIns="0" rIns="0" bIns="0" anchor="ctr"/>
          <a:lstStyle/>
          <a:p>
            <a:endParaRPr lang="zh-CN" altLang="en-US"/>
          </a:p>
        </p:txBody>
      </p:sp>
      <p:sp>
        <p:nvSpPr>
          <p:cNvPr id="20" name="Shape 540">
            <a:extLst>
              <a:ext uri="{FF2B5EF4-FFF2-40B4-BE49-F238E27FC236}">
                <a16:creationId xmlns:a16="http://schemas.microsoft.com/office/drawing/2014/main" id="{8E3F035D-C8B8-4100-8881-08BCA1F6E1FA}"/>
              </a:ext>
            </a:extLst>
          </p:cNvPr>
          <p:cNvSpPr/>
          <p:nvPr/>
        </p:nvSpPr>
        <p:spPr>
          <a:xfrm>
            <a:off x="1676400" y="3460750"/>
            <a:ext cx="2247900"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Splitting</a:t>
            </a:r>
            <a:endParaRPr sz="2400" spc="42" dirty="0">
              <a:solidFill>
                <a:schemeClr val="tx1"/>
              </a:solidFill>
              <a:latin typeface="+mn-lt"/>
            </a:endParaRPr>
          </a:p>
        </p:txBody>
      </p:sp>
      <p:sp>
        <p:nvSpPr>
          <p:cNvPr id="21" name="Shape 541">
            <a:extLst>
              <a:ext uri="{FF2B5EF4-FFF2-40B4-BE49-F238E27FC236}">
                <a16:creationId xmlns:a16="http://schemas.microsoft.com/office/drawing/2014/main" id="{88D81272-DA80-4937-A1A7-42DA1DFDF436}"/>
              </a:ext>
            </a:extLst>
          </p:cNvPr>
          <p:cNvSpPr/>
          <p:nvPr/>
        </p:nvSpPr>
        <p:spPr>
          <a:xfrm>
            <a:off x="1676400" y="3937000"/>
            <a:ext cx="1962150" cy="923330"/>
          </a:xfrm>
          <a:prstGeom prst="rect">
            <a:avLst/>
          </a:prstGeom>
          <a:noFill/>
          <a:ln w="12700" cap="flat">
            <a:noFill/>
            <a:miter lim="400000"/>
          </a:ln>
          <a:effectLst/>
          <a:extLst>
            <a:ext uri="{C572A759-6A51-4108-AA02-DFA0A04FC94B}"/>
          </a:extLst>
        </p:spPr>
        <p:txBody>
          <a:bodyPr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Split the data into training and testing datasets.</a:t>
            </a:r>
            <a:endParaRPr sz="2000" spc="24" dirty="0">
              <a:solidFill>
                <a:schemeClr val="tx1"/>
              </a:solidFill>
              <a:latin typeface="+mn-lt"/>
            </a:endParaRPr>
          </a:p>
        </p:txBody>
      </p:sp>
      <p:sp>
        <p:nvSpPr>
          <p:cNvPr id="22" name="Shape 542">
            <a:extLst>
              <a:ext uri="{FF2B5EF4-FFF2-40B4-BE49-F238E27FC236}">
                <a16:creationId xmlns:a16="http://schemas.microsoft.com/office/drawing/2014/main" id="{5E45F00E-C655-4186-B9D4-611408CA9E70}"/>
              </a:ext>
            </a:extLst>
          </p:cNvPr>
          <p:cNvSpPr/>
          <p:nvPr/>
        </p:nvSpPr>
        <p:spPr>
          <a:xfrm>
            <a:off x="2441575" y="2336800"/>
            <a:ext cx="563563" cy="469900"/>
          </a:xfrm>
          <a:custGeom>
            <a:avLst/>
            <a:gdLst/>
            <a:ahLst/>
            <a:cxnLst>
              <a:cxn ang="0">
                <a:pos x="wd2" y="hd2"/>
              </a:cxn>
              <a:cxn ang="5400000">
                <a:pos x="wd2" y="hd2"/>
              </a:cxn>
              <a:cxn ang="10800000">
                <a:pos x="wd2" y="hd2"/>
              </a:cxn>
              <a:cxn ang="16200000">
                <a:pos x="wd2" y="hd2"/>
              </a:cxn>
            </a:cxnLst>
            <a:rect l="0" t="0" r="r" b="b"/>
            <a:pathLst>
              <a:path w="21600" h="21600" extrusionOk="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3" name="Shape 544">
            <a:extLst>
              <a:ext uri="{FF2B5EF4-FFF2-40B4-BE49-F238E27FC236}">
                <a16:creationId xmlns:a16="http://schemas.microsoft.com/office/drawing/2014/main" id="{30E3E110-07B3-451D-AEAD-B27AA9824B37}"/>
              </a:ext>
            </a:extLst>
          </p:cNvPr>
          <p:cNvSpPr>
            <a:spLocks/>
          </p:cNvSpPr>
          <p:nvPr/>
        </p:nvSpPr>
        <p:spPr bwMode="auto">
          <a:xfrm>
            <a:off x="3702050" y="1935163"/>
            <a:ext cx="2528888"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1"/>
          </a:solidFill>
          <a:ln>
            <a:noFill/>
          </a:ln>
        </p:spPr>
        <p:txBody>
          <a:bodyPr lIns="0" tIns="0" rIns="0" bIns="0" anchor="ctr"/>
          <a:lstStyle/>
          <a:p>
            <a:endParaRPr lang="zh-CN" altLang="en-US"/>
          </a:p>
        </p:txBody>
      </p:sp>
      <p:sp>
        <p:nvSpPr>
          <p:cNvPr id="24" name="Shape 545">
            <a:extLst>
              <a:ext uri="{FF2B5EF4-FFF2-40B4-BE49-F238E27FC236}">
                <a16:creationId xmlns:a16="http://schemas.microsoft.com/office/drawing/2014/main" id="{ED89771B-0041-4CF0-989C-7BDA10255F50}"/>
              </a:ext>
            </a:extLst>
          </p:cNvPr>
          <p:cNvSpPr/>
          <p:nvPr/>
        </p:nvSpPr>
        <p:spPr>
          <a:xfrm>
            <a:off x="3924300" y="3460750"/>
            <a:ext cx="2131504"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Scaling</a:t>
            </a:r>
            <a:endParaRPr sz="2400" spc="42" dirty="0">
              <a:solidFill>
                <a:schemeClr val="tx1"/>
              </a:solidFill>
              <a:latin typeface="+mn-lt"/>
            </a:endParaRPr>
          </a:p>
        </p:txBody>
      </p:sp>
      <p:sp>
        <p:nvSpPr>
          <p:cNvPr id="25" name="Shape 546">
            <a:extLst>
              <a:ext uri="{FF2B5EF4-FFF2-40B4-BE49-F238E27FC236}">
                <a16:creationId xmlns:a16="http://schemas.microsoft.com/office/drawing/2014/main" id="{B411E7C4-2D2E-4A68-A5EA-717B81D8AB8B}"/>
              </a:ext>
            </a:extLst>
          </p:cNvPr>
          <p:cNvSpPr/>
          <p:nvPr/>
        </p:nvSpPr>
        <p:spPr>
          <a:xfrm>
            <a:off x="3924300" y="3937000"/>
            <a:ext cx="2008188" cy="1538883"/>
          </a:xfrm>
          <a:prstGeom prst="rect">
            <a:avLst/>
          </a:prstGeom>
          <a:noFill/>
          <a:ln w="12700" cap="flat">
            <a:noFill/>
            <a:miter lim="400000"/>
          </a:ln>
          <a:effectLst/>
          <a:extLst>
            <a:ext uri="{C572A759-6A51-4108-AA02-DFA0A04FC94B}"/>
          </a:ex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Do scaling to avoid extreme influence of one variable comparing with others.</a:t>
            </a:r>
            <a:endParaRPr sz="2000" spc="24" dirty="0">
              <a:solidFill>
                <a:schemeClr val="tx1"/>
              </a:solidFill>
              <a:latin typeface="+mn-lt"/>
            </a:endParaRPr>
          </a:p>
        </p:txBody>
      </p:sp>
      <p:sp>
        <p:nvSpPr>
          <p:cNvPr id="26" name="Shape 547">
            <a:extLst>
              <a:ext uri="{FF2B5EF4-FFF2-40B4-BE49-F238E27FC236}">
                <a16:creationId xmlns:a16="http://schemas.microsoft.com/office/drawing/2014/main" id="{435525E7-07A2-404E-8C54-753617715BF7}"/>
              </a:ext>
            </a:extLst>
          </p:cNvPr>
          <p:cNvSpPr/>
          <p:nvPr/>
        </p:nvSpPr>
        <p:spPr>
          <a:xfrm>
            <a:off x="4695825" y="2332038"/>
            <a:ext cx="585788" cy="487362"/>
          </a:xfrm>
          <a:custGeom>
            <a:avLst/>
            <a:gdLst/>
            <a:ahLst/>
            <a:cxnLst>
              <a:cxn ang="0">
                <a:pos x="wd2" y="hd2"/>
              </a:cxn>
              <a:cxn ang="5400000">
                <a:pos x="wd2" y="hd2"/>
              </a:cxn>
              <a:cxn ang="10800000">
                <a:pos x="wd2" y="hd2"/>
              </a:cxn>
              <a:cxn ang="16200000">
                <a:pos x="wd2" y="hd2"/>
              </a:cxn>
            </a:cxnLst>
            <a:rect l="0" t="0" r="r" b="b"/>
            <a:pathLst>
              <a:path w="21600" h="21600" extrusionOk="0">
                <a:moveTo>
                  <a:pt x="11234" y="6152"/>
                </a:moveTo>
                <a:cubicBezTo>
                  <a:pt x="11406" y="6502"/>
                  <a:pt x="11552" y="6917"/>
                  <a:pt x="11672" y="7395"/>
                </a:cubicBezTo>
                <a:cubicBezTo>
                  <a:pt x="11747" y="7412"/>
                  <a:pt x="11886" y="7434"/>
                  <a:pt x="12089" y="7462"/>
                </a:cubicBezTo>
                <a:cubicBezTo>
                  <a:pt x="12291" y="7488"/>
                  <a:pt x="12501" y="7527"/>
                  <a:pt x="12715" y="7578"/>
                </a:cubicBezTo>
                <a:cubicBezTo>
                  <a:pt x="12929" y="7626"/>
                  <a:pt x="13120" y="7680"/>
                  <a:pt x="13289" y="7731"/>
                </a:cubicBezTo>
                <a:cubicBezTo>
                  <a:pt x="13459" y="7787"/>
                  <a:pt x="13543" y="7849"/>
                  <a:pt x="13543" y="7923"/>
                </a:cubicBezTo>
                <a:lnTo>
                  <a:pt x="13543" y="10328"/>
                </a:lnTo>
                <a:cubicBezTo>
                  <a:pt x="13543" y="10416"/>
                  <a:pt x="13459" y="10495"/>
                  <a:pt x="13289" y="10549"/>
                </a:cubicBezTo>
                <a:cubicBezTo>
                  <a:pt x="13120" y="10611"/>
                  <a:pt x="12929" y="10659"/>
                  <a:pt x="12715" y="10707"/>
                </a:cubicBezTo>
                <a:cubicBezTo>
                  <a:pt x="12501" y="10752"/>
                  <a:pt x="12289" y="10783"/>
                  <a:pt x="12077" y="10800"/>
                </a:cubicBezTo>
                <a:cubicBezTo>
                  <a:pt x="11867" y="10820"/>
                  <a:pt x="11731" y="10837"/>
                  <a:pt x="11672" y="10857"/>
                </a:cubicBezTo>
                <a:cubicBezTo>
                  <a:pt x="11566" y="11243"/>
                  <a:pt x="11430" y="11639"/>
                  <a:pt x="11255" y="12045"/>
                </a:cubicBezTo>
                <a:cubicBezTo>
                  <a:pt x="11430" y="12325"/>
                  <a:pt x="11594" y="12596"/>
                  <a:pt x="11757" y="12864"/>
                </a:cubicBezTo>
                <a:cubicBezTo>
                  <a:pt x="11919" y="13127"/>
                  <a:pt x="12100" y="13395"/>
                  <a:pt x="12303" y="13655"/>
                </a:cubicBezTo>
                <a:lnTo>
                  <a:pt x="12326" y="13787"/>
                </a:lnTo>
                <a:cubicBezTo>
                  <a:pt x="12326" y="13841"/>
                  <a:pt x="12249" y="13977"/>
                  <a:pt x="12096" y="14194"/>
                </a:cubicBezTo>
                <a:cubicBezTo>
                  <a:pt x="11940" y="14411"/>
                  <a:pt x="11762" y="14637"/>
                  <a:pt x="11559" y="14877"/>
                </a:cubicBezTo>
                <a:cubicBezTo>
                  <a:pt x="11357" y="15117"/>
                  <a:pt x="11166" y="15326"/>
                  <a:pt x="10992" y="15513"/>
                </a:cubicBezTo>
                <a:cubicBezTo>
                  <a:pt x="10813" y="15696"/>
                  <a:pt x="10702" y="15789"/>
                  <a:pt x="10658" y="15789"/>
                </a:cubicBezTo>
                <a:cubicBezTo>
                  <a:pt x="10643" y="15789"/>
                  <a:pt x="10566" y="15727"/>
                  <a:pt x="10427" y="15606"/>
                </a:cubicBezTo>
                <a:cubicBezTo>
                  <a:pt x="10288" y="15484"/>
                  <a:pt x="10135" y="15346"/>
                  <a:pt x="9966" y="15188"/>
                </a:cubicBezTo>
                <a:cubicBezTo>
                  <a:pt x="9796" y="15030"/>
                  <a:pt x="9638" y="14886"/>
                  <a:pt x="9493" y="14747"/>
                </a:cubicBezTo>
                <a:cubicBezTo>
                  <a:pt x="9344" y="14615"/>
                  <a:pt x="9250" y="14524"/>
                  <a:pt x="9205" y="14476"/>
                </a:cubicBezTo>
                <a:cubicBezTo>
                  <a:pt x="8866" y="14685"/>
                  <a:pt x="8537" y="14852"/>
                  <a:pt x="8212" y="14979"/>
                </a:cubicBezTo>
                <a:cubicBezTo>
                  <a:pt x="8212" y="15069"/>
                  <a:pt x="8200" y="15236"/>
                  <a:pt x="8179" y="15476"/>
                </a:cubicBezTo>
                <a:cubicBezTo>
                  <a:pt x="8156" y="15721"/>
                  <a:pt x="8127" y="15976"/>
                  <a:pt x="8090" y="16241"/>
                </a:cubicBezTo>
                <a:cubicBezTo>
                  <a:pt x="8052" y="16509"/>
                  <a:pt x="8005" y="16744"/>
                  <a:pt x="7948" y="16944"/>
                </a:cubicBezTo>
                <a:cubicBezTo>
                  <a:pt x="7892" y="17148"/>
                  <a:pt x="7833" y="17249"/>
                  <a:pt x="7774" y="17249"/>
                </a:cubicBezTo>
                <a:lnTo>
                  <a:pt x="5769" y="17249"/>
                </a:lnTo>
                <a:cubicBezTo>
                  <a:pt x="5708" y="17249"/>
                  <a:pt x="5651" y="17147"/>
                  <a:pt x="5595" y="16944"/>
                </a:cubicBezTo>
                <a:cubicBezTo>
                  <a:pt x="5538" y="16744"/>
                  <a:pt x="5494" y="16509"/>
                  <a:pt x="5463" y="16241"/>
                </a:cubicBezTo>
                <a:cubicBezTo>
                  <a:pt x="5435" y="15976"/>
                  <a:pt x="5406" y="15721"/>
                  <a:pt x="5385" y="15484"/>
                </a:cubicBezTo>
                <a:cubicBezTo>
                  <a:pt x="5362" y="15244"/>
                  <a:pt x="5352" y="15078"/>
                  <a:pt x="5352" y="14979"/>
                </a:cubicBezTo>
                <a:cubicBezTo>
                  <a:pt x="5013" y="14871"/>
                  <a:pt x="4682" y="14702"/>
                  <a:pt x="4359" y="14476"/>
                </a:cubicBezTo>
                <a:cubicBezTo>
                  <a:pt x="4126" y="14685"/>
                  <a:pt x="3895" y="14894"/>
                  <a:pt x="3667" y="15106"/>
                </a:cubicBezTo>
                <a:cubicBezTo>
                  <a:pt x="3439" y="15321"/>
                  <a:pt x="3213" y="15535"/>
                  <a:pt x="2996" y="15761"/>
                </a:cubicBezTo>
                <a:lnTo>
                  <a:pt x="2883" y="15789"/>
                </a:lnTo>
                <a:cubicBezTo>
                  <a:pt x="2855" y="15789"/>
                  <a:pt x="2751" y="15696"/>
                  <a:pt x="2573" y="15513"/>
                </a:cubicBezTo>
                <a:cubicBezTo>
                  <a:pt x="2396" y="15326"/>
                  <a:pt x="2212" y="15117"/>
                  <a:pt x="2022" y="14877"/>
                </a:cubicBezTo>
                <a:cubicBezTo>
                  <a:pt x="1829" y="14637"/>
                  <a:pt x="1657" y="14411"/>
                  <a:pt x="1504" y="14194"/>
                </a:cubicBezTo>
                <a:cubicBezTo>
                  <a:pt x="1349" y="13977"/>
                  <a:pt x="1273" y="13841"/>
                  <a:pt x="1273" y="13787"/>
                </a:cubicBezTo>
                <a:cubicBezTo>
                  <a:pt x="1273" y="13771"/>
                  <a:pt x="1320" y="13677"/>
                  <a:pt x="1419" y="13511"/>
                </a:cubicBezTo>
                <a:cubicBezTo>
                  <a:pt x="1516" y="13347"/>
                  <a:pt x="1629" y="13163"/>
                  <a:pt x="1751" y="12971"/>
                </a:cubicBezTo>
                <a:cubicBezTo>
                  <a:pt x="1876" y="12777"/>
                  <a:pt x="1991" y="12590"/>
                  <a:pt x="2100" y="12415"/>
                </a:cubicBezTo>
                <a:cubicBezTo>
                  <a:pt x="2210" y="12240"/>
                  <a:pt x="2278" y="12127"/>
                  <a:pt x="2309" y="12071"/>
                </a:cubicBezTo>
                <a:cubicBezTo>
                  <a:pt x="2135" y="11687"/>
                  <a:pt x="1989" y="11260"/>
                  <a:pt x="1869" y="10800"/>
                </a:cubicBezTo>
                <a:cubicBezTo>
                  <a:pt x="1794" y="10783"/>
                  <a:pt x="1655" y="10761"/>
                  <a:pt x="1452" y="10732"/>
                </a:cubicBezTo>
                <a:cubicBezTo>
                  <a:pt x="1250" y="10707"/>
                  <a:pt x="1043" y="10676"/>
                  <a:pt x="826" y="10639"/>
                </a:cubicBezTo>
                <a:cubicBezTo>
                  <a:pt x="612" y="10602"/>
                  <a:pt x="421" y="10554"/>
                  <a:pt x="252" y="10498"/>
                </a:cubicBezTo>
                <a:cubicBezTo>
                  <a:pt x="82" y="10439"/>
                  <a:pt x="0" y="10374"/>
                  <a:pt x="0" y="10300"/>
                </a:cubicBezTo>
                <a:lnTo>
                  <a:pt x="0" y="7869"/>
                </a:lnTo>
                <a:cubicBezTo>
                  <a:pt x="0" y="7798"/>
                  <a:pt x="82" y="7725"/>
                  <a:pt x="252" y="7660"/>
                </a:cubicBezTo>
                <a:cubicBezTo>
                  <a:pt x="421" y="7590"/>
                  <a:pt x="617" y="7539"/>
                  <a:pt x="838" y="7502"/>
                </a:cubicBezTo>
                <a:cubicBezTo>
                  <a:pt x="1059" y="7468"/>
                  <a:pt x="1273" y="7434"/>
                  <a:pt x="1476" y="7409"/>
                </a:cubicBezTo>
                <a:cubicBezTo>
                  <a:pt x="1678" y="7380"/>
                  <a:pt x="1817" y="7366"/>
                  <a:pt x="1892" y="7366"/>
                </a:cubicBezTo>
                <a:cubicBezTo>
                  <a:pt x="1982" y="6926"/>
                  <a:pt x="2121" y="6531"/>
                  <a:pt x="2309" y="6178"/>
                </a:cubicBezTo>
                <a:cubicBezTo>
                  <a:pt x="2135" y="5901"/>
                  <a:pt x="1965" y="5621"/>
                  <a:pt x="1796" y="5347"/>
                </a:cubicBezTo>
                <a:cubicBezTo>
                  <a:pt x="1629" y="5074"/>
                  <a:pt x="1452" y="4803"/>
                  <a:pt x="1273" y="4543"/>
                </a:cubicBezTo>
                <a:lnTo>
                  <a:pt x="1229" y="4407"/>
                </a:lnTo>
                <a:cubicBezTo>
                  <a:pt x="1229" y="4354"/>
                  <a:pt x="1304" y="4221"/>
                  <a:pt x="1457" y="4009"/>
                </a:cubicBezTo>
                <a:cubicBezTo>
                  <a:pt x="1612" y="3797"/>
                  <a:pt x="1789" y="3574"/>
                  <a:pt x="1987" y="3334"/>
                </a:cubicBezTo>
                <a:cubicBezTo>
                  <a:pt x="2187" y="3094"/>
                  <a:pt x="2375" y="2883"/>
                  <a:pt x="2551" y="2696"/>
                </a:cubicBezTo>
                <a:cubicBezTo>
                  <a:pt x="2728" y="2515"/>
                  <a:pt x="2839" y="2419"/>
                  <a:pt x="2883" y="2419"/>
                </a:cubicBezTo>
                <a:cubicBezTo>
                  <a:pt x="2900" y="2419"/>
                  <a:pt x="2975" y="2479"/>
                  <a:pt x="3114" y="2597"/>
                </a:cubicBezTo>
                <a:cubicBezTo>
                  <a:pt x="3253" y="2713"/>
                  <a:pt x="3408" y="2851"/>
                  <a:pt x="3578" y="3007"/>
                </a:cubicBezTo>
                <a:cubicBezTo>
                  <a:pt x="3745" y="3165"/>
                  <a:pt x="3907" y="3320"/>
                  <a:pt x="4060" y="3470"/>
                </a:cubicBezTo>
                <a:cubicBezTo>
                  <a:pt x="4215" y="3617"/>
                  <a:pt x="4307" y="3707"/>
                  <a:pt x="4336" y="3744"/>
                </a:cubicBezTo>
                <a:cubicBezTo>
                  <a:pt x="4660" y="3518"/>
                  <a:pt x="4999" y="3354"/>
                  <a:pt x="5352" y="3244"/>
                </a:cubicBezTo>
                <a:cubicBezTo>
                  <a:pt x="5352" y="3173"/>
                  <a:pt x="5362" y="3004"/>
                  <a:pt x="5385" y="2747"/>
                </a:cubicBezTo>
                <a:cubicBezTo>
                  <a:pt x="5406" y="2484"/>
                  <a:pt x="5435" y="2225"/>
                  <a:pt x="5463" y="1968"/>
                </a:cubicBezTo>
                <a:cubicBezTo>
                  <a:pt x="5494" y="1708"/>
                  <a:pt x="5534" y="1476"/>
                  <a:pt x="5583" y="1264"/>
                </a:cubicBezTo>
                <a:cubicBezTo>
                  <a:pt x="5630" y="1053"/>
                  <a:pt x="5694" y="948"/>
                  <a:pt x="5769" y="948"/>
                </a:cubicBezTo>
                <a:lnTo>
                  <a:pt x="7774" y="948"/>
                </a:lnTo>
                <a:cubicBezTo>
                  <a:pt x="7833" y="948"/>
                  <a:pt x="7892" y="1053"/>
                  <a:pt x="7948" y="1264"/>
                </a:cubicBezTo>
                <a:cubicBezTo>
                  <a:pt x="8005" y="1476"/>
                  <a:pt x="8047" y="1708"/>
                  <a:pt x="8078" y="1968"/>
                </a:cubicBezTo>
                <a:cubicBezTo>
                  <a:pt x="8109" y="2225"/>
                  <a:pt x="8134" y="2484"/>
                  <a:pt x="8156" y="2747"/>
                </a:cubicBezTo>
                <a:cubicBezTo>
                  <a:pt x="8179" y="3004"/>
                  <a:pt x="8198" y="3173"/>
                  <a:pt x="8212" y="3244"/>
                </a:cubicBezTo>
                <a:cubicBezTo>
                  <a:pt x="8551" y="3354"/>
                  <a:pt x="8873" y="3512"/>
                  <a:pt x="9182" y="3715"/>
                </a:cubicBezTo>
                <a:cubicBezTo>
                  <a:pt x="9415" y="3512"/>
                  <a:pt x="9650" y="3306"/>
                  <a:pt x="9886" y="3106"/>
                </a:cubicBezTo>
                <a:cubicBezTo>
                  <a:pt x="10123" y="2899"/>
                  <a:pt x="10352" y="2691"/>
                  <a:pt x="10568" y="2476"/>
                </a:cubicBezTo>
                <a:lnTo>
                  <a:pt x="10658" y="2419"/>
                </a:lnTo>
                <a:cubicBezTo>
                  <a:pt x="10688" y="2419"/>
                  <a:pt x="10792" y="2518"/>
                  <a:pt x="10968" y="2710"/>
                </a:cubicBezTo>
                <a:cubicBezTo>
                  <a:pt x="11145" y="2905"/>
                  <a:pt x="11331" y="3117"/>
                  <a:pt x="11526" y="3348"/>
                </a:cubicBezTo>
                <a:cubicBezTo>
                  <a:pt x="11721" y="3577"/>
                  <a:pt x="11900" y="3797"/>
                  <a:pt x="12060" y="4009"/>
                </a:cubicBezTo>
                <a:cubicBezTo>
                  <a:pt x="12223" y="4221"/>
                  <a:pt x="12303" y="4354"/>
                  <a:pt x="12303" y="4407"/>
                </a:cubicBezTo>
                <a:cubicBezTo>
                  <a:pt x="12303" y="4444"/>
                  <a:pt x="12253" y="4543"/>
                  <a:pt x="12152" y="4712"/>
                </a:cubicBezTo>
                <a:cubicBezTo>
                  <a:pt x="12049" y="4879"/>
                  <a:pt x="11936" y="5057"/>
                  <a:pt x="11813" y="5251"/>
                </a:cubicBezTo>
                <a:cubicBezTo>
                  <a:pt x="11689" y="5446"/>
                  <a:pt x="11568" y="5630"/>
                  <a:pt x="11453" y="5808"/>
                </a:cubicBezTo>
                <a:cubicBezTo>
                  <a:pt x="11335" y="5983"/>
                  <a:pt x="11260" y="6096"/>
                  <a:pt x="11234" y="6152"/>
                </a:cubicBezTo>
                <a:moveTo>
                  <a:pt x="6781" y="11545"/>
                </a:moveTo>
                <a:cubicBezTo>
                  <a:pt x="7061" y="11545"/>
                  <a:pt x="7322" y="11480"/>
                  <a:pt x="7570" y="11356"/>
                </a:cubicBezTo>
                <a:cubicBezTo>
                  <a:pt x="7819" y="11229"/>
                  <a:pt x="8036" y="11057"/>
                  <a:pt x="8219" y="10837"/>
                </a:cubicBezTo>
                <a:cubicBezTo>
                  <a:pt x="8403" y="10616"/>
                  <a:pt x="8546" y="10357"/>
                  <a:pt x="8652" y="10060"/>
                </a:cubicBezTo>
                <a:cubicBezTo>
                  <a:pt x="8758" y="9761"/>
                  <a:pt x="8810" y="9447"/>
                  <a:pt x="8810" y="9111"/>
                </a:cubicBezTo>
                <a:cubicBezTo>
                  <a:pt x="8810" y="8778"/>
                  <a:pt x="8758" y="8459"/>
                  <a:pt x="8652" y="8160"/>
                </a:cubicBezTo>
                <a:cubicBezTo>
                  <a:pt x="8546" y="7858"/>
                  <a:pt x="8403" y="7592"/>
                  <a:pt x="8219" y="7372"/>
                </a:cubicBezTo>
                <a:cubicBezTo>
                  <a:pt x="8036" y="7152"/>
                  <a:pt x="7819" y="6980"/>
                  <a:pt x="7570" y="6847"/>
                </a:cubicBezTo>
                <a:cubicBezTo>
                  <a:pt x="7322" y="6717"/>
                  <a:pt x="7061" y="6649"/>
                  <a:pt x="6781" y="6649"/>
                </a:cubicBezTo>
                <a:cubicBezTo>
                  <a:pt x="6211" y="6649"/>
                  <a:pt x="5727" y="6889"/>
                  <a:pt x="5329" y="7367"/>
                </a:cubicBezTo>
                <a:cubicBezTo>
                  <a:pt x="4931" y="7844"/>
                  <a:pt x="4731" y="8425"/>
                  <a:pt x="4731" y="9111"/>
                </a:cubicBezTo>
                <a:cubicBezTo>
                  <a:pt x="4731" y="9447"/>
                  <a:pt x="4785" y="9761"/>
                  <a:pt x="4896" y="10060"/>
                </a:cubicBezTo>
                <a:cubicBezTo>
                  <a:pt x="5004" y="10357"/>
                  <a:pt x="5150" y="10616"/>
                  <a:pt x="5334" y="10837"/>
                </a:cubicBezTo>
                <a:cubicBezTo>
                  <a:pt x="5517" y="11057"/>
                  <a:pt x="5736" y="11229"/>
                  <a:pt x="5988" y="11356"/>
                </a:cubicBezTo>
                <a:cubicBezTo>
                  <a:pt x="6240" y="11480"/>
                  <a:pt x="6501" y="11545"/>
                  <a:pt x="6781" y="11545"/>
                </a:cubicBezTo>
                <a:moveTo>
                  <a:pt x="20496" y="16952"/>
                </a:moveTo>
                <a:cubicBezTo>
                  <a:pt x="20428" y="17294"/>
                  <a:pt x="20341" y="17613"/>
                  <a:pt x="20235" y="17913"/>
                </a:cubicBezTo>
                <a:cubicBezTo>
                  <a:pt x="20251" y="17963"/>
                  <a:pt x="20294" y="18051"/>
                  <a:pt x="20364" y="18161"/>
                </a:cubicBezTo>
                <a:cubicBezTo>
                  <a:pt x="20437" y="18274"/>
                  <a:pt x="20508" y="18398"/>
                  <a:pt x="20574" y="18528"/>
                </a:cubicBezTo>
                <a:cubicBezTo>
                  <a:pt x="20642" y="18655"/>
                  <a:pt x="20701" y="18779"/>
                  <a:pt x="20755" y="18898"/>
                </a:cubicBezTo>
                <a:cubicBezTo>
                  <a:pt x="20807" y="19014"/>
                  <a:pt x="20833" y="19098"/>
                  <a:pt x="20833" y="19141"/>
                </a:cubicBezTo>
                <a:cubicBezTo>
                  <a:pt x="20833" y="19177"/>
                  <a:pt x="20762" y="19282"/>
                  <a:pt x="20626" y="19460"/>
                </a:cubicBezTo>
                <a:cubicBezTo>
                  <a:pt x="20487" y="19635"/>
                  <a:pt x="20324" y="19821"/>
                  <a:pt x="20141" y="20013"/>
                </a:cubicBezTo>
                <a:cubicBezTo>
                  <a:pt x="19957" y="20205"/>
                  <a:pt x="19778" y="20389"/>
                  <a:pt x="19611" y="20558"/>
                </a:cubicBezTo>
                <a:cubicBezTo>
                  <a:pt x="19442" y="20730"/>
                  <a:pt x="19333" y="20849"/>
                  <a:pt x="19289" y="20911"/>
                </a:cubicBezTo>
                <a:lnTo>
                  <a:pt x="19199" y="20968"/>
                </a:lnTo>
                <a:cubicBezTo>
                  <a:pt x="19169" y="20968"/>
                  <a:pt x="19107" y="20928"/>
                  <a:pt x="19013" y="20852"/>
                </a:cubicBezTo>
                <a:cubicBezTo>
                  <a:pt x="18919" y="20773"/>
                  <a:pt x="18823" y="20685"/>
                  <a:pt x="18726" y="20586"/>
                </a:cubicBezTo>
                <a:cubicBezTo>
                  <a:pt x="18630" y="20488"/>
                  <a:pt x="18533" y="20392"/>
                  <a:pt x="18439" y="20295"/>
                </a:cubicBezTo>
                <a:cubicBezTo>
                  <a:pt x="18345" y="20199"/>
                  <a:pt x="18284" y="20137"/>
                  <a:pt x="18253" y="20101"/>
                </a:cubicBezTo>
                <a:cubicBezTo>
                  <a:pt x="17975" y="20208"/>
                  <a:pt x="17681" y="20295"/>
                  <a:pt x="17373" y="20358"/>
                </a:cubicBezTo>
                <a:cubicBezTo>
                  <a:pt x="17359" y="20411"/>
                  <a:pt x="17323" y="20510"/>
                  <a:pt x="17274" y="20649"/>
                </a:cubicBezTo>
                <a:cubicBezTo>
                  <a:pt x="17220" y="20787"/>
                  <a:pt x="17161" y="20925"/>
                  <a:pt x="17097" y="21061"/>
                </a:cubicBezTo>
                <a:cubicBezTo>
                  <a:pt x="17034" y="21196"/>
                  <a:pt x="16973" y="21320"/>
                  <a:pt x="16911" y="21431"/>
                </a:cubicBezTo>
                <a:cubicBezTo>
                  <a:pt x="16853" y="21546"/>
                  <a:pt x="16798" y="21600"/>
                  <a:pt x="16754" y="21600"/>
                </a:cubicBezTo>
                <a:cubicBezTo>
                  <a:pt x="16709" y="21600"/>
                  <a:pt x="16577" y="21569"/>
                  <a:pt x="16361" y="21498"/>
                </a:cubicBezTo>
                <a:cubicBezTo>
                  <a:pt x="16142" y="21431"/>
                  <a:pt x="15906" y="21349"/>
                  <a:pt x="15655" y="21247"/>
                </a:cubicBezTo>
                <a:cubicBezTo>
                  <a:pt x="15405" y="21148"/>
                  <a:pt x="15179" y="21044"/>
                  <a:pt x="14979" y="20931"/>
                </a:cubicBezTo>
                <a:cubicBezTo>
                  <a:pt x="14779" y="20818"/>
                  <a:pt x="14680" y="20719"/>
                  <a:pt x="14680" y="20629"/>
                </a:cubicBezTo>
                <a:cubicBezTo>
                  <a:pt x="14680" y="20420"/>
                  <a:pt x="14699" y="20205"/>
                  <a:pt x="14737" y="19985"/>
                </a:cubicBezTo>
                <a:cubicBezTo>
                  <a:pt x="14774" y="19765"/>
                  <a:pt x="14810" y="19556"/>
                  <a:pt x="14838" y="19355"/>
                </a:cubicBezTo>
                <a:cubicBezTo>
                  <a:pt x="14718" y="19248"/>
                  <a:pt x="14612" y="19129"/>
                  <a:pt x="14518" y="18999"/>
                </a:cubicBezTo>
                <a:cubicBezTo>
                  <a:pt x="14424" y="18870"/>
                  <a:pt x="14339" y="18731"/>
                  <a:pt x="14264" y="18587"/>
                </a:cubicBezTo>
                <a:cubicBezTo>
                  <a:pt x="14092" y="18607"/>
                  <a:pt x="13920" y="18618"/>
                  <a:pt x="13750" y="18630"/>
                </a:cubicBezTo>
                <a:cubicBezTo>
                  <a:pt x="13583" y="18638"/>
                  <a:pt x="13414" y="18641"/>
                  <a:pt x="13251" y="18641"/>
                </a:cubicBezTo>
                <a:lnTo>
                  <a:pt x="13087" y="18641"/>
                </a:lnTo>
                <a:cubicBezTo>
                  <a:pt x="13037" y="18641"/>
                  <a:pt x="13007" y="18590"/>
                  <a:pt x="12990" y="18491"/>
                </a:cubicBezTo>
                <a:cubicBezTo>
                  <a:pt x="12976" y="18418"/>
                  <a:pt x="12945" y="18260"/>
                  <a:pt x="12901" y="18011"/>
                </a:cubicBezTo>
                <a:cubicBezTo>
                  <a:pt x="12856" y="17763"/>
                  <a:pt x="12804" y="17503"/>
                  <a:pt x="12748" y="17229"/>
                </a:cubicBezTo>
                <a:cubicBezTo>
                  <a:pt x="12691" y="16953"/>
                  <a:pt x="12644" y="16704"/>
                  <a:pt x="12609" y="16478"/>
                </a:cubicBezTo>
                <a:cubicBezTo>
                  <a:pt x="12569" y="16252"/>
                  <a:pt x="12552" y="16123"/>
                  <a:pt x="12552" y="16086"/>
                </a:cubicBezTo>
                <a:cubicBezTo>
                  <a:pt x="12552" y="16032"/>
                  <a:pt x="12602" y="15973"/>
                  <a:pt x="12703" y="15911"/>
                </a:cubicBezTo>
                <a:cubicBezTo>
                  <a:pt x="12804" y="15849"/>
                  <a:pt x="12922" y="15784"/>
                  <a:pt x="13054" y="15713"/>
                </a:cubicBezTo>
                <a:cubicBezTo>
                  <a:pt x="13183" y="15645"/>
                  <a:pt x="13310" y="15592"/>
                  <a:pt x="13430" y="15546"/>
                </a:cubicBezTo>
                <a:cubicBezTo>
                  <a:pt x="13550" y="15501"/>
                  <a:pt x="13633" y="15470"/>
                  <a:pt x="13677" y="15453"/>
                </a:cubicBezTo>
                <a:cubicBezTo>
                  <a:pt x="13708" y="15241"/>
                  <a:pt x="13743" y="15069"/>
                  <a:pt x="13786" y="14922"/>
                </a:cubicBezTo>
                <a:cubicBezTo>
                  <a:pt x="13826" y="14778"/>
                  <a:pt x="13885" y="14615"/>
                  <a:pt x="13960" y="14423"/>
                </a:cubicBezTo>
                <a:cubicBezTo>
                  <a:pt x="13929" y="14389"/>
                  <a:pt x="13882" y="14310"/>
                  <a:pt x="13814" y="14194"/>
                </a:cubicBezTo>
                <a:cubicBezTo>
                  <a:pt x="13746" y="14075"/>
                  <a:pt x="13677" y="13951"/>
                  <a:pt x="13604" y="13824"/>
                </a:cubicBezTo>
                <a:cubicBezTo>
                  <a:pt x="13534" y="13694"/>
                  <a:pt x="13470" y="13567"/>
                  <a:pt x="13419" y="13446"/>
                </a:cubicBezTo>
                <a:cubicBezTo>
                  <a:pt x="13367" y="13325"/>
                  <a:pt x="13341" y="13243"/>
                  <a:pt x="13341" y="13209"/>
                </a:cubicBezTo>
                <a:cubicBezTo>
                  <a:pt x="13341" y="13172"/>
                  <a:pt x="13409" y="13065"/>
                  <a:pt x="13548" y="12887"/>
                </a:cubicBezTo>
                <a:cubicBezTo>
                  <a:pt x="13687" y="12715"/>
                  <a:pt x="13849" y="12531"/>
                  <a:pt x="14033" y="12336"/>
                </a:cubicBezTo>
                <a:cubicBezTo>
                  <a:pt x="14216" y="12144"/>
                  <a:pt x="14393" y="11961"/>
                  <a:pt x="14562" y="11797"/>
                </a:cubicBezTo>
                <a:cubicBezTo>
                  <a:pt x="14732" y="11628"/>
                  <a:pt x="14838" y="11517"/>
                  <a:pt x="14883" y="11467"/>
                </a:cubicBezTo>
                <a:lnTo>
                  <a:pt x="14974" y="11410"/>
                </a:lnTo>
                <a:cubicBezTo>
                  <a:pt x="15005" y="11410"/>
                  <a:pt x="15066" y="11450"/>
                  <a:pt x="15160" y="11526"/>
                </a:cubicBezTo>
                <a:cubicBezTo>
                  <a:pt x="15254" y="11599"/>
                  <a:pt x="15349" y="11690"/>
                  <a:pt x="15447" y="11789"/>
                </a:cubicBezTo>
                <a:cubicBezTo>
                  <a:pt x="15544" y="11887"/>
                  <a:pt x="15640" y="11983"/>
                  <a:pt x="15735" y="12076"/>
                </a:cubicBezTo>
                <a:cubicBezTo>
                  <a:pt x="15829" y="12175"/>
                  <a:pt x="15890" y="12237"/>
                  <a:pt x="15920" y="12277"/>
                </a:cubicBezTo>
                <a:cubicBezTo>
                  <a:pt x="16184" y="12167"/>
                  <a:pt x="16469" y="12082"/>
                  <a:pt x="16777" y="12017"/>
                </a:cubicBezTo>
                <a:cubicBezTo>
                  <a:pt x="16791" y="11964"/>
                  <a:pt x="16827" y="11868"/>
                  <a:pt x="16878" y="11726"/>
                </a:cubicBezTo>
                <a:cubicBezTo>
                  <a:pt x="16930" y="11588"/>
                  <a:pt x="16991" y="11450"/>
                  <a:pt x="17064" y="11317"/>
                </a:cubicBezTo>
                <a:cubicBezTo>
                  <a:pt x="17135" y="11178"/>
                  <a:pt x="17201" y="11057"/>
                  <a:pt x="17262" y="10941"/>
                </a:cubicBezTo>
                <a:cubicBezTo>
                  <a:pt x="17321" y="10831"/>
                  <a:pt x="17373" y="10775"/>
                  <a:pt x="17420" y="10775"/>
                </a:cubicBezTo>
                <a:cubicBezTo>
                  <a:pt x="17448" y="10775"/>
                  <a:pt x="17575" y="10806"/>
                  <a:pt x="17803" y="10871"/>
                </a:cubicBezTo>
                <a:cubicBezTo>
                  <a:pt x="18027" y="10930"/>
                  <a:pt x="18265" y="11015"/>
                  <a:pt x="18517" y="11119"/>
                </a:cubicBezTo>
                <a:cubicBezTo>
                  <a:pt x="18768" y="11224"/>
                  <a:pt x="18997" y="11328"/>
                  <a:pt x="19199" y="11438"/>
                </a:cubicBezTo>
                <a:cubicBezTo>
                  <a:pt x="19402" y="11546"/>
                  <a:pt x="19503" y="11647"/>
                  <a:pt x="19503" y="11746"/>
                </a:cubicBezTo>
                <a:cubicBezTo>
                  <a:pt x="19503" y="11955"/>
                  <a:pt x="19482" y="12167"/>
                  <a:pt x="19442" y="12384"/>
                </a:cubicBezTo>
                <a:cubicBezTo>
                  <a:pt x="19399" y="12599"/>
                  <a:pt x="19364" y="12810"/>
                  <a:pt x="19333" y="13017"/>
                </a:cubicBezTo>
                <a:cubicBezTo>
                  <a:pt x="19453" y="13124"/>
                  <a:pt x="19562" y="13245"/>
                  <a:pt x="19656" y="13375"/>
                </a:cubicBezTo>
                <a:cubicBezTo>
                  <a:pt x="19750" y="13505"/>
                  <a:pt x="19835" y="13643"/>
                  <a:pt x="19910" y="13787"/>
                </a:cubicBezTo>
                <a:cubicBezTo>
                  <a:pt x="20096" y="13771"/>
                  <a:pt x="20282" y="13756"/>
                  <a:pt x="20466" y="13748"/>
                </a:cubicBezTo>
                <a:cubicBezTo>
                  <a:pt x="20651" y="13737"/>
                  <a:pt x="20830" y="13734"/>
                  <a:pt x="21002" y="13734"/>
                </a:cubicBezTo>
                <a:cubicBezTo>
                  <a:pt x="21061" y="13734"/>
                  <a:pt x="21129" y="13852"/>
                  <a:pt x="21205" y="14092"/>
                </a:cubicBezTo>
                <a:cubicBezTo>
                  <a:pt x="21280" y="14333"/>
                  <a:pt x="21346" y="14604"/>
                  <a:pt x="21402" y="14911"/>
                </a:cubicBezTo>
                <a:cubicBezTo>
                  <a:pt x="21459" y="15216"/>
                  <a:pt x="21506" y="15507"/>
                  <a:pt x="21544" y="15784"/>
                </a:cubicBezTo>
                <a:cubicBezTo>
                  <a:pt x="21581" y="16058"/>
                  <a:pt x="21600" y="16236"/>
                  <a:pt x="21600" y="16315"/>
                </a:cubicBezTo>
                <a:cubicBezTo>
                  <a:pt x="21600" y="16371"/>
                  <a:pt x="21548" y="16427"/>
                  <a:pt x="21447" y="16492"/>
                </a:cubicBezTo>
                <a:cubicBezTo>
                  <a:pt x="21346" y="16554"/>
                  <a:pt x="21235" y="16614"/>
                  <a:pt x="21115" y="16665"/>
                </a:cubicBezTo>
                <a:cubicBezTo>
                  <a:pt x="20995" y="16721"/>
                  <a:pt x="20873" y="16777"/>
                  <a:pt x="20748" y="16837"/>
                </a:cubicBezTo>
                <a:cubicBezTo>
                  <a:pt x="20623" y="16893"/>
                  <a:pt x="20541" y="16933"/>
                  <a:pt x="20496" y="16952"/>
                </a:cubicBezTo>
                <a:moveTo>
                  <a:pt x="20515" y="6070"/>
                </a:moveTo>
                <a:cubicBezTo>
                  <a:pt x="20416" y="6395"/>
                  <a:pt x="20301" y="6678"/>
                  <a:pt x="20164" y="6920"/>
                </a:cubicBezTo>
                <a:cubicBezTo>
                  <a:pt x="20181" y="6960"/>
                  <a:pt x="20211" y="7030"/>
                  <a:pt x="20256" y="7143"/>
                </a:cubicBezTo>
                <a:cubicBezTo>
                  <a:pt x="20301" y="7256"/>
                  <a:pt x="20353" y="7378"/>
                  <a:pt x="20409" y="7510"/>
                </a:cubicBezTo>
                <a:cubicBezTo>
                  <a:pt x="20463" y="7640"/>
                  <a:pt x="20510" y="7759"/>
                  <a:pt x="20550" y="7869"/>
                </a:cubicBezTo>
                <a:cubicBezTo>
                  <a:pt x="20586" y="7974"/>
                  <a:pt x="20604" y="8041"/>
                  <a:pt x="20604" y="8058"/>
                </a:cubicBezTo>
                <a:cubicBezTo>
                  <a:pt x="20604" y="8112"/>
                  <a:pt x="20520" y="8216"/>
                  <a:pt x="20353" y="8375"/>
                </a:cubicBezTo>
                <a:cubicBezTo>
                  <a:pt x="20183" y="8533"/>
                  <a:pt x="19995" y="8696"/>
                  <a:pt x="19788" y="8863"/>
                </a:cubicBezTo>
                <a:cubicBezTo>
                  <a:pt x="19581" y="9027"/>
                  <a:pt x="19388" y="9176"/>
                  <a:pt x="19209" y="9309"/>
                </a:cubicBezTo>
                <a:cubicBezTo>
                  <a:pt x="19027" y="9439"/>
                  <a:pt x="18931" y="9501"/>
                  <a:pt x="18914" y="9501"/>
                </a:cubicBezTo>
                <a:cubicBezTo>
                  <a:pt x="18886" y="9501"/>
                  <a:pt x="18832" y="9462"/>
                  <a:pt x="18757" y="9374"/>
                </a:cubicBezTo>
                <a:cubicBezTo>
                  <a:pt x="18684" y="9289"/>
                  <a:pt x="18601" y="9193"/>
                  <a:pt x="18514" y="9083"/>
                </a:cubicBezTo>
                <a:cubicBezTo>
                  <a:pt x="18430" y="8979"/>
                  <a:pt x="18352" y="8871"/>
                  <a:pt x="18284" y="8767"/>
                </a:cubicBezTo>
                <a:cubicBezTo>
                  <a:pt x="18215" y="8663"/>
                  <a:pt x="18168" y="8592"/>
                  <a:pt x="18138" y="8558"/>
                </a:cubicBezTo>
                <a:cubicBezTo>
                  <a:pt x="18032" y="8592"/>
                  <a:pt x="17926" y="8620"/>
                  <a:pt x="17815" y="8640"/>
                </a:cubicBezTo>
                <a:cubicBezTo>
                  <a:pt x="17707" y="8657"/>
                  <a:pt x="17596" y="8657"/>
                  <a:pt x="17483" y="8640"/>
                </a:cubicBezTo>
                <a:lnTo>
                  <a:pt x="17326" y="8640"/>
                </a:lnTo>
                <a:cubicBezTo>
                  <a:pt x="17297" y="8674"/>
                  <a:pt x="17250" y="8750"/>
                  <a:pt x="17192" y="8863"/>
                </a:cubicBezTo>
                <a:cubicBezTo>
                  <a:pt x="17130" y="8973"/>
                  <a:pt x="17067" y="9092"/>
                  <a:pt x="16994" y="9213"/>
                </a:cubicBezTo>
                <a:cubicBezTo>
                  <a:pt x="16923" y="9335"/>
                  <a:pt x="16853" y="9442"/>
                  <a:pt x="16784" y="9529"/>
                </a:cubicBezTo>
                <a:cubicBezTo>
                  <a:pt x="16718" y="9620"/>
                  <a:pt x="16669" y="9668"/>
                  <a:pt x="16638" y="9668"/>
                </a:cubicBezTo>
                <a:cubicBezTo>
                  <a:pt x="16610" y="9668"/>
                  <a:pt x="16495" y="9617"/>
                  <a:pt x="16302" y="9518"/>
                </a:cubicBezTo>
                <a:cubicBezTo>
                  <a:pt x="16106" y="9419"/>
                  <a:pt x="15902" y="9304"/>
                  <a:pt x="15687" y="9171"/>
                </a:cubicBezTo>
                <a:cubicBezTo>
                  <a:pt x="15473" y="9041"/>
                  <a:pt x="15278" y="8911"/>
                  <a:pt x="15101" y="8778"/>
                </a:cubicBezTo>
                <a:cubicBezTo>
                  <a:pt x="14925" y="8649"/>
                  <a:pt x="14835" y="8558"/>
                  <a:pt x="14835" y="8505"/>
                </a:cubicBezTo>
                <a:cubicBezTo>
                  <a:pt x="14835" y="8488"/>
                  <a:pt x="14847" y="8420"/>
                  <a:pt x="14868" y="8307"/>
                </a:cubicBezTo>
                <a:cubicBezTo>
                  <a:pt x="14892" y="8194"/>
                  <a:pt x="14923" y="8073"/>
                  <a:pt x="14960" y="7948"/>
                </a:cubicBezTo>
                <a:cubicBezTo>
                  <a:pt x="14998" y="7824"/>
                  <a:pt x="15031" y="7700"/>
                  <a:pt x="15061" y="7579"/>
                </a:cubicBezTo>
                <a:cubicBezTo>
                  <a:pt x="15092" y="7457"/>
                  <a:pt x="15113" y="7378"/>
                  <a:pt x="15130" y="7341"/>
                </a:cubicBezTo>
                <a:cubicBezTo>
                  <a:pt x="14958" y="7132"/>
                  <a:pt x="14814" y="6867"/>
                  <a:pt x="14701" y="6542"/>
                </a:cubicBezTo>
                <a:cubicBezTo>
                  <a:pt x="14303" y="6525"/>
                  <a:pt x="14021" y="6503"/>
                  <a:pt x="13856" y="6475"/>
                </a:cubicBezTo>
                <a:cubicBezTo>
                  <a:pt x="13692" y="6446"/>
                  <a:pt x="13581" y="6364"/>
                  <a:pt x="13529" y="6226"/>
                </a:cubicBezTo>
                <a:cubicBezTo>
                  <a:pt x="13477" y="6085"/>
                  <a:pt x="13459" y="5850"/>
                  <a:pt x="13473" y="5514"/>
                </a:cubicBezTo>
                <a:cubicBezTo>
                  <a:pt x="13489" y="5184"/>
                  <a:pt x="13473" y="4693"/>
                  <a:pt x="13428" y="4043"/>
                </a:cubicBezTo>
                <a:cubicBezTo>
                  <a:pt x="13428" y="3987"/>
                  <a:pt x="13475" y="3936"/>
                  <a:pt x="13569" y="3880"/>
                </a:cubicBezTo>
                <a:cubicBezTo>
                  <a:pt x="13663" y="3826"/>
                  <a:pt x="13774" y="3784"/>
                  <a:pt x="13901" y="3744"/>
                </a:cubicBezTo>
                <a:cubicBezTo>
                  <a:pt x="14028" y="3707"/>
                  <a:pt x="14155" y="3685"/>
                  <a:pt x="14280" y="3665"/>
                </a:cubicBezTo>
                <a:cubicBezTo>
                  <a:pt x="14402" y="3645"/>
                  <a:pt x="14487" y="3628"/>
                  <a:pt x="14532" y="3609"/>
                </a:cubicBezTo>
                <a:cubicBezTo>
                  <a:pt x="14607" y="3315"/>
                  <a:pt x="14722" y="3024"/>
                  <a:pt x="14880" y="2747"/>
                </a:cubicBezTo>
                <a:cubicBezTo>
                  <a:pt x="14866" y="2708"/>
                  <a:pt x="14835" y="2632"/>
                  <a:pt x="14791" y="2510"/>
                </a:cubicBezTo>
                <a:cubicBezTo>
                  <a:pt x="14746" y="2389"/>
                  <a:pt x="14699" y="2265"/>
                  <a:pt x="14650" y="2137"/>
                </a:cubicBezTo>
                <a:cubicBezTo>
                  <a:pt x="14602" y="2010"/>
                  <a:pt x="14558" y="1897"/>
                  <a:pt x="14522" y="1793"/>
                </a:cubicBezTo>
                <a:cubicBezTo>
                  <a:pt x="14482" y="1689"/>
                  <a:pt x="14466" y="1618"/>
                  <a:pt x="14466" y="1584"/>
                </a:cubicBezTo>
                <a:cubicBezTo>
                  <a:pt x="14466" y="1528"/>
                  <a:pt x="14546" y="1429"/>
                  <a:pt x="14706" y="1279"/>
                </a:cubicBezTo>
                <a:cubicBezTo>
                  <a:pt x="14868" y="1130"/>
                  <a:pt x="15052" y="971"/>
                  <a:pt x="15259" y="805"/>
                </a:cubicBezTo>
                <a:cubicBezTo>
                  <a:pt x="15464" y="641"/>
                  <a:pt x="15659" y="491"/>
                  <a:pt x="15840" y="367"/>
                </a:cubicBezTo>
                <a:cubicBezTo>
                  <a:pt x="16019" y="240"/>
                  <a:pt x="16125" y="178"/>
                  <a:pt x="16154" y="178"/>
                </a:cubicBezTo>
                <a:cubicBezTo>
                  <a:pt x="16184" y="178"/>
                  <a:pt x="16234" y="217"/>
                  <a:pt x="16302" y="296"/>
                </a:cubicBezTo>
                <a:cubicBezTo>
                  <a:pt x="16368" y="381"/>
                  <a:pt x="16445" y="477"/>
                  <a:pt x="16532" y="590"/>
                </a:cubicBezTo>
                <a:cubicBezTo>
                  <a:pt x="16620" y="700"/>
                  <a:pt x="16695" y="808"/>
                  <a:pt x="16763" y="906"/>
                </a:cubicBezTo>
                <a:cubicBezTo>
                  <a:pt x="16829" y="1005"/>
                  <a:pt x="16878" y="1073"/>
                  <a:pt x="16909" y="1110"/>
                </a:cubicBezTo>
                <a:cubicBezTo>
                  <a:pt x="17015" y="1073"/>
                  <a:pt x="17123" y="1048"/>
                  <a:pt x="17229" y="1028"/>
                </a:cubicBezTo>
                <a:cubicBezTo>
                  <a:pt x="17340" y="1008"/>
                  <a:pt x="17450" y="1008"/>
                  <a:pt x="17563" y="1028"/>
                </a:cubicBezTo>
                <a:lnTo>
                  <a:pt x="17721" y="1028"/>
                </a:lnTo>
                <a:cubicBezTo>
                  <a:pt x="17735" y="994"/>
                  <a:pt x="17778" y="918"/>
                  <a:pt x="17846" y="805"/>
                </a:cubicBezTo>
                <a:cubicBezTo>
                  <a:pt x="17912" y="692"/>
                  <a:pt x="17982" y="579"/>
                  <a:pt x="18053" y="460"/>
                </a:cubicBezTo>
                <a:cubicBezTo>
                  <a:pt x="18124" y="342"/>
                  <a:pt x="18189" y="237"/>
                  <a:pt x="18251" y="144"/>
                </a:cubicBezTo>
                <a:cubicBezTo>
                  <a:pt x="18310" y="51"/>
                  <a:pt x="18354" y="0"/>
                  <a:pt x="18385" y="0"/>
                </a:cubicBezTo>
                <a:cubicBezTo>
                  <a:pt x="18415" y="0"/>
                  <a:pt x="18528" y="54"/>
                  <a:pt x="18724" y="158"/>
                </a:cubicBezTo>
                <a:cubicBezTo>
                  <a:pt x="18919" y="260"/>
                  <a:pt x="19129" y="378"/>
                  <a:pt x="19350" y="508"/>
                </a:cubicBezTo>
                <a:cubicBezTo>
                  <a:pt x="19571" y="641"/>
                  <a:pt x="19771" y="765"/>
                  <a:pt x="19945" y="892"/>
                </a:cubicBezTo>
                <a:cubicBezTo>
                  <a:pt x="20122" y="1019"/>
                  <a:pt x="20211" y="1110"/>
                  <a:pt x="20211" y="1163"/>
                </a:cubicBezTo>
                <a:cubicBezTo>
                  <a:pt x="20211" y="1200"/>
                  <a:pt x="20197" y="1268"/>
                  <a:pt x="20164" y="1372"/>
                </a:cubicBezTo>
                <a:cubicBezTo>
                  <a:pt x="20136" y="1477"/>
                  <a:pt x="20105" y="1593"/>
                  <a:pt x="20075" y="1725"/>
                </a:cubicBezTo>
                <a:cubicBezTo>
                  <a:pt x="20047" y="1855"/>
                  <a:pt x="20014" y="1979"/>
                  <a:pt x="19981" y="2095"/>
                </a:cubicBezTo>
                <a:cubicBezTo>
                  <a:pt x="19945" y="2214"/>
                  <a:pt x="19922" y="2290"/>
                  <a:pt x="19908" y="2327"/>
                </a:cubicBezTo>
                <a:cubicBezTo>
                  <a:pt x="20058" y="2552"/>
                  <a:pt x="20204" y="2824"/>
                  <a:pt x="20345" y="3137"/>
                </a:cubicBezTo>
                <a:cubicBezTo>
                  <a:pt x="20729" y="3174"/>
                  <a:pt x="21007" y="3205"/>
                  <a:pt x="21181" y="3233"/>
                </a:cubicBezTo>
                <a:cubicBezTo>
                  <a:pt x="21353" y="3258"/>
                  <a:pt x="21461" y="3343"/>
                  <a:pt x="21506" y="3478"/>
                </a:cubicBezTo>
                <a:cubicBezTo>
                  <a:pt x="21551" y="3623"/>
                  <a:pt x="21572" y="3854"/>
                  <a:pt x="21562" y="4184"/>
                </a:cubicBezTo>
                <a:cubicBezTo>
                  <a:pt x="21555" y="4515"/>
                  <a:pt x="21567" y="4995"/>
                  <a:pt x="21598" y="5624"/>
                </a:cubicBezTo>
                <a:cubicBezTo>
                  <a:pt x="21598" y="5678"/>
                  <a:pt x="21551" y="5735"/>
                  <a:pt x="21456" y="5794"/>
                </a:cubicBezTo>
                <a:cubicBezTo>
                  <a:pt x="21362" y="5850"/>
                  <a:pt x="21254" y="5901"/>
                  <a:pt x="21136" y="5935"/>
                </a:cubicBezTo>
                <a:cubicBezTo>
                  <a:pt x="21014" y="5972"/>
                  <a:pt x="20894" y="6000"/>
                  <a:pt x="20769" y="6017"/>
                </a:cubicBezTo>
                <a:cubicBezTo>
                  <a:pt x="20647" y="6034"/>
                  <a:pt x="20560" y="6054"/>
                  <a:pt x="20515" y="6070"/>
                </a:cubicBezTo>
                <a:moveTo>
                  <a:pt x="15739" y="16167"/>
                </a:moveTo>
                <a:cubicBezTo>
                  <a:pt x="15739" y="16611"/>
                  <a:pt x="15869" y="16992"/>
                  <a:pt x="16130" y="17317"/>
                </a:cubicBezTo>
                <a:cubicBezTo>
                  <a:pt x="16389" y="17641"/>
                  <a:pt x="16704" y="17802"/>
                  <a:pt x="17081" y="17802"/>
                </a:cubicBezTo>
                <a:cubicBezTo>
                  <a:pt x="17448" y="17802"/>
                  <a:pt x="17766" y="17647"/>
                  <a:pt x="18034" y="17339"/>
                </a:cubicBezTo>
                <a:cubicBezTo>
                  <a:pt x="18300" y="17023"/>
                  <a:pt x="18434" y="16639"/>
                  <a:pt x="18434" y="16167"/>
                </a:cubicBezTo>
                <a:cubicBezTo>
                  <a:pt x="18434" y="15724"/>
                  <a:pt x="18302" y="15351"/>
                  <a:pt x="18044" y="15038"/>
                </a:cubicBezTo>
                <a:cubicBezTo>
                  <a:pt x="17785" y="14727"/>
                  <a:pt x="17465" y="14572"/>
                  <a:pt x="17081" y="14572"/>
                </a:cubicBezTo>
                <a:cubicBezTo>
                  <a:pt x="16714" y="14572"/>
                  <a:pt x="16396" y="14727"/>
                  <a:pt x="16135" y="15038"/>
                </a:cubicBezTo>
                <a:cubicBezTo>
                  <a:pt x="15869" y="15351"/>
                  <a:pt x="15739" y="15724"/>
                  <a:pt x="15739" y="16167"/>
                </a:cubicBezTo>
                <a:moveTo>
                  <a:pt x="16292" y="4825"/>
                </a:moveTo>
                <a:cubicBezTo>
                  <a:pt x="16292" y="5249"/>
                  <a:pt x="16410" y="5602"/>
                  <a:pt x="16648" y="5887"/>
                </a:cubicBezTo>
                <a:cubicBezTo>
                  <a:pt x="16883" y="6172"/>
                  <a:pt x="17173" y="6313"/>
                  <a:pt x="17509" y="6313"/>
                </a:cubicBezTo>
                <a:cubicBezTo>
                  <a:pt x="17862" y="6313"/>
                  <a:pt x="18159" y="6172"/>
                  <a:pt x="18399" y="5887"/>
                </a:cubicBezTo>
                <a:cubicBezTo>
                  <a:pt x="18639" y="5602"/>
                  <a:pt x="18759" y="5257"/>
                  <a:pt x="18759" y="4853"/>
                </a:cubicBezTo>
                <a:cubicBezTo>
                  <a:pt x="18759" y="4430"/>
                  <a:pt x="18641" y="4074"/>
                  <a:pt x="18404" y="3786"/>
                </a:cubicBezTo>
                <a:cubicBezTo>
                  <a:pt x="18168" y="3495"/>
                  <a:pt x="17876" y="3354"/>
                  <a:pt x="17530" y="3354"/>
                </a:cubicBezTo>
                <a:cubicBezTo>
                  <a:pt x="17177" y="3354"/>
                  <a:pt x="16883" y="3495"/>
                  <a:pt x="16648" y="3786"/>
                </a:cubicBezTo>
                <a:cubicBezTo>
                  <a:pt x="16408" y="4074"/>
                  <a:pt x="16292" y="4421"/>
                  <a:pt x="16292" y="4825"/>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27" name="Shape 549">
            <a:extLst>
              <a:ext uri="{FF2B5EF4-FFF2-40B4-BE49-F238E27FC236}">
                <a16:creationId xmlns:a16="http://schemas.microsoft.com/office/drawing/2014/main" id="{E18B13EB-6FD8-4012-9283-87A19C99CD6B}"/>
              </a:ext>
            </a:extLst>
          </p:cNvPr>
          <p:cNvSpPr>
            <a:spLocks/>
          </p:cNvSpPr>
          <p:nvPr/>
        </p:nvSpPr>
        <p:spPr bwMode="auto">
          <a:xfrm>
            <a:off x="5932488" y="1935163"/>
            <a:ext cx="2527300"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2"/>
          </a:solidFill>
          <a:ln>
            <a:noFill/>
          </a:ln>
        </p:spPr>
        <p:txBody>
          <a:bodyPr lIns="0" tIns="0" rIns="0" bIns="0" anchor="ctr"/>
          <a:lstStyle/>
          <a:p>
            <a:endParaRPr lang="zh-CN" altLang="en-US"/>
          </a:p>
        </p:txBody>
      </p:sp>
      <p:sp>
        <p:nvSpPr>
          <p:cNvPr id="28" name="Shape 550">
            <a:extLst>
              <a:ext uri="{FF2B5EF4-FFF2-40B4-BE49-F238E27FC236}">
                <a16:creationId xmlns:a16="http://schemas.microsoft.com/office/drawing/2014/main" id="{972AC67E-7EA8-4E77-A325-CDE4A156942B}"/>
              </a:ext>
            </a:extLst>
          </p:cNvPr>
          <p:cNvSpPr/>
          <p:nvPr/>
        </p:nvSpPr>
        <p:spPr>
          <a:xfrm>
            <a:off x="6083299" y="3460750"/>
            <a:ext cx="2196977" cy="369332"/>
          </a:xfrm>
          <a:prstGeom prst="rect">
            <a:avLst/>
          </a:prstGeom>
          <a:noFill/>
          <a:ln w="12700" cap="flat">
            <a:noFill/>
            <a:miter lim="400000"/>
          </a:ln>
          <a:effectLst/>
          <a:extLst>
            <a:ext uri="{C572A759-6A51-4108-AA02-DFA0A04FC94B}"/>
          </a:ex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Oversampling</a:t>
            </a:r>
            <a:endParaRPr sz="2400" spc="42" dirty="0">
              <a:solidFill>
                <a:schemeClr val="tx1"/>
              </a:solidFill>
              <a:latin typeface="+mn-lt"/>
            </a:endParaRPr>
          </a:p>
        </p:txBody>
      </p:sp>
      <p:sp>
        <p:nvSpPr>
          <p:cNvPr id="29" name="Shape 551">
            <a:extLst>
              <a:ext uri="{FF2B5EF4-FFF2-40B4-BE49-F238E27FC236}">
                <a16:creationId xmlns:a16="http://schemas.microsoft.com/office/drawing/2014/main" id="{1EA3CBD8-CE9A-4EE9-90C8-A29DF445EE6C}"/>
              </a:ext>
            </a:extLst>
          </p:cNvPr>
          <p:cNvSpPr/>
          <p:nvPr/>
        </p:nvSpPr>
        <p:spPr>
          <a:xfrm>
            <a:off x="6083300" y="3937000"/>
            <a:ext cx="2078038" cy="1846659"/>
          </a:xfrm>
          <a:prstGeom prst="rect">
            <a:avLst/>
          </a:prstGeom>
          <a:noFill/>
          <a:ln w="12700" cap="flat">
            <a:noFill/>
            <a:miter lim="400000"/>
          </a:ln>
          <a:effectLst/>
          <a:extLst>
            <a:ext uri="{C572A759-6A51-4108-AA02-DFA0A04FC94B}"/>
          </a:ex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eaLnBrk="1" fontAlgn="auto" hangingPunct="1">
              <a:spcBef>
                <a:spcPts val="0"/>
              </a:spcBef>
              <a:spcAft>
                <a:spcPts val="0"/>
              </a:spcAft>
              <a:defRPr sz="1800" spc="0">
                <a:solidFill>
                  <a:srgbClr val="000000"/>
                </a:solidFill>
              </a:defRPr>
            </a:pPr>
            <a:r>
              <a:rPr lang="en-US" sz="2000" spc="24" dirty="0">
                <a:solidFill>
                  <a:schemeClr val="tx1"/>
                </a:solidFill>
                <a:latin typeface="+mn-lt"/>
              </a:rPr>
              <a:t>Use 5 different oversampling methods to improve the imbalanced data set.</a:t>
            </a:r>
            <a:endParaRPr sz="2000" spc="24" dirty="0">
              <a:solidFill>
                <a:schemeClr val="tx1"/>
              </a:solidFill>
              <a:latin typeface="+mn-lt"/>
            </a:endParaRPr>
          </a:p>
        </p:txBody>
      </p:sp>
      <p:sp>
        <p:nvSpPr>
          <p:cNvPr id="30" name="Shape 553">
            <a:extLst>
              <a:ext uri="{FF2B5EF4-FFF2-40B4-BE49-F238E27FC236}">
                <a16:creationId xmlns:a16="http://schemas.microsoft.com/office/drawing/2014/main" id="{552CFBC2-8E15-4568-8AFB-CA7CB7CB92A9}"/>
              </a:ext>
            </a:extLst>
          </p:cNvPr>
          <p:cNvSpPr/>
          <p:nvPr/>
        </p:nvSpPr>
        <p:spPr>
          <a:xfrm>
            <a:off x="6973888" y="2319338"/>
            <a:ext cx="584200" cy="488950"/>
          </a:xfrm>
          <a:custGeom>
            <a:avLst/>
            <a:gdLst/>
            <a:ahLst/>
            <a:cxnLst>
              <a:cxn ang="0">
                <a:pos x="wd2" y="hd2"/>
              </a:cxn>
              <a:cxn ang="5400000">
                <a:pos x="wd2" y="hd2"/>
              </a:cxn>
              <a:cxn ang="10800000">
                <a:pos x="wd2" y="hd2"/>
              </a:cxn>
              <a:cxn ang="16200000">
                <a:pos x="wd2" y="hd2"/>
              </a:cxn>
            </a:cxnLst>
            <a:rect l="0" t="0" r="r" b="b"/>
            <a:pathLst>
              <a:path w="21600" h="21600" extrusionOk="0">
                <a:moveTo>
                  <a:pt x="8765" y="0"/>
                </a:moveTo>
                <a:cubicBezTo>
                  <a:pt x="9365" y="0"/>
                  <a:pt x="9963" y="51"/>
                  <a:pt x="10556" y="155"/>
                </a:cubicBezTo>
                <a:cubicBezTo>
                  <a:pt x="11152" y="260"/>
                  <a:pt x="11733" y="418"/>
                  <a:pt x="12303" y="632"/>
                </a:cubicBezTo>
                <a:cubicBezTo>
                  <a:pt x="12950" y="898"/>
                  <a:pt x="13588" y="1240"/>
                  <a:pt x="14219" y="1663"/>
                </a:cubicBezTo>
                <a:cubicBezTo>
                  <a:pt x="14850" y="2087"/>
                  <a:pt x="15412" y="2598"/>
                  <a:pt x="15904" y="3199"/>
                </a:cubicBezTo>
                <a:cubicBezTo>
                  <a:pt x="16396" y="3798"/>
                  <a:pt x="16791" y="4475"/>
                  <a:pt x="17088" y="5229"/>
                </a:cubicBezTo>
                <a:cubicBezTo>
                  <a:pt x="17382" y="5989"/>
                  <a:pt x="17530" y="6813"/>
                  <a:pt x="17530" y="7703"/>
                </a:cubicBezTo>
                <a:cubicBezTo>
                  <a:pt x="17530" y="8586"/>
                  <a:pt x="17382" y="9408"/>
                  <a:pt x="17088" y="10162"/>
                </a:cubicBezTo>
                <a:cubicBezTo>
                  <a:pt x="16791" y="10921"/>
                  <a:pt x="16396" y="11596"/>
                  <a:pt x="15904" y="12186"/>
                </a:cubicBezTo>
                <a:cubicBezTo>
                  <a:pt x="15412" y="12776"/>
                  <a:pt x="14850" y="13287"/>
                  <a:pt x="14219" y="13719"/>
                </a:cubicBezTo>
                <a:cubicBezTo>
                  <a:pt x="13588" y="14152"/>
                  <a:pt x="12950" y="14499"/>
                  <a:pt x="12303" y="14758"/>
                </a:cubicBezTo>
                <a:cubicBezTo>
                  <a:pt x="11147" y="15185"/>
                  <a:pt x="9968" y="15397"/>
                  <a:pt x="8765" y="15397"/>
                </a:cubicBezTo>
                <a:cubicBezTo>
                  <a:pt x="8487" y="15397"/>
                  <a:pt x="8214" y="15382"/>
                  <a:pt x="7948" y="15354"/>
                </a:cubicBezTo>
                <a:cubicBezTo>
                  <a:pt x="7683" y="15329"/>
                  <a:pt x="7409" y="15298"/>
                  <a:pt x="7132" y="15258"/>
                </a:cubicBezTo>
                <a:cubicBezTo>
                  <a:pt x="6007" y="16294"/>
                  <a:pt x="4743" y="16995"/>
                  <a:pt x="3347" y="17353"/>
                </a:cubicBezTo>
                <a:cubicBezTo>
                  <a:pt x="3196" y="17393"/>
                  <a:pt x="3034" y="17435"/>
                  <a:pt x="2862" y="17483"/>
                </a:cubicBezTo>
                <a:cubicBezTo>
                  <a:pt x="2688" y="17534"/>
                  <a:pt x="2521" y="17559"/>
                  <a:pt x="2354" y="17559"/>
                </a:cubicBezTo>
                <a:cubicBezTo>
                  <a:pt x="2264" y="17559"/>
                  <a:pt x="2182" y="17514"/>
                  <a:pt x="2111" y="17432"/>
                </a:cubicBezTo>
                <a:cubicBezTo>
                  <a:pt x="2041" y="17342"/>
                  <a:pt x="2005" y="17238"/>
                  <a:pt x="2005" y="17110"/>
                </a:cubicBezTo>
                <a:cubicBezTo>
                  <a:pt x="2005" y="17023"/>
                  <a:pt x="2034" y="16944"/>
                  <a:pt x="2090" y="16873"/>
                </a:cubicBezTo>
                <a:cubicBezTo>
                  <a:pt x="2147" y="16808"/>
                  <a:pt x="2196" y="16746"/>
                  <a:pt x="2241" y="16693"/>
                </a:cubicBezTo>
                <a:cubicBezTo>
                  <a:pt x="2624" y="16235"/>
                  <a:pt x="2897" y="15803"/>
                  <a:pt x="3060" y="15397"/>
                </a:cubicBezTo>
                <a:cubicBezTo>
                  <a:pt x="3220" y="14987"/>
                  <a:pt x="3354" y="14465"/>
                  <a:pt x="3458" y="13813"/>
                </a:cubicBezTo>
                <a:cubicBezTo>
                  <a:pt x="2985" y="13499"/>
                  <a:pt x="2540" y="13129"/>
                  <a:pt x="2123" y="12706"/>
                </a:cubicBezTo>
                <a:cubicBezTo>
                  <a:pt x="1706" y="12279"/>
                  <a:pt x="1342" y="11811"/>
                  <a:pt x="1024" y="11300"/>
                </a:cubicBezTo>
                <a:cubicBezTo>
                  <a:pt x="711" y="10786"/>
                  <a:pt x="459" y="10229"/>
                  <a:pt x="275" y="9623"/>
                </a:cubicBezTo>
                <a:cubicBezTo>
                  <a:pt x="92" y="9021"/>
                  <a:pt x="0" y="8383"/>
                  <a:pt x="0" y="7703"/>
                </a:cubicBezTo>
                <a:cubicBezTo>
                  <a:pt x="0" y="6822"/>
                  <a:pt x="151" y="6000"/>
                  <a:pt x="450" y="5238"/>
                </a:cubicBezTo>
                <a:cubicBezTo>
                  <a:pt x="751" y="4478"/>
                  <a:pt x="1151" y="3798"/>
                  <a:pt x="1650" y="3199"/>
                </a:cubicBezTo>
                <a:cubicBezTo>
                  <a:pt x="2149" y="2598"/>
                  <a:pt x="2716" y="2087"/>
                  <a:pt x="3347" y="1663"/>
                </a:cubicBezTo>
                <a:cubicBezTo>
                  <a:pt x="3978" y="1239"/>
                  <a:pt x="4616" y="898"/>
                  <a:pt x="5261" y="632"/>
                </a:cubicBezTo>
                <a:cubicBezTo>
                  <a:pt x="5832" y="409"/>
                  <a:pt x="6412" y="249"/>
                  <a:pt x="7002" y="150"/>
                </a:cubicBezTo>
                <a:cubicBezTo>
                  <a:pt x="7591" y="48"/>
                  <a:pt x="8179" y="0"/>
                  <a:pt x="8765" y="0"/>
                </a:cubicBezTo>
                <a:moveTo>
                  <a:pt x="8765" y="2160"/>
                </a:moveTo>
                <a:cubicBezTo>
                  <a:pt x="8269" y="2160"/>
                  <a:pt x="7774" y="2202"/>
                  <a:pt x="7278" y="2282"/>
                </a:cubicBezTo>
                <a:cubicBezTo>
                  <a:pt x="6783" y="2366"/>
                  <a:pt x="6287" y="2510"/>
                  <a:pt x="5790" y="2719"/>
                </a:cubicBezTo>
                <a:cubicBezTo>
                  <a:pt x="5348" y="2877"/>
                  <a:pt x="4886" y="3112"/>
                  <a:pt x="4411" y="3419"/>
                </a:cubicBezTo>
                <a:cubicBezTo>
                  <a:pt x="3933" y="3727"/>
                  <a:pt x="3502" y="4086"/>
                  <a:pt x="3114" y="4501"/>
                </a:cubicBezTo>
                <a:cubicBezTo>
                  <a:pt x="2728" y="4916"/>
                  <a:pt x="2413" y="5390"/>
                  <a:pt x="2168" y="5927"/>
                </a:cubicBezTo>
                <a:cubicBezTo>
                  <a:pt x="1925" y="6463"/>
                  <a:pt x="1803" y="7056"/>
                  <a:pt x="1803" y="7703"/>
                </a:cubicBezTo>
                <a:cubicBezTo>
                  <a:pt x="1803" y="8355"/>
                  <a:pt x="1916" y="8925"/>
                  <a:pt x="2147" y="9422"/>
                </a:cubicBezTo>
                <a:cubicBezTo>
                  <a:pt x="2375" y="9919"/>
                  <a:pt x="2667" y="10363"/>
                  <a:pt x="3017" y="10758"/>
                </a:cubicBezTo>
                <a:cubicBezTo>
                  <a:pt x="3373" y="11156"/>
                  <a:pt x="3764" y="11509"/>
                  <a:pt x="4197" y="11811"/>
                </a:cubicBezTo>
                <a:cubicBezTo>
                  <a:pt x="4630" y="12122"/>
                  <a:pt x="5051" y="12407"/>
                  <a:pt x="5465" y="12678"/>
                </a:cubicBezTo>
                <a:lnTo>
                  <a:pt x="5239" y="14177"/>
                </a:lnTo>
                <a:cubicBezTo>
                  <a:pt x="5486" y="14019"/>
                  <a:pt x="5724" y="13827"/>
                  <a:pt x="5955" y="13610"/>
                </a:cubicBezTo>
                <a:cubicBezTo>
                  <a:pt x="6183" y="13395"/>
                  <a:pt x="6407" y="13189"/>
                  <a:pt x="6626" y="12989"/>
                </a:cubicBezTo>
                <a:cubicBezTo>
                  <a:pt x="6979" y="13042"/>
                  <a:pt x="7334" y="13099"/>
                  <a:pt x="7694" y="13152"/>
                </a:cubicBezTo>
                <a:cubicBezTo>
                  <a:pt x="8057" y="13209"/>
                  <a:pt x="8412" y="13232"/>
                  <a:pt x="8765" y="13232"/>
                </a:cubicBezTo>
                <a:cubicBezTo>
                  <a:pt x="9780" y="13232"/>
                  <a:pt x="10771" y="13048"/>
                  <a:pt x="11740" y="12678"/>
                </a:cubicBezTo>
                <a:cubicBezTo>
                  <a:pt x="12197" y="12517"/>
                  <a:pt x="12665" y="12280"/>
                  <a:pt x="13138" y="11978"/>
                </a:cubicBezTo>
                <a:cubicBezTo>
                  <a:pt x="13609" y="11670"/>
                  <a:pt x="14040" y="11306"/>
                  <a:pt x="14421" y="10880"/>
                </a:cubicBezTo>
                <a:cubicBezTo>
                  <a:pt x="14805" y="10459"/>
                  <a:pt x="15120" y="9982"/>
                  <a:pt x="15370" y="9454"/>
                </a:cubicBezTo>
                <a:cubicBezTo>
                  <a:pt x="15617" y="8929"/>
                  <a:pt x="15739" y="8344"/>
                  <a:pt x="15739" y="7703"/>
                </a:cubicBezTo>
                <a:cubicBezTo>
                  <a:pt x="15739" y="7057"/>
                  <a:pt x="15617" y="6464"/>
                  <a:pt x="15370" y="5927"/>
                </a:cubicBezTo>
                <a:cubicBezTo>
                  <a:pt x="15120" y="5391"/>
                  <a:pt x="14805" y="4916"/>
                  <a:pt x="14421" y="4501"/>
                </a:cubicBezTo>
                <a:cubicBezTo>
                  <a:pt x="14040" y="4086"/>
                  <a:pt x="13611" y="3728"/>
                  <a:pt x="13143" y="3420"/>
                </a:cubicBezTo>
                <a:cubicBezTo>
                  <a:pt x="12675" y="3112"/>
                  <a:pt x="12206" y="2878"/>
                  <a:pt x="11740" y="2720"/>
                </a:cubicBezTo>
                <a:cubicBezTo>
                  <a:pt x="11267" y="2511"/>
                  <a:pt x="10780" y="2367"/>
                  <a:pt x="10281" y="2282"/>
                </a:cubicBezTo>
                <a:cubicBezTo>
                  <a:pt x="9782" y="2202"/>
                  <a:pt x="9278" y="2160"/>
                  <a:pt x="8765" y="2160"/>
                </a:cubicBezTo>
                <a:moveTo>
                  <a:pt x="21600" y="11746"/>
                </a:moveTo>
                <a:cubicBezTo>
                  <a:pt x="21600" y="12429"/>
                  <a:pt x="21506" y="13076"/>
                  <a:pt x="21322" y="13672"/>
                </a:cubicBezTo>
                <a:cubicBezTo>
                  <a:pt x="21139" y="14273"/>
                  <a:pt x="20889" y="14829"/>
                  <a:pt x="20574" y="15340"/>
                </a:cubicBezTo>
                <a:cubicBezTo>
                  <a:pt x="20258" y="15854"/>
                  <a:pt x="19891" y="16323"/>
                  <a:pt x="19475" y="16747"/>
                </a:cubicBezTo>
                <a:cubicBezTo>
                  <a:pt x="19058" y="17173"/>
                  <a:pt x="18613" y="17543"/>
                  <a:pt x="18140" y="17856"/>
                </a:cubicBezTo>
                <a:cubicBezTo>
                  <a:pt x="18246" y="18506"/>
                  <a:pt x="18378" y="19031"/>
                  <a:pt x="18540" y="19440"/>
                </a:cubicBezTo>
                <a:cubicBezTo>
                  <a:pt x="18703" y="19841"/>
                  <a:pt x="18973" y="20276"/>
                  <a:pt x="19357" y="20736"/>
                </a:cubicBezTo>
                <a:cubicBezTo>
                  <a:pt x="19402" y="20790"/>
                  <a:pt x="19453" y="20858"/>
                  <a:pt x="19510" y="20931"/>
                </a:cubicBezTo>
                <a:cubicBezTo>
                  <a:pt x="19566" y="21007"/>
                  <a:pt x="19592" y="21092"/>
                  <a:pt x="19592" y="21182"/>
                </a:cubicBezTo>
                <a:cubicBezTo>
                  <a:pt x="19592" y="21326"/>
                  <a:pt x="19555" y="21431"/>
                  <a:pt x="19475" y="21498"/>
                </a:cubicBezTo>
                <a:cubicBezTo>
                  <a:pt x="19397" y="21569"/>
                  <a:pt x="19305" y="21600"/>
                  <a:pt x="19199" y="21600"/>
                </a:cubicBezTo>
                <a:cubicBezTo>
                  <a:pt x="19049" y="21600"/>
                  <a:pt x="18889" y="21572"/>
                  <a:pt x="18714" y="21527"/>
                </a:cubicBezTo>
                <a:cubicBezTo>
                  <a:pt x="18543" y="21473"/>
                  <a:pt x="18387" y="21433"/>
                  <a:pt x="18253" y="21397"/>
                </a:cubicBezTo>
                <a:cubicBezTo>
                  <a:pt x="16855" y="21027"/>
                  <a:pt x="15593" y="20329"/>
                  <a:pt x="14468" y="19302"/>
                </a:cubicBezTo>
                <a:cubicBezTo>
                  <a:pt x="14191" y="19338"/>
                  <a:pt x="13917" y="19369"/>
                  <a:pt x="13652" y="19395"/>
                </a:cubicBezTo>
                <a:cubicBezTo>
                  <a:pt x="13383" y="19423"/>
                  <a:pt x="13113" y="19440"/>
                  <a:pt x="12832" y="19440"/>
                </a:cubicBezTo>
                <a:cubicBezTo>
                  <a:pt x="11865" y="19440"/>
                  <a:pt x="10909" y="19293"/>
                  <a:pt x="9973" y="19002"/>
                </a:cubicBezTo>
                <a:cubicBezTo>
                  <a:pt x="9031" y="18717"/>
                  <a:pt x="8146" y="18279"/>
                  <a:pt x="7313" y="17692"/>
                </a:cubicBezTo>
                <a:lnTo>
                  <a:pt x="7617" y="17475"/>
                </a:lnTo>
                <a:cubicBezTo>
                  <a:pt x="8000" y="17531"/>
                  <a:pt x="8382" y="17559"/>
                  <a:pt x="8765" y="17559"/>
                </a:cubicBezTo>
                <a:cubicBezTo>
                  <a:pt x="10246" y="17559"/>
                  <a:pt x="11677" y="17280"/>
                  <a:pt x="13058" y="16721"/>
                </a:cubicBezTo>
                <a:cubicBezTo>
                  <a:pt x="13892" y="16388"/>
                  <a:pt x="14685" y="15936"/>
                  <a:pt x="15436" y="15374"/>
                </a:cubicBezTo>
                <a:cubicBezTo>
                  <a:pt x="16186" y="14812"/>
                  <a:pt x="16853" y="14149"/>
                  <a:pt x="17432" y="13381"/>
                </a:cubicBezTo>
                <a:cubicBezTo>
                  <a:pt x="18008" y="12618"/>
                  <a:pt x="18470" y="11760"/>
                  <a:pt x="18816" y="10814"/>
                </a:cubicBezTo>
                <a:cubicBezTo>
                  <a:pt x="19162" y="9865"/>
                  <a:pt x="19336" y="8832"/>
                  <a:pt x="19336" y="7703"/>
                </a:cubicBezTo>
                <a:cubicBezTo>
                  <a:pt x="19336" y="7333"/>
                  <a:pt x="19312" y="6957"/>
                  <a:pt x="19267" y="6568"/>
                </a:cubicBezTo>
                <a:cubicBezTo>
                  <a:pt x="19943" y="7217"/>
                  <a:pt x="20501" y="7979"/>
                  <a:pt x="20941" y="8855"/>
                </a:cubicBezTo>
                <a:cubicBezTo>
                  <a:pt x="21379" y="9727"/>
                  <a:pt x="21600" y="10693"/>
                  <a:pt x="21600" y="11746"/>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
        <p:nvSpPr>
          <p:cNvPr id="31" name="Shape 555">
            <a:extLst>
              <a:ext uri="{FF2B5EF4-FFF2-40B4-BE49-F238E27FC236}">
                <a16:creationId xmlns:a16="http://schemas.microsoft.com/office/drawing/2014/main" id="{DB912B6F-3443-4BC4-A715-B89E973D2EAC}"/>
              </a:ext>
            </a:extLst>
          </p:cNvPr>
          <p:cNvSpPr>
            <a:spLocks/>
          </p:cNvSpPr>
          <p:nvPr/>
        </p:nvSpPr>
        <p:spPr bwMode="auto">
          <a:xfrm>
            <a:off x="8161338" y="1935163"/>
            <a:ext cx="2528887" cy="12763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7" y="0"/>
                </a:moveTo>
                <a:lnTo>
                  <a:pt x="3117" y="10867"/>
                </a:lnTo>
                <a:lnTo>
                  <a:pt x="0" y="21600"/>
                </a:lnTo>
                <a:lnTo>
                  <a:pt x="18545" y="21600"/>
                </a:lnTo>
                <a:lnTo>
                  <a:pt x="21600" y="10963"/>
                </a:lnTo>
                <a:lnTo>
                  <a:pt x="18671" y="18"/>
                </a:lnTo>
                <a:lnTo>
                  <a:pt x="47" y="0"/>
                </a:lnTo>
                <a:close/>
              </a:path>
            </a:pathLst>
          </a:custGeom>
          <a:solidFill>
            <a:schemeClr val="accent1"/>
          </a:solidFill>
          <a:ln>
            <a:noFill/>
          </a:ln>
        </p:spPr>
        <p:txBody>
          <a:bodyPr lIns="0" tIns="0" rIns="0" bIns="0" anchor="ctr"/>
          <a:lstStyle/>
          <a:p>
            <a:endParaRPr lang="zh-CN" altLang="en-US"/>
          </a:p>
        </p:txBody>
      </p:sp>
      <p:sp>
        <p:nvSpPr>
          <p:cNvPr id="32" name="Shape 556">
            <a:extLst>
              <a:ext uri="{FF2B5EF4-FFF2-40B4-BE49-F238E27FC236}">
                <a16:creationId xmlns:a16="http://schemas.microsoft.com/office/drawing/2014/main" id="{9F76B360-A45C-403C-8485-9AE7CC137E00}"/>
              </a:ext>
            </a:extLst>
          </p:cNvPr>
          <p:cNvSpPr/>
          <p:nvPr/>
        </p:nvSpPr>
        <p:spPr>
          <a:xfrm>
            <a:off x="8350249" y="3460750"/>
            <a:ext cx="2557077" cy="369332"/>
          </a:xfrm>
          <a:prstGeom prst="rect">
            <a:avLst/>
          </a:prstGeom>
          <a:noFill/>
          <a:ln w="12700" cap="flat">
            <a:noFill/>
            <a:miter lim="400000"/>
          </a:ln>
          <a:effectLst/>
          <a:extLst>
            <a:ext uri="{C572A759-6A51-4108-AA02-DFA0A04FC94B}"/>
          </a:extLst>
        </p:spPr>
        <p:txBody>
          <a:bodyPr wrap="square" lIns="0" tIns="0" rIns="0" bIns="0" anchor="t">
            <a:spAutoFit/>
          </a:bodyPr>
          <a:lstStyle>
            <a:lvl1pPr algn="l">
              <a:defRPr sz="4200" spc="84">
                <a:solidFill>
                  <a:srgbClr val="AAAAAA"/>
                </a:solidFill>
                <a:latin typeface="Oswald Light"/>
                <a:ea typeface="Oswald Light"/>
                <a:cs typeface="Oswald Light"/>
                <a:sym typeface="Oswald Light"/>
              </a:defRPr>
            </a:lvl1pPr>
          </a:lstStyle>
          <a:p>
            <a:pPr eaLnBrk="1" fontAlgn="auto" hangingPunct="1">
              <a:spcBef>
                <a:spcPts val="0"/>
              </a:spcBef>
              <a:spcAft>
                <a:spcPts val="0"/>
              </a:spcAft>
              <a:defRPr sz="1800" spc="0">
                <a:solidFill>
                  <a:srgbClr val="000000"/>
                </a:solidFill>
              </a:defRPr>
            </a:pPr>
            <a:r>
              <a:rPr lang="en-US" sz="2400" spc="42" dirty="0">
                <a:solidFill>
                  <a:schemeClr val="tx1"/>
                </a:solidFill>
                <a:latin typeface="+mn-lt"/>
              </a:rPr>
              <a:t>Tunning Parameter</a:t>
            </a:r>
          </a:p>
        </p:txBody>
      </p:sp>
      <p:sp>
        <p:nvSpPr>
          <p:cNvPr id="33" name="Shape 557">
            <a:extLst>
              <a:ext uri="{FF2B5EF4-FFF2-40B4-BE49-F238E27FC236}">
                <a16:creationId xmlns:a16="http://schemas.microsoft.com/office/drawing/2014/main" id="{7673C30B-FC96-492C-9389-FF1517FE2F28}"/>
              </a:ext>
            </a:extLst>
          </p:cNvPr>
          <p:cNvSpPr/>
          <p:nvPr/>
        </p:nvSpPr>
        <p:spPr>
          <a:xfrm>
            <a:off x="8350249" y="3937000"/>
            <a:ext cx="2339975" cy="923330"/>
          </a:xfrm>
          <a:prstGeom prst="rect">
            <a:avLst/>
          </a:prstGeom>
          <a:noFill/>
          <a:ln w="12700" cap="flat">
            <a:noFill/>
            <a:miter lim="400000"/>
          </a:ln>
          <a:effectLst/>
          <a:extLst>
            <a:ext uri="{C572A759-6A51-4108-AA02-DFA0A04FC94B}"/>
          </a:extLst>
        </p:spPr>
        <p:txBody>
          <a:bodyPr wrap="square" lIns="0" tIns="0" rIns="0" bIns="0" anchor="t">
            <a:spAutoFit/>
          </a:bodyPr>
          <a:lstStyle>
            <a:lvl1pPr algn="l">
              <a:defRPr sz="2400" spc="48">
                <a:solidFill>
                  <a:srgbClr val="929292"/>
                </a:solidFill>
                <a:latin typeface="Source Sans Pro"/>
                <a:ea typeface="Source Sans Pro"/>
                <a:cs typeface="Source Sans Pro"/>
                <a:sym typeface="Source Sans Pro"/>
              </a:defRPr>
            </a:lvl1pPr>
          </a:lstStyle>
          <a:p>
            <a:pPr>
              <a:spcBef>
                <a:spcPts val="0"/>
              </a:spcBef>
              <a:spcAft>
                <a:spcPts val="0"/>
              </a:spcAft>
              <a:defRPr sz="1800" spc="0">
                <a:solidFill>
                  <a:srgbClr val="000000"/>
                </a:solidFill>
              </a:defRPr>
            </a:pPr>
            <a:r>
              <a:rPr lang="en-US" sz="2000" spc="24" dirty="0">
                <a:solidFill>
                  <a:schemeClr val="tx1"/>
                </a:solidFill>
                <a:latin typeface="+mn-lt"/>
              </a:rPr>
              <a:t>Use Grid Search to </a:t>
            </a:r>
            <a:r>
              <a:rPr lang="en-US" sz="2000" spc="24">
                <a:solidFill>
                  <a:schemeClr val="tx1"/>
                </a:solidFill>
                <a:latin typeface="+mn-lt"/>
              </a:rPr>
              <a:t>Tune the C value and penalty type.</a:t>
            </a:r>
            <a:endParaRPr lang="en-US">
              <a:solidFill>
                <a:schemeClr val="tx1"/>
              </a:solidFill>
            </a:endParaRPr>
          </a:p>
        </p:txBody>
      </p:sp>
      <p:sp>
        <p:nvSpPr>
          <p:cNvPr id="34" name="Shape 559">
            <a:extLst>
              <a:ext uri="{FF2B5EF4-FFF2-40B4-BE49-F238E27FC236}">
                <a16:creationId xmlns:a16="http://schemas.microsoft.com/office/drawing/2014/main" id="{22EC79CF-FADC-44F0-AC8E-E3998A9C32D2}"/>
              </a:ext>
            </a:extLst>
          </p:cNvPr>
          <p:cNvSpPr/>
          <p:nvPr/>
        </p:nvSpPr>
        <p:spPr>
          <a:xfrm>
            <a:off x="9190038" y="2319338"/>
            <a:ext cx="573087" cy="4794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9050" tIns="19050" rIns="19050" bIns="19050" anchor="ctr"/>
          <a:lstStyle/>
          <a:p>
            <a:pPr defTabSz="228600" eaLnBrk="1" fontAlgn="auto" hangingPunct="1">
              <a:spcBef>
                <a:spcPts val="0"/>
              </a:spcBef>
              <a:spcAft>
                <a:spcPts val="0"/>
              </a:spcAft>
              <a:defRPr sz="6400">
                <a:solidFill>
                  <a:srgbClr val="FFFFFF"/>
                </a:solidFill>
                <a:effectLst>
                  <a:outerShdw blurRad="38100" dist="12700" dir="5400000" rotWithShape="0">
                    <a:srgbClr val="000000">
                      <a:alpha val="50000"/>
                    </a:srgbClr>
                  </a:outerShdw>
                </a:effectLst>
              </a:defRPr>
            </a:pPr>
            <a:endParaRPr sz="3200">
              <a:solidFill>
                <a:srgbClr val="FFFFFF"/>
              </a:solidFill>
              <a:effectLst>
                <a:outerShdw blurRad="38100" dist="12700" dir="5400000" rotWithShape="0">
                  <a:srgbClr val="000000">
                    <a:alpha val="50000"/>
                  </a:srgbClr>
                </a:outerShdw>
              </a:effectLst>
              <a:latin typeface="+mn-lt"/>
              <a:ea typeface="+mn-ea"/>
            </a:endParaRPr>
          </a:p>
        </p:txBody>
      </p:sp>
    </p:spTree>
    <p:extLst>
      <p:ext uri="{BB962C8B-B14F-4D97-AF65-F5344CB8AC3E}">
        <p14:creationId xmlns:p14="http://schemas.microsoft.com/office/powerpoint/2010/main" val="2052871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b758c575d3afaa4a23037e74bea4a653611b5f"/>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a5n2khbq"/>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00B0F0"/>
      </a:accent1>
      <a:accent2>
        <a:srgbClr val="1570C1"/>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59CC28AF916B4490F352036964F7D1" ma:contentTypeVersion="5" ma:contentTypeDescription="Create a new document." ma:contentTypeScope="" ma:versionID="ea8bb7fb3a5323c1b871ce24abfdbcef">
  <xsd:schema xmlns:xsd="http://www.w3.org/2001/XMLSchema" xmlns:xs="http://www.w3.org/2001/XMLSchema" xmlns:p="http://schemas.microsoft.com/office/2006/metadata/properties" xmlns:ns2="d4addc1d-37a7-4d26-9377-2122361ef123" targetNamespace="http://schemas.microsoft.com/office/2006/metadata/properties" ma:root="true" ma:fieldsID="405e567ac8fa4ba9acb51f4c6b11c1b8" ns2:_="">
    <xsd:import namespace="d4addc1d-37a7-4d26-9377-2122361ef1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addc1d-37a7-4d26-9377-2122361ef1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3E9906-EFBB-48E3-99CD-9146CDBC5625}">
  <ds:schemaRefs>
    <ds:schemaRef ds:uri="http://schemas.microsoft.com/sharepoint/v3/contenttype/forms"/>
  </ds:schemaRefs>
</ds:datastoreItem>
</file>

<file path=customXml/itemProps2.xml><?xml version="1.0" encoding="utf-8"?>
<ds:datastoreItem xmlns:ds="http://schemas.openxmlformats.org/officeDocument/2006/customXml" ds:itemID="{15083815-0A7F-490F-B9D3-EB6BC643D1C9}">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d4addc1d-37a7-4d26-9377-2122361ef123"/>
    <ds:schemaRef ds:uri="http://www.w3.org/XML/1998/namespace"/>
  </ds:schemaRefs>
</ds:datastoreItem>
</file>

<file path=customXml/itemProps3.xml><?xml version="1.0" encoding="utf-8"?>
<ds:datastoreItem xmlns:ds="http://schemas.openxmlformats.org/officeDocument/2006/customXml" ds:itemID="{255A643B-FE29-466F-86F4-5AE25FE54666}"/>
</file>

<file path=docProps/app.xml><?xml version="1.0" encoding="utf-8"?>
<Properties xmlns="http://schemas.openxmlformats.org/officeDocument/2006/extended-properties" xmlns:vt="http://schemas.openxmlformats.org/officeDocument/2006/docPropsVTypes">
  <TotalTime>0</TotalTime>
  <Words>2289</Words>
  <Application>Microsoft Office PowerPoint</Application>
  <PresentationFormat>宽屏</PresentationFormat>
  <Paragraphs>455</Paragraphs>
  <Slides>26</Slides>
  <Notes>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Data Description</vt:lpstr>
      <vt:lpstr>Data Description</vt:lpstr>
      <vt:lpstr>Feature Engineering</vt:lpstr>
      <vt:lpstr>Data Preprocessing</vt:lpstr>
      <vt:lpstr>Modeling</vt:lpstr>
      <vt:lpstr>Logistic Regression</vt:lpstr>
      <vt:lpstr>Logistic Regression</vt:lpstr>
      <vt:lpstr>Logistic Regression</vt:lpstr>
      <vt:lpstr>Support Vector Machine</vt:lpstr>
      <vt:lpstr>Support Vector Machine</vt:lpstr>
      <vt:lpstr>Support Vector Machine</vt:lpstr>
      <vt:lpstr>Support Vector Machine</vt:lpstr>
      <vt:lpstr> Decision Tree </vt:lpstr>
      <vt:lpstr>Preprocess for Decision Tree</vt:lpstr>
      <vt:lpstr> Decision Tree</vt:lpstr>
      <vt:lpstr>XGBoost Classifier – implementation of gradient boosting</vt:lpstr>
      <vt:lpstr>XGB results</vt:lpstr>
      <vt:lpstr>Random Forest Classifier</vt:lpstr>
      <vt:lpstr>Random Forest Classifier</vt:lpstr>
      <vt:lpstr>Random Forest Classifier</vt:lpstr>
      <vt:lpstr>Random Forest Classifier Visualization of features importance </vt:lpstr>
      <vt:lpstr>Conclusion and Reflection</vt:lpstr>
      <vt:lpstr>Conclusion and Reflection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
  <cp:keywords>https://800sucai.taobao.com/</cp:keywords>
  <dc:description>https://800sucai.taobao.com/</dc:description>
  <cp:lastModifiedBy/>
  <cp:revision>89</cp:revision>
  <dcterms:created xsi:type="dcterms:W3CDTF">2015-06-07T14:37:57Z</dcterms:created>
  <dcterms:modified xsi:type="dcterms:W3CDTF">2020-11-01T07:16:53Z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0x0101000E59CC28AF916B4490F352036964F7D1</vt:lpwstr>
  </property>
</Properties>
</file>