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"/>
  </p:notesMasterIdLst>
  <p:handoutMasterIdLst>
    <p:handoutMasterId r:id="rId7"/>
  </p:handoutMasterIdLst>
  <p:sldIdLst>
    <p:sldId id="325" r:id="rId2"/>
    <p:sldId id="566" r:id="rId3"/>
    <p:sldId id="578" r:id="rId4"/>
    <p:sldId id="579" r:id="rId5"/>
  </p:sldIdLst>
  <p:sldSz cx="9144000" cy="6858000" type="screen4x3"/>
  <p:notesSz cx="7099300" cy="10234613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F7E"/>
    <a:srgbClr val="F58220"/>
    <a:srgbClr val="339933"/>
    <a:srgbClr val="006600"/>
    <a:srgbClr val="C00085"/>
    <a:srgbClr val="898989"/>
    <a:srgbClr val="33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3979" autoAdjust="0"/>
  </p:normalViewPr>
  <p:slideViewPr>
    <p:cSldViewPr snapToGrid="0">
      <p:cViewPr varScale="1">
        <p:scale>
          <a:sx n="83" d="100"/>
          <a:sy n="83" d="100"/>
        </p:scale>
        <p:origin x="13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6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7" y="2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r">
              <a:defRPr sz="1200"/>
            </a:lvl1pPr>
          </a:lstStyle>
          <a:p>
            <a:fld id="{43F1A4C9-FB5C-B247-A357-650712A3F0A8}" type="datetimeFigureOut">
              <a:rPr lang="en-US" smtClean="0"/>
              <a:pPr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7" y="9721108"/>
            <a:ext cx="3076363" cy="511731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r">
              <a:defRPr sz="1200"/>
            </a:lvl1pPr>
          </a:lstStyle>
          <a:p>
            <a:fld id="{C9D91F05-50D7-A946-8902-88FA310261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2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4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7" y="4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/>
          <a:lstStyle>
            <a:lvl1pPr algn="r">
              <a:defRPr sz="1200"/>
            </a:lvl1pPr>
          </a:lstStyle>
          <a:p>
            <a:fld id="{EA4960E5-F060-4C88-B1C5-5A6F5890BEF6}" type="datetimeFigureOut">
              <a:rPr lang="en-SG" smtClean="0"/>
              <a:pPr/>
              <a:t>10/1/2024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24" tIns="49512" rIns="99024" bIns="49512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7"/>
            <a:ext cx="5679440" cy="4029879"/>
          </a:xfrm>
          <a:prstGeom prst="rect">
            <a:avLst/>
          </a:prstGeom>
        </p:spPr>
        <p:txBody>
          <a:bodyPr vert="horz" lIns="99024" tIns="49512" rIns="99024" bIns="4951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10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7" y="9721110"/>
            <a:ext cx="3076363" cy="513507"/>
          </a:xfrm>
          <a:prstGeom prst="rect">
            <a:avLst/>
          </a:prstGeom>
        </p:spPr>
        <p:txBody>
          <a:bodyPr vert="horz" lIns="99024" tIns="49512" rIns="99024" bIns="49512" rtlCol="0" anchor="b"/>
          <a:lstStyle>
            <a:lvl1pPr algn="r">
              <a:defRPr sz="1200"/>
            </a:lvl1pPr>
          </a:lstStyle>
          <a:p>
            <a:fld id="{5E13ECD2-14D7-4265-AF23-95505127F74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3632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26">
              <a:defRPr/>
            </a:pPr>
            <a:fld id="{5E13ECD2-14D7-4265-AF23-95505127F74C}" type="slidenum">
              <a:rPr lang="en-SG">
                <a:solidFill>
                  <a:prstClr val="black"/>
                </a:solidFill>
                <a:latin typeface="Calibri"/>
              </a:rPr>
              <a:pPr defTabSz="914326">
                <a:defRPr/>
              </a:pPr>
              <a:t>1</a:t>
            </a:fld>
            <a:endParaRPr lang="en-SG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113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88466" y="2121318"/>
            <a:ext cx="7411601" cy="1280230"/>
          </a:xfrm>
        </p:spPr>
        <p:txBody>
          <a:bodyPr anchor="t">
            <a:normAutofit/>
          </a:bodyPr>
          <a:lstStyle>
            <a:lvl1pPr algn="l">
              <a:defRPr sz="4400" b="1" cap="all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388466" y="4127588"/>
            <a:ext cx="6846887" cy="144110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92325"/>
            <a:ext cx="1177848" cy="1093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4725" y="-22280"/>
            <a:ext cx="284673" cy="5373216"/>
          </a:xfrm>
          <a:prstGeom prst="rect">
            <a:avLst/>
          </a:prstGeom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pic>
        <p:nvPicPr>
          <p:cNvPr id="16" name="Picture 15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67027"/>
            <a:ext cx="7886700" cy="4143375"/>
          </a:xfrm>
        </p:spPr>
        <p:txBody>
          <a:bodyPr/>
          <a:lstStyle>
            <a:lvl1pPr marL="514350" indent="-514350" algn="just">
              <a:buFont typeface="Arial" panose="020B0604020202020204" pitchFamily="34" charset="0"/>
              <a:buChar char="•"/>
              <a:defRPr b="0" cap="none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Agenda 1</a:t>
            </a:r>
          </a:p>
          <a:p>
            <a:pPr lvl="0"/>
            <a:r>
              <a:rPr lang="en-US" dirty="0"/>
              <a:t>Agenda 2</a:t>
            </a:r>
          </a:p>
          <a:p>
            <a:pPr lvl="0"/>
            <a:r>
              <a:rPr lang="en-US" dirty="0"/>
              <a:t>Agenda 3</a:t>
            </a:r>
          </a:p>
          <a:p>
            <a:pPr lvl="0"/>
            <a:r>
              <a:rPr lang="en-US" dirty="0"/>
              <a:t>Agenda 4</a:t>
            </a:r>
          </a:p>
          <a:p>
            <a:pPr lvl="0"/>
            <a:r>
              <a:rPr lang="en-US" dirty="0"/>
              <a:t>Agenda 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9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50831"/>
            <a:ext cx="6600413" cy="545561"/>
          </a:xfrm>
        </p:spPr>
        <p:txBody>
          <a:bodyPr>
            <a:normAutofit/>
          </a:bodyPr>
          <a:lstStyle>
            <a:lvl1pPr>
              <a:defRPr sz="3200" b="1" cap="none" baseline="0">
                <a:solidFill>
                  <a:srgbClr val="173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8" y="250831"/>
            <a:ext cx="583844" cy="54556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pic>
        <p:nvPicPr>
          <p:cNvPr id="11" name="Picture 10" descr="Text, logo&#10;&#10;Description automatically generated">
            <a:extLst>
              <a:ext uri="{FF2B5EF4-FFF2-40B4-BE49-F238E27FC236}">
                <a16:creationId xmlns:a16="http://schemas.microsoft.com/office/drawing/2014/main" id="{AF7E7A68-C5A8-F140-6942-CEE76DEE11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71881" y="186812"/>
            <a:ext cx="1828800" cy="6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0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325" y="6492872"/>
            <a:ext cx="1052945" cy="266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SG" dirty="0"/>
              <a:t>Page </a:t>
            </a:r>
            <a:fld id="{2F63C605-4FC6-46DE-BC90-871762EA3F52}" type="slidenum">
              <a:rPr lang="en-SG" smtClean="0"/>
              <a:pPr algn="ctr"/>
              <a:t>‹#›</a:t>
            </a:fld>
            <a:endParaRPr lang="en-SG" dirty="0"/>
          </a:p>
        </p:txBody>
      </p:sp>
      <p:sp>
        <p:nvSpPr>
          <p:cNvPr id="9" name="Date Placeholder 4"/>
          <p:cNvSpPr txBox="1">
            <a:spLocks/>
          </p:cNvSpPr>
          <p:nvPr userDrawn="1"/>
        </p:nvSpPr>
        <p:spPr>
          <a:xfrm>
            <a:off x="4375064" y="6492872"/>
            <a:ext cx="3715991" cy="2668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000" kern="1200" baseline="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</a:rPr>
              <a:t>© 2024 National University of Singapore.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4046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SRSD Day1 worksheet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b="0" dirty="0"/>
              <a:t>Instruction: This activity involves a group discussion. Each participant is required to submit their work individually, although it's permissible to submit the same file as their teammate.</a:t>
            </a:r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24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List your team members’ full name (as in your course registration)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050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CB6C-57FF-41C1-B108-2B816F2D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Case study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6B5C0-BBE6-41F9-9454-17CCCDDC2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3</a:t>
            </a:fld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41DAF0-AFAA-40C7-919E-67A753D74075}"/>
                  </a:ext>
                </a:extLst>
              </p:cNvPr>
              <p:cNvSpPr/>
              <p:nvPr/>
            </p:nvSpPr>
            <p:spPr>
              <a:xfrm>
                <a:off x="150158" y="796392"/>
                <a:ext cx="8843683" cy="293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SG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 temporary collection counter is set up for hand sanitizer collection in the community club. Your vision system consists of two calibrated cameras; they have the same focal length of 20cm, and a baseline of 10cm, the pixel size in the camera is assumed to be 0.1cm/pixel; each image has a resolution of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1920</m:t>
                    </m:r>
                    <m:r>
                      <a:rPr lang="en-SG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SG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1080</m:t>
                    </m:r>
                  </m:oMath>
                </a14:m>
                <a:r>
                  <a:rPr lang="en-SG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pixels. </a:t>
                </a:r>
                <a:r>
                  <a:rPr lang="en-SG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sensing range (the largest feasible distance) it can measure. </a:t>
                </a:r>
                <a:r>
                  <a:rPr lang="en-SG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To monitor a bigger space and a larger distance, your camera vendor recommends you purchase another product with the same stereo camera models but the two cameras are configured with a larger baseline distance (e.g., 15cm) between them. Do you agree with this camera vendor’s suggestion? Explain your answers.</a:t>
                </a:r>
                <a:endParaRPr lang="en-SG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41DAF0-AFAA-40C7-919E-67A753D74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58" y="796392"/>
                <a:ext cx="8843683" cy="2932213"/>
              </a:xfrm>
              <a:prstGeom prst="rect">
                <a:avLst/>
              </a:prstGeom>
              <a:blipFill>
                <a:blip r:embed="rId2"/>
                <a:stretch>
                  <a:fillRect l="-621" t="-624" r="-621" b="-24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9">
            <a:extLst>
              <a:ext uri="{FF2B5EF4-FFF2-40B4-BE49-F238E27FC236}">
                <a16:creationId xmlns:a16="http://schemas.microsoft.com/office/drawing/2014/main" id="{7E515032-FADB-4C99-9283-B59BE95B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81" y="3850738"/>
            <a:ext cx="5565000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45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CAC8-6470-4F56-927B-0B2BFCAE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Your answers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28FE6-842A-4B55-8968-2471692E7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SG"/>
              <a:t>Page </a:t>
            </a:r>
            <a:fld id="{2F63C605-4FC6-46DE-BC90-871762EA3F52}" type="slidenum">
              <a:rPr lang="en-SG" smtClean="0"/>
              <a:pPr algn="ctr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47765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OFOOTER" val="No"/>
</p:tagLst>
</file>

<file path=ppt/theme/theme1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73F7E"/>
      </a:accent1>
      <a:accent2>
        <a:srgbClr val="F58220"/>
      </a:accent2>
      <a:accent3>
        <a:srgbClr val="404040"/>
      </a:accent3>
      <a:accent4>
        <a:srgbClr val="33BBBC"/>
      </a:accent4>
      <a:accent5>
        <a:srgbClr val="7F7F7F"/>
      </a:accent5>
      <a:accent6>
        <a:srgbClr val="FFFFFF"/>
      </a:accent6>
      <a:hlink>
        <a:srgbClr val="173F7E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91B66467-7EFC-4B58-A0EB-3450E8B960CD}" vid="{B85C76FD-7EC2-4663-96A4-3E9E85EF7C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Words>198</Words>
  <Application>Microsoft Office PowerPoint</Application>
  <PresentationFormat>On-screen Show (4:3)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1_Theme1</vt:lpstr>
      <vt:lpstr>SRSD Day1 worksheet</vt:lpstr>
      <vt:lpstr>Team members</vt:lpstr>
      <vt:lpstr>Case study</vt:lpstr>
      <vt:lpstr>Your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Xingkang</dc:creator>
  <cp:lastModifiedBy>Tian Jing</cp:lastModifiedBy>
  <cp:revision>1062</cp:revision>
  <cp:lastPrinted>2017-10-05T01:59:11Z</cp:lastPrinted>
  <dcterms:created xsi:type="dcterms:W3CDTF">2014-12-11T07:55:35Z</dcterms:created>
  <dcterms:modified xsi:type="dcterms:W3CDTF">2024-01-10T11:01:32Z</dcterms:modified>
</cp:coreProperties>
</file>