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6"/>
  </p:notesMasterIdLst>
  <p:handoutMasterIdLst>
    <p:handoutMasterId r:id="rId7"/>
  </p:handoutMasterIdLst>
  <p:sldIdLst>
    <p:sldId id="325" r:id="rId2"/>
    <p:sldId id="566" r:id="rId3"/>
    <p:sldId id="638" r:id="rId4"/>
    <p:sldId id="571" r:id="rId5"/>
  </p:sldIdLst>
  <p:sldSz cx="9144000" cy="6858000" type="screen4x3"/>
  <p:notesSz cx="7099300" cy="10234613"/>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F7E"/>
    <a:srgbClr val="F58220"/>
    <a:srgbClr val="339933"/>
    <a:srgbClr val="006600"/>
    <a:srgbClr val="C00085"/>
    <a:srgbClr val="898989"/>
    <a:srgbClr val="33B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3979" autoAdjust="0"/>
  </p:normalViewPr>
  <p:slideViewPr>
    <p:cSldViewPr snapToGrid="0">
      <p:cViewPr varScale="1">
        <p:scale>
          <a:sx n="83" d="100"/>
          <a:sy n="83" d="100"/>
        </p:scale>
        <p:origin x="136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6363" cy="511731"/>
          </a:xfrm>
          <a:prstGeom prst="rect">
            <a:avLst/>
          </a:prstGeom>
        </p:spPr>
        <p:txBody>
          <a:bodyPr vert="horz" lIns="99024" tIns="49512" rIns="99024" bIns="49512" rtlCol="0"/>
          <a:lstStyle>
            <a:lvl1pPr algn="l">
              <a:defRPr sz="1200"/>
            </a:lvl1pPr>
          </a:lstStyle>
          <a:p>
            <a:endParaRPr lang="en-US"/>
          </a:p>
        </p:txBody>
      </p:sp>
      <p:sp>
        <p:nvSpPr>
          <p:cNvPr id="3" name="Date Placeholder 2"/>
          <p:cNvSpPr>
            <a:spLocks noGrp="1"/>
          </p:cNvSpPr>
          <p:nvPr>
            <p:ph type="dt" sz="quarter" idx="1"/>
          </p:nvPr>
        </p:nvSpPr>
        <p:spPr>
          <a:xfrm>
            <a:off x="4021297" y="2"/>
            <a:ext cx="3076363" cy="511731"/>
          </a:xfrm>
          <a:prstGeom prst="rect">
            <a:avLst/>
          </a:prstGeom>
        </p:spPr>
        <p:txBody>
          <a:bodyPr vert="horz" lIns="99024" tIns="49512" rIns="99024" bIns="49512" rtlCol="0"/>
          <a:lstStyle>
            <a:lvl1pPr algn="r">
              <a:defRPr sz="1200"/>
            </a:lvl1pPr>
          </a:lstStyle>
          <a:p>
            <a:fld id="{43F1A4C9-FB5C-B247-A357-650712A3F0A8}" type="datetimeFigureOut">
              <a:rPr lang="en-US" smtClean="0"/>
              <a:pPr/>
              <a:t>1/10/2024</a:t>
            </a:fld>
            <a:endParaRPr lang="en-US"/>
          </a:p>
        </p:txBody>
      </p:sp>
      <p:sp>
        <p:nvSpPr>
          <p:cNvPr id="4" name="Footer Placeholder 3"/>
          <p:cNvSpPr>
            <a:spLocks noGrp="1"/>
          </p:cNvSpPr>
          <p:nvPr>
            <p:ph type="ftr" sz="quarter" idx="2"/>
          </p:nvPr>
        </p:nvSpPr>
        <p:spPr>
          <a:xfrm>
            <a:off x="2" y="9721108"/>
            <a:ext cx="3076363" cy="511731"/>
          </a:xfrm>
          <a:prstGeom prst="rect">
            <a:avLst/>
          </a:prstGeom>
        </p:spPr>
        <p:txBody>
          <a:bodyPr vert="horz" lIns="99024" tIns="49512" rIns="99024" bIns="49512" rtlCol="0" anchor="b"/>
          <a:lstStyle>
            <a:lvl1pPr algn="l">
              <a:defRPr sz="1200"/>
            </a:lvl1pPr>
          </a:lstStyle>
          <a:p>
            <a:endParaRPr lang="en-US"/>
          </a:p>
        </p:txBody>
      </p:sp>
      <p:sp>
        <p:nvSpPr>
          <p:cNvPr id="5" name="Slide Number Placeholder 4"/>
          <p:cNvSpPr>
            <a:spLocks noGrp="1"/>
          </p:cNvSpPr>
          <p:nvPr>
            <p:ph type="sldNum" sz="quarter" idx="3"/>
          </p:nvPr>
        </p:nvSpPr>
        <p:spPr>
          <a:xfrm>
            <a:off x="4021297" y="9721108"/>
            <a:ext cx="3076363" cy="511731"/>
          </a:xfrm>
          <a:prstGeom prst="rect">
            <a:avLst/>
          </a:prstGeom>
        </p:spPr>
        <p:txBody>
          <a:bodyPr vert="horz" lIns="99024" tIns="49512" rIns="99024" bIns="49512" rtlCol="0" anchor="b"/>
          <a:lstStyle>
            <a:lvl1pPr algn="r">
              <a:defRPr sz="1200"/>
            </a:lvl1pPr>
          </a:lstStyle>
          <a:p>
            <a:fld id="{C9D91F05-50D7-A946-8902-88FA310261AF}" type="slidenum">
              <a:rPr lang="en-US" smtClean="0"/>
              <a:pPr/>
              <a:t>‹#›</a:t>
            </a:fld>
            <a:endParaRPr lang="en-US"/>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4"/>
            <a:ext cx="3076363" cy="513507"/>
          </a:xfrm>
          <a:prstGeom prst="rect">
            <a:avLst/>
          </a:prstGeom>
        </p:spPr>
        <p:txBody>
          <a:bodyPr vert="horz" lIns="99024" tIns="49512" rIns="99024" bIns="49512" rtlCol="0"/>
          <a:lstStyle>
            <a:lvl1pPr algn="l">
              <a:defRPr sz="1200"/>
            </a:lvl1pPr>
          </a:lstStyle>
          <a:p>
            <a:endParaRPr lang="en-SG"/>
          </a:p>
        </p:txBody>
      </p:sp>
      <p:sp>
        <p:nvSpPr>
          <p:cNvPr id="3" name="Date Placeholder 2"/>
          <p:cNvSpPr>
            <a:spLocks noGrp="1"/>
          </p:cNvSpPr>
          <p:nvPr>
            <p:ph type="dt" idx="1"/>
          </p:nvPr>
        </p:nvSpPr>
        <p:spPr>
          <a:xfrm>
            <a:off x="4021297" y="4"/>
            <a:ext cx="3076363" cy="513507"/>
          </a:xfrm>
          <a:prstGeom prst="rect">
            <a:avLst/>
          </a:prstGeom>
        </p:spPr>
        <p:txBody>
          <a:bodyPr vert="horz" lIns="99024" tIns="49512" rIns="99024" bIns="49512" rtlCol="0"/>
          <a:lstStyle>
            <a:lvl1pPr algn="r">
              <a:defRPr sz="1200"/>
            </a:lvl1pPr>
          </a:lstStyle>
          <a:p>
            <a:fld id="{EA4960E5-F060-4C88-B1C5-5A6F5890BEF6}" type="datetimeFigureOut">
              <a:rPr lang="en-SG" smtClean="0"/>
              <a:pPr/>
              <a:t>10/1/2024</a:t>
            </a:fld>
            <a:endParaRPr lang="en-SG"/>
          </a:p>
        </p:txBody>
      </p:sp>
      <p:sp>
        <p:nvSpPr>
          <p:cNvPr id="4" name="Slide Image Placeholder 3"/>
          <p:cNvSpPr>
            <a:spLocks noGrp="1" noRot="1" noChangeAspect="1"/>
          </p:cNvSpPr>
          <p:nvPr>
            <p:ph type="sldImg" idx="2"/>
          </p:nvPr>
        </p:nvSpPr>
        <p:spPr>
          <a:xfrm>
            <a:off x="1246188" y="1277938"/>
            <a:ext cx="4606925" cy="3455987"/>
          </a:xfrm>
          <a:prstGeom prst="rect">
            <a:avLst/>
          </a:prstGeom>
          <a:noFill/>
          <a:ln w="12700">
            <a:solidFill>
              <a:prstClr val="black"/>
            </a:solidFill>
          </a:ln>
        </p:spPr>
        <p:txBody>
          <a:bodyPr vert="horz" lIns="99024" tIns="49512" rIns="99024" bIns="49512" rtlCol="0" anchor="ctr"/>
          <a:lstStyle/>
          <a:p>
            <a:endParaRPr lang="en-SG"/>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9024" tIns="49512" rIns="99024" bIns="495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2" y="9721110"/>
            <a:ext cx="3076363" cy="513507"/>
          </a:xfrm>
          <a:prstGeom prst="rect">
            <a:avLst/>
          </a:prstGeom>
        </p:spPr>
        <p:txBody>
          <a:bodyPr vert="horz" lIns="99024" tIns="49512" rIns="99024" bIns="49512" rtlCol="0" anchor="b"/>
          <a:lstStyle>
            <a:lvl1pPr algn="l">
              <a:defRPr sz="1200"/>
            </a:lvl1pPr>
          </a:lstStyle>
          <a:p>
            <a:endParaRPr lang="en-SG"/>
          </a:p>
        </p:txBody>
      </p:sp>
      <p:sp>
        <p:nvSpPr>
          <p:cNvPr id="7" name="Slide Number Placeholder 6"/>
          <p:cNvSpPr>
            <a:spLocks noGrp="1"/>
          </p:cNvSpPr>
          <p:nvPr>
            <p:ph type="sldNum" sz="quarter" idx="5"/>
          </p:nvPr>
        </p:nvSpPr>
        <p:spPr>
          <a:xfrm>
            <a:off x="4021297" y="9721110"/>
            <a:ext cx="3076363" cy="513507"/>
          </a:xfrm>
          <a:prstGeom prst="rect">
            <a:avLst/>
          </a:prstGeom>
        </p:spPr>
        <p:txBody>
          <a:bodyPr vert="horz" lIns="99024" tIns="49512" rIns="99024" bIns="49512" rtlCol="0" anchor="b"/>
          <a:lstStyle>
            <a:lvl1pPr algn="r">
              <a:defRPr sz="1200"/>
            </a:lvl1pPr>
          </a:lstStyle>
          <a:p>
            <a:fld id="{5E13ECD2-14D7-4265-AF23-95505127F74C}" type="slidenum">
              <a:rPr lang="en-SG" smtClean="0"/>
              <a:pPr/>
              <a:t>‹#›</a:t>
            </a:fld>
            <a:endParaRPr lang="en-SG"/>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pPr defTabSz="914326">
              <a:defRPr/>
            </a:pPr>
            <a:fld id="{5E13ECD2-14D7-4265-AF23-95505127F74C}" type="slidenum">
              <a:rPr lang="en-SG">
                <a:solidFill>
                  <a:prstClr val="black"/>
                </a:solidFill>
                <a:latin typeface="Calibri"/>
              </a:rPr>
              <a:pPr defTabSz="914326">
                <a:defRPr/>
              </a:pPr>
              <a:t>1</a:t>
            </a:fld>
            <a:endParaRPr lang="en-SG">
              <a:solidFill>
                <a:prstClr val="black"/>
              </a:solidFill>
              <a:latin typeface="Calibri"/>
            </a:endParaRPr>
          </a:p>
        </p:txBody>
      </p:sp>
    </p:spTree>
    <p:extLst>
      <p:ext uri="{BB962C8B-B14F-4D97-AF65-F5344CB8AC3E}">
        <p14:creationId xmlns:p14="http://schemas.microsoft.com/office/powerpoint/2010/main" val="1071138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0"/>
          <p:cNvSpPr>
            <a:spLocks noGrp="1"/>
          </p:cNvSpPr>
          <p:nvPr>
            <p:ph type="body" sz="quarter" idx="13"/>
          </p:nvPr>
        </p:nvSpPr>
        <p:spPr>
          <a:xfrm>
            <a:off x="1388466" y="4127588"/>
            <a:ext cx="6846887" cy="1441107"/>
          </a:xfrm>
        </p:spPr>
        <p:txBody>
          <a:bodyPr>
            <a:normAutofit/>
          </a:bodyPr>
          <a:lstStyle>
            <a:lvl1pPr marL="0" indent="0">
              <a:buNone/>
              <a:defRPr sz="2000" b="1">
                <a:solidFill>
                  <a:schemeClr val="tx1"/>
                </a:solidFill>
                <a:latin typeface="Arial" panose="020B0604020202020204" pitchFamily="34" charset="0"/>
                <a:cs typeface="Arial" panose="020B0604020202020204" pitchFamily="34" charset="0"/>
              </a:defRPr>
            </a:lvl1pPr>
          </a:lstStyle>
          <a:p>
            <a:pPr lvl="0"/>
            <a:r>
              <a:rPr lang="en-US" dirty="0"/>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84725" y="-22280"/>
            <a:ext cx="284673" cy="5373216"/>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8048325" y="6492872"/>
            <a:ext cx="1052945" cy="266851"/>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pPr algn="ctr"/>
            <a:r>
              <a:rPr lang="en-SG" dirty="0"/>
              <a:t>Page </a:t>
            </a:r>
            <a:fld id="{2F63C605-4FC6-46DE-BC90-871762EA3F52}" type="slidenum">
              <a:rPr lang="en-SG" smtClean="0"/>
              <a:pPr algn="ctr"/>
              <a:t>‹#›</a:t>
            </a:fld>
            <a:endParaRPr lang="en-SG" dirty="0"/>
          </a:p>
        </p:txBody>
      </p:sp>
      <p:pic>
        <p:nvPicPr>
          <p:cNvPr id="16" name="Picture 15"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4"/>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8956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988" y="250831"/>
            <a:ext cx="583844" cy="545560"/>
          </a:xfrm>
          <a:prstGeom prst="rect">
            <a:avLst/>
          </a:prstGeom>
        </p:spPr>
      </p:pic>
      <p:sp>
        <p:nvSpPr>
          <p:cNvPr id="9" name="Slide Number Placeholder 5"/>
          <p:cNvSpPr>
            <a:spLocks noGrp="1"/>
          </p:cNvSpPr>
          <p:nvPr>
            <p:ph type="sldNum" sz="quarter" idx="4"/>
          </p:nvPr>
        </p:nvSpPr>
        <p:spPr>
          <a:xfrm>
            <a:off x="8048325" y="6492872"/>
            <a:ext cx="1052945" cy="266851"/>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pPr algn="ctr"/>
            <a:r>
              <a:rPr lang="en-SG" dirty="0"/>
              <a:t>Page </a:t>
            </a:r>
            <a:fld id="{2F63C605-4FC6-46DE-BC90-871762EA3F52}" type="slidenum">
              <a:rPr lang="en-SG" smtClean="0"/>
              <a:pPr algn="ctr"/>
              <a:t>‹#›</a:t>
            </a:fld>
            <a:endParaRPr lang="en-SG" dirty="0"/>
          </a:p>
        </p:txBody>
      </p:sp>
      <p:pic>
        <p:nvPicPr>
          <p:cNvPr id="10" name="Picture 9"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3"/>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988" y="250831"/>
            <a:ext cx="583844" cy="545560"/>
          </a:xfrm>
          <a:prstGeom prst="rect">
            <a:avLst/>
          </a:prstGeom>
        </p:spPr>
      </p:pic>
      <p:sp>
        <p:nvSpPr>
          <p:cNvPr id="10" name="Slide Number Placeholder 5"/>
          <p:cNvSpPr>
            <a:spLocks noGrp="1"/>
          </p:cNvSpPr>
          <p:nvPr>
            <p:ph type="sldNum" sz="quarter" idx="4"/>
          </p:nvPr>
        </p:nvSpPr>
        <p:spPr>
          <a:xfrm>
            <a:off x="8048325" y="6492872"/>
            <a:ext cx="1052945" cy="266851"/>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pPr algn="ctr"/>
            <a:r>
              <a:rPr lang="en-SG" dirty="0"/>
              <a:t>Page </a:t>
            </a:r>
            <a:fld id="{2F63C605-4FC6-46DE-BC90-871762EA3F52}" type="slidenum">
              <a:rPr lang="en-SG" smtClean="0"/>
              <a:pPr algn="ctr"/>
              <a:t>‹#›</a:t>
            </a:fld>
            <a:endParaRPr lang="en-SG" dirty="0"/>
          </a:p>
        </p:txBody>
      </p:sp>
      <p:pic>
        <p:nvPicPr>
          <p:cNvPr id="11" name="Picture 10" descr="Text, logo&#10;&#10;Description automatically generated">
            <a:extLst>
              <a:ext uri="{FF2B5EF4-FFF2-40B4-BE49-F238E27FC236}">
                <a16:creationId xmlns:a16="http://schemas.microsoft.com/office/drawing/2014/main" id="{AF7E7A68-C5A8-F140-6942-CEE76DEE11A7}"/>
              </a:ext>
            </a:extLst>
          </p:cNvPr>
          <p:cNvPicPr>
            <a:picLocks noChangeAspect="1"/>
          </p:cNvPicPr>
          <p:nvPr userDrawn="1"/>
        </p:nvPicPr>
        <p:blipFill>
          <a:blip r:embed="rId3"/>
          <a:stretch>
            <a:fillRect/>
          </a:stretch>
        </p:blipFill>
        <p:spPr>
          <a:xfrm>
            <a:off x="7271881" y="186812"/>
            <a:ext cx="1828800" cy="673597"/>
          </a:xfrm>
          <a:prstGeom prst="rect">
            <a:avLst/>
          </a:prstGeom>
        </p:spPr>
      </p:pic>
    </p:spTree>
    <p:extLst>
      <p:ext uri="{BB962C8B-B14F-4D97-AF65-F5344CB8AC3E}">
        <p14:creationId xmlns:p14="http://schemas.microsoft.com/office/powerpoint/2010/main" val="1780707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48325" y="6492872"/>
            <a:ext cx="1052945" cy="266851"/>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pPr algn="ctr"/>
            <a:r>
              <a:rPr lang="en-SG" dirty="0"/>
              <a:t>Page </a:t>
            </a:r>
            <a:fld id="{2F63C605-4FC6-46DE-BC90-871762EA3F52}" type="slidenum">
              <a:rPr lang="en-SG" smtClean="0"/>
              <a:pPr algn="ctr"/>
              <a:t>‹#›</a:t>
            </a:fld>
            <a:endParaRPr lang="en-SG" dirty="0"/>
          </a:p>
        </p:txBody>
      </p:sp>
      <p:sp>
        <p:nvSpPr>
          <p:cNvPr id="9" name="Date Placeholder 4"/>
          <p:cNvSpPr txBox="1">
            <a:spLocks/>
          </p:cNvSpPr>
          <p:nvPr userDrawn="1"/>
        </p:nvSpPr>
        <p:spPr>
          <a:xfrm>
            <a:off x="4375064" y="6492872"/>
            <a:ext cx="3715991" cy="2668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2024 National University of Singapore. All Rights Reserved</a:t>
            </a: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SRSD Day2 worksheet</a:t>
            </a:r>
          </a:p>
        </p:txBody>
      </p:sp>
      <p:sp>
        <p:nvSpPr>
          <p:cNvPr id="6" name="Text Placeholder 5"/>
          <p:cNvSpPr>
            <a:spLocks noGrp="1"/>
          </p:cNvSpPr>
          <p:nvPr>
            <p:ph type="body" sz="quarter" idx="13"/>
          </p:nvPr>
        </p:nvSpPr>
        <p:spPr/>
        <p:txBody>
          <a:bodyPr/>
          <a:lstStyle/>
          <a:p>
            <a:pPr algn="just"/>
            <a:r>
              <a:rPr lang="en-US" b="0" dirty="0"/>
              <a:t>Instruction: This activity involves a group discussion. Each participant is required to submit their work individually, although it's permissible to submit the same file as their teammate.</a:t>
            </a:r>
            <a:endParaRPr lang="en-SG" b="0" dirty="0"/>
          </a:p>
        </p:txBody>
      </p:sp>
      <p:sp>
        <p:nvSpPr>
          <p:cNvPr id="4" name="Slide Number Placeholder 3"/>
          <p:cNvSpPr>
            <a:spLocks noGrp="1"/>
          </p:cNvSpPr>
          <p:nvPr>
            <p:ph type="sldNum" sz="quarter" idx="4"/>
          </p:nvPr>
        </p:nvSpPr>
        <p:spPr/>
        <p:txBody>
          <a:bodyPr/>
          <a:lstStyle/>
          <a:p>
            <a:pPr algn="ctr"/>
            <a:r>
              <a:rPr lang="en-SG"/>
              <a:t>Page </a:t>
            </a:r>
            <a:fld id="{2F63C605-4FC6-46DE-BC90-871762EA3F52}" type="slidenum">
              <a:rPr lang="en-SG" smtClean="0"/>
              <a:pPr algn="ctr"/>
              <a:t>1</a:t>
            </a:fld>
            <a:endParaRPr lang="en-SG" dirty="0"/>
          </a:p>
        </p:txBody>
      </p:sp>
    </p:spTree>
    <p:extLst>
      <p:ext uri="{BB962C8B-B14F-4D97-AF65-F5344CB8AC3E}">
        <p14:creationId xmlns:p14="http://schemas.microsoft.com/office/powerpoint/2010/main" val="314249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endParaRPr lang="en-SG" dirty="0"/>
          </a:p>
        </p:txBody>
      </p:sp>
      <p:sp>
        <p:nvSpPr>
          <p:cNvPr id="3" name="Text Placeholder 2"/>
          <p:cNvSpPr>
            <a:spLocks noGrp="1"/>
          </p:cNvSpPr>
          <p:nvPr>
            <p:ph type="body" sz="quarter" idx="13"/>
          </p:nvPr>
        </p:nvSpPr>
        <p:spPr/>
        <p:txBody>
          <a:bodyPr/>
          <a:lstStyle/>
          <a:p>
            <a:r>
              <a:rPr lang="en-US" dirty="0"/>
              <a:t>List your team members’ full name (as in your course registration)</a:t>
            </a:r>
            <a:endParaRPr lang="en-SG" dirty="0"/>
          </a:p>
        </p:txBody>
      </p:sp>
      <p:sp>
        <p:nvSpPr>
          <p:cNvPr id="4" name="Slide Number Placeholder 3"/>
          <p:cNvSpPr>
            <a:spLocks noGrp="1"/>
          </p:cNvSpPr>
          <p:nvPr>
            <p:ph type="sldNum" sz="quarter" idx="4"/>
          </p:nvPr>
        </p:nvSpPr>
        <p:spPr/>
        <p:txBody>
          <a:bodyPr/>
          <a:lstStyle/>
          <a:p>
            <a:pPr algn="ctr"/>
            <a:r>
              <a:rPr lang="en-SG"/>
              <a:t>Page </a:t>
            </a:r>
            <a:fld id="{2F63C605-4FC6-46DE-BC90-871762EA3F52}" type="slidenum">
              <a:rPr lang="en-SG" smtClean="0"/>
              <a:pPr algn="ctr"/>
              <a:t>2</a:t>
            </a:fld>
            <a:endParaRPr lang="en-SG" dirty="0"/>
          </a:p>
        </p:txBody>
      </p:sp>
    </p:spTree>
    <p:extLst>
      <p:ext uri="{BB962C8B-B14F-4D97-AF65-F5344CB8AC3E}">
        <p14:creationId xmlns:p14="http://schemas.microsoft.com/office/powerpoint/2010/main" val="76050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Question</a:t>
            </a:r>
            <a:endParaRPr lang="en-S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917" y="3693807"/>
            <a:ext cx="3657600" cy="2743200"/>
          </a:xfrm>
          <a:prstGeom prst="rect">
            <a:avLst/>
          </a:prstGeom>
          <a:ln w="38100">
            <a:solidFill>
              <a:schemeClr val="tx1"/>
            </a:solid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1439" y="3693807"/>
            <a:ext cx="3657600" cy="2743200"/>
          </a:xfrm>
          <a:prstGeom prst="rect">
            <a:avLst/>
          </a:prstGeom>
          <a:ln w="38100">
            <a:solidFill>
              <a:schemeClr val="tx1"/>
            </a:solidFill>
          </a:ln>
        </p:spPr>
      </p:pic>
      <p:sp>
        <p:nvSpPr>
          <p:cNvPr id="8" name="TextBox 7"/>
          <p:cNvSpPr txBox="1"/>
          <p:nvPr/>
        </p:nvSpPr>
        <p:spPr>
          <a:xfrm>
            <a:off x="5378047" y="3693807"/>
            <a:ext cx="1309974" cy="400110"/>
          </a:xfrm>
          <a:prstGeom prst="rect">
            <a:avLst/>
          </a:prstGeom>
          <a:solidFill>
            <a:schemeClr val="bg1"/>
          </a:solidFill>
        </p:spPr>
        <p:txBody>
          <a:bodyPr wrap="none" rtlCol="0">
            <a:spAutoFit/>
          </a:bodyPr>
          <a:lstStyle/>
          <a:p>
            <a:r>
              <a:rPr lang="en-US" sz="2000" dirty="0">
                <a:latin typeface="Arial" panose="020B0604020202020204" pitchFamily="34" charset="0"/>
                <a:cs typeface="Arial" panose="020B0604020202020204" pitchFamily="34" charset="0"/>
              </a:rPr>
              <a:t>Camera 2</a:t>
            </a:r>
            <a:endParaRPr lang="en-SG" sz="2000" dirty="0">
              <a:latin typeface="Arial" panose="020B0604020202020204" pitchFamily="34" charset="0"/>
              <a:cs typeface="Arial" panose="020B0604020202020204" pitchFamily="34" charset="0"/>
            </a:endParaRPr>
          </a:p>
        </p:txBody>
      </p:sp>
      <p:sp>
        <p:nvSpPr>
          <p:cNvPr id="9" name="TextBox 8"/>
          <p:cNvSpPr txBox="1"/>
          <p:nvPr/>
        </p:nvSpPr>
        <p:spPr>
          <a:xfrm>
            <a:off x="1651439" y="3693807"/>
            <a:ext cx="1309974" cy="400110"/>
          </a:xfrm>
          <a:prstGeom prst="rect">
            <a:avLst/>
          </a:prstGeom>
          <a:solidFill>
            <a:schemeClr val="bg1"/>
          </a:solidFill>
        </p:spPr>
        <p:txBody>
          <a:bodyPr wrap="none" rtlCol="0">
            <a:spAutoFit/>
          </a:bodyPr>
          <a:lstStyle/>
          <a:p>
            <a:r>
              <a:rPr lang="en-US" sz="2000" dirty="0">
                <a:latin typeface="Arial" panose="020B0604020202020204" pitchFamily="34" charset="0"/>
                <a:cs typeface="Arial" panose="020B0604020202020204" pitchFamily="34" charset="0"/>
              </a:rPr>
              <a:t>Camera 1</a:t>
            </a:r>
            <a:endParaRPr lang="en-SG" sz="2000" dirty="0">
              <a:latin typeface="Arial" panose="020B0604020202020204" pitchFamily="34" charset="0"/>
              <a:cs typeface="Arial" panose="020B0604020202020204" pitchFamily="34" charset="0"/>
            </a:endParaRPr>
          </a:p>
        </p:txBody>
      </p:sp>
      <p:sp>
        <p:nvSpPr>
          <p:cNvPr id="10" name="Freeform 9"/>
          <p:cNvSpPr/>
          <p:nvPr/>
        </p:nvSpPr>
        <p:spPr>
          <a:xfrm>
            <a:off x="3635514" y="4703097"/>
            <a:ext cx="1673525" cy="1498287"/>
          </a:xfrm>
          <a:custGeom>
            <a:avLst/>
            <a:gdLst>
              <a:gd name="connsiteX0" fmla="*/ 577970 w 1673525"/>
              <a:gd name="connsiteY0" fmla="*/ 0 h 1155940"/>
              <a:gd name="connsiteX1" fmla="*/ 1647645 w 1673525"/>
              <a:gd name="connsiteY1" fmla="*/ 0 h 1155940"/>
              <a:gd name="connsiteX2" fmla="*/ 1673525 w 1673525"/>
              <a:gd name="connsiteY2" fmla="*/ 681487 h 1155940"/>
              <a:gd name="connsiteX3" fmla="*/ 1570008 w 1673525"/>
              <a:gd name="connsiteY3" fmla="*/ 1155940 h 1155940"/>
              <a:gd name="connsiteX4" fmla="*/ 34506 w 1673525"/>
              <a:gd name="connsiteY4" fmla="*/ 1112808 h 1155940"/>
              <a:gd name="connsiteX5" fmla="*/ 0 w 1673525"/>
              <a:gd name="connsiteY5" fmla="*/ 327804 h 1155940"/>
              <a:gd name="connsiteX6" fmla="*/ 431321 w 1673525"/>
              <a:gd name="connsiteY6" fmla="*/ 86265 h 1155940"/>
              <a:gd name="connsiteX0" fmla="*/ 577970 w 1673525"/>
              <a:gd name="connsiteY0" fmla="*/ 0 h 1155940"/>
              <a:gd name="connsiteX1" fmla="*/ 1647645 w 1673525"/>
              <a:gd name="connsiteY1" fmla="*/ 0 h 1155940"/>
              <a:gd name="connsiteX2" fmla="*/ 1673525 w 1673525"/>
              <a:gd name="connsiteY2" fmla="*/ 681487 h 1155940"/>
              <a:gd name="connsiteX3" fmla="*/ 1570008 w 1673525"/>
              <a:gd name="connsiteY3" fmla="*/ 1155940 h 1155940"/>
              <a:gd name="connsiteX4" fmla="*/ 34506 w 1673525"/>
              <a:gd name="connsiteY4" fmla="*/ 1112808 h 1155940"/>
              <a:gd name="connsiteX5" fmla="*/ 0 w 1673525"/>
              <a:gd name="connsiteY5" fmla="*/ 327804 h 1155940"/>
              <a:gd name="connsiteX6" fmla="*/ 595223 w 1673525"/>
              <a:gd name="connsiteY6" fmla="*/ 1 h 1155940"/>
              <a:gd name="connsiteX0" fmla="*/ 577970 w 1673525"/>
              <a:gd name="connsiteY0" fmla="*/ 0 h 1155940"/>
              <a:gd name="connsiteX1" fmla="*/ 1630061 w 1673525"/>
              <a:gd name="connsiteY1" fmla="*/ 167054 h 1155940"/>
              <a:gd name="connsiteX2" fmla="*/ 1673525 w 1673525"/>
              <a:gd name="connsiteY2" fmla="*/ 681487 h 1155940"/>
              <a:gd name="connsiteX3" fmla="*/ 1570008 w 1673525"/>
              <a:gd name="connsiteY3" fmla="*/ 1155940 h 1155940"/>
              <a:gd name="connsiteX4" fmla="*/ 34506 w 1673525"/>
              <a:gd name="connsiteY4" fmla="*/ 1112808 h 1155940"/>
              <a:gd name="connsiteX5" fmla="*/ 0 w 1673525"/>
              <a:gd name="connsiteY5" fmla="*/ 327804 h 1155940"/>
              <a:gd name="connsiteX6" fmla="*/ 595223 w 1673525"/>
              <a:gd name="connsiteY6" fmla="*/ 1 h 1155940"/>
              <a:gd name="connsiteX0" fmla="*/ 577970 w 1673525"/>
              <a:gd name="connsiteY0" fmla="*/ 0 h 1155940"/>
              <a:gd name="connsiteX1" fmla="*/ 1630061 w 1673525"/>
              <a:gd name="connsiteY1" fmla="*/ 167054 h 1155940"/>
              <a:gd name="connsiteX2" fmla="*/ 1673525 w 1673525"/>
              <a:gd name="connsiteY2" fmla="*/ 681487 h 1155940"/>
              <a:gd name="connsiteX3" fmla="*/ 1570008 w 1673525"/>
              <a:gd name="connsiteY3" fmla="*/ 1155940 h 1155940"/>
              <a:gd name="connsiteX4" fmla="*/ 34506 w 1673525"/>
              <a:gd name="connsiteY4" fmla="*/ 1112808 h 1155940"/>
              <a:gd name="connsiteX5" fmla="*/ 0 w 1673525"/>
              <a:gd name="connsiteY5" fmla="*/ 327804 h 1155940"/>
              <a:gd name="connsiteX6" fmla="*/ 604015 w 1673525"/>
              <a:gd name="connsiteY6" fmla="*/ 70339 h 1155940"/>
              <a:gd name="connsiteX0" fmla="*/ 577970 w 1673525"/>
              <a:gd name="connsiteY0" fmla="*/ 0 h 1112808"/>
              <a:gd name="connsiteX1" fmla="*/ 1630061 w 1673525"/>
              <a:gd name="connsiteY1" fmla="*/ 167054 h 1112808"/>
              <a:gd name="connsiteX2" fmla="*/ 1673525 w 1673525"/>
              <a:gd name="connsiteY2" fmla="*/ 681487 h 1112808"/>
              <a:gd name="connsiteX3" fmla="*/ 1578801 w 1673525"/>
              <a:gd name="connsiteY3" fmla="*/ 1068017 h 1112808"/>
              <a:gd name="connsiteX4" fmla="*/ 34506 w 1673525"/>
              <a:gd name="connsiteY4" fmla="*/ 1112808 h 1112808"/>
              <a:gd name="connsiteX5" fmla="*/ 0 w 1673525"/>
              <a:gd name="connsiteY5" fmla="*/ 327804 h 1112808"/>
              <a:gd name="connsiteX6" fmla="*/ 604015 w 1673525"/>
              <a:gd name="connsiteY6" fmla="*/ 70339 h 1112808"/>
              <a:gd name="connsiteX0" fmla="*/ 577970 w 1673525"/>
              <a:gd name="connsiteY0" fmla="*/ 0 h 1042469"/>
              <a:gd name="connsiteX1" fmla="*/ 1630061 w 1673525"/>
              <a:gd name="connsiteY1" fmla="*/ 96715 h 1042469"/>
              <a:gd name="connsiteX2" fmla="*/ 1673525 w 1673525"/>
              <a:gd name="connsiteY2" fmla="*/ 611148 h 1042469"/>
              <a:gd name="connsiteX3" fmla="*/ 1578801 w 1673525"/>
              <a:gd name="connsiteY3" fmla="*/ 997678 h 1042469"/>
              <a:gd name="connsiteX4" fmla="*/ 34506 w 1673525"/>
              <a:gd name="connsiteY4" fmla="*/ 1042469 h 1042469"/>
              <a:gd name="connsiteX5" fmla="*/ 0 w 1673525"/>
              <a:gd name="connsiteY5" fmla="*/ 257465 h 1042469"/>
              <a:gd name="connsiteX6" fmla="*/ 604015 w 1673525"/>
              <a:gd name="connsiteY6" fmla="*/ 0 h 104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525" h="1042469">
                <a:moveTo>
                  <a:pt x="577970" y="0"/>
                </a:moveTo>
                <a:lnTo>
                  <a:pt x="1630061" y="96715"/>
                </a:lnTo>
                <a:lnTo>
                  <a:pt x="1673525" y="611148"/>
                </a:lnTo>
                <a:lnTo>
                  <a:pt x="1578801" y="997678"/>
                </a:lnTo>
                <a:lnTo>
                  <a:pt x="34506" y="1042469"/>
                </a:lnTo>
                <a:lnTo>
                  <a:pt x="0" y="257465"/>
                </a:lnTo>
                <a:lnTo>
                  <a:pt x="604015" y="0"/>
                </a:ln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86263" y="4093917"/>
            <a:ext cx="1539297" cy="1323439"/>
          </a:xfrm>
          <a:prstGeom prst="rect">
            <a:avLst/>
          </a:prstGeom>
          <a:noFill/>
        </p:spPr>
        <p:txBody>
          <a:bodyPr wrap="square" rtlCol="0">
            <a:spAutoFit/>
          </a:bodyPr>
          <a:lstStyle/>
          <a:p>
            <a:r>
              <a:rPr lang="en-US" sz="1600" dirty="0"/>
              <a:t>Overlapping region between Camera 1 and Camera 2.</a:t>
            </a:r>
            <a:endParaRPr lang="en-SG" sz="1600" dirty="0"/>
          </a:p>
        </p:txBody>
      </p:sp>
      <p:cxnSp>
        <p:nvCxnSpPr>
          <p:cNvPr id="12" name="Straight Arrow Connector 11"/>
          <p:cNvCxnSpPr>
            <a:cxnSpLocks/>
            <a:stCxn id="11" idx="2"/>
            <a:endCxn id="10" idx="5"/>
          </p:cNvCxnSpPr>
          <p:nvPr/>
        </p:nvCxnSpPr>
        <p:spPr>
          <a:xfrm flipV="1">
            <a:off x="855912" y="5073138"/>
            <a:ext cx="2779602" cy="344218"/>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264" y="952274"/>
            <a:ext cx="8902461" cy="2031325"/>
          </a:xfrm>
          <a:prstGeom prst="rect">
            <a:avLst/>
          </a:prstGeom>
        </p:spPr>
        <p:txBody>
          <a:bodyPr wrap="square">
            <a:spAutoFit/>
          </a:bodyPr>
          <a:lstStyle/>
          <a:p>
            <a:pPr algn="just"/>
            <a:r>
              <a:rPr lang="en-US" dirty="0"/>
              <a:t>You are engaged by an AI company to develop an intelligent sensing system to manage and enhance our hawker centers, where people can enjoy their food in a clean and hygienic environment. To provide an ‘</a:t>
            </a:r>
            <a:r>
              <a:rPr lang="en-US" dirty="0">
                <a:solidFill>
                  <a:srgbClr val="C00000"/>
                </a:solidFill>
              </a:rPr>
              <a:t>overlapping index</a:t>
            </a:r>
            <a:r>
              <a:rPr lang="en-US" dirty="0"/>
              <a:t>’, which is defined as the number of pixels in the overlapping area divided by the total number of pixels. This can optimize the CCTV camera infrastructure so that it has sufficient overlapping coverage for the monitored public area. In your answers, you need to describe the technical flow chart of your </a:t>
            </a:r>
            <a:r>
              <a:rPr lang="en-US"/>
              <a:t>proposed solution. </a:t>
            </a:r>
            <a:endParaRPr lang="en-US" dirty="0"/>
          </a:p>
        </p:txBody>
      </p:sp>
      <p:sp>
        <p:nvSpPr>
          <p:cNvPr id="21" name="Slide Number Placeholder 20"/>
          <p:cNvSpPr>
            <a:spLocks noGrp="1"/>
          </p:cNvSpPr>
          <p:nvPr>
            <p:ph type="sldNum" sz="quarter" idx="4"/>
          </p:nvPr>
        </p:nvSpPr>
        <p:spPr/>
        <p:txBody>
          <a:bodyPr/>
          <a:lstStyle/>
          <a:p>
            <a:pPr algn="ctr"/>
            <a:r>
              <a:rPr lang="en-SG"/>
              <a:t>Page </a:t>
            </a:r>
            <a:fld id="{2F63C605-4FC6-46DE-BC90-871762EA3F52}" type="slidenum">
              <a:rPr lang="en-SG" smtClean="0"/>
              <a:pPr algn="ctr"/>
              <a:t>3</a:t>
            </a:fld>
            <a:endParaRPr lang="en-SG" dirty="0"/>
          </a:p>
        </p:txBody>
      </p:sp>
    </p:spTree>
    <p:extLst>
      <p:ext uri="{BB962C8B-B14F-4D97-AF65-F5344CB8AC3E}">
        <p14:creationId xmlns:p14="http://schemas.microsoft.com/office/powerpoint/2010/main" val="251404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Your answers</a:t>
            </a:r>
            <a:endParaRPr lang="en-SG" dirty="0"/>
          </a:p>
        </p:txBody>
      </p:sp>
      <p:sp>
        <p:nvSpPr>
          <p:cNvPr id="2" name="Slide Number Placeholder 1"/>
          <p:cNvSpPr>
            <a:spLocks noGrp="1"/>
          </p:cNvSpPr>
          <p:nvPr>
            <p:ph type="sldNum" sz="quarter" idx="4"/>
          </p:nvPr>
        </p:nvSpPr>
        <p:spPr/>
        <p:txBody>
          <a:bodyPr/>
          <a:lstStyle/>
          <a:p>
            <a:pPr algn="ctr"/>
            <a:r>
              <a:rPr lang="en-SG"/>
              <a:t>Page </a:t>
            </a:r>
            <a:fld id="{2F63C605-4FC6-46DE-BC90-871762EA3F52}" type="slidenum">
              <a:rPr lang="en-SG" smtClean="0"/>
              <a:pPr algn="ctr"/>
              <a:t>4</a:t>
            </a:fld>
            <a:endParaRPr lang="en-SG" dirty="0"/>
          </a:p>
        </p:txBody>
      </p:sp>
    </p:spTree>
    <p:extLst>
      <p:ext uri="{BB962C8B-B14F-4D97-AF65-F5344CB8AC3E}">
        <p14:creationId xmlns:p14="http://schemas.microsoft.com/office/powerpoint/2010/main" val="90435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5529</TotalTime>
  <Words>173</Words>
  <Application>Microsoft Office PowerPoint</Application>
  <PresentationFormat>On-screen Show (4:3)</PresentationFormat>
  <Paragraphs>15</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1_Theme1</vt:lpstr>
      <vt:lpstr>SRSD Day2 worksheet</vt:lpstr>
      <vt:lpstr>Team members</vt:lpstr>
      <vt:lpstr>Question</vt:lpstr>
      <vt:lpstr>Your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Tian Jing</cp:lastModifiedBy>
  <cp:revision>1066</cp:revision>
  <cp:lastPrinted>2017-10-05T01:59:11Z</cp:lastPrinted>
  <dcterms:created xsi:type="dcterms:W3CDTF">2014-12-11T07:55:35Z</dcterms:created>
  <dcterms:modified xsi:type="dcterms:W3CDTF">2024-01-10T08:38:37Z</dcterms:modified>
</cp:coreProperties>
</file>