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7"/>
  </p:notesMasterIdLst>
  <p:handoutMasterIdLst>
    <p:handoutMasterId r:id="rId8"/>
  </p:handoutMasterIdLst>
  <p:sldIdLst>
    <p:sldId id="325" r:id="rId2"/>
    <p:sldId id="566" r:id="rId3"/>
    <p:sldId id="573" r:id="rId4"/>
    <p:sldId id="575" r:id="rId5"/>
    <p:sldId id="577" r:id="rId6"/>
  </p:sldIdLst>
  <p:sldSz cx="9144000" cy="6858000" type="screen4x3"/>
  <p:notesSz cx="7099300" cy="10234613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F58220"/>
    <a:srgbClr val="339933"/>
    <a:srgbClr val="006600"/>
    <a:srgbClr val="C00085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3979" autoAdjust="0"/>
  </p:normalViewPr>
  <p:slideViewPr>
    <p:cSldViewPr snapToGrid="0">
      <p:cViewPr varScale="1">
        <p:scale>
          <a:sx n="83" d="100"/>
          <a:sy n="83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1"/>
          </a:xfrm>
          <a:prstGeom prst="rect">
            <a:avLst/>
          </a:prstGeom>
        </p:spPr>
        <p:txBody>
          <a:bodyPr vert="horz" lIns="99024" tIns="49512" rIns="99024" bIns="495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9024" tIns="49512" rIns="99024" bIns="49512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1"/>
          </a:xfrm>
          <a:prstGeom prst="rect">
            <a:avLst/>
          </a:prstGeom>
        </p:spPr>
        <p:txBody>
          <a:bodyPr vert="horz" lIns="99024" tIns="49512" rIns="99024" bIns="495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9024" tIns="49512" rIns="99024" bIns="49512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3076363" cy="513507"/>
          </a:xfrm>
          <a:prstGeom prst="rect">
            <a:avLst/>
          </a:prstGeom>
        </p:spPr>
        <p:txBody>
          <a:bodyPr vert="horz" lIns="99024" tIns="49512" rIns="99024" bIns="49512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4"/>
            <a:ext cx="3076363" cy="513507"/>
          </a:xfrm>
          <a:prstGeom prst="rect">
            <a:avLst/>
          </a:prstGeom>
        </p:spPr>
        <p:txBody>
          <a:bodyPr vert="horz" lIns="99024" tIns="49512" rIns="99024" bIns="49512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11/1/2024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24" tIns="49512" rIns="99024" bIns="49512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24" tIns="49512" rIns="99024" bIns="495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10"/>
            <a:ext cx="3076363" cy="513507"/>
          </a:xfrm>
          <a:prstGeom prst="rect">
            <a:avLst/>
          </a:prstGeom>
        </p:spPr>
        <p:txBody>
          <a:bodyPr vert="horz" lIns="99024" tIns="49512" rIns="99024" bIns="49512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10"/>
            <a:ext cx="3076363" cy="513507"/>
          </a:xfrm>
          <a:prstGeom prst="rect">
            <a:avLst/>
          </a:prstGeom>
        </p:spPr>
        <p:txBody>
          <a:bodyPr vert="horz" lIns="99024" tIns="49512" rIns="99024" bIns="49512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26">
              <a:defRPr/>
            </a:pPr>
            <a:fld id="{5E13ECD2-14D7-4265-AF23-95505127F74C}" type="slidenum">
              <a:rPr lang="en-SG">
                <a:solidFill>
                  <a:prstClr val="black"/>
                </a:solidFill>
                <a:latin typeface="Calibri"/>
              </a:rPr>
              <a:pPr defTabSz="914326">
                <a:defRPr/>
              </a:pPr>
              <a:t>1</a:t>
            </a:fld>
            <a:endParaRPr lang="en-SG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13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8"/>
            <a:ext cx="6846887" cy="144110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325" y="6492872"/>
            <a:ext cx="1052945" cy="26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SG" dirty="0"/>
              <a:t>Page </a:t>
            </a:r>
            <a:fld id="{2F63C605-4FC6-46DE-BC90-871762EA3F52}" type="slidenum">
              <a:rPr lang="en-SG" smtClean="0"/>
              <a:pPr algn="ctr"/>
              <a:t>‹#›</a:t>
            </a:fld>
            <a:endParaRPr lang="en-SG" dirty="0"/>
          </a:p>
        </p:txBody>
      </p:sp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325" y="6492872"/>
            <a:ext cx="1052945" cy="26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SG" dirty="0"/>
              <a:t>Page </a:t>
            </a:r>
            <a:fld id="{2F63C605-4FC6-46DE-BC90-871762EA3F52}" type="slidenum">
              <a:rPr lang="en-SG" smtClean="0"/>
              <a:pPr algn="ctr"/>
              <a:t>‹#›</a:t>
            </a:fld>
            <a:endParaRPr lang="en-SG" dirty="0"/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325" y="6492872"/>
            <a:ext cx="1052945" cy="26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SG" dirty="0"/>
              <a:t>Page </a:t>
            </a:r>
            <a:fld id="{2F63C605-4FC6-46DE-BC90-871762EA3F52}" type="slidenum">
              <a:rPr lang="en-SG" smtClean="0"/>
              <a:pPr algn="ctr"/>
              <a:t>‹#›</a:t>
            </a:fld>
            <a:endParaRPr lang="en-SG" dirty="0"/>
          </a:p>
        </p:txBody>
      </p:sp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325" y="6492872"/>
            <a:ext cx="1052945" cy="26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SG" dirty="0"/>
              <a:t>Page </a:t>
            </a:r>
            <a:fld id="{2F63C605-4FC6-46DE-BC90-871762EA3F52}" type="slidenum">
              <a:rPr lang="en-SG" smtClean="0"/>
              <a:pPr algn="ctr"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75064" y="6492872"/>
            <a:ext cx="3715991" cy="2668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2024 National University of Singapore.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SRSD Day3 worksheet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b="0" dirty="0"/>
              <a:t>Instruction: This activity involves a group discussion. Each participant is required to submit their work individually, although it's permissible to submit the same file as their teammate.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SG"/>
              <a:t>Page </a:t>
            </a:r>
            <a:fld id="{2F63C605-4FC6-46DE-BC90-871762EA3F52}" type="slidenum">
              <a:rPr lang="en-SG" smtClean="0"/>
              <a:pPr algn="ctr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24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List your team members’ full name (as in your course registration)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SG"/>
              <a:t>Page </a:t>
            </a:r>
            <a:fld id="{2F63C605-4FC6-46DE-BC90-871762EA3F52}" type="slidenum">
              <a:rPr lang="en-SG" smtClean="0"/>
              <a:pPr algn="ctr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050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DECAB-FA0E-4B90-8E76-D2C3625A31E0}"/>
              </a:ext>
            </a:extLst>
          </p:cNvPr>
          <p:cNvSpPr/>
          <p:nvPr/>
        </p:nvSpPr>
        <p:spPr>
          <a:xfrm>
            <a:off x="314822" y="796391"/>
            <a:ext cx="4623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Solution 1</a:t>
            </a:r>
            <a:r>
              <a:rPr lang="en-SG" sz="1600" dirty="0"/>
              <a:t>: Landing.AI. https://landing.ai/landing-ai-creates-an-ai-tool-to-help-customers-monitor-social-distancing-in-the-workplace/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DB335-9378-46BD-8C4D-493CD2D3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2" y="1627388"/>
            <a:ext cx="4384086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250" y="1627388"/>
            <a:ext cx="2333625" cy="4676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6DECAB-FA0E-4B90-8E76-D2C3625A31E0}"/>
              </a:ext>
            </a:extLst>
          </p:cNvPr>
          <p:cNvSpPr/>
          <p:nvPr/>
        </p:nvSpPr>
        <p:spPr>
          <a:xfrm>
            <a:off x="4968815" y="796392"/>
            <a:ext cx="4112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Solution 2</a:t>
            </a:r>
            <a:r>
              <a:rPr lang="en-SG" sz="1600" dirty="0"/>
              <a:t>: </a:t>
            </a:r>
            <a:r>
              <a:rPr lang="en-SG" sz="1600" dirty="0" err="1"/>
              <a:t>FinePose</a:t>
            </a:r>
            <a:r>
              <a:rPr lang="en-SG" sz="1600" dirty="0"/>
              <a:t> (AI Singapore) https://aisingapore.org/finepose/, https://aisingapore.org/2020/05/finepose-2/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SG"/>
              <a:t>Page </a:t>
            </a:r>
            <a:fld id="{2F63C605-4FC6-46DE-BC90-871762EA3F52}" type="slidenum">
              <a:rPr lang="en-SG" smtClean="0"/>
              <a:pPr algn="ctr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37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discussion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29678"/>
              </p:ext>
            </p:extLst>
          </p:nvPr>
        </p:nvGraphicFramePr>
        <p:xfrm>
          <a:off x="238663" y="888042"/>
          <a:ext cx="8551653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51">
                  <a:extLst>
                    <a:ext uri="{9D8B030D-6E8A-4147-A177-3AD203B41FA5}">
                      <a16:colId xmlns:a16="http://schemas.microsoft.com/office/drawing/2014/main" val="2655940780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224052218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39036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1:</a:t>
                      </a:r>
                      <a:r>
                        <a:rPr lang="en-US" baseline="0" dirty="0"/>
                        <a:t> Langding.ai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2: </a:t>
                      </a:r>
                      <a:r>
                        <a:rPr lang="en-SG" dirty="0" err="1"/>
                        <a:t>FinePose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5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Technical solution: How is the social distance inferred?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Limitation: When would the solution fail?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Do you think the additional depth sensor/data could help with the system?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271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SG"/>
              <a:t>Page </a:t>
            </a:r>
            <a:fld id="{2F63C605-4FC6-46DE-BC90-871762EA3F52}" type="slidenum">
              <a:rPr lang="en-SG" smtClean="0"/>
              <a:pPr algn="ctr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598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discussion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96172" y="1000549"/>
            <a:ext cx="8551653" cy="14838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If you are the </a:t>
            </a:r>
            <a:r>
              <a:rPr lang="en-US" sz="2400" u="sng" dirty="0"/>
              <a:t>business owner </a:t>
            </a:r>
            <a:r>
              <a:rPr lang="en-US" sz="2400" dirty="0"/>
              <a:t>(e.g., shopping mall owner or facility manager), provide one reason to agree to deploy these solutions, and provide one reason to decline these solutions.</a:t>
            </a:r>
            <a:endParaRPr lang="en-SG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6173" y="2682454"/>
          <a:ext cx="85516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51">
                  <a:extLst>
                    <a:ext uri="{9D8B030D-6E8A-4147-A177-3AD203B41FA5}">
                      <a16:colId xmlns:a16="http://schemas.microsoft.com/office/drawing/2014/main" val="2655940780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224052218"/>
                    </a:ext>
                  </a:extLst>
                </a:gridCol>
                <a:gridCol w="2850551">
                  <a:extLst>
                    <a:ext uri="{9D8B030D-6E8A-4147-A177-3AD203B41FA5}">
                      <a16:colId xmlns:a16="http://schemas.microsoft.com/office/drawing/2014/main" val="139036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1:</a:t>
                      </a:r>
                      <a:r>
                        <a:rPr lang="en-US" baseline="0" dirty="0"/>
                        <a:t> Langding.ai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2: </a:t>
                      </a:r>
                      <a:r>
                        <a:rPr lang="en-SG" dirty="0" err="1"/>
                        <a:t>FinePose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5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Agree to 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Decline</a:t>
                      </a:r>
                      <a:r>
                        <a:rPr lang="en-US" baseline="0" dirty="0"/>
                        <a:t> to 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8298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SG"/>
              <a:t>Page </a:t>
            </a:r>
            <a:fld id="{2F63C605-4FC6-46DE-BC90-871762EA3F52}" type="slidenum">
              <a:rPr lang="en-SG" smtClean="0"/>
              <a:pPr algn="ctr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8162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5525</TotalTime>
  <Words>204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1_Theme1</vt:lpstr>
      <vt:lpstr>SRSD Day3 worksheet</vt:lpstr>
      <vt:lpstr>Team members</vt:lpstr>
      <vt:lpstr>Case study</vt:lpstr>
      <vt:lpstr>Technical discussion</vt:lpstr>
      <vt:lpstr>Business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Tian Jing</cp:lastModifiedBy>
  <cp:revision>1063</cp:revision>
  <cp:lastPrinted>2017-10-05T01:59:11Z</cp:lastPrinted>
  <dcterms:created xsi:type="dcterms:W3CDTF">2014-12-11T07:55:35Z</dcterms:created>
  <dcterms:modified xsi:type="dcterms:W3CDTF">2024-01-11T13:38:52Z</dcterms:modified>
</cp:coreProperties>
</file>