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6749A-9238-E347-D648-A87AE203A7A7}" v="930" dt="2024-12-11T18:33:40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1"/>
  </p:normalViewPr>
  <p:slideViewPr>
    <p:cSldViewPr snapToGrid="0" snapToObjects="1">
      <p:cViewPr varScale="1">
        <p:scale>
          <a:sx n="88" d="100"/>
          <a:sy n="88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66893-826A-A640-BBAB-7A14D183F76B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231C4-97EB-D144-9D51-29E4DE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7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1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5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59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3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61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6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1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7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6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71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BFDC-DBC5-0B4D-A7F4-80DF5249ED86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9DCC-A157-BD47-A8E4-FAEA06D45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5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6" b="23019"/>
          <a:stretch/>
        </p:blipFill>
        <p:spPr>
          <a:xfrm>
            <a:off x="-256158" y="-1"/>
            <a:ext cx="4293531" cy="156754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973592" y="92765"/>
            <a:ext cx="766122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 charset="0"/>
                <a:ea typeface="Franklin Gothic Heavy" charset="0"/>
                <a:cs typeface="Franklin Gothic Heavy" charset="0"/>
              </a:rPr>
              <a:t>CENTRO UNIVERSITÁRIO MAURÍCIO DE NASSAU TERESINA</a:t>
            </a:r>
          </a:p>
          <a:p>
            <a:pPr algn="ctr"/>
            <a:endParaRPr lang="pt-BR" b="1" dirty="0"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Franklin Gothic Heavy" charset="0"/>
              <a:ea typeface="Franklin Gothic Heavy" charset="0"/>
              <a:cs typeface="Franklin Gothic Heavy" charset="0"/>
            </a:endParaRPr>
          </a:p>
          <a:p>
            <a:pPr algn="ctr"/>
            <a:r>
              <a:rPr lang="pt-BR" b="1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/>
                <a:ea typeface="Franklin Gothic Heavy" charset="0"/>
                <a:cs typeface="Franklin Gothic Heavy" charset="0"/>
              </a:rPr>
              <a:t>CURSO (Análise e Desenvolvimento de Sistemas – Tecnólogo)</a:t>
            </a:r>
          </a:p>
          <a:p>
            <a:pPr algn="ctr"/>
            <a:endParaRPr lang="pt-BR" b="1" dirty="0"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Franklin Gothic Heavy" charset="0"/>
              <a:ea typeface="Franklin Gothic Heavy" charset="0"/>
              <a:cs typeface="Franklin Gothic Heavy" charset="0"/>
            </a:endParaRPr>
          </a:p>
          <a:p>
            <a:pPr algn="ctr"/>
            <a:r>
              <a:rPr lang="pt-BR" b="1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 charset="0"/>
                <a:ea typeface="Franklin Gothic Heavy" charset="0"/>
                <a:cs typeface="Franklin Gothic Heavy" charset="0"/>
              </a:rPr>
              <a:t>DISCIPLINA DE EXTENSÃO CURRICULARIZADA II</a:t>
            </a:r>
          </a:p>
          <a:p>
            <a:pPr algn="ctr"/>
            <a:r>
              <a:rPr lang="pt-BR" b="1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/>
                <a:ea typeface="Franklin Gothic Heavy" charset="0"/>
                <a:cs typeface="Franklin Gothic Heavy" charset="0"/>
              </a:rPr>
              <a:t>PROF. (Vinicius Silva Gonçalves)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5" b="15762"/>
          <a:stretch/>
        </p:blipFill>
        <p:spPr>
          <a:xfrm>
            <a:off x="2488186" y="5645426"/>
            <a:ext cx="7199154" cy="121257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7" t="11711" r="55204" b="60416"/>
          <a:stretch/>
        </p:blipFill>
        <p:spPr>
          <a:xfrm>
            <a:off x="10543243" y="0"/>
            <a:ext cx="1648757" cy="138170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8" t="24235" r="45131" b="55387"/>
          <a:stretch/>
        </p:blipFill>
        <p:spPr>
          <a:xfrm>
            <a:off x="9964024" y="1401445"/>
            <a:ext cx="2227976" cy="102557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9" t="12755" r="40037" b="67354"/>
          <a:stretch/>
        </p:blipFill>
        <p:spPr>
          <a:xfrm>
            <a:off x="0" y="1401445"/>
            <a:ext cx="3419061" cy="93477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397033" y="2771050"/>
            <a:ext cx="738145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/>
                <a:ea typeface="Franklin Gothic Heavy" charset="0"/>
                <a:cs typeface="Franklin Gothic Heavy" charset="0"/>
              </a:rPr>
              <a:t>Criação de Jogos 2D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455519" y="3535579"/>
            <a:ext cx="651519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/>
              <a:t>COMPONENTES:</a:t>
            </a:r>
          </a:p>
          <a:p>
            <a:pPr algn="just"/>
            <a:r>
              <a:rPr lang="pt-BR" i="1" dirty="0"/>
              <a:t>Aluno 1; </a:t>
            </a:r>
            <a:r>
              <a:rPr lang="pt-BR" dirty="0">
                <a:ea typeface="+mn-lt"/>
                <a:cs typeface="+mn-lt"/>
              </a:rPr>
              <a:t>João Pedro Silva Araujo - 01644857</a:t>
            </a:r>
            <a:endParaRPr lang="pt-BR" i="1" dirty="0"/>
          </a:p>
          <a:p>
            <a:pPr algn="just"/>
            <a:r>
              <a:rPr lang="pt-BR" i="1" dirty="0"/>
              <a:t>Aluno 2; </a:t>
            </a:r>
            <a:r>
              <a:rPr lang="pt-BR" dirty="0">
                <a:latin typeface="Calibri"/>
                <a:ea typeface="Calibri"/>
                <a:cs typeface="Arial"/>
              </a:rPr>
              <a:t>Arthur Ruan da Silva Miranda</a:t>
            </a:r>
            <a:r>
              <a:rPr lang="pt-BR" i="1" dirty="0"/>
              <a:t> - 01625020</a:t>
            </a:r>
            <a:endParaRPr lang="pt-BR" dirty="0">
              <a:ea typeface="Calibri"/>
              <a:cs typeface="Calibri"/>
            </a:endParaRPr>
          </a:p>
          <a:p>
            <a:pPr algn="just"/>
            <a:r>
              <a:rPr lang="pt-BR" i="1" dirty="0"/>
              <a:t>Aluno 3; </a:t>
            </a:r>
            <a:r>
              <a:rPr lang="pt-BR" dirty="0">
                <a:ea typeface="+mn-lt"/>
                <a:cs typeface="+mn-lt"/>
              </a:rPr>
              <a:t>Isael Costa Campos Neto - 01604987</a:t>
            </a:r>
            <a:endParaRPr lang="pt-BR" i="1" dirty="0">
              <a:ea typeface="Calibri"/>
              <a:cs typeface="Calibri"/>
            </a:endParaRPr>
          </a:p>
          <a:p>
            <a:pPr algn="just"/>
            <a:r>
              <a:rPr lang="pt-BR" i="1" dirty="0"/>
              <a:t>Aluno 4; </a:t>
            </a:r>
            <a:r>
              <a:rPr lang="pt-BR" dirty="0">
                <a:ea typeface="+mn-lt"/>
                <a:cs typeface="+mn-lt"/>
              </a:rPr>
              <a:t>Marcello Henrique Miranda de Carvalho - 01633410</a:t>
            </a:r>
            <a:endParaRPr lang="pt-BR" i="1" dirty="0">
              <a:ea typeface="Calibri"/>
              <a:cs typeface="Calibri"/>
            </a:endParaRPr>
          </a:p>
          <a:p>
            <a:pPr algn="just"/>
            <a:r>
              <a:rPr lang="pt-BR" i="1" dirty="0"/>
              <a:t>Aluno 5; </a:t>
            </a:r>
            <a:r>
              <a:rPr lang="pt-BR" dirty="0" err="1">
                <a:ea typeface="+mn-lt"/>
                <a:cs typeface="+mn-lt"/>
              </a:rPr>
              <a:t>italo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henrique</a:t>
            </a:r>
            <a:r>
              <a:rPr lang="pt-BR" dirty="0">
                <a:ea typeface="+mn-lt"/>
                <a:cs typeface="+mn-lt"/>
              </a:rPr>
              <a:t> irene </a:t>
            </a:r>
            <a:r>
              <a:rPr lang="pt-BR" dirty="0" err="1">
                <a:ea typeface="+mn-lt"/>
                <a:cs typeface="+mn-lt"/>
              </a:rPr>
              <a:t>miranda</a:t>
            </a:r>
            <a:r>
              <a:rPr lang="pt-BR" dirty="0">
                <a:ea typeface="+mn-lt"/>
                <a:cs typeface="+mn-lt"/>
              </a:rPr>
              <a:t> - 01740876</a:t>
            </a:r>
            <a:endParaRPr lang="pt-BR" i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76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6" b="23019"/>
          <a:stretch/>
        </p:blipFill>
        <p:spPr>
          <a:xfrm>
            <a:off x="9646703" y="5928727"/>
            <a:ext cx="2545297" cy="9292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5" b="15762"/>
          <a:stretch/>
        </p:blipFill>
        <p:spPr>
          <a:xfrm>
            <a:off x="2488186" y="5789200"/>
            <a:ext cx="7199154" cy="121257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9" t="12755" r="40037" b="67354"/>
          <a:stretch/>
        </p:blipFill>
        <p:spPr>
          <a:xfrm>
            <a:off x="9276522" y="0"/>
            <a:ext cx="2915478" cy="79709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50183" y="215754"/>
            <a:ext cx="410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>
                <a:latin typeface="Franklin Gothic Heavy" charset="0"/>
                <a:ea typeface="Franklin Gothic Heavy" charset="0"/>
                <a:cs typeface="Franklin Gothic Heavy" charset="0"/>
              </a:rPr>
              <a:t>INTRODUÇÃO</a:t>
            </a:r>
            <a:endParaRPr lang="pt-BR" sz="44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166190" y="985910"/>
            <a:ext cx="9744849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latin typeface="Arial"/>
                <a:ea typeface="+mn-lt"/>
                <a:cs typeface="+mn-lt"/>
              </a:rPr>
              <a:t>O objeto de estudo do projeto é a </a:t>
            </a:r>
            <a:r>
              <a:rPr lang="pt-BR" b="1" i="1" dirty="0">
                <a:latin typeface="Arial"/>
                <a:ea typeface="+mn-lt"/>
                <a:cs typeface="+mn-lt"/>
              </a:rPr>
              <a:t>criação de jogos 2D</a:t>
            </a:r>
            <a:r>
              <a:rPr lang="pt-BR" i="1" dirty="0">
                <a:latin typeface="Arial"/>
                <a:ea typeface="+mn-lt"/>
                <a:cs typeface="+mn-lt"/>
              </a:rPr>
              <a:t>, um segmento dos jogos digitais que se destaca por sua simplicidade visual e jogabilidade envolvente. Os jogos 2D, como Mario Super World e </a:t>
            </a:r>
            <a:r>
              <a:rPr lang="pt-BR" i="1" err="1">
                <a:latin typeface="Arial"/>
                <a:ea typeface="+mn-lt"/>
                <a:cs typeface="+mn-lt"/>
              </a:rPr>
              <a:t>T-Rex</a:t>
            </a:r>
            <a:r>
              <a:rPr lang="pt-BR" i="1" dirty="0">
                <a:latin typeface="Arial"/>
                <a:ea typeface="+mn-lt"/>
                <a:cs typeface="+mn-lt"/>
              </a:rPr>
              <a:t> Running, utilizam gráficos bidimensionais e mecânicas de interação que têm fascinado jogadores desde os primórdios dos videogames. O estudo explora ferramentas, como Game </a:t>
            </a:r>
            <a:r>
              <a:rPr lang="pt-BR" i="1" err="1">
                <a:latin typeface="Arial"/>
                <a:ea typeface="+mn-lt"/>
                <a:cs typeface="+mn-lt"/>
              </a:rPr>
              <a:t>Maker</a:t>
            </a:r>
            <a:r>
              <a:rPr lang="pt-BR" i="1" dirty="0">
                <a:latin typeface="Arial"/>
                <a:ea typeface="+mn-lt"/>
                <a:cs typeface="+mn-lt"/>
              </a:rPr>
              <a:t> 2D, e fundamentos técnicos, incluindo design de personagens, cenários, animações e implementação de mecânicas básicas de jogo.</a:t>
            </a:r>
            <a:endParaRPr lang="pt-BR" i="1" dirty="0">
              <a:latin typeface="Arial"/>
              <a:cs typeface="Arial"/>
            </a:endParaRPr>
          </a:p>
          <a:p>
            <a:pPr algn="just"/>
            <a:endParaRPr lang="pt-BR" i="1" dirty="0">
              <a:latin typeface="Arial"/>
              <a:ea typeface="Calibri"/>
              <a:cs typeface="Calibri"/>
            </a:endParaRPr>
          </a:p>
          <a:p>
            <a:pPr algn="just"/>
            <a:r>
              <a:rPr lang="pt-BR" i="1" dirty="0">
                <a:latin typeface="Arial"/>
                <a:ea typeface="+mn-lt"/>
                <a:cs typeface="+mn-lt"/>
              </a:rPr>
              <a:t>A escolha do tema foi motivada pela relevância dos jogos 2D como uma porta de entrada acessível e criativa para o universo do desenvolvimento de jogos digitais. Jogos 2D são amplamente utilizados tanto para fins educacionais quanto para a criação de experiências memoráveis, sendo um ponto de partida ideal para estudantes aprenderem programação, design e lógica de jogo.</a:t>
            </a:r>
          </a:p>
          <a:p>
            <a:pPr algn="just"/>
            <a:endParaRPr lang="pt-BR" i="1" dirty="0">
              <a:latin typeface="Arial"/>
              <a:ea typeface="+mn-lt"/>
              <a:cs typeface="+mn-lt"/>
            </a:endParaRPr>
          </a:p>
          <a:p>
            <a:pPr algn="just"/>
            <a:r>
              <a:rPr lang="pt-BR" i="1" dirty="0">
                <a:latin typeface="Arial"/>
                <a:ea typeface="+mn-lt"/>
                <a:cs typeface="+mn-lt"/>
              </a:rPr>
              <a:t>O objetivo geral é desenvolver um jogo 2D funcional e atrativo que combine elementos visuais e mecânicos bem elaborados. O projeto busca aplicar conceitos técnicos, como design e programação, utilizando ferramentas acessíveis. Além disso, visa estimular a criatividade, promover o trabalho em equipe e proporcionar uma vivência prática no processo de desenvolvimento de jogos digitais.</a:t>
            </a:r>
            <a:endParaRPr lang="pt-BR" i="1" dirty="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7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6" b="23019"/>
          <a:stretch/>
        </p:blipFill>
        <p:spPr>
          <a:xfrm>
            <a:off x="9646703" y="5928727"/>
            <a:ext cx="2545297" cy="9292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5" b="15762"/>
          <a:stretch/>
        </p:blipFill>
        <p:spPr>
          <a:xfrm>
            <a:off x="2488186" y="5789200"/>
            <a:ext cx="7199154" cy="121257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9" t="12755" r="40037" b="67354"/>
          <a:stretch/>
        </p:blipFill>
        <p:spPr>
          <a:xfrm>
            <a:off x="9276522" y="0"/>
            <a:ext cx="2915478" cy="79709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50183" y="215754"/>
            <a:ext cx="410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Franklin Gothic Heavy" charset="0"/>
                <a:ea typeface="Franklin Gothic Heavy" charset="0"/>
                <a:cs typeface="Franklin Gothic Heavy" charset="0"/>
              </a:rPr>
              <a:t>METODOLOGIA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93662" y="985911"/>
            <a:ext cx="9744849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latin typeface="Arial"/>
                <a:ea typeface="+mn-lt"/>
                <a:cs typeface="+mn-lt"/>
              </a:rPr>
              <a:t>O trabalho foi realizado de forma colaborativa e prática, integrando as áreas de programação, design gráfico e experiência do usuário. A equipe se dedicou ao desenvolvimento de um jogo 2D funcional e atrativo, aplicando conhecimentos técnicos e promovendo ações dinâmicas com o público-alvo.</a:t>
            </a:r>
            <a:endParaRPr lang="pt-BR" i="1" dirty="0">
              <a:latin typeface="Arial"/>
              <a:ea typeface="Calibri"/>
              <a:cs typeface="Calibri"/>
            </a:endParaRPr>
          </a:p>
          <a:p>
            <a:pPr algn="just"/>
            <a:r>
              <a:rPr lang="pt-BR" b="1" i="1" dirty="0">
                <a:latin typeface="Arial"/>
                <a:cs typeface="Arial"/>
              </a:rPr>
              <a:t>Áreas de Atuação</a:t>
            </a:r>
            <a:endParaRPr lang="pt-BR" i="1" dirty="0">
              <a:latin typeface="Arial"/>
              <a:ea typeface="Calibri"/>
              <a:cs typeface="Arial"/>
            </a:endParaRPr>
          </a:p>
          <a:p>
            <a:pPr algn="just"/>
            <a:r>
              <a:rPr lang="pt-BR" i="1" dirty="0">
                <a:latin typeface="Arial"/>
                <a:ea typeface="+mn-lt"/>
                <a:cs typeface="+mn-lt"/>
              </a:rPr>
              <a:t>O projeto envolveu:</a:t>
            </a:r>
            <a:endParaRPr lang="pt-BR" i="1" dirty="0">
              <a:latin typeface="Arial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b="1" i="1" dirty="0">
                <a:latin typeface="Arial"/>
                <a:ea typeface="+mn-lt"/>
                <a:cs typeface="+mn-lt"/>
              </a:rPr>
              <a:t>Programação:</a:t>
            </a:r>
            <a:r>
              <a:rPr lang="pt-BR" i="1" dirty="0">
                <a:latin typeface="Arial"/>
                <a:ea typeface="+mn-lt"/>
                <a:cs typeface="+mn-lt"/>
              </a:rPr>
              <a:t> Implementação de movimentação, colisões e lógica de jogo utilizando HTML, CSS e </a:t>
            </a:r>
            <a:r>
              <a:rPr lang="pt-BR" i="1" err="1">
                <a:latin typeface="Arial"/>
                <a:ea typeface="+mn-lt"/>
                <a:cs typeface="+mn-lt"/>
              </a:rPr>
              <a:t>JavaScript</a:t>
            </a:r>
            <a:r>
              <a:rPr lang="pt-BR" i="1" dirty="0">
                <a:latin typeface="Arial"/>
                <a:ea typeface="+mn-lt"/>
                <a:cs typeface="+mn-lt"/>
              </a:rPr>
              <a:t>.</a:t>
            </a:r>
            <a:endParaRPr lang="pt-BR" i="1">
              <a:latin typeface="Arial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b="1" i="1" dirty="0">
                <a:latin typeface="Arial"/>
                <a:ea typeface="+mn-lt"/>
                <a:cs typeface="+mn-lt"/>
              </a:rPr>
              <a:t>Design Gráfico:</a:t>
            </a:r>
            <a:r>
              <a:rPr lang="pt-BR" i="1" dirty="0">
                <a:latin typeface="Arial"/>
                <a:ea typeface="+mn-lt"/>
                <a:cs typeface="+mn-lt"/>
              </a:rPr>
              <a:t> Personalização de sprites, cenários e animações para tornar o jogo visualmente imersivo.</a:t>
            </a:r>
            <a:endParaRPr lang="pt-BR" i="1">
              <a:latin typeface="Arial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b="1" i="1" dirty="0">
                <a:latin typeface="Arial"/>
                <a:ea typeface="+mn-lt"/>
                <a:cs typeface="+mn-lt"/>
              </a:rPr>
              <a:t>Experiência do Usuário:</a:t>
            </a:r>
            <a:r>
              <a:rPr lang="pt-BR" i="1" dirty="0">
                <a:latin typeface="Arial"/>
                <a:ea typeface="+mn-lt"/>
                <a:cs typeface="+mn-lt"/>
              </a:rPr>
              <a:t> Testes contínuos e ajustes para garantir fluidez e responsividade.</a:t>
            </a:r>
            <a:endParaRPr lang="pt-BR" i="1">
              <a:latin typeface="Arial"/>
              <a:ea typeface="Calibri"/>
              <a:cs typeface="Calibri"/>
            </a:endParaRPr>
          </a:p>
          <a:p>
            <a:pPr algn="just"/>
            <a:r>
              <a:rPr lang="pt-BR" b="1" i="1" dirty="0">
                <a:latin typeface="Arial"/>
                <a:cs typeface="Arial"/>
              </a:rPr>
              <a:t>Público-Alvo</a:t>
            </a:r>
            <a:endParaRPr lang="pt-BR" i="1">
              <a:latin typeface="Arial"/>
              <a:ea typeface="Calibri"/>
              <a:cs typeface="Arial"/>
            </a:endParaRPr>
          </a:p>
          <a:p>
            <a:pPr algn="just"/>
            <a:r>
              <a:rPr lang="pt-BR" i="1" dirty="0">
                <a:latin typeface="Arial"/>
                <a:ea typeface="+mn-lt"/>
                <a:cs typeface="+mn-lt"/>
              </a:rPr>
              <a:t>O projeto foi direcionado a estudantes do ensino médio interessados em aprender sobre desenvolvimento de jogos e explorar fundamentos de programação e design.</a:t>
            </a:r>
            <a:endParaRPr lang="pt-BR" i="1" dirty="0">
              <a:latin typeface="Arial"/>
            </a:endParaRPr>
          </a:p>
          <a:p>
            <a:pPr algn="just"/>
            <a:r>
              <a:rPr lang="pt-BR" b="1" dirty="0">
                <a:latin typeface="Arial"/>
                <a:ea typeface="+mn-lt"/>
                <a:cs typeface="+mn-lt"/>
              </a:rPr>
              <a:t>Ações e Intervenções</a:t>
            </a:r>
            <a:endParaRPr lang="pt-BR" b="1" dirty="0">
              <a:latin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projeto contou com planejamento, desenvolvimento do jogo, apresentações interativas e participação ativa do público, com testes e ajustes baseados no feedback recebido.</a:t>
            </a:r>
          </a:p>
        </p:txBody>
      </p:sp>
    </p:spTree>
    <p:extLst>
      <p:ext uri="{BB962C8B-B14F-4D97-AF65-F5344CB8AC3E}">
        <p14:creationId xmlns:p14="http://schemas.microsoft.com/office/powerpoint/2010/main" val="2563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6" b="23019"/>
          <a:stretch/>
        </p:blipFill>
        <p:spPr>
          <a:xfrm>
            <a:off x="9646703" y="5928727"/>
            <a:ext cx="2545297" cy="9292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5" b="15762"/>
          <a:stretch/>
        </p:blipFill>
        <p:spPr>
          <a:xfrm>
            <a:off x="2488186" y="5645426"/>
            <a:ext cx="7199154" cy="121257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9" t="12755" r="40037" b="67354"/>
          <a:stretch/>
        </p:blipFill>
        <p:spPr>
          <a:xfrm>
            <a:off x="9276522" y="0"/>
            <a:ext cx="2915478" cy="79709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50183" y="215754"/>
            <a:ext cx="410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Franklin Gothic Heavy" charset="0"/>
                <a:ea typeface="Franklin Gothic Heavy" charset="0"/>
                <a:cs typeface="Franklin Gothic Heavy" charset="0"/>
              </a:rPr>
              <a:t>RESULTADOS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66190" y="985910"/>
            <a:ext cx="974484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latin typeface="Arial"/>
                <a:ea typeface="+mn-lt"/>
                <a:cs typeface="+mn-lt"/>
              </a:rPr>
              <a:t>O projeto alcançou resultados significativos tanto no desenvolvimento técnico quanto no engajamento do público. Durante a apresentação, os participantes demonstraram grande interesse em aprender e criar jogos 2D, evidenciado pela interação ativa durante as dinâmicas práticas e pelo feedback positivo recebido.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40A520-E2DE-A50C-CC4F-6371A0B87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" y="5444706"/>
            <a:ext cx="1575760" cy="14319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670C58-7955-9979-34C6-6CB6D2392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297" y="4922359"/>
            <a:ext cx="2260842" cy="19878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6D414A-ECAC-9EB5-4865-A73E4EA5C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5558" y="2184550"/>
            <a:ext cx="3543300" cy="3552825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1C7F435-F4EA-59FC-5534-B133CFB73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8038" y="2277374"/>
            <a:ext cx="3035282" cy="2633933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15F6DC1E-DC78-E708-6947-50F72358AD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787" y="2219864"/>
            <a:ext cx="2678614" cy="27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6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6" b="23019"/>
          <a:stretch/>
        </p:blipFill>
        <p:spPr>
          <a:xfrm>
            <a:off x="9646703" y="5928727"/>
            <a:ext cx="2545297" cy="9292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5" b="15762"/>
          <a:stretch/>
        </p:blipFill>
        <p:spPr>
          <a:xfrm>
            <a:off x="2488186" y="5645426"/>
            <a:ext cx="7199154" cy="121257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9" t="12755" r="40037" b="67354"/>
          <a:stretch/>
        </p:blipFill>
        <p:spPr>
          <a:xfrm>
            <a:off x="9276522" y="0"/>
            <a:ext cx="2915478" cy="79709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50183" y="215754"/>
            <a:ext cx="410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Franklin Gothic Heavy" charset="0"/>
                <a:ea typeface="Franklin Gothic Heavy" charset="0"/>
                <a:cs typeface="Franklin Gothic Heavy" charset="0"/>
              </a:rPr>
              <a:t>CONCLUSÃO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66190" y="1589759"/>
            <a:ext cx="968734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latin typeface="Arial"/>
                <a:ea typeface="+mn-lt"/>
                <a:cs typeface="+mn-lt"/>
              </a:rPr>
              <a:t>A apresentação do projeto demonstrou o potencial educativo dos jogos 2D como uma ferramenta eficaz de aprendizado e estímulo à criatividade. Os alunos chegaram à conclusão de que tecnologias simples, como HTML, CSS, </a:t>
            </a:r>
            <a:r>
              <a:rPr lang="pt-BR" i="1" dirty="0" err="1">
                <a:latin typeface="Arial"/>
                <a:ea typeface="+mn-lt"/>
                <a:cs typeface="+mn-lt"/>
              </a:rPr>
              <a:t>JavaScript</a:t>
            </a:r>
            <a:r>
              <a:rPr lang="pt-BR" i="1" dirty="0">
                <a:latin typeface="Arial"/>
                <a:ea typeface="+mn-lt"/>
                <a:cs typeface="+mn-lt"/>
              </a:rPr>
              <a:t> e Game </a:t>
            </a:r>
            <a:r>
              <a:rPr lang="pt-BR" i="1" dirty="0" err="1">
                <a:latin typeface="Arial"/>
                <a:ea typeface="+mn-lt"/>
                <a:cs typeface="+mn-lt"/>
              </a:rPr>
              <a:t>Maker</a:t>
            </a:r>
            <a:r>
              <a:rPr lang="pt-BR" i="1" dirty="0">
                <a:latin typeface="Arial"/>
                <a:ea typeface="+mn-lt"/>
                <a:cs typeface="+mn-lt"/>
              </a:rPr>
              <a:t> 2D, tornam a programação mais acessível e envolvente, especialmente para estudantes do ensino médio. A interação prática com os participantes evidenciou que o desenvolvimento de jogos pode ser uma ponte entre o aprendizado técnico e o engajamento criativo.</a:t>
            </a:r>
            <a:endParaRPr lang="pt-BR" i="1" dirty="0">
              <a:latin typeface="Arial"/>
              <a:cs typeface="Arial"/>
            </a:endParaRPr>
          </a:p>
          <a:p>
            <a:pPr algn="just"/>
            <a:endParaRPr lang="pt-BR" i="1" dirty="0">
              <a:latin typeface="Arial"/>
              <a:ea typeface="+mn-lt"/>
              <a:cs typeface="+mn-lt"/>
            </a:endParaRPr>
          </a:p>
          <a:p>
            <a:pPr algn="just"/>
            <a:r>
              <a:rPr lang="pt-BR" i="1" dirty="0">
                <a:latin typeface="Arial"/>
                <a:ea typeface="+mn-lt"/>
                <a:cs typeface="+mn-lt"/>
              </a:rPr>
              <a:t>Para melhorar a experiência, sugerem-se a criação de oficinas contínuas na escola, focadas em tecnologia e programação, e a disponibilização de recursos como computadores atualizados e acesso a softwares educativos. Essas melhorias podem transformar a escola em um centro de inovação e inclusão digital, aumentando o interesse dos alunos por áreas tecnológicas.</a:t>
            </a:r>
          </a:p>
          <a:p>
            <a:pPr marL="285750" indent="-285750" algn="just">
              <a:buFontTx/>
              <a:buChar char="-"/>
            </a:pPr>
            <a:endParaRPr lang="pt-BR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4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5" b="15762"/>
          <a:stretch/>
        </p:blipFill>
        <p:spPr>
          <a:xfrm>
            <a:off x="2488186" y="5645426"/>
            <a:ext cx="7199154" cy="121257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7" t="11711" r="55204" b="60416"/>
          <a:stretch/>
        </p:blipFill>
        <p:spPr>
          <a:xfrm>
            <a:off x="10310191" y="19741"/>
            <a:ext cx="1648757" cy="138170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8" t="24235" r="45131" b="55387"/>
          <a:stretch/>
        </p:blipFill>
        <p:spPr>
          <a:xfrm>
            <a:off x="9966010" y="1401445"/>
            <a:ext cx="2225990" cy="10246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9" t="12755" r="40037" b="67354"/>
          <a:stretch/>
        </p:blipFill>
        <p:spPr>
          <a:xfrm>
            <a:off x="0" y="1401444"/>
            <a:ext cx="3405809" cy="93114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538329" y="3623462"/>
            <a:ext cx="454549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i="1" dirty="0">
                <a:ea typeface="Calibri"/>
                <a:cs typeface="Calibri"/>
              </a:rPr>
              <a:t>arthurruan.07@gmail.com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973592" y="92765"/>
            <a:ext cx="766122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 charset="0"/>
                <a:ea typeface="Franklin Gothic Heavy" charset="0"/>
                <a:cs typeface="Franklin Gothic Heavy" charset="0"/>
              </a:rPr>
              <a:t>CENTRO UNIVERSITÁRIO MAURÍCIO DE NASSAU TERESINA</a:t>
            </a:r>
          </a:p>
          <a:p>
            <a:pPr algn="ctr"/>
            <a:endParaRPr lang="pt-BR" b="1" dirty="0"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Franklin Gothic Heavy" charset="0"/>
              <a:ea typeface="Franklin Gothic Heavy" charset="0"/>
              <a:cs typeface="Franklin Gothic Heavy" charset="0"/>
            </a:endParaRPr>
          </a:p>
          <a:p>
            <a:pPr algn="ctr"/>
            <a:r>
              <a:rPr lang="pt-BR" b="1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/>
                <a:ea typeface="Franklin Gothic Heavy" charset="0"/>
                <a:cs typeface="Franklin Gothic Heavy" charset="0"/>
              </a:rPr>
              <a:t>CURSO (Análise e Desenvolvimento Sistemas – Tecnólogo)</a:t>
            </a:r>
          </a:p>
          <a:p>
            <a:pPr algn="ctr"/>
            <a:endParaRPr lang="pt-BR" b="1" dirty="0"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Franklin Gothic Heavy" charset="0"/>
              <a:ea typeface="Franklin Gothic Heavy" charset="0"/>
              <a:cs typeface="Franklin Gothic Heavy" charset="0"/>
            </a:endParaRPr>
          </a:p>
          <a:p>
            <a:pPr algn="ctr"/>
            <a:r>
              <a:rPr lang="pt-BR" b="1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 charset="0"/>
                <a:ea typeface="Franklin Gothic Heavy" charset="0"/>
                <a:cs typeface="Franklin Gothic Heavy" charset="0"/>
              </a:rPr>
              <a:t>DISCIPLINA DE EXTENSÃO CURRICULARIZADA II</a:t>
            </a:r>
          </a:p>
          <a:p>
            <a:pPr algn="ctr"/>
            <a:r>
              <a:rPr lang="pt-BR" b="1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/>
                <a:ea typeface="Franklin Gothic Heavy" charset="0"/>
                <a:cs typeface="Franklin Gothic Heavy" charset="0"/>
              </a:rPr>
              <a:t>PROF. (Vinicius Silva Gonçalves)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397033" y="2771050"/>
            <a:ext cx="738145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/>
                <a:ea typeface="Franklin Gothic Heavy" charset="0"/>
                <a:cs typeface="Franklin Gothic Heavy" charset="0"/>
              </a:rPr>
              <a:t>Criação de Jogos 2D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6" b="23019"/>
          <a:stretch/>
        </p:blipFill>
        <p:spPr>
          <a:xfrm>
            <a:off x="-256158" y="-1"/>
            <a:ext cx="4293531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10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3A4B47A04234AAA1716EB56D25357" ma:contentTypeVersion="4" ma:contentTypeDescription="Create a new document." ma:contentTypeScope="" ma:versionID="b0955a72a51632e51fa9fff3a8189f20">
  <xsd:schema xmlns:xsd="http://www.w3.org/2001/XMLSchema" xmlns:xs="http://www.w3.org/2001/XMLSchema" xmlns:p="http://schemas.microsoft.com/office/2006/metadata/properties" xmlns:ns2="50039be9-79ee-4f2a-9301-364b28a64313" targetNamespace="http://schemas.microsoft.com/office/2006/metadata/properties" ma:root="true" ma:fieldsID="b420d3fdce2253c070219f73decbdfd9" ns2:_="">
    <xsd:import namespace="50039be9-79ee-4f2a-9301-364b28a643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39be9-79ee-4f2a-9301-364b28a643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6B14F7-CD95-4FF3-804F-864AEC2F4F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F76A7F7-5463-4E17-B051-EDFFD9232F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5CB2BA-5E10-4EA4-8101-40419A6285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039be9-79ee-4f2a-9301-364b28a643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maxwellreis1@hotmail.com</dc:creator>
  <cp:lastModifiedBy>maxwellreis1@hotmail.com</cp:lastModifiedBy>
  <cp:revision>338</cp:revision>
  <dcterms:created xsi:type="dcterms:W3CDTF">2024-11-07T21:07:20Z</dcterms:created>
  <dcterms:modified xsi:type="dcterms:W3CDTF">2024-12-11T18:35:42Z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0x0101007023A4B47A04234AAA1716EB56D25357</vt:lpwstr>
  </property>
</Properties>
</file>