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32"/>
  </p:notesMasterIdLst>
  <p:handoutMasterIdLst>
    <p:handoutMasterId r:id="rId33"/>
  </p:handoutMasterIdLst>
  <p:sldIdLst>
    <p:sldId id="297" r:id="rId2"/>
    <p:sldId id="425" r:id="rId3"/>
    <p:sldId id="436" r:id="rId4"/>
    <p:sldId id="444" r:id="rId5"/>
    <p:sldId id="437" r:id="rId6"/>
    <p:sldId id="435" r:id="rId7"/>
    <p:sldId id="427" r:id="rId8"/>
    <p:sldId id="431" r:id="rId9"/>
    <p:sldId id="417" r:id="rId10"/>
    <p:sldId id="428" r:id="rId11"/>
    <p:sldId id="445" r:id="rId12"/>
    <p:sldId id="376" r:id="rId13"/>
    <p:sldId id="383" r:id="rId14"/>
    <p:sldId id="381" r:id="rId15"/>
    <p:sldId id="446" r:id="rId16"/>
    <p:sldId id="438" r:id="rId17"/>
    <p:sldId id="439" r:id="rId18"/>
    <p:sldId id="442" r:id="rId19"/>
    <p:sldId id="443" r:id="rId20"/>
    <p:sldId id="440" r:id="rId21"/>
    <p:sldId id="346" r:id="rId22"/>
    <p:sldId id="347" r:id="rId23"/>
    <p:sldId id="349" r:id="rId24"/>
    <p:sldId id="350" r:id="rId25"/>
    <p:sldId id="426" r:id="rId26"/>
    <p:sldId id="432" r:id="rId27"/>
    <p:sldId id="384" r:id="rId28"/>
    <p:sldId id="433" r:id="rId29"/>
    <p:sldId id="377" r:id="rId30"/>
    <p:sldId id="380" r:id="rId3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CB700D-7E1A-49E2-ABAD-092ACBACD43B}" type="datetime1">
              <a:rPr lang="pt-BR" smtClean="0"/>
              <a:t>06/05/2024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E3353A-A592-44BD-B6AB-B98E47E0DF51}" type="datetime1">
              <a:rPr lang="pt-BR" smtClean="0"/>
              <a:t>06/05/2024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472D23-6933-4398-B088-86D87D4569A8}" type="datetime1">
              <a:rPr lang="pt-BR" smtClean="0"/>
              <a:t>06/05/2024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8CAC3A-C360-423D-8EE7-1FC8754818CB}" type="datetime1">
              <a:rPr lang="pt-BR" smtClean="0"/>
              <a:t>06/05/2024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BA3C67-7F45-4D7A-B048-0542E838373B}" type="datetime1">
              <a:rPr lang="pt-BR" smtClean="0"/>
              <a:t>06/05/2024</a:t>
            </a:fld>
            <a:endParaRPr lang="en-US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866A0C-EEE8-4DE1-9ECF-51EC9C0B8BE2}" type="datetime1">
              <a:rPr lang="pt-BR" smtClean="0"/>
              <a:t>06/05/2024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F9B11C-AD18-4A04-821E-C5366FCA14C8}" type="datetime1">
              <a:rPr lang="pt-BR" smtClean="0"/>
              <a:t>06/05/2024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4586AC-0217-4567-B29B-23EE9A9222A5}" type="datetime1">
              <a:rPr lang="pt-BR" smtClean="0"/>
              <a:t>06/05/2024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A9A4D-5B4A-4536-B4F3-3781F06B7402}" type="datetime1">
              <a:rPr lang="pt-BR" smtClean="0"/>
              <a:t>06/05/2024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D2EFA0-DD31-4334-BD97-CA68CA1EAF7D}" type="datetime1">
              <a:rPr lang="pt-BR" smtClean="0"/>
              <a:t>06/05/2024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22C804-0B7D-49A4-9AA4-17093ACFAE26}" type="datetime1">
              <a:rPr lang="pt-BR" smtClean="0"/>
              <a:t>06/05/2024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26C5998-667C-4083-8EAC-8B78C6E30EC5}" type="datetime1">
              <a:rPr lang="pt-BR" smtClean="0"/>
              <a:t>06/05/2024</a:t>
            </a:fld>
            <a:endParaRPr lang="en-US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C8F94-10C4-4E0E-B702-FA76FB225505}" type="datetime1">
              <a:rPr lang="pt-BR" smtClean="0"/>
              <a:t>06/05/2024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CCDFDDD-D174-442B-974C-2E7F8D4F71ED}" type="datetime1">
              <a:rPr lang="pt-BR" smtClean="0"/>
              <a:t>06/05/2024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024EC-D3A4-453A-9A9C-646FEEBD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1D3BD3BA-AD0A-8A59-F400-FC6642DD1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03" y="472924"/>
            <a:ext cx="2505208" cy="1180386"/>
          </a:xfr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B8609F1D-6A03-4945-A8ED-4286F622C9CD}"/>
              </a:ext>
            </a:extLst>
          </p:cNvPr>
          <p:cNvSpPr txBox="1">
            <a:spLocks/>
          </p:cNvSpPr>
          <p:nvPr/>
        </p:nvSpPr>
        <p:spPr>
          <a:xfrm>
            <a:off x="4810124" y="783450"/>
            <a:ext cx="7051173" cy="4682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BR" sz="2000" b="1" cap="all" dirty="0">
                <a:solidFill>
                  <a:schemeClr val="tx2"/>
                </a:solidFill>
              </a:rPr>
              <a:t>UC 3: DESENVOLVER ALGORITMOS </a:t>
            </a:r>
          </a:p>
          <a:p>
            <a:pPr marL="0" indent="0" algn="r">
              <a:buNone/>
            </a:pPr>
            <a:r>
              <a:rPr lang="pt-BR" sz="2000" b="1" cap="all" dirty="0">
                <a:solidFill>
                  <a:schemeClr val="tx2"/>
                </a:solidFill>
              </a:rPr>
              <a:t>Professor</a:t>
            </a:r>
            <a:r>
              <a:rPr lang="pt-br" sz="2000" b="1" cap="all" dirty="0">
                <a:solidFill>
                  <a:schemeClr val="tx2"/>
                </a:solidFill>
              </a:rPr>
              <a:t>: </a:t>
            </a:r>
            <a:r>
              <a:rPr lang="pt-BR" sz="2000" b="1" cap="all" dirty="0">
                <a:solidFill>
                  <a:schemeClr val="tx2"/>
                </a:solidFill>
              </a:rPr>
              <a:t>T</a:t>
            </a:r>
            <a:r>
              <a:rPr lang="pt-br" sz="2000" b="1" cap="all" dirty="0">
                <a:solidFill>
                  <a:schemeClr val="tx2"/>
                </a:solidFill>
              </a:rPr>
              <a:t>hiago almeida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A81AF4D-E265-7D9F-261A-1EEA84DB8F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1" b="8228"/>
          <a:stretch/>
        </p:blipFill>
        <p:spPr>
          <a:xfrm>
            <a:off x="1769409" y="1653310"/>
            <a:ext cx="8653182" cy="498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90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3585"/>
          </a:xfrm>
        </p:spPr>
        <p:txBody>
          <a:bodyPr/>
          <a:lstStyle/>
          <a:p>
            <a:r>
              <a:rPr lang="pt-BR" dirty="0" err="1"/>
              <a:t>While</a:t>
            </a:r>
            <a:r>
              <a:rPr lang="pt-BR" dirty="0"/>
              <a:t> - break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7B12A51-678A-639D-2D9B-B63874B9E18E}"/>
              </a:ext>
            </a:extLst>
          </p:cNvPr>
          <p:cNvSpPr txBox="1"/>
          <p:nvPr/>
        </p:nvSpPr>
        <p:spPr>
          <a:xfrm>
            <a:off x="581192" y="1589297"/>
            <a:ext cx="11029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</a:t>
            </a:r>
            <a:r>
              <a:rPr lang="pt-BR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em Python avalia uma expressão e executa um bloco até que esta seja</a:t>
            </a:r>
          </a:p>
          <a:p>
            <a:pPr algn="just"/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avaliada como </a:t>
            </a:r>
            <a:r>
              <a:rPr lang="pt-BR" sz="2200" b="1">
                <a:solidFill>
                  <a:schemeClr val="tx1">
                    <a:lumMod val="75000"/>
                    <a:lumOff val="25000"/>
                  </a:schemeClr>
                </a:solidFill>
              </a:rPr>
              <a:t>falsa ou tenha </a:t>
            </a: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uma chamada break.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33E2D2-C2CC-F5C8-B859-CD95E3879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09" y="2697293"/>
            <a:ext cx="8590781" cy="364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29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3585"/>
          </a:xfrm>
        </p:spPr>
        <p:txBody>
          <a:bodyPr/>
          <a:lstStyle/>
          <a:p>
            <a:r>
              <a:rPr lang="pt-BR" dirty="0" err="1"/>
              <a:t>While</a:t>
            </a:r>
            <a:r>
              <a:rPr lang="pt-BR" dirty="0"/>
              <a:t> - </a:t>
            </a:r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7B12A51-678A-639D-2D9B-B63874B9E18E}"/>
              </a:ext>
            </a:extLst>
          </p:cNvPr>
          <p:cNvSpPr txBox="1"/>
          <p:nvPr/>
        </p:nvSpPr>
        <p:spPr>
          <a:xfrm>
            <a:off x="581192" y="1919342"/>
            <a:ext cx="11029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Ao final do </a:t>
            </a:r>
            <a:r>
              <a:rPr lang="pt-BR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podemos utilizar a instrução </a:t>
            </a:r>
            <a:r>
              <a:rPr lang="pt-BR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else</a:t>
            </a: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O propósito disso é executar alguma instrução ou bloco de código ao final do loop, como podemos ver no exemplo a seguir: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7917B8C-32CE-BD92-A8EC-F9D00B58D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554440"/>
            <a:ext cx="7130513" cy="208145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CEFD3E2-EC08-C6D6-4D52-B15811E11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705" y="3554440"/>
            <a:ext cx="4214169" cy="208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18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3585"/>
          </a:xfrm>
        </p:spPr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7B12A51-678A-639D-2D9B-B63874B9E18E}"/>
              </a:ext>
            </a:extLst>
          </p:cNvPr>
          <p:cNvSpPr txBox="1"/>
          <p:nvPr/>
        </p:nvSpPr>
        <p:spPr>
          <a:xfrm>
            <a:off x="476611" y="1524000"/>
            <a:ext cx="1102961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pt-BR" sz="22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var(--cds-font-family-source-sans-pro)"/>
            </a:endParaRPr>
          </a:p>
          <a:p>
            <a:pPr algn="l"/>
            <a:r>
              <a:rPr lang="pt-BR" sz="2400" b="1" i="0" dirty="0">
                <a:solidFill>
                  <a:srgbClr val="1F1F1F"/>
                </a:solidFill>
                <a:effectLst/>
                <a:latin typeface="var(--cds-font-family-source-sans-pro)"/>
              </a:rPr>
              <a:t>O que será impresso nos trechos de códigos abaixo?</a:t>
            </a:r>
          </a:p>
          <a:p>
            <a:pPr algn="l"/>
            <a:endParaRPr lang="pt-BR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7C06E46-A9CD-49CF-82F4-41BE69871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58" y="3066732"/>
            <a:ext cx="4722076" cy="225699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E3849A4-C02D-61A4-2A75-9D018659B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968" y="3066732"/>
            <a:ext cx="4091785" cy="234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04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3585"/>
          </a:xfrm>
        </p:spPr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7B12A51-678A-639D-2D9B-B63874B9E18E}"/>
              </a:ext>
            </a:extLst>
          </p:cNvPr>
          <p:cNvSpPr txBox="1"/>
          <p:nvPr/>
        </p:nvSpPr>
        <p:spPr>
          <a:xfrm>
            <a:off x="476611" y="1524000"/>
            <a:ext cx="1102961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pt-BR" sz="22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var(--cds-font-family-source-sans-pro)"/>
            </a:endParaRPr>
          </a:p>
          <a:p>
            <a:pPr algn="l"/>
            <a:r>
              <a:rPr lang="pt-BR" sz="2400" b="1" i="0" dirty="0">
                <a:solidFill>
                  <a:srgbClr val="1F1F1F"/>
                </a:solidFill>
                <a:effectLst/>
                <a:latin typeface="var(--cds-font-family-source-sans-pro)"/>
              </a:rPr>
              <a:t>O que fa</a:t>
            </a:r>
            <a:r>
              <a:rPr lang="pt-BR" sz="2400" b="1" dirty="0">
                <a:solidFill>
                  <a:srgbClr val="1F1F1F"/>
                </a:solidFill>
                <a:latin typeface="var(--cds-font-family-source-sans-pro)"/>
              </a:rPr>
              <a:t>z o programa abaixo?</a:t>
            </a:r>
          </a:p>
          <a:p>
            <a:pPr algn="l"/>
            <a:endParaRPr lang="pt-BR" sz="2400" b="1" i="0" dirty="0">
              <a:solidFill>
                <a:srgbClr val="1F1F1F"/>
              </a:solidFill>
              <a:effectLst/>
              <a:latin typeface="var(--cds-font-family-source-sans-pro)"/>
            </a:endParaRPr>
          </a:p>
          <a:p>
            <a:pPr algn="l"/>
            <a:endParaRPr lang="pt-BR" sz="2400" b="1" i="0" dirty="0">
              <a:solidFill>
                <a:srgbClr val="1F1F1F"/>
              </a:solidFill>
              <a:effectLst/>
              <a:latin typeface="var(--cds-font-family-source-sans-pro)"/>
            </a:endParaRPr>
          </a:p>
          <a:p>
            <a:pPr algn="l"/>
            <a:endParaRPr lang="pt-BR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B62CF3D-1BBC-7473-C7C6-22884B0D9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532DBC0-60FD-8311-914D-52FEAFF15A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92" b="9199"/>
          <a:stretch/>
        </p:blipFill>
        <p:spPr>
          <a:xfrm>
            <a:off x="3183206" y="2462718"/>
            <a:ext cx="5825588" cy="266192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A3DC7B1D-59B6-36F8-E0E0-E95B7AAB3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009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F7B12A51-678A-639D-2D9B-B63874B9E18E}"/>
              </a:ext>
            </a:extLst>
          </p:cNvPr>
          <p:cNvSpPr txBox="1"/>
          <p:nvPr/>
        </p:nvSpPr>
        <p:spPr>
          <a:xfrm>
            <a:off x="476609" y="324083"/>
            <a:ext cx="1102961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pt-BR" sz="22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var(--cds-font-family-source-sans-pro)"/>
            </a:endParaRPr>
          </a:p>
          <a:p>
            <a:pPr algn="l"/>
            <a:endParaRPr lang="pt-BR" sz="2400" b="1" i="0" dirty="0">
              <a:solidFill>
                <a:srgbClr val="1F1F1F"/>
              </a:solidFill>
              <a:effectLst/>
              <a:latin typeface="var(--cds-font-family-source-sans-pro)"/>
            </a:endParaRPr>
          </a:p>
          <a:p>
            <a:pPr algn="l"/>
            <a:endParaRPr lang="pt-BR" sz="2400" b="1" dirty="0">
              <a:solidFill>
                <a:srgbClr val="1F1F1F"/>
              </a:solidFill>
              <a:latin typeface="var(--cds-font-family-source-sans-pro)"/>
            </a:endParaRPr>
          </a:p>
          <a:p>
            <a:pPr algn="l"/>
            <a:r>
              <a:rPr lang="pt-BR" sz="2400" b="1" i="0" dirty="0">
                <a:solidFill>
                  <a:srgbClr val="1F1F1F"/>
                </a:solidFill>
                <a:effectLst/>
                <a:latin typeface="var(--cds-font-family-source-sans-pro)"/>
              </a:rPr>
              <a:t>O que fa</a:t>
            </a:r>
            <a:r>
              <a:rPr lang="pt-BR" sz="2400" b="1" dirty="0">
                <a:solidFill>
                  <a:srgbClr val="1F1F1F"/>
                </a:solidFill>
                <a:latin typeface="var(--cds-font-family-source-sans-pro)"/>
              </a:rPr>
              <a:t>z o programa abaixo?</a:t>
            </a:r>
            <a:endParaRPr lang="pt-BR" sz="2400" b="1" i="0" dirty="0">
              <a:solidFill>
                <a:srgbClr val="1F1F1F"/>
              </a:solidFill>
              <a:effectLst/>
              <a:latin typeface="var(--cds-font-family-source-sans-pro)"/>
            </a:endParaRPr>
          </a:p>
          <a:p>
            <a:pPr algn="l"/>
            <a:endParaRPr lang="pt-BR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A774E21-8769-6921-4859-B8E49CFC6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122" y="1981200"/>
            <a:ext cx="9345755" cy="4552717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5789B1ED-6AF3-8ED0-97BF-E7C4F579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99533"/>
          </a:xfrm>
        </p:spPr>
        <p:txBody>
          <a:bodyPr>
            <a:normAutofit fontScale="90000"/>
          </a:bodyPr>
          <a:lstStyle/>
          <a:p>
            <a:r>
              <a:rPr lang="pt-BR" dirty="0"/>
              <a:t>Exercício</a:t>
            </a:r>
          </a:p>
        </p:txBody>
      </p:sp>
    </p:spTree>
    <p:extLst>
      <p:ext uri="{BB962C8B-B14F-4D97-AF65-F5344CB8AC3E}">
        <p14:creationId xmlns:p14="http://schemas.microsoft.com/office/powerpoint/2010/main" val="1044535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3585"/>
          </a:xfrm>
        </p:spPr>
        <p:txBody>
          <a:bodyPr/>
          <a:lstStyle/>
          <a:p>
            <a:r>
              <a:rPr lang="pt-BR" dirty="0" err="1"/>
              <a:t>While</a:t>
            </a:r>
            <a:r>
              <a:rPr lang="pt-BR" dirty="0"/>
              <a:t> em listas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7B12A51-678A-639D-2D9B-B63874B9E18E}"/>
              </a:ext>
            </a:extLst>
          </p:cNvPr>
          <p:cNvSpPr txBox="1"/>
          <p:nvPr/>
        </p:nvSpPr>
        <p:spPr>
          <a:xfrm>
            <a:off x="581192" y="1487711"/>
            <a:ext cx="110296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percorrer uma lista usando o comando </a:t>
            </a:r>
            <a:r>
              <a:rPr lang="pt-BR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temos que ter atenção no índice da lista: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82FB6BC-E564-9938-1B49-2CA96F690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123" y="2070568"/>
            <a:ext cx="9199753" cy="463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65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3585"/>
          </a:xfrm>
        </p:spPr>
        <p:txBody>
          <a:bodyPr/>
          <a:lstStyle/>
          <a:p>
            <a:r>
              <a:rPr lang="pt-BR" dirty="0"/>
              <a:t>for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7B12A51-678A-639D-2D9B-B63874B9E18E}"/>
              </a:ext>
            </a:extLst>
          </p:cNvPr>
          <p:cNvSpPr txBox="1"/>
          <p:nvPr/>
        </p:nvSpPr>
        <p:spPr>
          <a:xfrm>
            <a:off x="581192" y="1919342"/>
            <a:ext cx="110296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Um loop for é usado para iterar uma sequência (que é uma lista, uma tupla, um dicionário, um conjunto ou uma </a:t>
            </a:r>
            <a:r>
              <a:rPr lang="pt-BR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algn="just"/>
            <a:endParaRPr lang="pt-BR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Isso é menos parecido com a palavra-chave for em outras linguagens de programação e funciona mais como um método </a:t>
            </a:r>
            <a:r>
              <a:rPr lang="pt-BR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iterador</a:t>
            </a: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encontrado em outras linguagens de programação orientadas a objetos.</a:t>
            </a:r>
          </a:p>
          <a:p>
            <a:pPr algn="just"/>
            <a:endParaRPr lang="pt-BR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 o loop for podemos executar um conjunto de instruções, uma vez para cada item de uma lista, tupla, conjunto etc.</a:t>
            </a:r>
          </a:p>
        </p:txBody>
      </p:sp>
    </p:spTree>
    <p:extLst>
      <p:ext uri="{BB962C8B-B14F-4D97-AF65-F5344CB8AC3E}">
        <p14:creationId xmlns:p14="http://schemas.microsoft.com/office/powerpoint/2010/main" val="665040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3585"/>
          </a:xfrm>
        </p:spPr>
        <p:txBody>
          <a:bodyPr/>
          <a:lstStyle/>
          <a:p>
            <a:r>
              <a:rPr lang="pt-BR" dirty="0"/>
              <a:t>for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7B12A51-678A-639D-2D9B-B63874B9E18E}"/>
              </a:ext>
            </a:extLst>
          </p:cNvPr>
          <p:cNvSpPr txBox="1"/>
          <p:nvPr/>
        </p:nvSpPr>
        <p:spPr>
          <a:xfrm>
            <a:off x="815031" y="1984955"/>
            <a:ext cx="105619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for faz, para cada elemento da lista, uma atribuição do elemento corrente à variável definida no comando, e executa o bloco de código associado a essa variável disponível.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Assim como o </a:t>
            </a:r>
            <a:r>
              <a:rPr lang="pt-BR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ele também pode ser parado por um </a:t>
            </a:r>
            <a:r>
              <a:rPr lang="pt-BR" sz="2200" b="1" dirty="0">
                <a:solidFill>
                  <a:srgbClr val="FF0000"/>
                </a:solidFill>
              </a:rPr>
              <a:t>break</a:t>
            </a: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ou por uma exceção não tratada.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11B372-5BAD-5ECC-498D-CA9B8AD2A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093" y="4279157"/>
            <a:ext cx="7992590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821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3585"/>
          </a:xfrm>
        </p:spPr>
        <p:txBody>
          <a:bodyPr/>
          <a:lstStyle/>
          <a:p>
            <a:r>
              <a:rPr lang="pt-BR" dirty="0"/>
              <a:t>For - break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7B12A51-678A-639D-2D9B-B63874B9E18E}"/>
              </a:ext>
            </a:extLst>
          </p:cNvPr>
          <p:cNvSpPr txBox="1"/>
          <p:nvPr/>
        </p:nvSpPr>
        <p:spPr>
          <a:xfrm>
            <a:off x="815030" y="2209072"/>
            <a:ext cx="105619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 a instrução break podemos parar o loop antes que ele percorra todos os itens: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114BDC7-202A-4090-5ABF-95C386E53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55" y="3364543"/>
            <a:ext cx="8859486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43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3585"/>
          </a:xfrm>
        </p:spPr>
        <p:txBody>
          <a:bodyPr/>
          <a:lstStyle/>
          <a:p>
            <a:r>
              <a:rPr lang="pt-BR" dirty="0"/>
              <a:t>For - continue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7B12A51-678A-639D-2D9B-B63874B9E18E}"/>
              </a:ext>
            </a:extLst>
          </p:cNvPr>
          <p:cNvSpPr txBox="1"/>
          <p:nvPr/>
        </p:nvSpPr>
        <p:spPr>
          <a:xfrm>
            <a:off x="815030" y="1877378"/>
            <a:ext cx="105619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 a instrução continue podemos parar a iteração atual do loop e continuar com a próxima, (pular um item da lista):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5DA369-3308-5B8F-C546-92702B7BE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30" y="2781397"/>
            <a:ext cx="8183117" cy="254353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2D63412-A1D6-C14F-11F9-717E869D78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19"/>
          <a:stretch/>
        </p:blipFill>
        <p:spPr>
          <a:xfrm>
            <a:off x="998048" y="5324927"/>
            <a:ext cx="5677692" cy="139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26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3585"/>
          </a:xfrm>
        </p:spPr>
        <p:txBody>
          <a:bodyPr/>
          <a:lstStyle/>
          <a:p>
            <a:r>
              <a:rPr lang="pt-BR" dirty="0"/>
              <a:t>listas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03DBF33-825F-693E-33B1-0495BEBA7DE1}"/>
              </a:ext>
            </a:extLst>
          </p:cNvPr>
          <p:cNvSpPr txBox="1"/>
          <p:nvPr/>
        </p:nvSpPr>
        <p:spPr>
          <a:xfrm>
            <a:off x="1098176" y="1643896"/>
            <a:ext cx="999564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Uma variável que podemos armazenar diversos valores;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sintaxe de lista em Python é muito enxuta: [ ]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Os itens são separados por vírgula: [10, 14, 20, 9, 16, 22]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Listas não precisam ter elementos do mesmo tipo, como em linguagens estaticamente </a:t>
            </a:r>
            <a:r>
              <a:rPr lang="pt-BR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tipadas</a:t>
            </a: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 podem misturar livremente tipos diferentes, embora não seja muito comum.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Abaixo temos uma lista de números: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BFF69B-106B-7202-C1C9-62F14567C6DC}"/>
              </a:ext>
            </a:extLst>
          </p:cNvPr>
          <p:cNvSpPr txBox="1"/>
          <p:nvPr/>
        </p:nvSpPr>
        <p:spPr>
          <a:xfrm>
            <a:off x="7673788" y="66069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BADA0F9-EFC5-F334-2BF4-E82C74528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636" y="4005099"/>
            <a:ext cx="7644727" cy="215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36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3585"/>
          </a:xfrm>
        </p:spPr>
        <p:txBody>
          <a:bodyPr/>
          <a:lstStyle/>
          <a:p>
            <a:r>
              <a:rPr lang="pt-BR" dirty="0"/>
              <a:t>For range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7B12A51-678A-639D-2D9B-B63874B9E18E}"/>
              </a:ext>
            </a:extLst>
          </p:cNvPr>
          <p:cNvSpPr txBox="1"/>
          <p:nvPr/>
        </p:nvSpPr>
        <p:spPr>
          <a:xfrm>
            <a:off x="581192" y="1919342"/>
            <a:ext cx="509075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range()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range() é usado para percorrer  intervalos de zero até N como no clássico: </a:t>
            </a:r>
            <a:r>
              <a:rPr lang="pt-BR" sz="2200" b="1" dirty="0">
                <a:solidFill>
                  <a:srgbClr val="FF0000"/>
                </a:solidFill>
              </a:rPr>
              <a:t>for(i = 0; i &lt; n; i++) </a:t>
            </a: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 linguagens C, Java, </a:t>
            </a:r>
            <a:r>
              <a:rPr lang="pt-BR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entre outros.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Parâmetros da função </a:t>
            </a:r>
            <a:r>
              <a:rPr lang="pt-BR" sz="2200" b="1" dirty="0">
                <a:solidFill>
                  <a:srgbClr val="FF0000"/>
                </a:solidFill>
              </a:rPr>
              <a:t>range(</a:t>
            </a:r>
            <a:r>
              <a:rPr lang="pt-BR" sz="2200" b="1" dirty="0" err="1">
                <a:solidFill>
                  <a:srgbClr val="FF0000"/>
                </a:solidFill>
              </a:rPr>
              <a:t>x,y,z</a:t>
            </a:r>
            <a:r>
              <a:rPr lang="pt-BR" sz="2200" b="1" dirty="0">
                <a:solidFill>
                  <a:srgbClr val="FF0000"/>
                </a:solidFill>
              </a:rPr>
              <a:t>)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</a:rPr>
              <a:t>x = início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</a:rPr>
              <a:t>y = fim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</a:rPr>
              <a:t>z = passo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2200" b="1" dirty="0">
              <a:solidFill>
                <a:srgbClr val="FF0000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84074E9-CA2C-9C8B-0E32-3A8A007C5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808" y="2703941"/>
            <a:ext cx="6217192" cy="292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45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024EC-D3A4-453A-9A9C-646FEEBD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1FB0A34-9009-42A0-B872-DF5BDB7D4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884818"/>
            <a:ext cx="11029615" cy="1396438"/>
          </a:xfrm>
        </p:spPr>
        <p:txBody>
          <a:bodyPr>
            <a:normAutofit/>
          </a:bodyPr>
          <a:lstStyle/>
          <a:p>
            <a:pPr algn="just" fontAlgn="base"/>
            <a:r>
              <a:rPr lang="pt-BR" sz="4000" b="0" i="0" dirty="0">
                <a:solidFill>
                  <a:srgbClr val="444444"/>
                </a:solidFill>
                <a:effectLst/>
                <a:latin typeface="Oxygen" panose="02000503000000000000" pitchFamily="2" charset="0"/>
              </a:rPr>
              <a:t>Faça um algoritmo que receba um número e apresente a tabuada do mesmo ao final;</a:t>
            </a:r>
          </a:p>
        </p:txBody>
      </p:sp>
    </p:spTree>
    <p:extLst>
      <p:ext uri="{BB962C8B-B14F-4D97-AF65-F5344CB8AC3E}">
        <p14:creationId xmlns:p14="http://schemas.microsoft.com/office/powerpoint/2010/main" val="1963469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024EC-D3A4-453A-9A9C-646FEEBD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1FB0A34-9009-42A0-B872-DF5BDB7D4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884818"/>
            <a:ext cx="11029615" cy="1396438"/>
          </a:xfrm>
        </p:spPr>
        <p:txBody>
          <a:bodyPr>
            <a:normAutofit fontScale="77500" lnSpcReduction="20000"/>
          </a:bodyPr>
          <a:lstStyle/>
          <a:p>
            <a:pPr algn="just" fontAlgn="base"/>
            <a:r>
              <a:rPr lang="pt-BR" sz="4000" b="0" i="0" dirty="0">
                <a:solidFill>
                  <a:srgbClr val="444444"/>
                </a:solidFill>
                <a:effectLst/>
                <a:latin typeface="Oxygen" panose="02000503000000000000" pitchFamily="2" charset="0"/>
              </a:rPr>
              <a:t>Fa</a:t>
            </a:r>
            <a:r>
              <a:rPr lang="pt-BR" sz="4000" dirty="0">
                <a:solidFill>
                  <a:srgbClr val="444444"/>
                </a:solidFill>
                <a:latin typeface="Oxygen" panose="02000503000000000000" pitchFamily="2" charset="0"/>
              </a:rPr>
              <a:t>ça um algoritmo que inicialize uma lista de 10 cidades que deseja conhecer e apresente em ordem decrescente (da última para a primeira)</a:t>
            </a:r>
            <a:r>
              <a:rPr lang="pt-BR" sz="4000" b="0" i="0" dirty="0">
                <a:solidFill>
                  <a:srgbClr val="444444"/>
                </a:solidFill>
                <a:effectLst/>
                <a:latin typeface="Oxygen" panose="02000503000000000000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14368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3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024EC-D3A4-453A-9A9C-646FEEBD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1FB0A34-9009-42A0-B872-DF5BDB7D4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884818"/>
            <a:ext cx="11029615" cy="1396438"/>
          </a:xfrm>
        </p:spPr>
        <p:txBody>
          <a:bodyPr>
            <a:normAutofit fontScale="85000" lnSpcReduction="10000"/>
          </a:bodyPr>
          <a:lstStyle/>
          <a:p>
            <a:pPr algn="just" fontAlgn="base"/>
            <a:r>
              <a:rPr lang="pt-BR" sz="4000" b="0" i="0" dirty="0">
                <a:solidFill>
                  <a:srgbClr val="444444"/>
                </a:solidFill>
                <a:effectLst/>
                <a:latin typeface="Oxygen" panose="02000503000000000000" pitchFamily="2" charset="0"/>
              </a:rPr>
              <a:t>Fa</a:t>
            </a:r>
            <a:r>
              <a:rPr lang="pt-BR" sz="4000" dirty="0">
                <a:solidFill>
                  <a:srgbClr val="444444"/>
                </a:solidFill>
                <a:latin typeface="Oxygen" panose="02000503000000000000" pitchFamily="2" charset="0"/>
              </a:rPr>
              <a:t>ça um algoritmo que receba 10 nomes em uma lista, e ao final apresente todos os nomes recebidos.</a:t>
            </a:r>
            <a:endParaRPr lang="pt-BR" sz="4000" b="0" i="0" dirty="0">
              <a:solidFill>
                <a:srgbClr val="444444"/>
              </a:solidFill>
              <a:effectLst/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888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4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024EC-D3A4-453A-9A9C-646FEEBD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1FB0A34-9009-42A0-B872-DF5BDB7D4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884818"/>
            <a:ext cx="11029615" cy="1396438"/>
          </a:xfrm>
        </p:spPr>
        <p:txBody>
          <a:bodyPr>
            <a:normAutofit fontScale="77500" lnSpcReduction="20000"/>
          </a:bodyPr>
          <a:lstStyle/>
          <a:p>
            <a:pPr algn="just" fontAlgn="base"/>
            <a:r>
              <a:rPr lang="pt-BR" sz="4000" b="0" i="0" dirty="0">
                <a:solidFill>
                  <a:srgbClr val="444444"/>
                </a:solidFill>
                <a:effectLst/>
              </a:rPr>
              <a:t>Fa</a:t>
            </a:r>
            <a:r>
              <a:rPr lang="pt-BR" sz="4000" dirty="0">
                <a:solidFill>
                  <a:srgbClr val="444444"/>
                </a:solidFill>
              </a:rPr>
              <a:t>ça um algoritmo que receba o número de avaliações do estudante que será (utilizado como contador), após receba as notas e apresente a média do estudante.</a:t>
            </a:r>
            <a:endParaRPr lang="pt-BR" sz="3700" b="0" i="0" dirty="0">
              <a:solidFill>
                <a:srgbClr val="44444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605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3585"/>
          </a:xfrm>
        </p:spPr>
        <p:txBody>
          <a:bodyPr/>
          <a:lstStyle/>
          <a:p>
            <a:r>
              <a:rPr lang="pt-BR" dirty="0"/>
              <a:t>Exercício 5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7B12A51-678A-639D-2D9B-B63874B9E18E}"/>
              </a:ext>
            </a:extLst>
          </p:cNvPr>
          <p:cNvSpPr txBox="1"/>
          <p:nvPr/>
        </p:nvSpPr>
        <p:spPr>
          <a:xfrm>
            <a:off x="581192" y="1919342"/>
            <a:ext cx="629174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Crie um programa que receba a palavra FELICIDADE e imprima a posição de cada letra da palavra e informe qual letra está sendo impressa na posição x. Após imprima a mensagem que o programa foi finalizado. Exemplo: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9FCD28F-96E4-D323-4518-F8FA53510A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97"/>
          <a:stretch/>
        </p:blipFill>
        <p:spPr>
          <a:xfrm>
            <a:off x="7266176" y="1919342"/>
            <a:ext cx="4344632" cy="377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48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90415"/>
            <a:ext cx="11029616" cy="513902"/>
          </a:xfrm>
        </p:spPr>
        <p:txBody>
          <a:bodyPr>
            <a:normAutofit fontScale="90000"/>
          </a:bodyPr>
          <a:lstStyle/>
          <a:p>
            <a:r>
              <a:rPr lang="pt-BR" dirty="0"/>
              <a:t>EXERCÍCIO 6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024EC-D3A4-453A-9A9C-646FEEBD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1FB0A34-9009-42A0-B872-DF5BDB7D4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74493"/>
            <a:ext cx="11029615" cy="1396438"/>
          </a:xfrm>
        </p:spPr>
        <p:txBody>
          <a:bodyPr>
            <a:normAutofit/>
          </a:bodyPr>
          <a:lstStyle/>
          <a:p>
            <a:pPr algn="just" fontAlgn="base"/>
            <a:r>
              <a:rPr lang="pt-BR" sz="2400" b="0" i="0" dirty="0">
                <a:solidFill>
                  <a:srgbClr val="444444"/>
                </a:solidFill>
                <a:effectLst/>
              </a:rPr>
              <a:t>Crie um algoritmo que apresente o seguinte resultado:</a:t>
            </a:r>
          </a:p>
          <a:p>
            <a:pPr algn="just" fontAlgn="base"/>
            <a:endParaRPr lang="pt-BR" sz="4000" b="0" i="0" dirty="0">
              <a:solidFill>
                <a:srgbClr val="444444"/>
              </a:solidFill>
              <a:effectLst/>
              <a:latin typeface="Oxygen" panose="02000503000000000000" pitchFamily="2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3F6DE1C-88E0-592D-1254-9280146D332B}"/>
              </a:ext>
            </a:extLst>
          </p:cNvPr>
          <p:cNvSpPr txBox="1"/>
          <p:nvPr/>
        </p:nvSpPr>
        <p:spPr>
          <a:xfrm>
            <a:off x="3657599" y="2272712"/>
            <a:ext cx="6320117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b="1" dirty="0"/>
              <a:t>	*</a:t>
            </a:r>
          </a:p>
          <a:p>
            <a:r>
              <a:rPr lang="pt-BR" sz="2200" b="1" dirty="0"/>
              <a:t>             **</a:t>
            </a:r>
          </a:p>
          <a:p>
            <a:r>
              <a:rPr lang="pt-BR" sz="2200" b="1" dirty="0"/>
              <a:t>             ***</a:t>
            </a:r>
          </a:p>
          <a:p>
            <a:r>
              <a:rPr lang="pt-BR" sz="2200" b="1" dirty="0"/>
              <a:t>             ****</a:t>
            </a:r>
          </a:p>
          <a:p>
            <a:r>
              <a:rPr lang="pt-BR" sz="2200" b="1" dirty="0"/>
              <a:t>             *****</a:t>
            </a:r>
          </a:p>
          <a:p>
            <a:r>
              <a:rPr lang="pt-BR" sz="2200" b="1" dirty="0"/>
              <a:t>             ******</a:t>
            </a:r>
          </a:p>
          <a:p>
            <a:r>
              <a:rPr lang="pt-BR" sz="2200" b="1" dirty="0"/>
              <a:t>             *******</a:t>
            </a:r>
          </a:p>
          <a:p>
            <a:r>
              <a:rPr lang="pt-BR" sz="2200" b="1" dirty="0"/>
              <a:t>             ********</a:t>
            </a:r>
          </a:p>
          <a:p>
            <a:r>
              <a:rPr lang="pt-BR" sz="2200" b="1" dirty="0"/>
              <a:t>	*********</a:t>
            </a:r>
          </a:p>
          <a:p>
            <a:r>
              <a:rPr lang="pt-BR" sz="2200" b="1" dirty="0"/>
              <a:t>	**********</a:t>
            </a:r>
          </a:p>
          <a:p>
            <a:r>
              <a:rPr lang="pt-BR" sz="2200" b="1" dirty="0"/>
              <a:t>	***********</a:t>
            </a:r>
          </a:p>
          <a:p>
            <a:r>
              <a:rPr lang="pt-BR" sz="2200" b="1" dirty="0"/>
              <a:t>	************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5923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5789B1ED-6AF3-8ED0-97BF-E7C4F579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44880"/>
            <a:ext cx="11029616" cy="624840"/>
          </a:xfrm>
        </p:spPr>
        <p:txBody>
          <a:bodyPr>
            <a:normAutofit/>
          </a:bodyPr>
          <a:lstStyle/>
          <a:p>
            <a:r>
              <a:rPr lang="pt-BR" dirty="0"/>
              <a:t>Exercício 7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CA337B-AB85-66C3-EFB6-29D8F71ECE59}"/>
              </a:ext>
            </a:extLst>
          </p:cNvPr>
          <p:cNvSpPr txBox="1"/>
          <p:nvPr/>
        </p:nvSpPr>
        <p:spPr>
          <a:xfrm>
            <a:off x="484094" y="1681824"/>
            <a:ext cx="11126714" cy="1982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6000" indent="-306000" algn="just" defTabSz="45720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pt-BR" sz="3100" dirty="0">
                <a:solidFill>
                  <a:srgbClr val="444444"/>
                </a:solidFill>
              </a:rPr>
              <a:t>Receba um número inteiro positivo na entrada e imprima os n primeiros números ímpares naturais. Para a saída, siga o formato do exemplo abaixo.</a:t>
            </a:r>
          </a:p>
          <a:p>
            <a:pPr marL="306000" indent="-306000" algn="just" defTabSz="45720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pt-BR" sz="3100" dirty="0">
                <a:solidFill>
                  <a:srgbClr val="444444"/>
                </a:solidFill>
              </a:rPr>
              <a:t>Exemplo: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0331681-9E8E-526D-9F6A-BCE0F01F2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605"/>
          <a:stretch/>
        </p:blipFill>
        <p:spPr>
          <a:xfrm>
            <a:off x="3145160" y="3712209"/>
            <a:ext cx="5901680" cy="292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19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3902"/>
          </a:xfrm>
        </p:spPr>
        <p:txBody>
          <a:bodyPr>
            <a:normAutofit fontScale="90000"/>
          </a:bodyPr>
          <a:lstStyle/>
          <a:p>
            <a:r>
              <a:rPr lang="pt-BR" dirty="0"/>
              <a:t>Exercício 8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024EC-D3A4-453A-9A9C-646FEEBD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1FB0A34-9009-42A0-B872-DF5BDB7D4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82859"/>
            <a:ext cx="11029615" cy="1396438"/>
          </a:xfrm>
        </p:spPr>
        <p:txBody>
          <a:bodyPr>
            <a:normAutofit/>
          </a:bodyPr>
          <a:lstStyle/>
          <a:p>
            <a:pPr algn="just" fontAlgn="base"/>
            <a:r>
              <a:rPr lang="pt-BR" sz="2200" b="1" dirty="0">
                <a:solidFill>
                  <a:srgbClr val="444444"/>
                </a:solidFill>
              </a:rPr>
              <a:t>Faça para 10 números inteiros para um vetor de inteiros. Computar um segundo vetor que terá o resultado da multiplicação por um escalar inteiro 5.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61456E30-7FD1-65FE-2C01-61A248018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727" y="2135650"/>
            <a:ext cx="8821023" cy="465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12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3585"/>
          </a:xfrm>
        </p:spPr>
        <p:txBody>
          <a:bodyPr/>
          <a:lstStyle/>
          <a:p>
            <a:r>
              <a:rPr lang="pt-BR" dirty="0"/>
              <a:t>Exercícios Em </a:t>
            </a:r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7B12A51-678A-639D-2D9B-B63874B9E18E}"/>
              </a:ext>
            </a:extLst>
          </p:cNvPr>
          <p:cNvSpPr txBox="1"/>
          <p:nvPr/>
        </p:nvSpPr>
        <p:spPr>
          <a:xfrm>
            <a:off x="476611" y="1524000"/>
            <a:ext cx="1102961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pt-BR" sz="22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var(--cds-font-family-source-sans-pro)"/>
            </a:endParaRPr>
          </a:p>
          <a:p>
            <a:pPr algn="l"/>
            <a:r>
              <a:rPr lang="pt-BR" sz="2400" b="1" i="0" dirty="0">
                <a:solidFill>
                  <a:srgbClr val="1F1F1F"/>
                </a:solidFill>
                <a:effectLst/>
                <a:latin typeface="var(--cds-font-family-source-sans-pro)"/>
              </a:rPr>
              <a:t>Crie um programa que receba números enquanto estiver na ordem decrescente</a:t>
            </a:r>
          </a:p>
          <a:p>
            <a:pPr algn="l"/>
            <a:endParaRPr lang="pt-BR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96B80E0-CC22-0F40-362F-8BEB00349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858" y="2458364"/>
            <a:ext cx="8824283" cy="416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2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3585"/>
          </a:xfrm>
        </p:spPr>
        <p:txBody>
          <a:bodyPr/>
          <a:lstStyle/>
          <a:p>
            <a:r>
              <a:rPr lang="pt-BR" dirty="0"/>
              <a:t>listas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03DBF33-825F-693E-33B1-0495BEBA7DE1}"/>
              </a:ext>
            </a:extLst>
          </p:cNvPr>
          <p:cNvSpPr txBox="1"/>
          <p:nvPr/>
        </p:nvSpPr>
        <p:spPr>
          <a:xfrm>
            <a:off x="1098176" y="1643896"/>
            <a:ext cx="999564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Lista também é uma sequência em Python, ou seja, podemos perguntar seu tamanho e acessar elementos por índice ou trechos (</a:t>
            </a:r>
            <a:r>
              <a:rPr lang="pt-BR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slices</a:t>
            </a: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saber o tamanho, usamos </a:t>
            </a:r>
            <a:r>
              <a:rPr lang="pt-BR" sz="2200" b="1" dirty="0" err="1">
                <a:solidFill>
                  <a:srgbClr val="FF0000"/>
                </a:solidFill>
              </a:rPr>
              <a:t>len</a:t>
            </a: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(lista).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acessar por índice, usamos lista[</a:t>
            </a:r>
            <a:r>
              <a:rPr lang="pt-BR" sz="2200" b="1" dirty="0">
                <a:solidFill>
                  <a:srgbClr val="FF0000"/>
                </a:solidFill>
              </a:rPr>
              <a:t>índice</a:t>
            </a: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acessar por trechos, utilizamos a </a:t>
            </a:r>
            <a:r>
              <a:rPr lang="pt-BR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slice</a:t>
            </a: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notation</a:t>
            </a: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como em lista[1:2] 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BFF69B-106B-7202-C1C9-62F14567C6DC}"/>
              </a:ext>
            </a:extLst>
          </p:cNvPr>
          <p:cNvSpPr txBox="1"/>
          <p:nvPr/>
        </p:nvSpPr>
        <p:spPr>
          <a:xfrm>
            <a:off x="7673788" y="66069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04A7485-9C27-13B8-4E32-CCFB73F8C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626" y="3635549"/>
            <a:ext cx="7868748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30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3585"/>
          </a:xfrm>
        </p:spPr>
        <p:txBody>
          <a:bodyPr/>
          <a:lstStyle/>
          <a:p>
            <a:r>
              <a:rPr lang="pt-BR" dirty="0"/>
              <a:t>Exercícios Em </a:t>
            </a:r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7B12A51-678A-639D-2D9B-B63874B9E18E}"/>
              </a:ext>
            </a:extLst>
          </p:cNvPr>
          <p:cNvSpPr txBox="1"/>
          <p:nvPr/>
        </p:nvSpPr>
        <p:spPr>
          <a:xfrm>
            <a:off x="476611" y="1524000"/>
            <a:ext cx="1102961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pt-BR" sz="22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var(--cds-font-family-source-sans-pro)"/>
            </a:endParaRPr>
          </a:p>
          <a:p>
            <a:pPr algn="l"/>
            <a:r>
              <a:rPr lang="pt-BR" sz="2400" b="1" i="0" dirty="0">
                <a:solidFill>
                  <a:srgbClr val="1F1F1F"/>
                </a:solidFill>
                <a:effectLst/>
                <a:latin typeface="var(--cds-font-family-source-sans-pro)"/>
              </a:rPr>
              <a:t>Crie um programa que receba números enquanto estiver na ordem decrescente</a:t>
            </a:r>
          </a:p>
          <a:p>
            <a:pPr algn="l"/>
            <a:endParaRPr lang="pt-BR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99EE367-62A2-BE89-4798-47A0D976B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371" y="2662773"/>
            <a:ext cx="9897856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53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49756"/>
            <a:ext cx="11029616" cy="633585"/>
          </a:xfrm>
        </p:spPr>
        <p:txBody>
          <a:bodyPr/>
          <a:lstStyle/>
          <a:p>
            <a:r>
              <a:rPr lang="pt-BR" dirty="0" err="1"/>
              <a:t>List</a:t>
            </a:r>
            <a:r>
              <a:rPr lang="pt-BR" dirty="0"/>
              <a:t> </a:t>
            </a:r>
            <a:r>
              <a:rPr lang="pt-BR" dirty="0" err="1"/>
              <a:t>functions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03DBF33-825F-693E-33B1-0495BEBA7DE1}"/>
              </a:ext>
            </a:extLst>
          </p:cNvPr>
          <p:cNvSpPr txBox="1"/>
          <p:nvPr/>
        </p:nvSpPr>
        <p:spPr>
          <a:xfrm>
            <a:off x="581192" y="1348800"/>
            <a:ext cx="1110878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listas em Python são extremamente úteis para armazenar dados de qualquer tipo (inclusive outras listas), além de serem mutáveis, ou seja, elas podem sofrer modificações.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Como as listas são mutáveis nós conseguimos manipular os elementos, adicionando ou removendo itens, invertendo a ordem, ordenando e muitas outras funcionalidades importantes para os programadores de </a:t>
            </a:r>
            <a:r>
              <a:rPr lang="pt-BR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utilizando métodos como: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pt-BR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append</a:t>
            </a: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() : adiciona um elemento ao final da lista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pt-BR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insert</a:t>
            </a: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(): insere um elemento em uma posição específica da lista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pop(): remove o último elemento da lista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index(): retorna o índice do primeiro elemento com o valor especificado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pt-BR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sort</a:t>
            </a: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(): ordena os elementos da lista em ordem crescente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remove(): remove a primeira ocorrência de um determinado valor na lista. 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min():  retorna o valor mínimo de uma lista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pt-BR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max</a:t>
            </a: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():  retorna o valor máximo de uma lista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sum():  retorna a soma dos elementos de uma lista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BFF69B-106B-7202-C1C9-62F14567C6DC}"/>
              </a:ext>
            </a:extLst>
          </p:cNvPr>
          <p:cNvSpPr txBox="1"/>
          <p:nvPr/>
        </p:nvSpPr>
        <p:spPr>
          <a:xfrm>
            <a:off x="7673788" y="66069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773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3585"/>
          </a:xfrm>
        </p:spPr>
        <p:txBody>
          <a:bodyPr/>
          <a:lstStyle/>
          <a:p>
            <a:r>
              <a:rPr lang="pt-BR" dirty="0" err="1"/>
              <a:t>If</a:t>
            </a:r>
            <a:r>
              <a:rPr lang="pt-BR" dirty="0"/>
              <a:t> listas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03DBF33-825F-693E-33B1-0495BEBA7DE1}"/>
              </a:ext>
            </a:extLst>
          </p:cNvPr>
          <p:cNvSpPr txBox="1"/>
          <p:nvPr/>
        </p:nvSpPr>
        <p:spPr>
          <a:xfrm>
            <a:off x="1098175" y="2002484"/>
            <a:ext cx="9995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</a:t>
            </a:r>
            <a:r>
              <a:rPr lang="pt-BR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avalia listas vazias como falso em Python e este recurso é muito empregado na prática.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BFF69B-106B-7202-C1C9-62F14567C6DC}"/>
              </a:ext>
            </a:extLst>
          </p:cNvPr>
          <p:cNvSpPr txBox="1"/>
          <p:nvPr/>
        </p:nvSpPr>
        <p:spPr>
          <a:xfrm>
            <a:off x="7673788" y="66069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8D90131-F386-9E53-7EC9-17D30CD64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20" y="3099915"/>
            <a:ext cx="8125959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5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3585"/>
          </a:xfrm>
        </p:spPr>
        <p:txBody>
          <a:bodyPr/>
          <a:lstStyle/>
          <a:p>
            <a:r>
              <a:rPr lang="pt-BR" dirty="0"/>
              <a:t>Estruturas de repetição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8036F36-EDF6-C558-36E1-5CBB1DB0A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394" y="1301563"/>
            <a:ext cx="4191000" cy="53054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3DBF33-825F-693E-33B1-0495BEBA7DE1}"/>
              </a:ext>
            </a:extLst>
          </p:cNvPr>
          <p:cNvSpPr txBox="1"/>
          <p:nvPr/>
        </p:nvSpPr>
        <p:spPr>
          <a:xfrm>
            <a:off x="1021976" y="2971800"/>
            <a:ext cx="553122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Uma estrutura de repetição é uma lógica que repete as ações de um mesmo bloco de código por um número de vezes determinado a partir do tipo de estrutura de repetição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BFF69B-106B-7202-C1C9-62F14567C6DC}"/>
              </a:ext>
            </a:extLst>
          </p:cNvPr>
          <p:cNvSpPr txBox="1"/>
          <p:nvPr/>
        </p:nvSpPr>
        <p:spPr>
          <a:xfrm>
            <a:off x="7673788" y="66069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789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3585"/>
          </a:xfrm>
        </p:spPr>
        <p:txBody>
          <a:bodyPr/>
          <a:lstStyle/>
          <a:p>
            <a:r>
              <a:rPr lang="pt-BR" dirty="0"/>
              <a:t>Estruturas de repetição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8036F36-EDF6-C558-36E1-5CBB1DB0A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808" y="1179699"/>
            <a:ext cx="4191000" cy="53054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3DBF33-825F-693E-33B1-0495BEBA7DE1}"/>
              </a:ext>
            </a:extLst>
          </p:cNvPr>
          <p:cNvSpPr txBox="1"/>
          <p:nvPr/>
        </p:nvSpPr>
        <p:spPr>
          <a:xfrm>
            <a:off x="797857" y="1978108"/>
            <a:ext cx="55312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Uma estrutura de repetição em Python é um recurso para desenvolver tarefas repetitivas em um loop contínuo. O loop funciona até uma condição ser satisfeita.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É importante configurar devidamente essa condição para não cair em erros fatais em um programa. 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loop faz o que chamamos em programação de iteração, uma repetição que analisa alguma estrutura.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BFF69B-106B-7202-C1C9-62F14567C6DC}"/>
              </a:ext>
            </a:extLst>
          </p:cNvPr>
          <p:cNvSpPr txBox="1"/>
          <p:nvPr/>
        </p:nvSpPr>
        <p:spPr>
          <a:xfrm>
            <a:off x="7673788" y="66069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9313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3585"/>
          </a:xfrm>
        </p:spPr>
        <p:txBody>
          <a:bodyPr/>
          <a:lstStyle/>
          <a:p>
            <a:r>
              <a:rPr lang="pt-BR" dirty="0"/>
              <a:t>Características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8036F36-EDF6-C558-36E1-5CBB1DB0A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808" y="1301563"/>
            <a:ext cx="4191000" cy="53054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3DBF33-825F-693E-33B1-0495BEBA7DE1}"/>
              </a:ext>
            </a:extLst>
          </p:cNvPr>
          <p:cNvSpPr txBox="1"/>
          <p:nvPr/>
        </p:nvSpPr>
        <p:spPr>
          <a:xfrm>
            <a:off x="797857" y="1978108"/>
            <a:ext cx="55312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Uma estrutura de repetição é utilizada quando um comando ou um bloco de comandos deve ser repetido.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quantidade de repetições pode ser fixa ou pode depender de uma determinada condição.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teste da condição pode ocorrer no início ou no final da estrutura de repetição.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BFF69B-106B-7202-C1C9-62F14567C6DC}"/>
              </a:ext>
            </a:extLst>
          </p:cNvPr>
          <p:cNvSpPr txBox="1"/>
          <p:nvPr/>
        </p:nvSpPr>
        <p:spPr>
          <a:xfrm>
            <a:off x="7673788" y="66069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4710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3585"/>
          </a:xfrm>
        </p:spPr>
        <p:txBody>
          <a:bodyPr/>
          <a:lstStyle/>
          <a:p>
            <a:r>
              <a:rPr lang="pt-BR" dirty="0" err="1"/>
              <a:t>while</a:t>
            </a:r>
            <a:r>
              <a:rPr lang="pt-BR" dirty="0"/>
              <a:t> - </a:t>
            </a:r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7B12A51-678A-639D-2D9B-B63874B9E18E}"/>
              </a:ext>
            </a:extLst>
          </p:cNvPr>
          <p:cNvSpPr txBox="1"/>
          <p:nvPr/>
        </p:nvSpPr>
        <p:spPr>
          <a:xfrm>
            <a:off x="581191" y="1919342"/>
            <a:ext cx="109195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comando </a:t>
            </a:r>
            <a:r>
              <a:rPr lang="pt-BR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pt-B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faz com que um conjunto de instruções seja executado enquanto uma condição é atendida. Quando o resultado dessa condição passa a ser falso, a execução do loop é interrompida, como mostra o exemplo a seguir: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D73B2EC-53CE-E9C8-D36D-45983F602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032" y="3969308"/>
            <a:ext cx="7437936" cy="178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281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3_TF33552983" id="{3F923CBD-04A0-41B3-B873-EF426160762E}" vid="{54083136-2BEC-4495-B8B7-3CA1817B37D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44133D8EBB19498062273BE801DCDF" ma:contentTypeVersion="4" ma:contentTypeDescription="Create a new document." ma:contentTypeScope="" ma:versionID="73bd20bd7003b4bba217e3f227c256a9">
  <xsd:schema xmlns:xsd="http://www.w3.org/2001/XMLSchema" xmlns:xs="http://www.w3.org/2001/XMLSchema" xmlns:p="http://schemas.microsoft.com/office/2006/metadata/properties" xmlns:ns2="0b4fa0ba-3e4c-4856-a952-a05edfd8d3c5" targetNamespace="http://schemas.microsoft.com/office/2006/metadata/properties" ma:root="true" ma:fieldsID="e0ca15db6a17610df2072aaf70f12ad0" ns2:_="">
    <xsd:import namespace="0b4fa0ba-3e4c-4856-a952-a05edfd8d3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4fa0ba-3e4c-4856-a952-a05edfd8d3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5D62CF-4FE1-4B2D-8072-4993139CFE35}"/>
</file>

<file path=customXml/itemProps2.xml><?xml version="1.0" encoding="utf-8"?>
<ds:datastoreItem xmlns:ds="http://schemas.openxmlformats.org/officeDocument/2006/customXml" ds:itemID="{8F11675E-FB43-4B65-AEE2-104F05540364}"/>
</file>

<file path=customXml/itemProps3.xml><?xml version="1.0" encoding="utf-8"?>
<ds:datastoreItem xmlns:ds="http://schemas.openxmlformats.org/officeDocument/2006/customXml" ds:itemID="{92DE1DD2-A970-4002-A900-557D0E6AB051}"/>
</file>

<file path=docProps/app.xml><?xml version="1.0" encoding="utf-8"?>
<Properties xmlns="http://schemas.openxmlformats.org/officeDocument/2006/extended-properties" xmlns:vt="http://schemas.openxmlformats.org/officeDocument/2006/docPropsVTypes">
  <Template>{471FB5D0-AE35-408D-93F8-BE560EBFDCD7}tf33552983_win32</Template>
  <TotalTime>6744</TotalTime>
  <Words>1141</Words>
  <Application>Microsoft Office PowerPoint</Application>
  <PresentationFormat>Widescreen</PresentationFormat>
  <Paragraphs>121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9" baseType="lpstr">
      <vt:lpstr>Arial</vt:lpstr>
      <vt:lpstr>Calibri</vt:lpstr>
      <vt:lpstr>Franklin Gothic Book</vt:lpstr>
      <vt:lpstr>Franklin Gothic Demi</vt:lpstr>
      <vt:lpstr>Oxygen</vt:lpstr>
      <vt:lpstr>var(--cds-font-family-source-sans-pro)</vt:lpstr>
      <vt:lpstr>Wingdings</vt:lpstr>
      <vt:lpstr>Wingdings 2</vt:lpstr>
      <vt:lpstr>DividendVTI</vt:lpstr>
      <vt:lpstr>Apresentação do PowerPoint</vt:lpstr>
      <vt:lpstr>listas</vt:lpstr>
      <vt:lpstr>listas</vt:lpstr>
      <vt:lpstr>List functions</vt:lpstr>
      <vt:lpstr>If listas</vt:lpstr>
      <vt:lpstr>Estruturas de repetição</vt:lpstr>
      <vt:lpstr>Estruturas de repetição</vt:lpstr>
      <vt:lpstr>Características</vt:lpstr>
      <vt:lpstr>while - python</vt:lpstr>
      <vt:lpstr>While - break</vt:lpstr>
      <vt:lpstr>While - else</vt:lpstr>
      <vt:lpstr>Exercícios</vt:lpstr>
      <vt:lpstr>Exercícios</vt:lpstr>
      <vt:lpstr>Exercício</vt:lpstr>
      <vt:lpstr>While em listas</vt:lpstr>
      <vt:lpstr>for</vt:lpstr>
      <vt:lpstr>for</vt:lpstr>
      <vt:lpstr>For - break</vt:lpstr>
      <vt:lpstr>For - continue</vt:lpstr>
      <vt:lpstr>For range</vt:lpstr>
      <vt:lpstr>EXERCÍCIO 1</vt:lpstr>
      <vt:lpstr>EXERCÍCIO 2</vt:lpstr>
      <vt:lpstr>EXERCÍCIO 3</vt:lpstr>
      <vt:lpstr>EXERCÍCIO 4</vt:lpstr>
      <vt:lpstr>Exercício 5</vt:lpstr>
      <vt:lpstr>EXERCÍCIO 6</vt:lpstr>
      <vt:lpstr>Exercício 7</vt:lpstr>
      <vt:lpstr>Exercício 8</vt:lpstr>
      <vt:lpstr>Exercícios Em python</vt:lpstr>
      <vt:lpstr>Exercícios Em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Fábrica de software</dc:title>
  <dc:creator>Aline Queiroz Silvério</dc:creator>
  <cp:lastModifiedBy>Thiago Goncalves De Almeida</cp:lastModifiedBy>
  <cp:revision>225</cp:revision>
  <dcterms:created xsi:type="dcterms:W3CDTF">2021-05-21T18:08:59Z</dcterms:created>
  <dcterms:modified xsi:type="dcterms:W3CDTF">2024-05-06T11:07:47Z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0x010100E944133D8EBB19498062273BE801DCDF</vt:lpwstr>
  </property>
</Properties>
</file>