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5" r:id="rId5"/>
    <p:sldId id="266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324C2-8BAE-4A9A-B59E-A961080C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3DFF5-0EFE-4069-8F3E-913799FB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D59FB-A273-4914-A39D-0F39996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29494-8B4C-43E8-A306-E8463252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0009D-D570-4A7B-8D2B-F7DAAA9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2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770C4-ABEE-4913-891B-EFCDF6E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83FF4-C9DE-4C63-B8E3-96B48568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3DA3D-3534-495C-A900-DD9494F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A1011-CFE9-479D-B964-B32D96A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E432D-DF37-47D4-8E7A-402E9C87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1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22CD15-F7C0-41A9-A373-0298B0B30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24E3B4-28D7-4FA5-A315-BFBC3238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3AE9B-E19B-4C22-AF56-CCF2C36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F35B-E869-4203-A8EE-638B8E0A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7666D-395B-4744-832A-F4C19367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BE32B-29EF-4DE0-B387-5EFC43B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8C14-3085-4428-9F87-61442D79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AE36E-4C44-4E95-9418-416F51EB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4F770-C3A7-4071-B5E1-09B860E9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002F7-C7B5-45F7-9D6B-1651454B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2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6583B-1209-45B4-9F70-4342C70A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E1A90-7AF5-444C-9B31-C13B24B8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99928-2BD1-40FA-8741-034759BE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967F6-074D-4638-A32E-9A45FAD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D802-3DCB-4A84-8E83-6CABC29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26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5C037-0CAD-4763-81A7-E0861886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03AE7-CCAC-48BF-A7BD-ED73620E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0FA5C3-7D58-41BB-BC57-55069F4B6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13CBD-56B7-487A-B0EE-C20B2B10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DAB730-AF1C-4FB3-9B37-C4D8E1DB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B30EC3-9F6B-4AE5-83B1-F6F22A55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1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080CE-F410-40D1-A6D2-F0C9CF82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A7CD1-0C7B-496C-A2C9-D8382FC4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F0B16-94C5-457B-8F5F-D1EA4724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957B47-CB2A-443E-B489-CB7E934CA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0CE18A-B117-4787-AF7B-952A1795B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8C7023-14D9-4306-8633-071765AB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1EB28C-317B-415D-BC76-BC859779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1A20B1-D4BD-4FBA-82E8-C869BD72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5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A518-0959-47A8-882C-E32FF5EB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D96DA6-BCD5-4922-9A16-83D1FB8E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1D4E32-7837-4324-A6AB-8FA14E29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B4BA35-2DEC-4A26-BA93-ECAE4589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21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CC438-2F8F-4620-BD69-F80B3DB3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B61A11-D67E-414D-8C1B-40BBD0E0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CD0296-7093-464B-B13C-841CC4E3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FE643-A184-48AF-A5D3-50038807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ABA6F-3DE2-4282-9170-6C37D5E0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7B7860-33D7-408A-9714-F13C7737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68289-2D5F-4551-93F2-D1751189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4E76C-8183-49CB-AC85-6808D145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CC7C2-4361-4B0F-A391-FFE48C09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BD342-FC83-4CEA-B4D1-9D3822F3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8C7B98-BBB8-47A2-9210-5ABBEA7D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E8F297-8169-4057-A224-0DC98F69C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7DF07A-0A48-4730-A876-26797BE0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D9B09-AA7D-426E-AD17-261B36C1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05399-EFE8-49CE-B615-DDB74FA0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5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2F7F7-85B9-41F7-B3EE-293A43D8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2F800-71E6-4DEA-9DBA-F00F6A25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73598-6686-4EEB-874E-BB922E44D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9BA7-6F8A-460F-84BE-D3AB8EF4DA00}" type="datetimeFigureOut">
              <a:rPr lang="es-MX" smtClean="0"/>
              <a:t>27/04/2019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B54CB-32D7-4A47-A382-08F23746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F2603-87FD-4C12-B3DD-8F9C12B5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0ED1-98EC-4BCB-ACEE-1A5F2A004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47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A2EA341-4B7C-4FAE-BAFC-18831358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259772"/>
            <a:ext cx="1406013" cy="194167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684D74E-0757-485E-B08F-1755A75615AA}"/>
              </a:ext>
            </a:extLst>
          </p:cNvPr>
          <p:cNvSpPr txBox="1">
            <a:spLocks/>
          </p:cNvSpPr>
          <p:nvPr/>
        </p:nvSpPr>
        <p:spPr>
          <a:xfrm>
            <a:off x="1013791" y="543817"/>
            <a:ext cx="10164418" cy="54349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Instituto Politécnico Nacional </a:t>
            </a:r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Escuela Superior de Cómputo</a:t>
            </a:r>
          </a:p>
          <a:p>
            <a:pPr algn="ctr"/>
            <a:endParaRPr lang="es-MX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EL PROBLEMA DE SELECCIÓN DE ACTIVIDADES</a:t>
            </a:r>
          </a:p>
          <a:p>
            <a:pPr algn="ctr"/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Análisis de Algoritmos</a:t>
            </a:r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De los Santos Díaz Luis Alejandro</a:t>
            </a:r>
            <a:b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dirty="0">
                <a:latin typeface="Helvetica" panose="020B0604020202020204" pitchFamily="34" charset="0"/>
                <a:cs typeface="Helvetica" panose="020B0604020202020204" pitchFamily="34" charset="0"/>
              </a:rPr>
              <a:t>Marcos Oswaldo Vázquez Moreno</a:t>
            </a:r>
          </a:p>
          <a:p>
            <a:pPr algn="ctr"/>
            <a:endParaRPr lang="es-MX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s-MX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s-MX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4" descr="Resultado de imagen para escom ipn  logo">
            <a:extLst>
              <a:ext uri="{FF2B5EF4-FFF2-40B4-BE49-F238E27FC236}">
                <a16:creationId xmlns:a16="http://schemas.microsoft.com/office/drawing/2014/main" id="{4990E8CB-1398-4CF2-BB2C-4FCCB692A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8" r="33784"/>
          <a:stretch/>
        </p:blipFill>
        <p:spPr bwMode="auto">
          <a:xfrm>
            <a:off x="9733932" y="259772"/>
            <a:ext cx="2163098" cy="16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4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1007CC-DFD6-4ECF-939D-0365FF55C79D}"/>
              </a:ext>
            </a:extLst>
          </p:cNvPr>
          <p:cNvSpPr txBox="1"/>
          <p:nvPr/>
        </p:nvSpPr>
        <p:spPr>
          <a:xfrm>
            <a:off x="1537063" y="2319888"/>
            <a:ext cx="911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00924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518D69-B7B5-408B-AEB1-39C2398CAD06}"/>
              </a:ext>
            </a:extLst>
          </p:cNvPr>
          <p:cNvSpPr txBox="1"/>
          <p:nvPr/>
        </p:nvSpPr>
        <p:spPr>
          <a:xfrm>
            <a:off x="742880" y="504340"/>
            <a:ext cx="9117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BIBLIOGRAFÍA</a:t>
            </a:r>
          </a:p>
          <a:p>
            <a:endParaRPr lang="es-MX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48D0AE6-0269-4931-874B-71F8C9BD6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63511"/>
              </p:ext>
            </p:extLst>
          </p:nvPr>
        </p:nvGraphicFramePr>
        <p:xfrm>
          <a:off x="1016395" y="1534491"/>
          <a:ext cx="8570843" cy="254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0843">
                  <a:extLst>
                    <a:ext uri="{9D8B030D-6E8A-4147-A177-3AD203B41FA5}">
                      <a16:colId xmlns:a16="http://schemas.microsoft.com/office/drawing/2014/main" val="2938974675"/>
                    </a:ext>
                  </a:extLst>
                </a:gridCol>
              </a:tblGrid>
              <a:tr h="529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O. Ocegueda, «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Citam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Mx,» 1 Enero 2006. [En línea]. 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Available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: https://www.cimat.mx/~amor/Omi/Entrenamiento/EntrenamientoEgipto2008/Entrenamiento1/materialDia1/selAct.html. [Último acceso: 28 Abril 2019].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2513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U. d. Granada, «DECSAI Algoritmos 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Greedy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,» 18 Septiembre 2000. [En línea]. 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Available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: http://elvex.ugr.es/decsai/algorithms/slides/4%20greedy.pdf. [Último acceso: 28 Abril 2019].</a:t>
                      </a:r>
                      <a:endParaRPr lang="es-MX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8596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1FF008-7178-423E-80B0-E28E806F33D4}"/>
              </a:ext>
            </a:extLst>
          </p:cNvPr>
          <p:cNvSpPr txBox="1"/>
          <p:nvPr/>
        </p:nvSpPr>
        <p:spPr>
          <a:xfrm>
            <a:off x="942535" y="548640"/>
            <a:ext cx="7167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CONTENIDO</a:t>
            </a:r>
          </a:p>
          <a:p>
            <a:endParaRPr lang="es-MX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Introducción.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Definición del algoritmo.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Técnicas de solución del problema.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Pseudocódigo.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Complejidad espacial y temporal.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Ejemplo.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MX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2ADBE8-C90E-41F9-B640-182069694280}"/>
              </a:ext>
            </a:extLst>
          </p:cNvPr>
          <p:cNvSpPr txBox="1"/>
          <p:nvPr/>
        </p:nvSpPr>
        <p:spPr>
          <a:xfrm>
            <a:off x="1292086" y="568281"/>
            <a:ext cx="8918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INTRODUCCIÓN</a:t>
            </a:r>
          </a:p>
          <a:p>
            <a:endParaRPr lang="es-MX" sz="3200" dirty="0"/>
          </a:p>
          <a:p>
            <a:endParaRPr lang="es-MX" sz="3200" dirty="0"/>
          </a:p>
          <a:p>
            <a:endParaRPr lang="es-MX" sz="3200" dirty="0"/>
          </a:p>
          <a:p>
            <a:endParaRPr lang="es-MX" sz="3200" dirty="0"/>
          </a:p>
          <a:p>
            <a:endParaRPr lang="es-MX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2DA149-3477-4926-B2B3-CD291BCA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86" y="1457627"/>
            <a:ext cx="1036982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Dentro de los algoritmos “glotones”, éste es quizá el más conocido y el que más se utiliza como ejemplo para ilustrar las ideas detrás de esta clase de algoritmos. Puedes encontrar más sobre este problema si buscas “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Event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Scheduling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Problem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” (problema de selección de eventos, o algo así). La variable importante es el número de intervalos, 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Puedes imaginarte el proceso de “buscar la solución” como un proceso en el que vas decidiendo, para cada intervalo, si 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 tomas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o 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 dejas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Recuerda que como todo “proceso” debes hacer todo organizadamente. Dependiendo de cómo tomes las decisiones, puedes llegar a alguna de las siguientes soluciones (podrías llegar a otra solución completamente diferente, claro!).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90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283626-8605-4CA9-B08F-86372463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3" y="269635"/>
            <a:ext cx="1100261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Dicho algoritmo puede ser implementado bajo 4 formas distintas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altLang="es-MX" sz="2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Fuerza Bruta: </a:t>
            </a:r>
            <a:r>
              <a:rPr lang="es-MX" altLang="es-MX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Supongamos que el primer intervalo que eliges (el que inicia más a la izquierda, digamos) es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, entonces el siguiente intervalo que elijas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debe cumplir que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≤ 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es decir, debe empezar al terminar el primer intervalo o después. Esta simple condición nos lleva a diseñar nuestra primera solución: supongamos que el último de todos los intervalos que hemos elegido termina en  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 para cada uno de los intervalos que empiecen en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o después de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{[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]}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podemos decidir que ése sea el siguiente intervalo elegido. Si elegimos el intervalo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eso nos lleva a una situación en la que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T=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la cual es una situación similar a la anterior.</a:t>
            </a:r>
          </a:p>
          <a:p>
            <a:pPr lvl="2" algn="just"/>
            <a:endParaRPr lang="es-MX" altLang="es-MX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Memorización: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Para memorizar las soluciones que se van calculando necesitamos un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areglo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de 	tamaño 2,000,000,001 (necesitamos espacio para cada posible valor de T), esto claramente no es 	posible, pero no es difícil darse cuenta de que a lo más habrá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diferentes valores de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con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n&lt;&lt;T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. La siguiente idea surge inmediatamente, en lugar de usar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usaremos el índice del último intervalo 	elegido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3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EAB835-02E4-4E19-9547-50165623550F}"/>
              </a:ext>
            </a:extLst>
          </p:cNvPr>
          <p:cNvSpPr/>
          <p:nvPr/>
        </p:nvSpPr>
        <p:spPr>
          <a:xfrm>
            <a:off x="212034" y="447792"/>
            <a:ext cx="1045596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altLang="es-MX" sz="20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Programación Dinámica: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Ordenemos los intervalos de izquierda a derecha respecto al inicio de los intervalos (ejercicio: será mejor ordenar respecto al final de los intervalos?), de modo que si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p&lt;q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entonces intervalos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[p].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inicio≤ intervalos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[q].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inicio. Sea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[p]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el máximo número de intervalos que podemos elegir si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el primero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(de izquierda a derecha) es el p-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ésimo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intervalo. Nota que el valor de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[p]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solo depende de los intervalos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q&gt;p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, es decir, de los intervalos que empiezan después de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. Así que el orden en que debemos llenar la tabla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es de derecha a izquierda, es decir,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[n-1],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[n-2],..., 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[1],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maxInter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[0].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s-MX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Glotón: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Ordenemos ahora los intervalos de menor a mayor final, de modo que si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p&lt;q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entonces intervalos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[p].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final≤ intervalos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[q].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final. Supongamos que de todos los intervalos, el que termina primero es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. Imagínate ahora que el máximo número de intervalos que puedes elegir es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. De esos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intervalos, sea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el que termina primero, entonces el máximo número de intervalos que podemos elegir de modo que no empiecen antes de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K-1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, pero, espera! Si esos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K-1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intervalos no empiezan antes de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entonces tampoco empiezan antes de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porque ya habíamos dicho que 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 ≤ 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por lo tanto podemos elegir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en lugar de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, y aún así tenemos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intervalos, es decir, haber elegido desde un principio 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 era “óptimo”. Esta es la parte crucial de la demostración de que elegir siempre el primero en  terminar es óptimo, es decir, la propiedad “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greedy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choice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”. Ejercicio: completa la prueba como se vio en el entrenamiento.</a:t>
            </a:r>
            <a:endParaRPr lang="es-MX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8BE089-81EB-4789-8524-40967C3EED57}"/>
              </a:ext>
            </a:extLst>
          </p:cNvPr>
          <p:cNvSpPr txBox="1"/>
          <p:nvPr/>
        </p:nvSpPr>
        <p:spPr>
          <a:xfrm>
            <a:off x="1073426" y="689113"/>
            <a:ext cx="89187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DEFINICIÓN DEL ALGORITMO</a:t>
            </a:r>
          </a:p>
          <a:p>
            <a:pPr algn="just"/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Dado un conjunto de </a:t>
            </a:r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 intervalos de la forma </a:t>
            </a:r>
          </a:p>
          <a:p>
            <a:pPr algn="just"/>
            <a:endParaRPr lang="es-MX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	[</a:t>
            </a:r>
            <a:r>
              <a:rPr lang="es-MX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sz="28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,b</a:t>
            </a:r>
            <a:r>
              <a:rPr lang="es-MX" sz="28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]        </a:t>
            </a:r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0 ≤ </a:t>
            </a:r>
            <a:r>
              <a:rPr lang="es-MX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s-MX" sz="2800" b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sz="28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&lt; b</a:t>
            </a:r>
            <a:r>
              <a:rPr lang="es-MX" sz="28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s-MX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≤2,000,000,000</a:t>
            </a:r>
          </a:p>
          <a:p>
            <a:pPr algn="just"/>
            <a:endParaRPr lang="es-MX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800" dirty="0">
                <a:latin typeface="Helvetica" panose="020B0604020202020204" pitchFamily="34" charset="0"/>
                <a:cs typeface="Helvetica" panose="020B0604020202020204" pitchFamily="34" charset="0"/>
              </a:rPr>
              <a:t>Encontrar un subconjunto de ellos de tamaño máximo de tal forma que la intersección de cada par sea vacía (es decir, que ningún par se “traslape”).</a:t>
            </a:r>
          </a:p>
        </p:txBody>
      </p:sp>
    </p:spTree>
    <p:extLst>
      <p:ext uri="{BB962C8B-B14F-4D97-AF65-F5344CB8AC3E}">
        <p14:creationId xmlns:p14="http://schemas.microsoft.com/office/powerpoint/2010/main" val="5400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7F0EEF-6E4C-40F5-8A63-4DE0C130C36D}"/>
              </a:ext>
            </a:extLst>
          </p:cNvPr>
          <p:cNvSpPr txBox="1"/>
          <p:nvPr/>
        </p:nvSpPr>
        <p:spPr>
          <a:xfrm>
            <a:off x="954915" y="676619"/>
            <a:ext cx="911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PSEUDOCÓDIGO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B8C8A3-FF13-4710-8E34-D12030B79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22" r="50000" b="9846"/>
          <a:stretch/>
        </p:blipFill>
        <p:spPr>
          <a:xfrm>
            <a:off x="1126433" y="1644904"/>
            <a:ext cx="10359377" cy="35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F84706-51F5-4B30-B139-5E49EE2B0CF3}"/>
              </a:ext>
            </a:extLst>
          </p:cNvPr>
          <p:cNvSpPr txBox="1"/>
          <p:nvPr/>
        </p:nvSpPr>
        <p:spPr>
          <a:xfrm>
            <a:off x="742880" y="504340"/>
            <a:ext cx="911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COMPLEJIDAD TEMPORAL Y ESPACIAL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CCC3930-571B-4374-95FD-B165A129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2833"/>
              </p:ext>
            </p:extLst>
          </p:nvPr>
        </p:nvGraphicFramePr>
        <p:xfrm>
          <a:off x="490330" y="2079487"/>
          <a:ext cx="109728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9103455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645473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790002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169186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FUERZA BRUTA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D.P/MEMORIZACIÓN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GLOTÓN (ÓPTIMO)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2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O(2</a:t>
                      </a:r>
                      <a:r>
                        <a:rPr lang="es-MX" sz="2000" kern="1200" baseline="300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</a:t>
                      </a:r>
                      <a:r>
                        <a:rPr lang="es-MX" sz="200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endParaRPr lang="es-MX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O(2</a:t>
                      </a:r>
                      <a:r>
                        <a:rPr lang="es-MX" sz="2000" kern="1200" baseline="300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</a:t>
                      </a:r>
                      <a:r>
                        <a:rPr lang="es-MX" sz="200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</a:p>
                    <a:p>
                      <a:endParaRPr lang="es-MX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2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Complejidad en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5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3A1846-BC75-44A7-AF13-2F8ABDC1D2DB}"/>
              </a:ext>
            </a:extLst>
          </p:cNvPr>
          <p:cNvSpPr txBox="1"/>
          <p:nvPr/>
        </p:nvSpPr>
        <p:spPr>
          <a:xfrm>
            <a:off x="742880" y="504340"/>
            <a:ext cx="911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Helvetica" panose="020B0604020202020204" pitchFamily="34" charset="0"/>
                <a:cs typeface="Helvetica" panose="020B060402020202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189181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312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Vazquez</dc:creator>
  <cp:lastModifiedBy>Marcos Vazquez</cp:lastModifiedBy>
  <cp:revision>13</cp:revision>
  <dcterms:created xsi:type="dcterms:W3CDTF">2019-04-28T00:29:00Z</dcterms:created>
  <dcterms:modified xsi:type="dcterms:W3CDTF">2019-04-28T07:18:49Z</dcterms:modified>
</cp:coreProperties>
</file>