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sldIdLst>
    <p:sldId id="260" r:id="rId2"/>
    <p:sldId id="257" r:id="rId3"/>
    <p:sldId id="262" r:id="rId4"/>
    <p:sldId id="261" r:id="rId5"/>
    <p:sldId id="258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Rubio Gonzalez" initials="RR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FF"/>
    <a:srgbClr val="76D6FF"/>
    <a:srgbClr val="FFFC00"/>
    <a:srgbClr val="E7E7E7"/>
    <a:srgbClr val="B7B7B7"/>
    <a:srgbClr val="70AD47"/>
    <a:srgbClr val="D5E3CF"/>
    <a:srgbClr val="767171"/>
    <a:srgbClr val="EBF1E9"/>
    <a:srgbClr val="EB4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3" autoAdjust="0"/>
    <p:restoredTop sz="94501" autoAdjust="0"/>
  </p:normalViewPr>
  <p:slideViewPr>
    <p:cSldViewPr snapToGrid="0">
      <p:cViewPr>
        <p:scale>
          <a:sx n="100" d="100"/>
          <a:sy n="100" d="100"/>
        </p:scale>
        <p:origin x="-78" y="-51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C8AF-626D-4D29-A57A-B9047DE2ED68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CF69D-4764-46FF-9800-346D2AF306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3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F4A-8953-43CE-9AE1-FECC6726B621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5578-1AE4-4508-8784-37F25C0772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18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F4A-8953-43CE-9AE1-FECC6726B621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5578-1AE4-4508-8784-37F25C0772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69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F4A-8953-43CE-9AE1-FECC6726B621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5578-1AE4-4508-8784-37F25C0772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30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0" y="0"/>
            <a:ext cx="12191999" cy="6856635"/>
            <a:chOff x="0" y="0"/>
            <a:chExt cx="12191999" cy="6856635"/>
          </a:xfrm>
        </p:grpSpPr>
        <p:pic>
          <p:nvPicPr>
            <p:cNvPr id="3" name="Picture 3" descr="slide inter clara.jp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70"/>
            <a:stretch/>
          </p:blipFill>
          <p:spPr>
            <a:xfrm>
              <a:off x="6986336" y="6"/>
              <a:ext cx="5205663" cy="6856629"/>
            </a:xfrm>
            <a:prstGeom prst="rect">
              <a:avLst/>
            </a:prstGeom>
          </p:spPr>
        </p:pic>
        <p:pic>
          <p:nvPicPr>
            <p:cNvPr id="4" name="Picture 3" descr="slide inter clara.jp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666"/>
            <a:stretch/>
          </p:blipFill>
          <p:spPr>
            <a:xfrm>
              <a:off x="0" y="0"/>
              <a:ext cx="5791200" cy="6856629"/>
            </a:xfrm>
            <a:prstGeom prst="rect">
              <a:avLst/>
            </a:prstGeom>
          </p:spPr>
        </p:pic>
      </p:grpSp>
      <p:sp>
        <p:nvSpPr>
          <p:cNvPr id="5" name="CuadroTexto 4"/>
          <p:cNvSpPr txBox="1"/>
          <p:nvPr userDrawn="1"/>
        </p:nvSpPr>
        <p:spPr>
          <a:xfrm>
            <a:off x="11640616" y="6548851"/>
            <a:ext cx="54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D8DF1D6-4874-4E3B-91CE-547BCE359FD0}" type="slidenum">
              <a:rPr lang="en-US" sz="1400" smtClean="0"/>
              <a:pPr algn="r"/>
              <a:t>‹Nº›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713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F4A-8953-43CE-9AE1-FECC6726B621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5578-1AE4-4508-8784-37F25C0772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4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F4A-8953-43CE-9AE1-FECC6726B621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5578-1AE4-4508-8784-37F25C0772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46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F4A-8953-43CE-9AE1-FECC6726B621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5578-1AE4-4508-8784-37F25C0772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16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F4A-8953-43CE-9AE1-FECC6726B621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5578-1AE4-4508-8784-37F25C0772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48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F4A-8953-43CE-9AE1-FECC6726B621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5578-1AE4-4508-8784-37F25C0772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75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F4A-8953-43CE-9AE1-FECC6726B621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5578-1AE4-4508-8784-37F25C0772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87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F4A-8953-43CE-9AE1-FECC6726B621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5578-1AE4-4508-8784-37F25C0772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897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F4A-8953-43CE-9AE1-FECC6726B621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5578-1AE4-4508-8784-37F25C0772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88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DF4A-8953-43CE-9AE1-FECC6726B621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5578-1AE4-4508-8784-37F25C0772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55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mx/search?q=departamento+de+recursos+humanos&amp;oq=departamento+de+re&amp;aqs=chrome.0.0l2j69i57j0l3.10136j0j9&amp;sourceid=chrome&amp;ie=UTF-8" TargetMode="External"/><Relationship Id="rId2" Type="http://schemas.openxmlformats.org/officeDocument/2006/relationships/hyperlink" Target="https://www.xataka.com/drones/estos-drones-aseguran-que-son-capaces-de-plantar-100-000-arboles-en-una-hora-mas-rapido-y-mas-barato-que-una-persona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www.google.com.mx/search?q=licenciado+en+publicidad&amp;oq=licenciado+en+publicidad&amp;aqs=chrome..69i57j0l5.4510j0j9&amp;sourceid=chrome&amp;ie=UTF-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7024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sz="4000" dirty="0">
                <a:latin typeface="Helvetica" panose="020B0604020202020204" pitchFamily="34" charset="0"/>
                <a:cs typeface="Helvetica" panose="020B0604020202020204" pitchFamily="34" charset="0"/>
              </a:rPr>
              <a:t>Instituto Politécnico Nacional </a:t>
            </a:r>
            <a:br>
              <a:rPr lang="es-MX" sz="4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s-MX" sz="4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4000" dirty="0">
                <a:latin typeface="Helvetica" panose="020B0604020202020204" pitchFamily="34" charset="0"/>
                <a:cs typeface="Helvetica" panose="020B0604020202020204" pitchFamily="34" charset="0"/>
              </a:rPr>
              <a:t>“El Fumigón”</a:t>
            </a:r>
            <a:br>
              <a:rPr lang="es-MX" sz="4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s-MX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Administración de Proyectos</a:t>
            </a:r>
            <a:br>
              <a:rPr lang="es-MX" sz="4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s-MX" sz="4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Ajitzi Ricardo Quintana Ruíz 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Marcos Oswaldo Vázquez Moreno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56920"/>
          <a:stretch/>
        </p:blipFill>
        <p:spPr>
          <a:xfrm>
            <a:off x="3600993" y="4711125"/>
            <a:ext cx="4990011" cy="10919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8" y="259772"/>
            <a:ext cx="1406013" cy="1941676"/>
          </a:xfrm>
          <a:prstGeom prst="rect">
            <a:avLst/>
          </a:prstGeom>
        </p:spPr>
      </p:pic>
      <p:pic>
        <p:nvPicPr>
          <p:cNvPr id="2052" name="Picture 4" descr="Resultado de imagen para escom ipn 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8" r="33784"/>
          <a:stretch/>
        </p:blipFill>
        <p:spPr bwMode="auto">
          <a:xfrm>
            <a:off x="9733932" y="259772"/>
            <a:ext cx="2163098" cy="166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08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18850" y="427755"/>
            <a:ext cx="10514384" cy="61560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CONCLUSIONES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988" y="213291"/>
            <a:ext cx="1843879" cy="93657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F06DF33-131F-48CE-95CB-4F6840D7C7D2}"/>
              </a:ext>
            </a:extLst>
          </p:cNvPr>
          <p:cNvSpPr txBox="1"/>
          <p:nvPr/>
        </p:nvSpPr>
        <p:spPr>
          <a:xfrm>
            <a:off x="1012006" y="1657882"/>
            <a:ext cx="88538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IMPORTANCIA DEL SECTOR PRIMARIO.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MAYOR CALIDAD EN LOS PRODUCTOS NATURALES.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COMPETENCIA.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UNA BUENA CONFORMACIÓN DE LA EMPRESA.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ATENDER A LOS CLIENTES COMO TE GUSTARÍA QUE TE ATENDIERAN.</a:t>
            </a:r>
          </a:p>
          <a:p>
            <a:pPr algn="just"/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18850" y="427755"/>
            <a:ext cx="10514384" cy="61560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REFERENCIAS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344706" y="1413487"/>
            <a:ext cx="9588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https://www.xataka.com/drones/estos-drones-aseguran-que-son-capaces-de-plantar-100-000-arboles-en-una-hora-mas-rapido-y-mas-barato-que-una-persona</a:t>
            </a:r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https://www.google.com.mx/search?q=departamento+de+recursos+humanos&amp;oq=departamento+de+re&amp;aqs=chrome.0.0l2j69i57j0l3.10136j0j9&amp;sourceid=chrome&amp;ie=UTF-8</a:t>
            </a:r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https://www.google.com.mx/</a:t>
            </a:r>
            <a:r>
              <a:rPr lang="es-MX" sz="2000" dirty="0" err="1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search?q</a:t>
            </a: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=</a:t>
            </a:r>
            <a:r>
              <a:rPr lang="es-MX" sz="2000" dirty="0" err="1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licenciado+en+publicidad&amp;oq</a:t>
            </a: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=</a:t>
            </a:r>
            <a:r>
              <a:rPr lang="es-MX" sz="2000" dirty="0" err="1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licenciado+en+publicidad&amp;aqs</a:t>
            </a: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=chrome..69i57j0l5.4510j0j9&amp;sourceid=</a:t>
            </a:r>
            <a:r>
              <a:rPr lang="es-MX" sz="2000" dirty="0" err="1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chrome&amp;ie</a:t>
            </a: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=UTF-8</a:t>
            </a:r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9988" y="213291"/>
            <a:ext cx="1843879" cy="93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3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67159" y="293036"/>
            <a:ext cx="320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>
                <a:latin typeface="Helvetica" panose="020B0604020202020204" pitchFamily="34" charset="0"/>
                <a:ea typeface="Century Gothic" charset="0"/>
                <a:cs typeface="Helvetica" panose="020B0604020202020204" pitchFamily="34" charset="0"/>
              </a:rPr>
              <a:t>CONTENIDO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34320" y="1551008"/>
            <a:ext cx="9013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800" dirty="0">
                <a:latin typeface="Helvetica" panose="020B0604020202020204" pitchFamily="34" charset="0"/>
                <a:ea typeface="Century Gothic" charset="0"/>
                <a:cs typeface="Helvetica" panose="020B0604020202020204" pitchFamily="34" charset="0"/>
              </a:rPr>
              <a:t>CONSTITUCIÓN LEGAL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800" dirty="0">
                <a:latin typeface="Helvetica" panose="020B0604020202020204" pitchFamily="34" charset="0"/>
                <a:ea typeface="Century Gothic" charset="0"/>
                <a:cs typeface="Helvetica" panose="020B0604020202020204" pitchFamily="34" charset="0"/>
              </a:rPr>
              <a:t>PROYECTO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800" dirty="0">
                <a:latin typeface="Helvetica" panose="020B0604020202020204" pitchFamily="34" charset="0"/>
                <a:ea typeface="Century Gothic" charset="0"/>
                <a:cs typeface="Helvetica" panose="020B0604020202020204" pitchFamily="34" charset="0"/>
              </a:rPr>
              <a:t>PLANEACIÓN ESTRATÉGICA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800" dirty="0">
                <a:latin typeface="Helvetica" panose="020B0604020202020204" pitchFamily="34" charset="0"/>
                <a:ea typeface="Century Gothic" charset="0"/>
                <a:cs typeface="Helvetica" panose="020B0604020202020204" pitchFamily="34" charset="0"/>
              </a:rPr>
              <a:t>ESTUDIO DE MERCADO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800" dirty="0">
                <a:latin typeface="Helvetica" panose="020B0604020202020204" pitchFamily="34" charset="0"/>
                <a:ea typeface="Century Gothic" charset="0"/>
                <a:cs typeface="Helvetica" panose="020B0604020202020204" pitchFamily="34" charset="0"/>
              </a:rPr>
              <a:t>CONCLUSIONES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800" dirty="0">
                <a:latin typeface="Helvetica" panose="020B0604020202020204" pitchFamily="34" charset="0"/>
                <a:ea typeface="Century Gothic" charset="0"/>
                <a:cs typeface="Helvetica" panose="020B0604020202020204" pitchFamily="34" charset="0"/>
              </a:rPr>
              <a:t>REFERENCIAS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988" y="213291"/>
            <a:ext cx="1843879" cy="93657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C83C5C-BA02-4C60-9A27-A704A0C83262}"/>
              </a:ext>
            </a:extLst>
          </p:cNvPr>
          <p:cNvSpPr txBox="1"/>
          <p:nvPr/>
        </p:nvSpPr>
        <p:spPr>
          <a:xfrm>
            <a:off x="4168376" y="4193974"/>
            <a:ext cx="320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latin typeface="Helvetica" panose="020B0604020202020204" pitchFamily="34" charset="0"/>
                <a:ea typeface="Century Gothic" charset="0"/>
                <a:cs typeface="Helvetica" panose="020B0604020202020204" pitchFamily="34" charset="0"/>
              </a:rPr>
              <a:t>EXTRA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2DBA653-368F-4C72-A6AE-EADB251BABDC}"/>
              </a:ext>
            </a:extLst>
          </p:cNvPr>
          <p:cNvSpPr txBox="1"/>
          <p:nvPr/>
        </p:nvSpPr>
        <p:spPr>
          <a:xfrm>
            <a:off x="1289269" y="4905532"/>
            <a:ext cx="9013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800" dirty="0">
                <a:latin typeface="Helvetica" panose="020B0604020202020204" pitchFamily="34" charset="0"/>
                <a:ea typeface="Century Gothic" charset="0"/>
                <a:cs typeface="Helvetica" panose="020B0604020202020204" pitchFamily="34" charset="0"/>
              </a:rPr>
              <a:t>CATALOGO DE SUBCUENTAS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800" dirty="0">
                <a:latin typeface="Helvetica" panose="020B0604020202020204" pitchFamily="34" charset="0"/>
                <a:ea typeface="Century Gothic" charset="0"/>
                <a:cs typeface="Helvetica" panose="020B0604020202020204" pitchFamily="34" charset="0"/>
              </a:rPr>
              <a:t>DIAGRAMA DE GANTT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_tradnl" sz="2800">
                <a:latin typeface="Helvetica" panose="020B0604020202020204" pitchFamily="34" charset="0"/>
                <a:ea typeface="Century Gothic" charset="0"/>
                <a:cs typeface="Helvetica" panose="020B0604020202020204" pitchFamily="34" charset="0"/>
              </a:rPr>
              <a:t>CUESTIONARIO</a:t>
            </a:r>
            <a:endParaRPr lang="es-ES_tradnl" sz="2800" dirty="0">
              <a:latin typeface="Helvetica" panose="020B0604020202020204" pitchFamily="34" charset="0"/>
              <a:ea typeface="Century Gothic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1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67158" y="293036"/>
            <a:ext cx="510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>
                <a:latin typeface="Helvetica" panose="020B0604020202020204" pitchFamily="34" charset="0"/>
                <a:ea typeface="Century Gothic" charset="0"/>
                <a:cs typeface="Helvetica" panose="020B0604020202020204" pitchFamily="34" charset="0"/>
              </a:rPr>
              <a:t>ACTA CONSTITUTIVA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988" y="213291"/>
            <a:ext cx="1843879" cy="93657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C606D75-24D0-46E9-AFCA-1C1F7507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094" y="1149864"/>
            <a:ext cx="4255243" cy="54797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7817057-E25D-4464-8B32-59C4F9B42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046" y="1149864"/>
            <a:ext cx="4232512" cy="54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5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67159" y="293036"/>
            <a:ext cx="320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>
                <a:latin typeface="Helvetica" panose="020B0604020202020204" pitchFamily="34" charset="0"/>
                <a:ea typeface="Century Gothic" charset="0"/>
                <a:cs typeface="Helvetica" panose="020B0604020202020204" pitchFamily="34" charset="0"/>
              </a:rPr>
              <a:t>EMPRESA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988" y="213291"/>
            <a:ext cx="1843879" cy="93657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7F032AE-9E5D-40AD-83C9-77C864B24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653" y="1290117"/>
            <a:ext cx="5443690" cy="27650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CE5E92-C7FC-49B5-BA71-F014746F4EF3}"/>
              </a:ext>
            </a:extLst>
          </p:cNvPr>
          <p:cNvSpPr txBox="1"/>
          <p:nvPr/>
        </p:nvSpPr>
        <p:spPr>
          <a:xfrm>
            <a:off x="795130" y="4644553"/>
            <a:ext cx="1094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askerville Old Face" panose="02020602080505020303" pitchFamily="18" charset="0"/>
              </a:rPr>
              <a:t>“LO PRIMERO ES LO PRIMARIO”</a:t>
            </a:r>
          </a:p>
        </p:txBody>
      </p:sp>
    </p:spTree>
    <p:extLst>
      <p:ext uri="{BB962C8B-B14F-4D97-AF65-F5344CB8AC3E}">
        <p14:creationId xmlns:p14="http://schemas.microsoft.com/office/powerpoint/2010/main" val="70455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90308" y="293036"/>
            <a:ext cx="508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latin typeface="Helvetica" panose="020B0604020202020204" pitchFamily="34" charset="0"/>
                <a:ea typeface="Century Gothic" charset="0"/>
                <a:cs typeface="Helvetica" panose="020B0604020202020204" pitchFamily="34" charset="0"/>
              </a:rPr>
              <a:t>PROYECTO “EL FUMIGÓN”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53353" y="1559859"/>
            <a:ext cx="92426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Implementar el análisis de imágenes a través de cámaras fotográficas junto a los fumigadores ya instalados en las zonas de cultivos, para el aprovechamiento al 100% de los insecticidas que son utilizados para las respectivas cosechas, con el fin de mejorar la calidad y naturalidad de estos.</a:t>
            </a:r>
          </a:p>
          <a:p>
            <a:pPr algn="just"/>
            <a:endParaRPr lang="es-MX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OBJETIVO:</a:t>
            </a:r>
          </a:p>
          <a:p>
            <a:pPr algn="just"/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Lograr implementar nuestra tecnología a todas las zonas de cultura dentro de la republica mexicana donde se utilicen las fumigadoras automatizadas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988" y="213291"/>
            <a:ext cx="1843879" cy="93657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29EC4A4-BCD8-4DAA-BE9F-14D4677CD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441" y="4227801"/>
            <a:ext cx="4174435" cy="23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8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18850" y="427755"/>
            <a:ext cx="10514384" cy="61560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PLANEACIÓN ESTRATÉGICA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344706" y="1413487"/>
            <a:ext cx="95885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MISIÓN: </a:t>
            </a:r>
          </a:p>
          <a:p>
            <a:pPr algn="just"/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Somos una empresa orgullosamente mexicana encargada en realizar avances tecnológicos para el sector primario, así como el mejoramiento de los ya existentes, logrando un beneficio en la calidad y naturalidad de este sector.</a:t>
            </a:r>
          </a:p>
          <a:p>
            <a:pPr algn="just"/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VISIÓN: </a:t>
            </a:r>
          </a:p>
          <a:p>
            <a:pPr algn="just"/>
            <a:endParaRPr lang="es-MX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Ser la empresa con los mejores productos y avances tecnológicos para el mejor desarrollo del sector primario dentro del país.</a:t>
            </a:r>
          </a:p>
          <a:p>
            <a:pPr algn="just"/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OBJETIVO:</a:t>
            </a:r>
          </a:p>
          <a:p>
            <a:pPr algn="just"/>
            <a:endParaRPr lang="es-MX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ES" sz="2000" dirty="0">
                <a:latin typeface="Helvetica" panose="020B0604020202020204" pitchFamily="34" charset="0"/>
                <a:cs typeface="Helvetica" panose="020B0604020202020204" pitchFamily="34" charset="0"/>
              </a:rPr>
              <a:t>Innovar y mejorar las diferentes tecnologías utilizadas actualmente en el sector primario de nuestro país.</a:t>
            </a:r>
          </a:p>
          <a:p>
            <a:pPr algn="just"/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988" y="213291"/>
            <a:ext cx="1843879" cy="93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1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53353" y="1559859"/>
            <a:ext cx="32270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VALORES: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Transparencia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Puntualidad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Excelencia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Responsabilidad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Coherencia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Tolerancia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988" y="213291"/>
            <a:ext cx="1843879" cy="9365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292B799-9766-40E3-8E36-303C1324C0B2}"/>
              </a:ext>
            </a:extLst>
          </p:cNvPr>
          <p:cNvSpPr txBox="1"/>
          <p:nvPr/>
        </p:nvSpPr>
        <p:spPr>
          <a:xfrm>
            <a:off x="5406692" y="2151727"/>
            <a:ext cx="32270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Libertad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Lealtad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Honestidad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Trabajo en equipo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Empatía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Respeto</a:t>
            </a: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6019A5FA-C44B-43B6-BA1C-561B9966BA8D}"/>
              </a:ext>
            </a:extLst>
          </p:cNvPr>
          <p:cNvSpPr txBox="1">
            <a:spLocks/>
          </p:cNvSpPr>
          <p:nvPr/>
        </p:nvSpPr>
        <p:spPr>
          <a:xfrm>
            <a:off x="418850" y="427755"/>
            <a:ext cx="10514384" cy="61560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PLANEACIÓN ESTRATÉGICA</a:t>
            </a:r>
          </a:p>
        </p:txBody>
      </p:sp>
    </p:spTree>
    <p:extLst>
      <p:ext uri="{BB962C8B-B14F-4D97-AF65-F5344CB8AC3E}">
        <p14:creationId xmlns:p14="http://schemas.microsoft.com/office/powerpoint/2010/main" val="233523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53353" y="1559859"/>
            <a:ext cx="322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ORGANIGRAMA: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988" y="213291"/>
            <a:ext cx="1843879" cy="936573"/>
          </a:xfrm>
          <a:prstGeom prst="rect">
            <a:avLst/>
          </a:prstGeom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6019A5FA-C44B-43B6-BA1C-561B9966BA8D}"/>
              </a:ext>
            </a:extLst>
          </p:cNvPr>
          <p:cNvSpPr txBox="1">
            <a:spLocks/>
          </p:cNvSpPr>
          <p:nvPr/>
        </p:nvSpPr>
        <p:spPr>
          <a:xfrm>
            <a:off x="418850" y="427755"/>
            <a:ext cx="10514384" cy="61560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PLANEACIÓN ESTRATÉGICA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9AEE3D-B8CB-4BBD-9725-4F43CEA00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93" y="1959970"/>
            <a:ext cx="10448501" cy="40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9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18850" y="427755"/>
            <a:ext cx="10514384" cy="61560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ESTUDIO DE MERCADO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67628" y="1257822"/>
            <a:ext cx="60897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DRONE PARA FUMIGACIÓN</a:t>
            </a:r>
          </a:p>
          <a:p>
            <a:pPr algn="just"/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Es un </a:t>
            </a:r>
            <a:r>
              <a:rPr lang="es-MX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drone</a:t>
            </a: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 que es programado para seguir las rutas, de sembrar y fumigar todas las líneas de cosecha de cualquier tipo de fruta o vegetal, es bastante rápido y a un precio aceptable</a:t>
            </a:r>
          </a:p>
          <a:p>
            <a:pPr algn="just"/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La diferencia con nuestro proyecto es que este innova las maquinas ya existentes para reconocer solo las zonas donde haya plagas y de esta ahorrar insecticida, pero sobre todo mejorar la calidad de los productos sembrados.</a:t>
            </a:r>
          </a:p>
          <a:p>
            <a:pPr algn="just"/>
            <a:endParaRPr lang="es-MX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El dron solo acelera el proceso de fumigación y nosotros lo reducimos a las partes donde sea necesario y de esta forma maximizar los recursos.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988" y="213291"/>
            <a:ext cx="1843879" cy="936573"/>
          </a:xfrm>
          <a:prstGeom prst="rect">
            <a:avLst/>
          </a:prstGeom>
        </p:spPr>
      </p:pic>
      <p:pic>
        <p:nvPicPr>
          <p:cNvPr id="1026" name="Picture 2" descr="Resultado de imagen para drone para sembrar precio">
            <a:extLst>
              <a:ext uri="{FF2B5EF4-FFF2-40B4-BE49-F238E27FC236}">
                <a16:creationId xmlns:a16="http://schemas.microsoft.com/office/drawing/2014/main" id="{77EE3EC6-BAFD-427E-ABD5-25F54D1E6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81" y="2928880"/>
            <a:ext cx="4670152" cy="18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00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11551</TotalTime>
  <Words>449</Words>
  <Application>Microsoft Office PowerPoint</Application>
  <PresentationFormat>Panorámica</PresentationFormat>
  <Paragraphs>79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Baskerville Old Face</vt:lpstr>
      <vt:lpstr>Calibri</vt:lpstr>
      <vt:lpstr>Calibri Light</vt:lpstr>
      <vt:lpstr>Century Gothic</vt:lpstr>
      <vt:lpstr>Helvetica</vt:lpstr>
      <vt:lpstr>Office Theme</vt:lpstr>
      <vt:lpstr>Instituto Politécnico Nacional   “El Fumigón”  Administración de Proyectos  Ajitzi Ricardo Quintana Ruíz  Marcos Oswaldo Vázquez Moreno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Saul Lopez Avila</dc:creator>
  <cp:lastModifiedBy>Marcos Vazquez</cp:lastModifiedBy>
  <cp:revision>698</cp:revision>
  <dcterms:created xsi:type="dcterms:W3CDTF">2016-01-25T17:45:44Z</dcterms:created>
  <dcterms:modified xsi:type="dcterms:W3CDTF">2018-09-04T06:20:57Z</dcterms:modified>
</cp:coreProperties>
</file>