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s-MX" sz="6000">
                <a:solidFill>
                  <a:srgbClr val="000000"/>
                </a:solidFill>
                <a:latin typeface="Calibri Light"/>
              </a:rPr>
              <a:t>Click to edit the title text formatHaga clic para modificar el estilo de título del patrón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5/24/17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741D589-56BB-4564-97FC-35556F053329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MX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s-MX" sz="4400">
                <a:solidFill>
                  <a:srgbClr val="000000"/>
                </a:solidFill>
                <a:latin typeface="Calibri Light"/>
              </a:rPr>
              <a:t>Click to edit the title text formatHaga clic para modificar el estilo de título del patrón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Seventh Outline LevelHaga clic para modificar el estilo de texto del patrón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MX" sz="2400">
                <a:solidFill>
                  <a:srgbClr val="000000"/>
                </a:solidFill>
                <a:latin typeface="Calibri"/>
              </a:rPr>
              <a:t>Segundo nivel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s-MX" sz="2000">
                <a:solidFill>
                  <a:srgbClr val="000000"/>
                </a:solidFill>
                <a:latin typeface="Calibri"/>
              </a:rPr>
              <a:t>Tercer nivel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s-MX">
                <a:solidFill>
                  <a:srgbClr val="000000"/>
                </a:solidFill>
                <a:latin typeface="Calibri"/>
              </a:rPr>
              <a:t>Cuarto nivel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s-MX">
                <a:solidFill>
                  <a:srgbClr val="000000"/>
                </a:solidFill>
                <a:latin typeface="Calibri"/>
              </a:rPr>
              <a:t>Quinto nivel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5/24/17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3C2C369-DEC0-470B-A559-20A0FF0DC213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s-MX" sz="4000">
                <a:solidFill>
                  <a:srgbClr val="000000"/>
                </a:solidFill>
                <a:latin typeface="Calibri Light"/>
              </a:rPr>
              <a:t>Simple Network Management Protocol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(SNMP)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58752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s-MX" sz="3600">
                <a:solidFill>
                  <a:srgbClr val="000000"/>
                </a:solidFill>
                <a:latin typeface="Calibri Light"/>
              </a:rPr>
              <a:t>Arquitectura de SNMP</a:t>
            </a:r>
            <a:endParaRPr/>
          </a:p>
        </p:txBody>
      </p:sp>
      <p:pic>
        <p:nvPicPr>
          <p:cNvPr id="101" name="Imagen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79360" y="1159200"/>
            <a:ext cx="9833040" cy="4669200"/>
          </a:xfrm>
          <a:prstGeom prst="rect">
            <a:avLst/>
          </a:prstGeom>
          <a:ln>
            <a:noFill/>
          </a:ln>
        </p:spPr>
      </p:pic>
      <p:sp>
        <p:nvSpPr>
          <p:cNvPr id="102" name="CustomShape 2"/>
          <p:cNvSpPr/>
          <p:nvPr/>
        </p:nvSpPr>
        <p:spPr>
          <a:xfrm>
            <a:off x="622080" y="6465240"/>
            <a:ext cx="43934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*fuente: http://www.dpstelecom.com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Imagen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38040" y="270360"/>
            <a:ext cx="8126280" cy="648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s-MX" sz="4400">
                <a:solidFill>
                  <a:srgbClr val="000000"/>
                </a:solidFill>
                <a:latin typeface="Calibri Light"/>
              </a:rPr>
              <a:t>Componentes de SNMP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Administrador SNMP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Dispositivos administrados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Agente SNMP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Management Information Base (MIB)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6519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1" lang="es-MX" sz="3600">
                <a:solidFill>
                  <a:srgbClr val="000000"/>
                </a:solidFill>
                <a:latin typeface="Calibri Light"/>
              </a:rPr>
              <a:t>Administrador SNMP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s-MX" sz="2800">
                <a:solidFill>
                  <a:srgbClr val="000000"/>
                </a:solidFill>
                <a:latin typeface="Calibri"/>
              </a:rPr>
              <a:t>El administrador o sistema de administración SNMP es responsable de comunicarse con el agente SNMP implementado en los dispositivos administrados. Sus principales funciones son: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Consultar a los agentes SNMP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Obtener respuestas de los agentes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Establecer variables en los agentes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Acusar eventos asíncronos de los agentes (traps)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s-MX" sz="4400">
                <a:solidFill>
                  <a:srgbClr val="000000"/>
                </a:solidFill>
                <a:latin typeface="Calibri Light"/>
              </a:rPr>
              <a:t>Management Information Base (MIB)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Es un archivo de texto que describe los elementos de red SNMP como una lista de objetos de datos.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Contiene información jerárquica, estructurada en forma de árbol con variables individuales (estado, descripción) de los dispositivos gestionados  en una red.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Su principal función es traducir cadenas numéricas en texto entendible a los humanos.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Es parte de la gestión de red definida en el modelo OSI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Un número entero largo es usado como ID de Objeto (OID) para distinguir cada variable de forma única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s-MX" sz="4400">
                <a:solidFill>
                  <a:srgbClr val="000000"/>
                </a:solidFill>
                <a:latin typeface="Calibri Light"/>
              </a:rPr>
              <a:t>OID(Object Identier)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Es una dirección utilizada para identificar dispositivos y su estado.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Ej.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MX" sz="2400">
                <a:solidFill>
                  <a:srgbClr val="000000"/>
                </a:solidFill>
                <a:latin typeface="Calibri"/>
              </a:rPr>
              <a:t>Ancho de banda utilizado por un dispositivo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MX" sz="2400">
                <a:solidFill>
                  <a:srgbClr val="000000"/>
                </a:solidFill>
                <a:latin typeface="Calibri"/>
              </a:rPr>
              <a:t>Cantidad de memoria disponible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MX" sz="2400">
                <a:solidFill>
                  <a:srgbClr val="000000"/>
                </a:solidFill>
                <a:latin typeface="Calibri"/>
              </a:rPr>
              <a:t>Dirección IP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Tiene una estructura de árbol donde cada número define un nivel de direccionamiento distinto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365040"/>
            <a:ext cx="10515240" cy="6519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s-MX" sz="3600">
                <a:solidFill>
                  <a:srgbClr val="000000"/>
                </a:solidFill>
                <a:latin typeface="Calibri Light"/>
              </a:rPr>
              <a:t>Estructura del árbol OID</a:t>
            </a:r>
            <a:endParaRPr/>
          </a:p>
        </p:txBody>
      </p:sp>
      <p:pic>
        <p:nvPicPr>
          <p:cNvPr id="113" name="Imagen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50400" y="1173240"/>
            <a:ext cx="8146080" cy="4663080"/>
          </a:xfrm>
          <a:prstGeom prst="rect">
            <a:avLst/>
          </a:prstGeom>
          <a:ln>
            <a:noFill/>
          </a:ln>
        </p:spPr>
      </p:pic>
      <p:sp>
        <p:nvSpPr>
          <p:cNvPr id="114" name="CustomShape 2"/>
          <p:cNvSpPr/>
          <p:nvPr/>
        </p:nvSpPr>
        <p:spPr>
          <a:xfrm>
            <a:off x="521640" y="5992200"/>
            <a:ext cx="58579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*fuente: http://rcp100.sourceforge.net/snmp.html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838080" y="365040"/>
            <a:ext cx="10515240" cy="51012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s-MX" sz="3200">
                <a:solidFill>
                  <a:srgbClr val="000000"/>
                </a:solidFill>
                <a:latin typeface="Calibri Light"/>
              </a:rPr>
              <a:t>Ejemplo de OID (público)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838080" y="1825560"/>
            <a:ext cx="10515240" cy="55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s-MX" sz="2400">
                <a:solidFill>
                  <a:srgbClr val="000000"/>
                </a:solidFill>
                <a:latin typeface="Calibri"/>
              </a:rPr>
              <a:t>1.3.6.1.2.1.1.4</a:t>
            </a:r>
            <a:endParaRPr/>
          </a:p>
        </p:txBody>
      </p:sp>
      <p:graphicFrame>
        <p:nvGraphicFramePr>
          <p:cNvPr id="117" name="Table 3"/>
          <p:cNvGraphicFramePr/>
          <p:nvPr/>
        </p:nvGraphicFramePr>
        <p:xfrm>
          <a:off x="1078920" y="2509920"/>
          <a:ext cx="10274400" cy="3606480"/>
        </p:xfrm>
        <a:graphic>
          <a:graphicData uri="http://schemas.openxmlformats.org/drawingml/2006/table">
            <a:tbl>
              <a:tblPr/>
              <a:tblGrid>
                <a:gridCol w="1517400"/>
                <a:gridCol w="1676880"/>
                <a:gridCol w="7080120"/>
              </a:tblGrid>
              <a:tr h="3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</a:rPr>
                        <a:t>Número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</a:rPr>
                        <a:t>Etiqueta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</a:rPr>
                        <a:t>Explicación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.1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iso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ISO es el grupo que estableció el estándar OID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.3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org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Una organización será especificada a continuación</a:t>
                      </a:r>
                      <a:endParaRPr/>
                    </a:p>
                  </a:txBody>
                  <a:tcPr/>
                </a:tc>
              </a:tr>
              <a:tr h="62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.6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dod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Departamento de Defensa de los Estados Unidos de Norteamérica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.1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internet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Comunicación será vía Internet/Red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.2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mgmt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Este es un dispositivo de gestión definido por el IETF</a:t>
                      </a:r>
                      <a:endParaRPr/>
                    </a:p>
                  </a:txBody>
                  <a:tcPr/>
                </a:tc>
              </a:tr>
              <a:tr h="62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.1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MIB-2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El OID está definido en la versión 2 de la especificación de MIB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.1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System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Éste es un parámetro de sistema</a:t>
                      </a:r>
                      <a:endParaRPr/>
                    </a:p>
                  </a:txBody>
                  <a:tcPr/>
                </a:tc>
              </a:tr>
              <a:tr h="62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.4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sysContact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Éste parámetro es la información de contacto para el administrador de un sistema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838080" y="365040"/>
            <a:ext cx="10515240" cy="51012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s-MX" sz="3200">
                <a:solidFill>
                  <a:srgbClr val="000000"/>
                </a:solidFill>
                <a:latin typeface="Calibri Light"/>
              </a:rPr>
              <a:t>Ejemplo de OID (privado)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1078920" y="1851480"/>
            <a:ext cx="7236360" cy="55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s-MX" sz="2400">
                <a:solidFill>
                  <a:srgbClr val="000000"/>
                </a:solidFill>
                <a:latin typeface="Calibri"/>
              </a:rPr>
              <a:t>1 . 3 . 6 . 1 . 4 . 1 . 2682 . 1 . 4 . 5 . 1 . 1. 99 . 1 . 1 . 6</a:t>
            </a:r>
            <a:endParaRPr/>
          </a:p>
        </p:txBody>
      </p:sp>
      <p:graphicFrame>
        <p:nvGraphicFramePr>
          <p:cNvPr id="120" name="Table 3"/>
          <p:cNvGraphicFramePr/>
          <p:nvPr/>
        </p:nvGraphicFramePr>
        <p:xfrm>
          <a:off x="1078920" y="2509920"/>
          <a:ext cx="10274400" cy="2864880"/>
        </p:xfrm>
        <a:graphic>
          <a:graphicData uri="http://schemas.openxmlformats.org/drawingml/2006/table">
            <a:tbl>
              <a:tblPr/>
              <a:tblGrid>
                <a:gridCol w="1517400"/>
                <a:gridCol w="1676880"/>
                <a:gridCol w="7080120"/>
              </a:tblGrid>
              <a:tr h="3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</a:rPr>
                        <a:t>Número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</a:rPr>
                        <a:t>Etiqueta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</a:rPr>
                        <a:t>Explicación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.1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iso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ISO es el grupo que estableció el estándar OID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.3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org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Una organización será especificada a continuación</a:t>
                      </a:r>
                      <a:endParaRPr/>
                    </a:p>
                  </a:txBody>
                  <a:tcPr/>
                </a:tc>
              </a:tr>
              <a:tr h="62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.6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dod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Departamento de Defensa de los Estados Unidos de Norteamérica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.1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internet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Comunicación será vía Internet/Red</a:t>
                      </a:r>
                      <a:endParaRPr/>
                    </a:p>
                  </a:txBody>
                  <a:tcPr/>
                </a:tc>
              </a:tr>
              <a:tr h="62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.4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private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Este es un dispositivo manufacturado por una entidad privada (no gubernamental)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.1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enterprise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El fabricante está catalogado como una empresa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838080" y="365040"/>
            <a:ext cx="10515240" cy="51012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s-MX" sz="3200">
                <a:solidFill>
                  <a:srgbClr val="000000"/>
                </a:solidFill>
                <a:latin typeface="Calibri Light"/>
              </a:rPr>
              <a:t>Ejemplo de OID (privado)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1078920" y="1228320"/>
            <a:ext cx="7996320" cy="55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s-MX" sz="2400">
                <a:solidFill>
                  <a:srgbClr val="000000"/>
                </a:solidFill>
                <a:latin typeface="Calibri"/>
              </a:rPr>
              <a:t>1 . 3 . 6 . 1 . 4 . 1 . 2682 . 1 . 4 . 5 . 1 . 1. 99 . 1 . 1 . 6</a:t>
            </a:r>
            <a:endParaRPr/>
          </a:p>
        </p:txBody>
      </p:sp>
      <p:graphicFrame>
        <p:nvGraphicFramePr>
          <p:cNvPr id="123" name="Table 3"/>
          <p:cNvGraphicFramePr/>
          <p:nvPr/>
        </p:nvGraphicFramePr>
        <p:xfrm>
          <a:off x="1078920" y="2138040"/>
          <a:ext cx="10274400" cy="4348080"/>
        </p:xfrm>
        <a:graphic>
          <a:graphicData uri="http://schemas.openxmlformats.org/drawingml/2006/table">
            <a:tbl>
              <a:tblPr/>
              <a:tblGrid>
                <a:gridCol w="1517400"/>
                <a:gridCol w="1676880"/>
                <a:gridCol w="7080120"/>
              </a:tblGrid>
              <a:tr h="3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</a:rPr>
                        <a:t>Número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</a:rPr>
                        <a:t>Etiqueta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ffff"/>
                          </a:solidFill>
                          <a:latin typeface="Calibri"/>
                        </a:rPr>
                        <a:t>Explicación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.2682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dpsInc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El fabricante es DPS Telecom Inc.</a:t>
                      </a:r>
                      <a:endParaRPr/>
                    </a:p>
                  </a:txBody>
                  <a:tcPr/>
                </a:tc>
              </a:tr>
              <a:tr h="62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.1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dpsAlarmControl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Ésta es una alarma y dispositivo de control fabricado por DPS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.4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dpsRTU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Ésta es una Unidad Terminal Remota (RTU)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.5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AlarmGrid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Se trata de un punto de alarma discreta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.1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AlarmEntry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Un punto de alarma será especificado a continuación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.1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Port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Éste es el puerto para este punto de alarma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.99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Address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Ésta es la dirección de éste punto de alarma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.1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Display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Éste es el display para este punto de alarma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.1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Point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Éste es el número de punto de alarma</a:t>
                      </a:r>
                      <a:endParaRPr/>
                    </a:p>
                  </a:txBody>
                  <a:tcPr/>
                </a:tc>
              </a:tr>
              <a:tr h="62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.6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dpsRTUAState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Éste es el estado del punto de alarma(set, clear, etc.)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s-MX" sz="4400">
                <a:solidFill>
                  <a:srgbClr val="000000"/>
                </a:solidFill>
                <a:latin typeface="Calibri Light"/>
              </a:rPr>
              <a:t>Organismos de estandarización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b="1" lang="es-MX" sz="2800">
                <a:solidFill>
                  <a:srgbClr val="000000"/>
                </a:solidFill>
                <a:latin typeface="Calibri"/>
              </a:rPr>
              <a:t>ISOC (Internet Society)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MX" sz="2800">
                <a:solidFill>
                  <a:srgbClr val="000000"/>
                </a:solidFill>
                <a:latin typeface="Calibri"/>
              </a:rPr>
              <a:t>Es responsable de promover el desarrollo, evolución y uso abierto de Internet en todo el mundo. </a:t>
            </a:r>
            <a:endParaRPr/>
          </a:p>
          <a:p>
            <a:pPr>
              <a:lnSpc>
                <a:spcPct val="100000"/>
              </a:lnSpc>
            </a:pPr>
            <a:r>
              <a:rPr lang="es-MX" sz="2800">
                <a:solidFill>
                  <a:srgbClr val="000000"/>
                </a:solidFill>
                <a:latin typeface="Calibri"/>
              </a:rPr>
              <a:t>También facilita el desarrollo abierto de estándares y protocolos para la infraestructura técnica de Internet, incluida la supervisión del Internet Architecture Board (IAB)</a:t>
            </a:r>
            <a:endParaRPr/>
          </a:p>
        </p:txBody>
      </p:sp>
      <p:sp>
        <p:nvSpPr>
          <p:cNvPr id="82" name="CustomShape 3"/>
          <p:cNvSpPr/>
          <p:nvPr/>
        </p:nvSpPr>
        <p:spPr>
          <a:xfrm>
            <a:off x="254520" y="6465240"/>
            <a:ext cx="867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*fuente: http://ecovi.uagro.mx/ccna1/course/module3/3.2.3.2/3.2.3.2.html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Table 1"/>
          <p:cNvGraphicFramePr/>
          <p:nvPr/>
        </p:nvGraphicFramePr>
        <p:xfrm>
          <a:off x="1439640" y="421920"/>
          <a:ext cx="9172080" cy="5476320"/>
        </p:xfrm>
        <a:graphic>
          <a:graphicData uri="http://schemas.openxmlformats.org/drawingml/2006/table">
            <a:tbl>
              <a:tblPr/>
              <a:tblGrid>
                <a:gridCol w="2292840"/>
                <a:gridCol w="2292840"/>
                <a:gridCol w="2292840"/>
                <a:gridCol w="2293560"/>
              </a:tblGrid>
              <a:tr h="305640">
                <a:tc>
                  <a:txBody>
                    <a:bodyPr lIns="67680" rIns="67680" tIns="33840" bIns="338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Subtree Name</a:t>
                      </a:r>
                      <a:endParaRPr/>
                    </a:p>
                  </a:txBody>
                  <a:tcPr/>
                </a:tc>
                <a:tc>
                  <a:txBody>
                    <a:bodyPr lIns="67680" rIns="67680" tIns="33840" bIns="338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OID</a:t>
                      </a:r>
                      <a:endParaRPr/>
                    </a:p>
                  </a:txBody>
                  <a:tcPr/>
                </a:tc>
                <a:tc>
                  <a:txBody>
                    <a:bodyPr lIns="67680" rIns="67680" tIns="33840" bIns="338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RFC</a:t>
                      </a:r>
                      <a:endParaRPr/>
                    </a:p>
                  </a:txBody>
                  <a:tcPr/>
                </a:tc>
                <a:tc>
                  <a:txBody>
                    <a:bodyPr lIns="67680" rIns="67680" tIns="33840" bIns="338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/>
                    </a:p>
                  </a:txBody>
                  <a:tcPr/>
                </a:tc>
              </a:tr>
              <a:tr h="40788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  <a:tr h="305640">
                <a:tc>
                  <a:txBody>
                    <a:bodyPr lIns="67680" rIns="67680" tIns="33840" bIns="338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system</a:t>
                      </a:r>
                      <a:endParaRPr/>
                    </a:p>
                  </a:txBody>
                  <a:tcPr/>
                </a:tc>
                <a:tc>
                  <a:txBody>
                    <a:bodyPr lIns="67680" rIns="67680" tIns="33840" bIns="338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1.3.6.1.2.1.1</a:t>
                      </a:r>
                      <a:endParaRPr/>
                    </a:p>
                  </a:txBody>
                  <a:tcPr/>
                </a:tc>
                <a:tc>
                  <a:txBody>
                    <a:bodyPr lIns="67680" rIns="67680" tIns="33840" bIns="338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RFC1213</a:t>
                      </a:r>
                      <a:endParaRPr/>
                    </a:p>
                  </a:txBody>
                  <a:tcPr/>
                </a:tc>
                <a:tc>
                  <a:txBody>
                    <a:bodyPr lIns="67680" rIns="67680" tIns="33840" bIns="338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System information.</a:t>
                      </a:r>
                      <a:endParaRPr/>
                    </a:p>
                  </a:txBody>
                  <a:tcPr/>
                </a:tc>
              </a:tr>
              <a:tr h="543240">
                <a:tc>
                  <a:txBody>
                    <a:bodyPr lIns="67680" rIns="67680" tIns="33840" bIns="338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interfaces</a:t>
                      </a:r>
                      <a:endParaRPr/>
                    </a:p>
                  </a:txBody>
                  <a:tcPr/>
                </a:tc>
                <a:tc>
                  <a:txBody>
                    <a:bodyPr lIns="67680" rIns="67680" tIns="33840" bIns="338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1.3.6.1.2.1.2</a:t>
                      </a:r>
                      <a:endParaRPr/>
                    </a:p>
                  </a:txBody>
                  <a:tcPr/>
                </a:tc>
                <a:tc>
                  <a:txBody>
                    <a:bodyPr lIns="67680" rIns="67680" tIns="33840" bIns="338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RFC2863</a:t>
                      </a:r>
                      <a:endParaRPr/>
                    </a:p>
                  </a:txBody>
                  <a:tcPr/>
                </a:tc>
                <a:tc>
                  <a:txBody>
                    <a:bodyPr lIns="67680" rIns="67680" tIns="33840" bIns="338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Interface information.</a:t>
                      </a:r>
                      <a:endParaRPr/>
                    </a:p>
                  </a:txBody>
                  <a:tcPr/>
                </a:tc>
              </a:tr>
              <a:tr h="543240">
                <a:tc>
                  <a:txBody>
                    <a:bodyPr lIns="67680" rIns="67680" tIns="33840" bIns="338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at</a:t>
                      </a:r>
                      <a:endParaRPr/>
                    </a:p>
                  </a:txBody>
                  <a:tcPr/>
                </a:tc>
                <a:tc>
                  <a:txBody>
                    <a:bodyPr lIns="67680" rIns="67680" tIns="33840" bIns="338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1.3.6.1.2.1.3</a:t>
                      </a:r>
                      <a:endParaRPr/>
                    </a:p>
                  </a:txBody>
                  <a:tcPr/>
                </a:tc>
                <a:tc>
                  <a:txBody>
                    <a:bodyPr lIns="67680" rIns="67680" tIns="33840" bIns="338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RFC1213</a:t>
                      </a:r>
                      <a:endParaRPr/>
                    </a:p>
                  </a:txBody>
                  <a:tcPr/>
                </a:tc>
                <a:tc>
                  <a:txBody>
                    <a:bodyPr lIns="67680" rIns="67680" tIns="33840" bIns="338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Translation MIB, deprecated</a:t>
                      </a:r>
                      <a:endParaRPr/>
                    </a:p>
                  </a:txBody>
                  <a:tcPr/>
                </a:tc>
              </a:tr>
              <a:tr h="305640">
                <a:tc>
                  <a:txBody>
                    <a:bodyPr lIns="67680" rIns="67680" tIns="33840" bIns="338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ip</a:t>
                      </a:r>
                      <a:endParaRPr/>
                    </a:p>
                  </a:txBody>
                  <a:tcPr/>
                </a:tc>
                <a:tc>
                  <a:txBody>
                    <a:bodyPr lIns="67680" rIns="67680" tIns="33840" bIns="338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1.3.6.1.2.1.4</a:t>
                      </a:r>
                      <a:endParaRPr/>
                    </a:p>
                  </a:txBody>
                  <a:tcPr/>
                </a:tc>
                <a:tc>
                  <a:txBody>
                    <a:bodyPr lIns="67680" rIns="67680" tIns="33840" bIns="338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RFC4292, RFC4293</a:t>
                      </a:r>
                      <a:endParaRPr/>
                    </a:p>
                  </a:txBody>
                  <a:tcPr/>
                </a:tc>
                <a:tc>
                  <a:txBody>
                    <a:bodyPr lIns="67680" rIns="67680" tIns="33840" bIns="338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Internet Protocol</a:t>
                      </a:r>
                      <a:endParaRPr/>
                    </a:p>
                  </a:txBody>
                  <a:tcPr/>
                </a:tc>
              </a:tr>
              <a:tr h="543240">
                <a:tc>
                  <a:txBody>
                    <a:bodyPr lIns="67680" rIns="67680" tIns="33840" bIns="338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icmp</a:t>
                      </a:r>
                      <a:endParaRPr/>
                    </a:p>
                  </a:txBody>
                  <a:tcPr/>
                </a:tc>
                <a:tc>
                  <a:txBody>
                    <a:bodyPr lIns="67680" rIns="67680" tIns="33840" bIns="338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1.3.6.1.2.1.5</a:t>
                      </a:r>
                      <a:endParaRPr/>
                    </a:p>
                  </a:txBody>
                  <a:tcPr/>
                </a:tc>
                <a:tc>
                  <a:txBody>
                    <a:bodyPr lIns="67680" rIns="67680" tIns="33840" bIns="338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RFC1213, RFC4293</a:t>
                      </a:r>
                      <a:endParaRPr/>
                    </a:p>
                  </a:txBody>
                  <a:tcPr/>
                </a:tc>
                <a:tc>
                  <a:txBody>
                    <a:bodyPr lIns="67680" rIns="67680" tIns="33840" bIns="338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Internet Control Message Protocol</a:t>
                      </a:r>
                      <a:endParaRPr/>
                    </a:p>
                  </a:txBody>
                  <a:tcPr/>
                </a:tc>
              </a:tr>
              <a:tr h="543240">
                <a:tc>
                  <a:txBody>
                    <a:bodyPr lIns="67680" rIns="67680" tIns="33840" bIns="338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tcp</a:t>
                      </a:r>
                      <a:endParaRPr/>
                    </a:p>
                  </a:txBody>
                  <a:tcPr/>
                </a:tc>
                <a:tc>
                  <a:txBody>
                    <a:bodyPr lIns="67680" rIns="67680" tIns="33840" bIns="338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1.3.6.1.2.1.6</a:t>
                      </a:r>
                      <a:endParaRPr/>
                    </a:p>
                  </a:txBody>
                  <a:tcPr/>
                </a:tc>
                <a:tc>
                  <a:txBody>
                    <a:bodyPr lIns="67680" rIns="67680" tIns="33840" bIns="338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RFC4022</a:t>
                      </a:r>
                      <a:endParaRPr/>
                    </a:p>
                  </a:txBody>
                  <a:tcPr/>
                </a:tc>
                <a:tc>
                  <a:txBody>
                    <a:bodyPr lIns="67680" rIns="67680" tIns="33840" bIns="338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Transmission Control Protocol</a:t>
                      </a:r>
                      <a:endParaRPr/>
                    </a:p>
                  </a:txBody>
                  <a:tcPr/>
                </a:tc>
              </a:tr>
              <a:tr h="543240">
                <a:tc>
                  <a:txBody>
                    <a:bodyPr lIns="67680" rIns="67680" tIns="33840" bIns="338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udp</a:t>
                      </a:r>
                      <a:endParaRPr/>
                    </a:p>
                  </a:txBody>
                  <a:tcPr/>
                </a:tc>
                <a:tc>
                  <a:txBody>
                    <a:bodyPr lIns="67680" rIns="67680" tIns="33840" bIns="338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1.3.6.1.2.1.7</a:t>
                      </a:r>
                      <a:endParaRPr/>
                    </a:p>
                  </a:txBody>
                  <a:tcPr/>
                </a:tc>
                <a:tc>
                  <a:txBody>
                    <a:bodyPr lIns="67680" rIns="67680" tIns="33840" bIns="338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RFC4113</a:t>
                      </a:r>
                      <a:endParaRPr/>
                    </a:p>
                  </a:txBody>
                  <a:tcPr/>
                </a:tc>
                <a:tc>
                  <a:txBody>
                    <a:bodyPr lIns="67680" rIns="67680" tIns="33840" bIns="338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User Datagram Protocol</a:t>
                      </a:r>
                      <a:endParaRPr/>
                    </a:p>
                  </a:txBody>
                  <a:tcPr/>
                </a:tc>
              </a:tr>
              <a:tr h="780840">
                <a:tc>
                  <a:txBody>
                    <a:bodyPr lIns="67680" rIns="67680" tIns="33840" bIns="338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snmp</a:t>
                      </a:r>
                      <a:endParaRPr/>
                    </a:p>
                  </a:txBody>
                  <a:tcPr/>
                </a:tc>
                <a:tc>
                  <a:txBody>
                    <a:bodyPr lIns="67680" rIns="67680" tIns="33840" bIns="338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1.3.6.1.2.1.11</a:t>
                      </a:r>
                      <a:endParaRPr/>
                    </a:p>
                  </a:txBody>
                  <a:tcPr/>
                </a:tc>
                <a:tc>
                  <a:txBody>
                    <a:bodyPr lIns="67680" rIns="67680" tIns="33840" bIns="338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RFC1213</a:t>
                      </a:r>
                      <a:endParaRPr/>
                    </a:p>
                  </a:txBody>
                  <a:tcPr/>
                </a:tc>
                <a:tc>
                  <a:txBody>
                    <a:bodyPr lIns="67680" rIns="67680" tIns="33840" bIns="338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Simple Network Management Protocol</a:t>
                      </a:r>
                      <a:endParaRPr/>
                    </a:p>
                  </a:txBody>
                  <a:tcPr/>
                </a:tc>
              </a:tr>
              <a:tr h="305640">
                <a:tc>
                  <a:txBody>
                    <a:bodyPr lIns="67680" rIns="67680" tIns="33840" bIns="338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host</a:t>
                      </a:r>
                      <a:endParaRPr/>
                    </a:p>
                  </a:txBody>
                  <a:tcPr/>
                </a:tc>
                <a:tc>
                  <a:txBody>
                    <a:bodyPr lIns="67680" rIns="67680" tIns="33840" bIns="338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1.3.6.1.2.1.25</a:t>
                      </a:r>
                      <a:endParaRPr/>
                    </a:p>
                  </a:txBody>
                  <a:tcPr/>
                </a:tc>
                <a:tc>
                  <a:txBody>
                    <a:bodyPr lIns="67680" rIns="67680" tIns="33840" bIns="338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RFC2790</a:t>
                      </a:r>
                      <a:endParaRPr/>
                    </a:p>
                  </a:txBody>
                  <a:tcPr/>
                </a:tc>
                <a:tc>
                  <a:txBody>
                    <a:bodyPr lIns="67680" rIns="67680" tIns="33840" bIns="338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Host Resources</a:t>
                      </a:r>
                      <a:endParaRPr/>
                    </a:p>
                  </a:txBody>
                  <a:tcPr/>
                </a:tc>
              </a:tr>
              <a:tr h="305640">
                <a:tc>
                  <a:txBody>
                    <a:bodyPr lIns="67680" rIns="67680" tIns="33840" bIns="338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event</a:t>
                      </a:r>
                      <a:endParaRPr/>
                    </a:p>
                  </a:txBody>
                  <a:tcPr/>
                </a:tc>
                <a:tc>
                  <a:txBody>
                    <a:bodyPr lIns="67680" rIns="67680" tIns="33840" bIns="338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1.3.6.1.2.1.88</a:t>
                      </a:r>
                      <a:endParaRPr/>
                    </a:p>
                  </a:txBody>
                  <a:tcPr/>
                </a:tc>
                <a:tc>
                  <a:txBody>
                    <a:bodyPr lIns="67680" rIns="67680" tIns="33840" bIns="338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RFC2981</a:t>
                      </a:r>
                      <a:endParaRPr/>
                    </a:p>
                  </a:txBody>
                  <a:tcPr/>
                </a:tc>
                <a:tc>
                  <a:txBody>
                    <a:bodyPr lIns="67680" rIns="67680" tIns="33840" bIns="338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DISMAN Event</a:t>
                      </a:r>
                      <a:endParaRPr/>
                    </a:p>
                  </a:txBody>
                  <a:tcPr/>
                </a:tc>
              </a:tr>
              <a:tr h="305640">
                <a:tc>
                  <a:txBody>
                    <a:bodyPr lIns="67680" rIns="67680" tIns="33840" bIns="338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notification log</a:t>
                      </a:r>
                      <a:endParaRPr/>
                    </a:p>
                  </a:txBody>
                  <a:tcPr/>
                </a:tc>
                <a:tc>
                  <a:txBody>
                    <a:bodyPr lIns="67680" rIns="67680" tIns="33840" bIns="338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1.3.6.1.2.1.99</a:t>
                      </a:r>
                      <a:endParaRPr/>
                    </a:p>
                  </a:txBody>
                  <a:tcPr/>
                </a:tc>
                <a:tc>
                  <a:txBody>
                    <a:bodyPr lIns="67680" rIns="67680" tIns="33840" bIns="338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RFC3014</a:t>
                      </a:r>
                      <a:endParaRPr/>
                    </a:p>
                  </a:txBody>
                  <a:tcPr/>
                </a:tc>
                <a:tc>
                  <a:txBody>
                    <a:bodyPr lIns="67680" rIns="67680" tIns="33840" bIns="3384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</a:rPr>
                        <a:t>Notification log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5" name="CustomShape 2"/>
          <p:cNvSpPr/>
          <p:nvPr/>
        </p:nvSpPr>
        <p:spPr>
          <a:xfrm>
            <a:off x="8189640" y="1521000"/>
            <a:ext cx="183960" cy="60948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
</a:t>
            </a:r>
            <a:r>
              <a:rPr lang="en-US">
                <a:solidFill>
                  <a:srgbClr val="000000"/>
                </a:solidFill>
                <a:latin typeface="Arial"/>
              </a:rPr>
              <a:t>
</a:t>
            </a:r>
            <a:endParaRPr/>
          </a:p>
        </p:txBody>
      </p:sp>
      <p:sp>
        <p:nvSpPr>
          <p:cNvPr id="126" name="CustomShape 3"/>
          <p:cNvSpPr/>
          <p:nvPr/>
        </p:nvSpPr>
        <p:spPr>
          <a:xfrm>
            <a:off x="521640" y="5992200"/>
            <a:ext cx="58579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*fuente: http://rcp100.sourceforge.net/snmp.html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52308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s-MX" sz="3600">
                <a:solidFill>
                  <a:srgbClr val="000000"/>
                </a:solidFill>
                <a:latin typeface="Calibri Light"/>
              </a:rPr>
              <a:t>Mensajes SNMP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5 diferentes tipos de mensajes: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b="1" lang="es-MX" sz="2400">
                <a:solidFill>
                  <a:srgbClr val="000000"/>
                </a:solidFill>
                <a:latin typeface="Calibri"/>
              </a:rPr>
              <a:t>Get</a:t>
            </a:r>
            <a:r>
              <a:rPr lang="es-MX" sz="2400">
                <a:solidFill>
                  <a:srgbClr val="000000"/>
                </a:solidFill>
                <a:latin typeface="Calibri"/>
              </a:rPr>
              <a:t>: Usado por el gestor SNMP para consultar una MIB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b="1" lang="es-MX" sz="2400">
                <a:solidFill>
                  <a:srgbClr val="000000"/>
                </a:solidFill>
                <a:latin typeface="Calibri"/>
              </a:rPr>
              <a:t>GetNext</a:t>
            </a:r>
            <a:r>
              <a:rPr lang="es-MX" sz="2400">
                <a:solidFill>
                  <a:srgbClr val="000000"/>
                </a:solidFill>
                <a:latin typeface="Calibri"/>
              </a:rPr>
              <a:t>: usado por el gestor SNMP para leer secuencialmente a través de la MIB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b="1" lang="es-MX" sz="2400">
                <a:solidFill>
                  <a:srgbClr val="000000"/>
                </a:solidFill>
                <a:latin typeface="Calibri"/>
              </a:rPr>
              <a:t>GetResponse</a:t>
            </a:r>
            <a:r>
              <a:rPr lang="es-MX" sz="2400">
                <a:solidFill>
                  <a:srgbClr val="000000"/>
                </a:solidFill>
                <a:latin typeface="Calibri"/>
              </a:rPr>
              <a:t>: usado por el agente SNMP para responder una petición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b="1" lang="es-MX" sz="2400">
                <a:solidFill>
                  <a:srgbClr val="000000"/>
                </a:solidFill>
                <a:latin typeface="Calibri"/>
              </a:rPr>
              <a:t>Set</a:t>
            </a:r>
            <a:r>
              <a:rPr lang="es-MX" sz="2400">
                <a:solidFill>
                  <a:srgbClr val="000000"/>
                </a:solidFill>
                <a:latin typeface="Calibri"/>
              </a:rPr>
              <a:t>: usado por el gestor SNMP para fijar un valor en la MIB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b="1" lang="es-MX" sz="2400">
                <a:solidFill>
                  <a:srgbClr val="000000"/>
                </a:solidFill>
                <a:latin typeface="Calibri"/>
              </a:rPr>
              <a:t>Trap</a:t>
            </a:r>
            <a:r>
              <a:rPr lang="es-MX" sz="2400">
                <a:solidFill>
                  <a:srgbClr val="000000"/>
                </a:solidFill>
                <a:latin typeface="Calibri"/>
              </a:rPr>
              <a:t>: usado por el agente SNMP para reportar eventos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agen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84080" y="2112120"/>
            <a:ext cx="7957440" cy="424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38080" y="365040"/>
            <a:ext cx="10515240" cy="51012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s-MX" sz="3600">
                <a:solidFill>
                  <a:srgbClr val="000000"/>
                </a:solidFill>
                <a:latin typeface="Calibri Light"/>
              </a:rPr>
              <a:t>Formato de mensaje</a:t>
            </a:r>
            <a:endParaRPr/>
          </a:p>
        </p:txBody>
      </p:sp>
      <p:pic>
        <p:nvPicPr>
          <p:cNvPr id="131" name="Imagen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53680" y="1133280"/>
            <a:ext cx="10608480" cy="2269800"/>
          </a:xfrm>
          <a:prstGeom prst="rect">
            <a:avLst/>
          </a:prstGeom>
          <a:ln>
            <a:noFill/>
          </a:ln>
        </p:spPr>
      </p:pic>
      <p:sp>
        <p:nvSpPr>
          <p:cNvPr id="132" name="CustomShape 2"/>
          <p:cNvSpPr/>
          <p:nvPr/>
        </p:nvSpPr>
        <p:spPr>
          <a:xfrm>
            <a:off x="926640" y="4581360"/>
            <a:ext cx="556200" cy="7297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Tipo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De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PDU</a:t>
            </a:r>
            <a:endParaRPr/>
          </a:p>
        </p:txBody>
      </p:sp>
      <p:sp>
        <p:nvSpPr>
          <p:cNvPr id="133" name="CustomShape 3"/>
          <p:cNvSpPr/>
          <p:nvPr/>
        </p:nvSpPr>
        <p:spPr>
          <a:xfrm>
            <a:off x="1688400" y="4212000"/>
            <a:ext cx="1363320" cy="154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0=Get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1=GetNext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2=Response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3=Set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4=Trap</a:t>
            </a:r>
            <a:endParaRPr/>
          </a:p>
        </p:txBody>
      </p:sp>
      <p:sp>
        <p:nvSpPr>
          <p:cNvPr id="134" name="CustomShape 4"/>
          <p:cNvSpPr/>
          <p:nvPr/>
        </p:nvSpPr>
        <p:spPr>
          <a:xfrm>
            <a:off x="1456560" y="4177800"/>
            <a:ext cx="231480" cy="1545120"/>
          </a:xfrm>
          <a:prstGeom prst="leftBrace">
            <a:avLst>
              <a:gd name="adj1" fmla="val 8333"/>
              <a:gd name="adj2" fmla="val 50000"/>
            </a:avLst>
          </a:prstGeom>
          <a:noFill/>
          <a:ln w="6480">
            <a:solidFill>
              <a:srgbClr val="5b9bd5"/>
            </a:solidFill>
            <a:miter/>
          </a:ln>
        </p:spPr>
      </p:sp>
      <p:sp>
        <p:nvSpPr>
          <p:cNvPr id="135" name="CustomShape 5"/>
          <p:cNvSpPr/>
          <p:nvPr/>
        </p:nvSpPr>
        <p:spPr>
          <a:xfrm>
            <a:off x="645120" y="3525120"/>
            <a:ext cx="921960" cy="3337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versión</a:t>
            </a:r>
            <a:endParaRPr/>
          </a:p>
        </p:txBody>
      </p:sp>
      <p:sp>
        <p:nvSpPr>
          <p:cNvPr id="136" name="CustomShape 6"/>
          <p:cNvSpPr/>
          <p:nvPr/>
        </p:nvSpPr>
        <p:spPr>
          <a:xfrm>
            <a:off x="1596960" y="3471840"/>
            <a:ext cx="1182960" cy="106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0=versión 1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1=versión 2</a:t>
            </a:r>
            <a:endParaRPr/>
          </a:p>
        </p:txBody>
      </p:sp>
      <p:sp>
        <p:nvSpPr>
          <p:cNvPr id="137" name="CustomShape 7"/>
          <p:cNvSpPr/>
          <p:nvPr/>
        </p:nvSpPr>
        <p:spPr>
          <a:xfrm>
            <a:off x="1501200" y="3525120"/>
            <a:ext cx="95400" cy="459720"/>
          </a:xfrm>
          <a:prstGeom prst="leftBrace">
            <a:avLst>
              <a:gd name="adj1" fmla="val 8333"/>
              <a:gd name="adj2" fmla="val 50000"/>
            </a:avLst>
          </a:prstGeom>
          <a:noFill/>
          <a:ln w="6480">
            <a:solidFill>
              <a:srgbClr val="5b9bd5"/>
            </a:solidFill>
            <a:miter/>
          </a:ln>
        </p:spPr>
      </p:sp>
      <p:sp>
        <p:nvSpPr>
          <p:cNvPr id="138" name="CustomShape 8"/>
          <p:cNvSpPr/>
          <p:nvPr/>
        </p:nvSpPr>
        <p:spPr>
          <a:xfrm>
            <a:off x="7234200" y="4460040"/>
            <a:ext cx="728280" cy="51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Error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status</a:t>
            </a:r>
            <a:endParaRPr/>
          </a:p>
        </p:txBody>
      </p:sp>
      <p:sp>
        <p:nvSpPr>
          <p:cNvPr id="139" name="CustomShape 9"/>
          <p:cNvSpPr/>
          <p:nvPr/>
        </p:nvSpPr>
        <p:spPr>
          <a:xfrm>
            <a:off x="8022600" y="4090680"/>
            <a:ext cx="2473560" cy="155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0=No error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1=Too big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2=No such name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3=Bad value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4=Read only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5=General error</a:t>
            </a:r>
            <a:endParaRPr/>
          </a:p>
        </p:txBody>
      </p:sp>
      <p:sp>
        <p:nvSpPr>
          <p:cNvPr id="140" name="CustomShape 10"/>
          <p:cNvSpPr/>
          <p:nvPr/>
        </p:nvSpPr>
        <p:spPr>
          <a:xfrm>
            <a:off x="7791120" y="4056480"/>
            <a:ext cx="231480" cy="1545120"/>
          </a:xfrm>
          <a:prstGeom prst="leftBrace">
            <a:avLst>
              <a:gd name="adj1" fmla="val 8333"/>
              <a:gd name="adj2" fmla="val 50000"/>
            </a:avLst>
          </a:prstGeom>
          <a:noFill/>
          <a:ln w="6480">
            <a:solidFill>
              <a:srgbClr val="5b9bd5"/>
            </a:solidFill>
            <a:miter/>
          </a:ln>
        </p:spPr>
      </p:sp>
      <p:sp>
        <p:nvSpPr>
          <p:cNvPr id="141" name="CustomShape 11"/>
          <p:cNvSpPr/>
          <p:nvPr/>
        </p:nvSpPr>
        <p:spPr>
          <a:xfrm>
            <a:off x="641880" y="5992200"/>
            <a:ext cx="40017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*Tamaño máximo del PDU = MTU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s-MX" sz="4400">
                <a:solidFill>
                  <a:srgbClr val="000000"/>
                </a:solidFill>
                <a:latin typeface="Calibri Light"/>
              </a:rPr>
              <a:t>Implementaciones de SNMP (linux)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838080" y="1825560"/>
            <a:ext cx="10515240" cy="315828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b="1" lang="es-MX" sz="2800">
                <a:solidFill>
                  <a:srgbClr val="000000"/>
                </a:solidFill>
                <a:latin typeface="Calibri"/>
              </a:rPr>
              <a:t>snmpd</a:t>
            </a:r>
            <a:r>
              <a:rPr lang="es-MX" sz="2800">
                <a:solidFill>
                  <a:srgbClr val="000000"/>
                </a:solidFill>
                <a:latin typeface="Calibri"/>
              </a:rPr>
              <a:t>: agente snmp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es-MX" sz="2800">
                <a:solidFill>
                  <a:srgbClr val="000000"/>
                </a:solidFill>
                <a:latin typeface="Calibri"/>
              </a:rPr>
              <a:t>snmp</a:t>
            </a:r>
            <a:r>
              <a:rPr lang="es-MX" sz="2800">
                <a:solidFill>
                  <a:srgbClr val="000000"/>
                </a:solidFill>
                <a:latin typeface="Calibri"/>
              </a:rPr>
              <a:t>: gestor snmp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MX" sz="2800">
                <a:solidFill>
                  <a:srgbClr val="000000"/>
                </a:solidFill>
                <a:latin typeface="Calibri"/>
              </a:rPr>
              <a:t>#sudo apt-get update</a:t>
            </a:r>
            <a:endParaRPr/>
          </a:p>
          <a:p>
            <a:pPr>
              <a:lnSpc>
                <a:spcPct val="100000"/>
              </a:lnSpc>
            </a:pPr>
            <a:r>
              <a:rPr lang="es-MX" sz="2800">
                <a:solidFill>
                  <a:srgbClr val="000000"/>
                </a:solidFill>
                <a:latin typeface="Calibri"/>
              </a:rPr>
              <a:t>#sudo apt-get install snmp</a:t>
            </a:r>
            <a:endParaRPr/>
          </a:p>
          <a:p>
            <a:pPr>
              <a:lnSpc>
                <a:spcPct val="100000"/>
              </a:lnSpc>
            </a:pPr>
            <a:r>
              <a:rPr lang="es-MX" sz="2800">
                <a:solidFill>
                  <a:srgbClr val="000000"/>
                </a:solidFill>
                <a:latin typeface="Calibri"/>
              </a:rPr>
              <a:t>#sudo apt-get install snmpd</a:t>
            </a:r>
            <a:endParaRPr/>
          </a:p>
        </p:txBody>
      </p:sp>
      <p:sp>
        <p:nvSpPr>
          <p:cNvPr id="144" name="CustomShape 3"/>
          <p:cNvSpPr/>
          <p:nvPr/>
        </p:nvSpPr>
        <p:spPr>
          <a:xfrm>
            <a:off x="838080" y="5530320"/>
            <a:ext cx="1051524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*FUENTE: https://www.digitalocean.com/community/tutorials/how-to-install-and-configure-an-snmp-daemon-and-client-on-ubuntu-14-04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838080" y="365040"/>
            <a:ext cx="10515240" cy="52308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s-MX" sz="3200">
                <a:solidFill>
                  <a:srgbClr val="000000"/>
                </a:solidFill>
                <a:latin typeface="Calibri Light"/>
              </a:rPr>
              <a:t>Archivo /etc/snmp/snmp.conf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2704680" y="2613960"/>
            <a:ext cx="6413400" cy="427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2800">
                <a:solidFill>
                  <a:srgbClr val="e94849"/>
                </a:solidFill>
                <a:latin typeface="Courier New"/>
              </a:rPr>
              <a:t>#</a:t>
            </a:r>
            <a:r>
              <a:rPr lang="en-US" sz="2800">
                <a:solidFill>
                  <a:srgbClr val="3a3a3a"/>
                </a:solidFill>
                <a:latin typeface="Courier New"/>
              </a:rPr>
              <a:t>mibs :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838080" y="365040"/>
            <a:ext cx="10515240" cy="52308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s-MX" sz="3200">
                <a:solidFill>
                  <a:srgbClr val="000000"/>
                </a:solidFill>
                <a:latin typeface="Calibri Light"/>
              </a:rPr>
              <a:t>Archivo /etc/snmp/snmpd.conf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618120" y="1582200"/>
            <a:ext cx="10735200" cy="3107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##############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#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#  AGENT BEHAVIOUR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#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#  Listen for connections from the local system only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agentAddress  udp:127.0.0.1:161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#  Listen for connections on all interfaces (both IPv4 *and* IPv6)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 New"/>
              </a:rPr>
              <a:t>#agentAddress udp:161,udp6:[::1]:161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838080" y="365040"/>
            <a:ext cx="10515240" cy="52308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s-MX" sz="3200">
                <a:solidFill>
                  <a:srgbClr val="000000"/>
                </a:solidFill>
                <a:latin typeface="Calibri Light"/>
              </a:rPr>
              <a:t>Archivo /etc/snmp/snmpd.conf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618120" y="1582200"/>
            <a:ext cx="10735200" cy="393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###############################################################################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#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#  ACCESS CONTROL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#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                                               </a:t>
            </a:r>
            <a:r>
              <a:rPr lang="en-US">
                <a:solidFill>
                  <a:srgbClr val="000000"/>
                </a:solidFill>
                <a:latin typeface="Calibri"/>
              </a:rPr>
              <a:t>#  system + hrSystem groups only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#view   systemonly  included   .1.3.6.1.2.1.1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#view   systemonly  included   .1.3.6.1.2.1.25.1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                                               </a:t>
            </a:r>
            <a:r>
              <a:rPr lang="en-US">
                <a:solidFill>
                  <a:srgbClr val="000000"/>
                </a:solidFill>
                <a:latin typeface="Calibri"/>
              </a:rPr>
              <a:t>#  Full access from the local host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</a:t>
            </a:r>
            <a:r>
              <a:rPr lang="en-US">
                <a:solidFill>
                  <a:srgbClr val="000000"/>
                </a:solidFill>
                <a:latin typeface="Calibri"/>
              </a:rPr>
              <a:t>rwcommunity public  localhost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838080" y="365040"/>
            <a:ext cx="10515240" cy="49752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s-MX" sz="3600">
                <a:solidFill>
                  <a:srgbClr val="000000"/>
                </a:solidFill>
                <a:latin typeface="Calibri Light"/>
              </a:rPr>
              <a:t>Verificación del servidor</a:t>
            </a:r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sudo service snmpd stop/start/restart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sudo service snmpd status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sudo netstat –nao –udp  //n=numeric, a=todo pts abiertos y cerrados</a:t>
            </a:r>
            <a:endParaRPr/>
          </a:p>
          <a:p>
            <a:pPr>
              <a:lnSpc>
                <a:spcPct val="100000"/>
              </a:lnSpc>
            </a:pPr>
            <a:r>
              <a:rPr lang="es-MX" sz="2800">
                <a:solidFill>
                  <a:srgbClr val="000000"/>
                </a:solidFill>
                <a:latin typeface="Calibri"/>
              </a:rPr>
              <a:t>	</a:t>
            </a:r>
            <a:r>
              <a:rPr lang="es-MX" sz="2800">
                <a:solidFill>
                  <a:srgbClr val="000000"/>
                </a:solidFill>
                <a:latin typeface="Calibri"/>
              </a:rPr>
              <a:t>	</a:t>
            </a:r>
            <a:r>
              <a:rPr lang="es-MX" sz="2800">
                <a:solidFill>
                  <a:srgbClr val="000000"/>
                </a:solidFill>
                <a:latin typeface="Calibri"/>
              </a:rPr>
              <a:t>	</a:t>
            </a:r>
            <a:r>
              <a:rPr lang="es-MX" sz="2800">
                <a:solidFill>
                  <a:srgbClr val="000000"/>
                </a:solidFill>
                <a:latin typeface="Calibri"/>
              </a:rPr>
              <a:t>	</a:t>
            </a:r>
            <a:r>
              <a:rPr lang="es-MX" sz="2800">
                <a:solidFill>
                  <a:srgbClr val="000000"/>
                </a:solidFill>
                <a:latin typeface="Calibri"/>
              </a:rPr>
              <a:t>  </a:t>
            </a:r>
            <a:r>
              <a:rPr lang="es-MX" sz="2800">
                <a:solidFill>
                  <a:srgbClr val="000000"/>
                </a:solidFill>
                <a:latin typeface="Calibri"/>
              </a:rPr>
              <a:t>//o=info relacionada a timers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838080" y="365040"/>
            <a:ext cx="10515240" cy="67788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s-MX" sz="3600">
                <a:solidFill>
                  <a:srgbClr val="000000"/>
                </a:solidFill>
                <a:latin typeface="Calibri Light"/>
              </a:rPr>
              <a:t>Aplicaciones</a:t>
            </a:r>
            <a:endParaRPr/>
          </a:p>
        </p:txBody>
      </p:sp>
      <p:sp>
        <p:nvSpPr>
          <p:cNvPr id="154" name="TextShape 2"/>
          <p:cNvSpPr txBox="1"/>
          <p:nvPr/>
        </p:nvSpPr>
        <p:spPr>
          <a:xfrm>
            <a:off x="838080" y="1155960"/>
            <a:ext cx="10515240" cy="527040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b="1" lang="es-MX" sz="2800">
                <a:solidFill>
                  <a:srgbClr val="000000"/>
                </a:solidFill>
                <a:latin typeface="Calibri"/>
              </a:rPr>
              <a:t>snmpwalk</a:t>
            </a:r>
            <a:r>
              <a:rPr lang="es-MX" sz="2800">
                <a:solidFill>
                  <a:srgbClr val="000000"/>
                </a:solidFill>
                <a:latin typeface="Calibri"/>
              </a:rPr>
              <a:t>:lee secuencialmente a través de la MIB</a:t>
            </a:r>
            <a:endParaRPr/>
          </a:p>
          <a:p>
            <a:pPr>
              <a:lnSpc>
                <a:spcPct val="100000"/>
              </a:lnSpc>
            </a:pPr>
            <a:r>
              <a:rPr lang="es-MX" sz="2800">
                <a:solidFill>
                  <a:srgbClr val="000000"/>
                </a:solidFill>
                <a:latin typeface="Calibri"/>
              </a:rPr>
              <a:t>Ej. snmpwalk -v 1 -c public 127.0.0.1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es-MX" sz="2800">
                <a:solidFill>
                  <a:srgbClr val="000000"/>
                </a:solidFill>
                <a:latin typeface="Calibri"/>
              </a:rPr>
              <a:t>snmpget</a:t>
            </a:r>
            <a:r>
              <a:rPr lang="es-MX" sz="2800">
                <a:solidFill>
                  <a:srgbClr val="000000"/>
                </a:solidFill>
                <a:latin typeface="Calibri"/>
              </a:rPr>
              <a:t>: obtiene una entrada de la MIB</a:t>
            </a:r>
            <a:endParaRPr/>
          </a:p>
          <a:p>
            <a:pPr>
              <a:lnSpc>
                <a:spcPct val="100000"/>
              </a:lnSpc>
            </a:pPr>
            <a:r>
              <a:rPr lang="es-MX" sz="2800">
                <a:solidFill>
                  <a:srgbClr val="000000"/>
                </a:solidFill>
                <a:latin typeface="Calibri"/>
              </a:rPr>
              <a:t>Ej. snmpget -v 1 -c public localhost 1.3.6.1.2.1.1.4.0</a:t>
            </a:r>
            <a:endParaRPr/>
          </a:p>
          <a:p>
            <a:pPr>
              <a:lnSpc>
                <a:spcPct val="100000"/>
              </a:lnSpc>
            </a:pPr>
            <a:r>
              <a:rPr lang="es-MX" sz="2800">
                <a:solidFill>
                  <a:srgbClr val="000000"/>
                </a:solidFill>
                <a:latin typeface="Calibri"/>
              </a:rPr>
              <a:t>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es-MX" sz="2800">
                <a:solidFill>
                  <a:srgbClr val="000000"/>
                </a:solidFill>
                <a:latin typeface="Calibri"/>
              </a:rPr>
              <a:t>snmpset</a:t>
            </a:r>
            <a:r>
              <a:rPr lang="es-MX" sz="2800">
                <a:solidFill>
                  <a:srgbClr val="000000"/>
                </a:solidFill>
                <a:latin typeface="Calibri"/>
              </a:rPr>
              <a:t>: modifica una entada de la MIB</a:t>
            </a:r>
            <a:endParaRPr/>
          </a:p>
          <a:p>
            <a:pPr>
              <a:lnSpc>
                <a:spcPct val="100000"/>
              </a:lnSpc>
            </a:pPr>
            <a:r>
              <a:rPr lang="es-MX" sz="2800">
                <a:solidFill>
                  <a:srgbClr val="000000"/>
                </a:solidFill>
                <a:latin typeface="Calibri"/>
              </a:rPr>
              <a:t>Ej. snmpset -v 1 -c public 127.0.0.1 1.3.6.1.2.1.1.4.0 s Escuela</a:t>
            </a: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38080" y="365040"/>
            <a:ext cx="10515240" cy="79344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1" lang="es-MX" sz="3200">
                <a:solidFill>
                  <a:srgbClr val="000000"/>
                </a:solidFill>
                <a:latin typeface="Calibri Light"/>
              </a:rPr>
              <a:t>IAB (Internet Architecture Board, Comité de Arquitectura de Internet)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s-MX" sz="2800">
                <a:solidFill>
                  <a:srgbClr val="000000"/>
                </a:solidFill>
                <a:latin typeface="Calibri"/>
              </a:rPr>
              <a:t>Es responsable de la administración y el desarrollo general de los estándares de Internet. </a:t>
            </a:r>
            <a:endParaRPr/>
          </a:p>
          <a:p>
            <a:pPr>
              <a:lnSpc>
                <a:spcPct val="100000"/>
              </a:lnSpc>
            </a:pPr>
            <a:r>
              <a:rPr lang="es-MX" sz="2800">
                <a:solidFill>
                  <a:srgbClr val="000000"/>
                </a:solidFill>
                <a:latin typeface="Calibri"/>
              </a:rPr>
              <a:t>También supervisa la arquitectura para los protocolos y los procedimientos que utiliza Internet.</a:t>
            </a:r>
            <a:endParaRPr/>
          </a:p>
          <a:p>
            <a:pPr>
              <a:lnSpc>
                <a:spcPct val="100000"/>
              </a:lnSpc>
            </a:pPr>
            <a:r>
              <a:rPr lang="es-MX" sz="2800">
                <a:solidFill>
                  <a:srgbClr val="000000"/>
                </a:solidFill>
                <a:latin typeface="Calibri"/>
              </a:rPr>
              <a:t>El IAB consta de 13 miembros, entre los cuales se encuentra el presidente del IETF (Internet Engineering Task Force).</a:t>
            </a:r>
            <a:endParaRPr/>
          </a:p>
        </p:txBody>
      </p:sp>
      <p:sp>
        <p:nvSpPr>
          <p:cNvPr id="85" name="CustomShape 3"/>
          <p:cNvSpPr/>
          <p:nvPr/>
        </p:nvSpPr>
        <p:spPr>
          <a:xfrm>
            <a:off x="254520" y="6465240"/>
            <a:ext cx="867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*fuente: http://ecovi.uagro.mx/ccna1/course/module3/3.2.3.2/3.2.3.2.html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s-MX" sz="4400">
                <a:solidFill>
                  <a:srgbClr val="000000"/>
                </a:solidFill>
                <a:latin typeface="Calibri Light"/>
              </a:rPr>
              <a:t>API SNMP4J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1" lang="es-MX" sz="3600">
                <a:solidFill>
                  <a:srgbClr val="000000"/>
                </a:solidFill>
                <a:latin typeface="Calibri Light"/>
              </a:rPr>
              <a:t>IETF (Internet Engineering Task Force)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s-MX" sz="2800">
                <a:solidFill>
                  <a:srgbClr val="000000"/>
                </a:solidFill>
                <a:latin typeface="Calibri"/>
              </a:rPr>
              <a:t>Se encarga de desarrollar, actualizar y mantener Internet y las tecnologías TCP/IP. (corto plazo)</a:t>
            </a:r>
            <a:endParaRPr/>
          </a:p>
          <a:p>
            <a:pPr>
              <a:lnSpc>
                <a:spcPct val="100000"/>
              </a:lnSpc>
            </a:pPr>
            <a:r>
              <a:rPr lang="es-MX" sz="2800">
                <a:solidFill>
                  <a:srgbClr val="000000"/>
                </a:solidFill>
                <a:latin typeface="Calibri"/>
              </a:rPr>
              <a:t>Una de sus principales responsabilidades es producir documentos RFC (Request For Comments) que contienen especificaciones de protocolos, procesos y tecnologías para Internet.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MX" sz="2800">
                <a:solidFill>
                  <a:srgbClr val="000000"/>
                </a:solidFill>
                <a:latin typeface="Calibri"/>
              </a:rPr>
              <a:t>Consta de Grupos de Trabajo (WG) encargados de desarrollar las especificaciones.</a:t>
            </a:r>
            <a:endParaRPr/>
          </a:p>
        </p:txBody>
      </p:sp>
      <p:sp>
        <p:nvSpPr>
          <p:cNvPr id="88" name="CustomShape 3"/>
          <p:cNvSpPr/>
          <p:nvPr/>
        </p:nvSpPr>
        <p:spPr>
          <a:xfrm>
            <a:off x="254520" y="6465240"/>
            <a:ext cx="867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*fuente: http://ecovi.uagro.mx/ccna1/course/module3/3.2.3.2/3.2.3.2.html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1" lang="es-MX" sz="3600">
                <a:solidFill>
                  <a:srgbClr val="000000"/>
                </a:solidFill>
                <a:latin typeface="Calibri Light"/>
              </a:rPr>
              <a:t>IESG (Internet Engineering Steering Group, Comité Directivo de Ingeniería de Internet)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s-MX" sz="2800">
                <a:solidFill>
                  <a:srgbClr val="000000"/>
                </a:solidFill>
                <a:latin typeface="Calibri"/>
              </a:rPr>
              <a:t>Es responsable de la administración técnica del IETF y el proceso de los estándares de Internet.</a:t>
            </a:r>
            <a:endParaRPr/>
          </a:p>
        </p:txBody>
      </p:sp>
      <p:sp>
        <p:nvSpPr>
          <p:cNvPr id="91" name="CustomShape 3"/>
          <p:cNvSpPr/>
          <p:nvPr/>
        </p:nvSpPr>
        <p:spPr>
          <a:xfrm>
            <a:off x="254520" y="6465240"/>
            <a:ext cx="867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*fuente: http://ecovi.uagro.mx/ccna1/course/module3/3.2.3.2/3.2.3.2.html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1" lang="es-MX" sz="3600">
                <a:solidFill>
                  <a:srgbClr val="000000"/>
                </a:solidFill>
                <a:latin typeface="Calibri Light"/>
              </a:rPr>
              <a:t>IRTF (Internet Research Task Force)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s-MX" sz="2800">
                <a:solidFill>
                  <a:srgbClr val="000000"/>
                </a:solidFill>
                <a:latin typeface="Calibri"/>
              </a:rPr>
              <a:t>Se centra en la investigación a largo plazo relacionada con los protocolos, aplicaciones, arquitecturas y tecnologías de TCP/IP y de Internet.</a:t>
            </a:r>
            <a:endParaRPr/>
          </a:p>
        </p:txBody>
      </p:sp>
      <p:sp>
        <p:nvSpPr>
          <p:cNvPr id="94" name="CustomShape 3"/>
          <p:cNvSpPr/>
          <p:nvPr/>
        </p:nvSpPr>
        <p:spPr>
          <a:xfrm>
            <a:off x="254520" y="6465240"/>
            <a:ext cx="867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*fuente: http://ecovi.uagro.mx/ccna1/course/module3/3.2.3.2/3.2.3.2.html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Imagen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85880" y="376920"/>
            <a:ext cx="7019640" cy="5743080"/>
          </a:xfrm>
          <a:prstGeom prst="rect">
            <a:avLst/>
          </a:prstGeom>
          <a:ln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254520" y="6465240"/>
            <a:ext cx="867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*fuente: http://ecovi.uagro.mx/ccna1/course/module3/3.2.3.2/3.2.3.2.html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1" lang="es-MX" sz="3600">
                <a:solidFill>
                  <a:srgbClr val="000000"/>
                </a:solidFill>
                <a:latin typeface="Calibri Light"/>
              </a:rPr>
              <a:t>Simple Network Management Protocol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SNMP es un protocolo implementado sobre la capa de aplicación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Definido por la Internet Arhitecture Board(IAB) en el RFC 1157 en 1988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</a:rPr>
              <a:t>Creado para intercambiar información de gestión y monitoreo entre dispositivos de red.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Imagen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22120" y="1101240"/>
            <a:ext cx="7400160" cy="5608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