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0" r:id="rId5"/>
    <p:sldId id="271" r:id="rId6"/>
    <p:sldId id="272" r:id="rId7"/>
    <p:sldId id="273" r:id="rId8"/>
    <p:sldId id="274" r:id="rId9"/>
    <p:sldId id="275" r:id="rId10"/>
    <p:sldId id="276" r:id="rId11"/>
    <p:sldId id="277" r:id="rId12"/>
    <p:sldId id="278" r:id="rId13"/>
    <p:sldId id="279" r:id="rId14"/>
    <p:sldId id="310" r:id="rId15"/>
    <p:sldId id="259" r:id="rId16"/>
    <p:sldId id="260" r:id="rId17"/>
    <p:sldId id="264" r:id="rId18"/>
    <p:sldId id="265" r:id="rId19"/>
    <p:sldId id="261" r:id="rId20"/>
    <p:sldId id="266" r:id="rId21"/>
    <p:sldId id="262" r:id="rId22"/>
    <p:sldId id="267" r:id="rId23"/>
    <p:sldId id="263" r:id="rId24"/>
    <p:sldId id="268" r:id="rId25"/>
    <p:sldId id="269" r:id="rId26"/>
    <p:sldId id="281" r:id="rId27"/>
    <p:sldId id="282" r:id="rId28"/>
    <p:sldId id="280" r:id="rId29"/>
    <p:sldId id="283" r:id="rId30"/>
    <p:sldId id="284" r:id="rId31"/>
    <p:sldId id="285" r:id="rId32"/>
    <p:sldId id="286" r:id="rId33"/>
    <p:sldId id="288" r:id="rId34"/>
    <p:sldId id="287" r:id="rId35"/>
    <p:sldId id="289" r:id="rId36"/>
    <p:sldId id="290" r:id="rId37"/>
    <p:sldId id="291" r:id="rId38"/>
    <p:sldId id="292" r:id="rId39"/>
    <p:sldId id="293" r:id="rId40"/>
    <p:sldId id="295" r:id="rId41"/>
    <p:sldId id="297" r:id="rId42"/>
    <p:sldId id="298" r:id="rId43"/>
    <p:sldId id="299" r:id="rId44"/>
    <p:sldId id="300" r:id="rId45"/>
    <p:sldId id="301" r:id="rId46"/>
    <p:sldId id="302" r:id="rId47"/>
    <p:sldId id="294" r:id="rId48"/>
    <p:sldId id="296" r:id="rId49"/>
    <p:sldId id="304" r:id="rId50"/>
    <p:sldId id="303" r:id="rId51"/>
    <p:sldId id="305" r:id="rId52"/>
    <p:sldId id="306" r:id="rId53"/>
    <p:sldId id="307" r:id="rId54"/>
    <p:sldId id="308" r:id="rId55"/>
    <p:sldId id="309" r:id="rId56"/>
    <p:sldId id="313" r:id="rId57"/>
    <p:sldId id="314" r:id="rId58"/>
    <p:sldId id="315" r:id="rId59"/>
    <p:sldId id="316" r:id="rId60"/>
    <p:sldId id="317" r:id="rId61"/>
    <p:sldId id="318" r:id="rId62"/>
    <p:sldId id="319" r:id="rId63"/>
    <p:sldId id="320" r:id="rId64"/>
    <p:sldId id="321" r:id="rId6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24D03167-CC74-48DD-B1C3-534E2A429EFE}" type="datetimeFigureOut">
              <a:rPr lang="es-MX" smtClean="0"/>
              <a:t>07/11/2019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7B2507F2-9143-4223-A64F-AC958F4A7DDE}" type="slidenum">
              <a:rPr lang="es-MX" smtClean="0"/>
              <a:t>‹Nº›</a:t>
            </a:fld>
            <a:endParaRPr lang="es-MX"/>
          </a:p>
        </p:txBody>
      </p:sp>
    </p:spTree>
    <p:extLst>
      <p:ext uri="{BB962C8B-B14F-4D97-AF65-F5344CB8AC3E}">
        <p14:creationId xmlns:p14="http://schemas.microsoft.com/office/powerpoint/2010/main" val="1952116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24D03167-CC74-48DD-B1C3-534E2A429EFE}" type="datetimeFigureOut">
              <a:rPr lang="es-MX" smtClean="0"/>
              <a:t>07/11/2019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7B2507F2-9143-4223-A64F-AC958F4A7DDE}" type="slidenum">
              <a:rPr lang="es-MX" smtClean="0"/>
              <a:t>‹Nº›</a:t>
            </a:fld>
            <a:endParaRPr lang="es-MX"/>
          </a:p>
        </p:txBody>
      </p:sp>
    </p:spTree>
    <p:extLst>
      <p:ext uri="{BB962C8B-B14F-4D97-AF65-F5344CB8AC3E}">
        <p14:creationId xmlns:p14="http://schemas.microsoft.com/office/powerpoint/2010/main" val="269761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24D03167-CC74-48DD-B1C3-534E2A429EFE}" type="datetimeFigureOut">
              <a:rPr lang="es-MX" smtClean="0"/>
              <a:t>07/11/2019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7B2507F2-9143-4223-A64F-AC958F4A7DDE}" type="slidenum">
              <a:rPr lang="es-MX" smtClean="0"/>
              <a:t>‹Nº›</a:t>
            </a:fld>
            <a:endParaRPr lang="es-MX"/>
          </a:p>
        </p:txBody>
      </p:sp>
    </p:spTree>
    <p:extLst>
      <p:ext uri="{BB962C8B-B14F-4D97-AF65-F5344CB8AC3E}">
        <p14:creationId xmlns:p14="http://schemas.microsoft.com/office/powerpoint/2010/main" val="565257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24D03167-CC74-48DD-B1C3-534E2A429EFE}" type="datetimeFigureOut">
              <a:rPr lang="es-MX" smtClean="0"/>
              <a:t>07/11/2019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7B2507F2-9143-4223-A64F-AC958F4A7DDE}" type="slidenum">
              <a:rPr lang="es-MX" smtClean="0"/>
              <a:t>‹Nº›</a:t>
            </a:fld>
            <a:endParaRPr lang="es-MX"/>
          </a:p>
        </p:txBody>
      </p:sp>
    </p:spTree>
    <p:extLst>
      <p:ext uri="{BB962C8B-B14F-4D97-AF65-F5344CB8AC3E}">
        <p14:creationId xmlns:p14="http://schemas.microsoft.com/office/powerpoint/2010/main" val="4277134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24D03167-CC74-48DD-B1C3-534E2A429EFE}" type="datetimeFigureOut">
              <a:rPr lang="es-MX" smtClean="0"/>
              <a:t>07/11/2019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7B2507F2-9143-4223-A64F-AC958F4A7DDE}" type="slidenum">
              <a:rPr lang="es-MX" smtClean="0"/>
              <a:t>‹Nº›</a:t>
            </a:fld>
            <a:endParaRPr lang="es-MX"/>
          </a:p>
        </p:txBody>
      </p:sp>
    </p:spTree>
    <p:extLst>
      <p:ext uri="{BB962C8B-B14F-4D97-AF65-F5344CB8AC3E}">
        <p14:creationId xmlns:p14="http://schemas.microsoft.com/office/powerpoint/2010/main" val="521168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24D03167-CC74-48DD-B1C3-534E2A429EFE}" type="datetimeFigureOut">
              <a:rPr lang="es-MX" smtClean="0"/>
              <a:t>07/11/2019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7B2507F2-9143-4223-A64F-AC958F4A7DDE}" type="slidenum">
              <a:rPr lang="es-MX" smtClean="0"/>
              <a:t>‹Nº›</a:t>
            </a:fld>
            <a:endParaRPr lang="es-MX"/>
          </a:p>
        </p:txBody>
      </p:sp>
    </p:spTree>
    <p:extLst>
      <p:ext uri="{BB962C8B-B14F-4D97-AF65-F5344CB8AC3E}">
        <p14:creationId xmlns:p14="http://schemas.microsoft.com/office/powerpoint/2010/main" val="1733759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24D03167-CC74-48DD-B1C3-534E2A429EFE}" type="datetimeFigureOut">
              <a:rPr lang="es-MX" smtClean="0"/>
              <a:t>07/11/2019</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7B2507F2-9143-4223-A64F-AC958F4A7DDE}" type="slidenum">
              <a:rPr lang="es-MX" smtClean="0"/>
              <a:t>‹Nº›</a:t>
            </a:fld>
            <a:endParaRPr lang="es-MX"/>
          </a:p>
        </p:txBody>
      </p:sp>
    </p:spTree>
    <p:extLst>
      <p:ext uri="{BB962C8B-B14F-4D97-AF65-F5344CB8AC3E}">
        <p14:creationId xmlns:p14="http://schemas.microsoft.com/office/powerpoint/2010/main" val="303115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24D03167-CC74-48DD-B1C3-534E2A429EFE}" type="datetimeFigureOut">
              <a:rPr lang="es-MX" smtClean="0"/>
              <a:t>07/11/2019</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7B2507F2-9143-4223-A64F-AC958F4A7DDE}" type="slidenum">
              <a:rPr lang="es-MX" smtClean="0"/>
              <a:t>‹Nº›</a:t>
            </a:fld>
            <a:endParaRPr lang="es-MX"/>
          </a:p>
        </p:txBody>
      </p:sp>
    </p:spTree>
    <p:extLst>
      <p:ext uri="{BB962C8B-B14F-4D97-AF65-F5344CB8AC3E}">
        <p14:creationId xmlns:p14="http://schemas.microsoft.com/office/powerpoint/2010/main" val="446410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4D03167-CC74-48DD-B1C3-534E2A429EFE}" type="datetimeFigureOut">
              <a:rPr lang="es-MX" smtClean="0"/>
              <a:t>07/11/2019</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7B2507F2-9143-4223-A64F-AC958F4A7DDE}" type="slidenum">
              <a:rPr lang="es-MX" smtClean="0"/>
              <a:t>‹Nº›</a:t>
            </a:fld>
            <a:endParaRPr lang="es-MX"/>
          </a:p>
        </p:txBody>
      </p:sp>
    </p:spTree>
    <p:extLst>
      <p:ext uri="{BB962C8B-B14F-4D97-AF65-F5344CB8AC3E}">
        <p14:creationId xmlns:p14="http://schemas.microsoft.com/office/powerpoint/2010/main" val="3986920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24D03167-CC74-48DD-B1C3-534E2A429EFE}" type="datetimeFigureOut">
              <a:rPr lang="es-MX" smtClean="0"/>
              <a:t>07/11/2019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7B2507F2-9143-4223-A64F-AC958F4A7DDE}" type="slidenum">
              <a:rPr lang="es-MX" smtClean="0"/>
              <a:t>‹Nº›</a:t>
            </a:fld>
            <a:endParaRPr lang="es-MX"/>
          </a:p>
        </p:txBody>
      </p:sp>
    </p:spTree>
    <p:extLst>
      <p:ext uri="{BB962C8B-B14F-4D97-AF65-F5344CB8AC3E}">
        <p14:creationId xmlns:p14="http://schemas.microsoft.com/office/powerpoint/2010/main" val="27849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24D03167-CC74-48DD-B1C3-534E2A429EFE}" type="datetimeFigureOut">
              <a:rPr lang="es-MX" smtClean="0"/>
              <a:t>07/11/2019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7B2507F2-9143-4223-A64F-AC958F4A7DDE}" type="slidenum">
              <a:rPr lang="es-MX" smtClean="0"/>
              <a:t>‹Nº›</a:t>
            </a:fld>
            <a:endParaRPr lang="es-MX"/>
          </a:p>
        </p:txBody>
      </p:sp>
    </p:spTree>
    <p:extLst>
      <p:ext uri="{BB962C8B-B14F-4D97-AF65-F5344CB8AC3E}">
        <p14:creationId xmlns:p14="http://schemas.microsoft.com/office/powerpoint/2010/main" val="2868903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D03167-CC74-48DD-B1C3-534E2A429EFE}" type="datetimeFigureOut">
              <a:rPr lang="es-MX" smtClean="0"/>
              <a:t>07/11/2019</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507F2-9143-4223-A64F-AC958F4A7DDE}" type="slidenum">
              <a:rPr lang="es-MX" smtClean="0"/>
              <a:t>‹Nº›</a:t>
            </a:fld>
            <a:endParaRPr lang="es-MX"/>
          </a:p>
        </p:txBody>
      </p:sp>
    </p:spTree>
    <p:extLst>
      <p:ext uri="{BB962C8B-B14F-4D97-AF65-F5344CB8AC3E}">
        <p14:creationId xmlns:p14="http://schemas.microsoft.com/office/powerpoint/2010/main" val="2593021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pdfs.semanticscholar.org/4247/35cb4e37bceba4aa23d07a8a2093de57f44a.pdf"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pdfs.semanticscholar.org/4247/35cb4e37bceba4aa23d07a8a2093de57f44a.pdf"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pdfs.semanticscholar.org/4247/35cb4e37bceba4aa23d07a8a2093de57f44a.pdf"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pdfs.semanticscholar.org/4247/35cb4e37bceba4aa23d07a8a2093de57f44a.pdf"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pdfs.semanticscholar.org/4247/35cb4e37bceba4aa23d07a8a2093de57f44a.pdf"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pdfs.semanticscholar.org/4247/35cb4e37bceba4aa23d07a8a2093de57f44a.pdf"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pdfs.semanticscholar.org/4247/35cb4e37bceba4aa23d07a8a2093de57f44a.pdf"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isthe.com/chongo/tech/comp/fnv/" TargetMode="External"/><Relationship Id="rId2" Type="http://schemas.openxmlformats.org/officeDocument/2006/relationships/hyperlink" Target="https://tools.ietf.org/html/draft-eastlake-fnv-03"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ris.utwente.nl/ws/portalfiles/portal/6397504"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postgrado.info.unlp.edu.ar/wp-content/uploads/2017/11/Corbalan_Leonardo.pdf"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Aplicaciones P2P</a:t>
            </a:r>
            <a:endParaRPr lang="es-MX" dirty="0"/>
          </a:p>
        </p:txBody>
      </p:sp>
    </p:spTree>
    <p:extLst>
      <p:ext uri="{BB962C8B-B14F-4D97-AF65-F5344CB8AC3E}">
        <p14:creationId xmlns:p14="http://schemas.microsoft.com/office/powerpoint/2010/main" val="3188623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smtClean="0"/>
              <a:t>La tabla hash guarda datos de la forma &lt;clave, valor&gt; = &lt;</a:t>
            </a:r>
            <a:r>
              <a:rPr lang="es-MX" dirty="0" err="1" smtClean="0"/>
              <a:t>hash,IP</a:t>
            </a:r>
            <a:r>
              <a:rPr lang="es-MX" dirty="0" smtClean="0"/>
              <a:t>&gt;</a:t>
            </a:r>
          </a:p>
          <a:p>
            <a:r>
              <a:rPr lang="es-MX" dirty="0" smtClean="0"/>
              <a:t>Cuando un nodo ingresa a la red, se incorpora a una estructura en forma de anillo, asumiendo la tarea de mantener una porción de la tabla.</a:t>
            </a:r>
          </a:p>
          <a:p>
            <a:r>
              <a:rPr lang="es-MX" dirty="0" smtClean="0"/>
              <a:t>Ej. Suponiendo que k fuera 7, entonces los índices de la tabla irán de i=0..2</a:t>
            </a:r>
            <a:r>
              <a:rPr lang="es-MX" baseline="30000" dirty="0" smtClean="0"/>
              <a:t>7</a:t>
            </a:r>
            <a:r>
              <a:rPr lang="es-MX" dirty="0" smtClean="0"/>
              <a:t>-1, es decir, 0…127, dividido entre el número de máquinas que forman la tabla de índices</a:t>
            </a:r>
            <a:endParaRPr lang="es-MX" dirty="0"/>
          </a:p>
        </p:txBody>
      </p:sp>
    </p:spTree>
    <p:extLst>
      <p:ext uri="{BB962C8B-B14F-4D97-AF65-F5344CB8AC3E}">
        <p14:creationId xmlns:p14="http://schemas.microsoft.com/office/powerpoint/2010/main" val="1272885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Estructura de anillo de una red p2p basada en DHT</a:t>
            </a:r>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8169" y="2170326"/>
            <a:ext cx="7395225" cy="4163238"/>
          </a:xfrm>
          <a:prstGeom prst="rect">
            <a:avLst/>
          </a:prstGeom>
        </p:spPr>
      </p:pic>
      <p:sp>
        <p:nvSpPr>
          <p:cNvPr id="5" name="CuadroTexto 4"/>
          <p:cNvSpPr txBox="1"/>
          <p:nvPr/>
        </p:nvSpPr>
        <p:spPr>
          <a:xfrm>
            <a:off x="1089212" y="6320118"/>
            <a:ext cx="9488880" cy="369332"/>
          </a:xfrm>
          <a:prstGeom prst="rect">
            <a:avLst/>
          </a:prstGeom>
          <a:noFill/>
        </p:spPr>
        <p:txBody>
          <a:bodyPr wrap="none" rtlCol="0">
            <a:spAutoFit/>
          </a:bodyPr>
          <a:lstStyle/>
          <a:p>
            <a:r>
              <a:rPr lang="es-MX" dirty="0"/>
              <a:t>*Fuente: https://postgrado.info.unlp.edu.ar/wp-content/uploads/2017/11/Corbalan_Leonardo.pdf</a:t>
            </a:r>
          </a:p>
        </p:txBody>
      </p:sp>
    </p:spTree>
    <p:extLst>
      <p:ext uri="{BB962C8B-B14F-4D97-AF65-F5344CB8AC3E}">
        <p14:creationId xmlns:p14="http://schemas.microsoft.com/office/powerpoint/2010/main" val="1421291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Almacenamiento de un recurso</a:t>
            </a:r>
            <a:endParaRPr lang="es-MX" dirty="0"/>
          </a:p>
        </p:txBody>
      </p:sp>
      <p:sp>
        <p:nvSpPr>
          <p:cNvPr id="3" name="Marcador de contenido 2"/>
          <p:cNvSpPr>
            <a:spLocks noGrp="1"/>
          </p:cNvSpPr>
          <p:nvPr>
            <p:ph idx="1"/>
          </p:nvPr>
        </p:nvSpPr>
        <p:spPr/>
        <p:txBody>
          <a:bodyPr/>
          <a:lstStyle/>
          <a:p>
            <a:r>
              <a:rPr lang="es-MX" dirty="0" smtClean="0"/>
              <a:t>Suponiendo que se deseara guardar en la tabla T el recurso r:</a:t>
            </a:r>
          </a:p>
          <a:p>
            <a:pPr marL="514350" indent="-514350">
              <a:buFont typeface="+mj-lt"/>
              <a:buAutoNum type="arabicPeriod"/>
            </a:pPr>
            <a:r>
              <a:rPr lang="es-MX" dirty="0" smtClean="0"/>
              <a:t>Se aplica la función hash al recurso r para obtener la clave del recurso h(r).</a:t>
            </a:r>
          </a:p>
          <a:p>
            <a:pPr marL="514350" indent="-514350">
              <a:buFont typeface="+mj-lt"/>
              <a:buAutoNum type="arabicPeriod"/>
            </a:pPr>
            <a:r>
              <a:rPr lang="es-MX" dirty="0" smtClean="0"/>
              <a:t>Se localiza el nodo responsable del espacio de claves al que pertenece h(r).</a:t>
            </a:r>
          </a:p>
          <a:p>
            <a:pPr marL="514350" indent="-514350">
              <a:buFont typeface="+mj-lt"/>
              <a:buAutoNum type="arabicPeriod"/>
            </a:pPr>
            <a:r>
              <a:rPr lang="es-MX" dirty="0" smtClean="0"/>
              <a:t>Se envía a dicho nodo el par h(r), </a:t>
            </a:r>
            <a:r>
              <a:rPr lang="es-MX" dirty="0" err="1" smtClean="0"/>
              <a:t>dir</a:t>
            </a:r>
            <a:r>
              <a:rPr lang="es-MX" dirty="0" smtClean="0"/>
              <a:t>(r) para su almacenamiento.</a:t>
            </a:r>
          </a:p>
          <a:p>
            <a:pPr marL="514350" indent="-514350">
              <a:buFont typeface="+mj-lt"/>
              <a:buAutoNum type="arabicPeriod"/>
            </a:pPr>
            <a:endParaRPr lang="es-MX" dirty="0"/>
          </a:p>
          <a:p>
            <a:r>
              <a:rPr lang="es-MX" dirty="0" smtClean="0"/>
              <a:t>Para la búsqueda de un recurso el proceso es similar, salvo que en el punto 3 se recibe </a:t>
            </a:r>
            <a:r>
              <a:rPr lang="es-MX" dirty="0" err="1" smtClean="0"/>
              <a:t>dir</a:t>
            </a:r>
            <a:r>
              <a:rPr lang="es-MX" dirty="0" smtClean="0"/>
              <a:t>(r) //dirección del nodo que posee el recurso r</a:t>
            </a:r>
          </a:p>
          <a:p>
            <a:pPr marL="514350" indent="-514350">
              <a:buFont typeface="+mj-lt"/>
              <a:buAutoNum type="arabicPeriod"/>
            </a:pPr>
            <a:endParaRPr lang="es-MX" dirty="0"/>
          </a:p>
        </p:txBody>
      </p:sp>
      <p:sp>
        <p:nvSpPr>
          <p:cNvPr id="4" name="CuadroTexto 3"/>
          <p:cNvSpPr txBox="1"/>
          <p:nvPr/>
        </p:nvSpPr>
        <p:spPr>
          <a:xfrm>
            <a:off x="1089212" y="6320118"/>
            <a:ext cx="9488880" cy="369332"/>
          </a:xfrm>
          <a:prstGeom prst="rect">
            <a:avLst/>
          </a:prstGeom>
          <a:noFill/>
        </p:spPr>
        <p:txBody>
          <a:bodyPr wrap="none" rtlCol="0">
            <a:spAutoFit/>
          </a:bodyPr>
          <a:lstStyle/>
          <a:p>
            <a:r>
              <a:rPr lang="es-MX" dirty="0"/>
              <a:t>*Fuente: https://postgrado.info.unlp.edu.ar/wp-content/uploads/2017/11/Corbalan_Leonardo.pdf</a:t>
            </a:r>
          </a:p>
        </p:txBody>
      </p:sp>
    </p:spTree>
    <p:extLst>
      <p:ext uri="{BB962C8B-B14F-4D97-AF65-F5344CB8AC3E}">
        <p14:creationId xmlns:p14="http://schemas.microsoft.com/office/powerpoint/2010/main" val="3165652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Sistemas P2P híbridos</a:t>
            </a:r>
            <a:endParaRPr lang="es-MX" dirty="0"/>
          </a:p>
        </p:txBody>
      </p:sp>
      <p:sp>
        <p:nvSpPr>
          <p:cNvPr id="3" name="Marcador de contenido 2"/>
          <p:cNvSpPr>
            <a:spLocks noGrp="1"/>
          </p:cNvSpPr>
          <p:nvPr>
            <p:ph idx="1"/>
          </p:nvPr>
        </p:nvSpPr>
        <p:spPr/>
        <p:txBody>
          <a:bodyPr/>
          <a:lstStyle/>
          <a:p>
            <a:r>
              <a:rPr lang="es-MX" dirty="0" smtClean="0"/>
              <a:t>En estos sistemas existe un control central (servidor) que lleva el registro del total de recursos compartidos en la red.</a:t>
            </a:r>
          </a:p>
          <a:p>
            <a:r>
              <a:rPr lang="es-MX" dirty="0" smtClean="0"/>
              <a:t>Todos los nodos del sistema deben reportarse con él a la hora de ingresar en la red e informar cuales son los recursos que tiene para compartir.</a:t>
            </a:r>
          </a:p>
          <a:p>
            <a:r>
              <a:rPr lang="es-MX" dirty="0" smtClean="0"/>
              <a:t>Cuando un nodo desea encontrar un recurso se lo pregunta al servidor central. Éste le informa en que nodos puede encontrarlo y así el nodo solicitante inicia una comunicación directa con uno o más de estos nodos.</a:t>
            </a:r>
          </a:p>
          <a:p>
            <a:endParaRPr lang="es-MX" dirty="0" smtClean="0"/>
          </a:p>
        </p:txBody>
      </p:sp>
      <p:sp>
        <p:nvSpPr>
          <p:cNvPr id="4" name="CuadroTexto 3"/>
          <p:cNvSpPr txBox="1"/>
          <p:nvPr/>
        </p:nvSpPr>
        <p:spPr>
          <a:xfrm>
            <a:off x="736601" y="5988734"/>
            <a:ext cx="10397066" cy="584775"/>
          </a:xfrm>
          <a:prstGeom prst="rect">
            <a:avLst/>
          </a:prstGeom>
          <a:noFill/>
        </p:spPr>
        <p:txBody>
          <a:bodyPr wrap="square" rtlCol="0">
            <a:spAutoFit/>
          </a:bodyPr>
          <a:lstStyle/>
          <a:p>
            <a:r>
              <a:rPr lang="es-MX" sz="1400" dirty="0"/>
              <a:t>*Fuente: https://postgrado.info.unlp.edu.ar/wp-content/uploads/2017/11/Corbalan_Leonardo.pdf</a:t>
            </a:r>
          </a:p>
          <a:p>
            <a:endParaRPr lang="es-MX" dirty="0"/>
          </a:p>
        </p:txBody>
      </p:sp>
    </p:spTree>
    <p:extLst>
      <p:ext uri="{BB962C8B-B14F-4D97-AF65-F5344CB8AC3E}">
        <p14:creationId xmlns:p14="http://schemas.microsoft.com/office/powerpoint/2010/main" val="1588885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Sistemas P2P híbridos (continuación)</a:t>
            </a:r>
            <a:endParaRPr lang="es-MX" dirty="0"/>
          </a:p>
        </p:txBody>
      </p:sp>
      <p:sp>
        <p:nvSpPr>
          <p:cNvPr id="3" name="Marcador de contenido 2"/>
          <p:cNvSpPr>
            <a:spLocks noGrp="1"/>
          </p:cNvSpPr>
          <p:nvPr>
            <p:ph idx="1"/>
          </p:nvPr>
        </p:nvSpPr>
        <p:spPr/>
        <p:txBody>
          <a:bodyPr>
            <a:normAutofit fontScale="92500" lnSpcReduction="10000"/>
          </a:bodyPr>
          <a:lstStyle/>
          <a:p>
            <a:r>
              <a:rPr lang="es-MX" dirty="0" smtClean="0"/>
              <a:t>Se dice que estos sistemas son híbridos porque el servidor central solo informa al nodo solicitante donde se encuentra el recurso, la compartición de éste es directa entre ellos (solicitante, poseedor del recurso).</a:t>
            </a:r>
          </a:p>
          <a:p>
            <a:r>
              <a:rPr lang="es-MX" dirty="0" smtClean="0"/>
              <a:t>Ventaja:</a:t>
            </a:r>
          </a:p>
          <a:p>
            <a:pPr lvl="1"/>
            <a:r>
              <a:rPr lang="es-MX" dirty="0" smtClean="0"/>
              <a:t>Facilidad de implementación (búsqueda centralizada)</a:t>
            </a:r>
          </a:p>
          <a:p>
            <a:r>
              <a:rPr lang="es-MX" dirty="0" smtClean="0"/>
              <a:t>Desventajas:</a:t>
            </a:r>
          </a:p>
          <a:p>
            <a:pPr lvl="1"/>
            <a:r>
              <a:rPr lang="es-MX" dirty="0" smtClean="0"/>
              <a:t>No es muy escalable dados los requerimientos de memoria, procesamiento y ancho de banda en el servidor central para realizar las búsquedas</a:t>
            </a:r>
          </a:p>
          <a:p>
            <a:pPr lvl="1"/>
            <a:r>
              <a:rPr lang="es-MX" dirty="0" smtClean="0"/>
              <a:t>Pobre tolerancia a fallas.</a:t>
            </a:r>
          </a:p>
          <a:p>
            <a:pPr lvl="1"/>
            <a:r>
              <a:rPr lang="es-MX" dirty="0" smtClean="0"/>
              <a:t>Desbalanceo de carga.</a:t>
            </a:r>
          </a:p>
          <a:p>
            <a:r>
              <a:rPr lang="es-MX" dirty="0" smtClean="0"/>
              <a:t>Ejemplos de este tipo de redes: </a:t>
            </a:r>
            <a:r>
              <a:rPr lang="es-MX" dirty="0" err="1" smtClean="0"/>
              <a:t>eDonkey</a:t>
            </a:r>
            <a:r>
              <a:rPr lang="es-MX" dirty="0" smtClean="0"/>
              <a:t>, </a:t>
            </a:r>
            <a:r>
              <a:rPr lang="es-MX" dirty="0" err="1" smtClean="0"/>
              <a:t>BitTorrent</a:t>
            </a:r>
            <a:r>
              <a:rPr lang="es-MX" dirty="0" smtClean="0"/>
              <a:t>.</a:t>
            </a:r>
          </a:p>
          <a:p>
            <a:pPr marL="0" indent="0">
              <a:buNone/>
            </a:pPr>
            <a:endParaRPr lang="es-MX" dirty="0" smtClean="0"/>
          </a:p>
        </p:txBody>
      </p:sp>
      <p:sp>
        <p:nvSpPr>
          <p:cNvPr id="4" name="CuadroTexto 3"/>
          <p:cNvSpPr txBox="1"/>
          <p:nvPr/>
        </p:nvSpPr>
        <p:spPr>
          <a:xfrm>
            <a:off x="736601" y="5988734"/>
            <a:ext cx="10397066" cy="584775"/>
          </a:xfrm>
          <a:prstGeom prst="rect">
            <a:avLst/>
          </a:prstGeom>
          <a:noFill/>
        </p:spPr>
        <p:txBody>
          <a:bodyPr wrap="square" rtlCol="0">
            <a:spAutoFit/>
          </a:bodyPr>
          <a:lstStyle/>
          <a:p>
            <a:r>
              <a:rPr lang="es-MX" sz="1400" dirty="0"/>
              <a:t>*Fuente: https://postgrado.info.unlp.edu.ar/wp-content/uploads/2017/11/Corbalan_Leonardo.pdf</a:t>
            </a:r>
          </a:p>
          <a:p>
            <a:endParaRPr lang="es-MX" dirty="0"/>
          </a:p>
        </p:txBody>
      </p:sp>
    </p:spTree>
    <p:extLst>
      <p:ext uri="{BB962C8B-B14F-4D97-AF65-F5344CB8AC3E}">
        <p14:creationId xmlns:p14="http://schemas.microsoft.com/office/powerpoint/2010/main" val="3533507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Arquitecturas de sistemas distribuidos a gran escala</a:t>
            </a:r>
            <a:endParaRPr lang="es-MX" dirty="0"/>
          </a:p>
        </p:txBody>
      </p:sp>
      <p:sp>
        <p:nvSpPr>
          <p:cNvPr id="3" name="Marcador de contenido 2"/>
          <p:cNvSpPr>
            <a:spLocks noGrp="1"/>
          </p:cNvSpPr>
          <p:nvPr>
            <p:ph idx="1"/>
          </p:nvPr>
        </p:nvSpPr>
        <p:spPr/>
        <p:txBody>
          <a:bodyPr/>
          <a:lstStyle/>
          <a:p>
            <a:r>
              <a:rPr lang="es-MX" dirty="0" err="1" smtClean="0"/>
              <a:t>Remote</a:t>
            </a:r>
            <a:r>
              <a:rPr lang="es-MX" dirty="0" smtClean="0"/>
              <a:t> </a:t>
            </a:r>
            <a:r>
              <a:rPr lang="es-MX" dirty="0" err="1" smtClean="0"/>
              <a:t>Procedure</a:t>
            </a:r>
            <a:r>
              <a:rPr lang="es-MX" dirty="0" smtClean="0"/>
              <a:t> </a:t>
            </a:r>
            <a:r>
              <a:rPr lang="es-MX" dirty="0" err="1" smtClean="0"/>
              <a:t>Calls</a:t>
            </a:r>
            <a:endParaRPr lang="es-MX" dirty="0" smtClean="0"/>
          </a:p>
          <a:p>
            <a:r>
              <a:rPr lang="es-MX" dirty="0" smtClean="0"/>
              <a:t>Modelo Cliente /Servidor</a:t>
            </a:r>
          </a:p>
          <a:p>
            <a:r>
              <a:rPr lang="es-MX" dirty="0" smtClean="0"/>
              <a:t>Modelo Maestro/Esclavo</a:t>
            </a:r>
          </a:p>
          <a:p>
            <a:r>
              <a:rPr lang="es-MX" dirty="0" smtClean="0"/>
              <a:t>Modelo Peer to Peer</a:t>
            </a:r>
          </a:p>
          <a:p>
            <a:endParaRPr lang="es-MX" dirty="0"/>
          </a:p>
        </p:txBody>
      </p:sp>
    </p:spTree>
    <p:extLst>
      <p:ext uri="{BB962C8B-B14F-4D97-AF65-F5344CB8AC3E}">
        <p14:creationId xmlns:p14="http://schemas.microsoft.com/office/powerpoint/2010/main" val="2972938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Remote</a:t>
            </a:r>
            <a:r>
              <a:rPr lang="es-MX" dirty="0"/>
              <a:t> </a:t>
            </a:r>
            <a:r>
              <a:rPr lang="es-MX" dirty="0" err="1"/>
              <a:t>Procedure</a:t>
            </a:r>
            <a:r>
              <a:rPr lang="es-MX" dirty="0"/>
              <a:t> </a:t>
            </a:r>
            <a:r>
              <a:rPr lang="es-MX" dirty="0" err="1"/>
              <a:t>Call</a:t>
            </a:r>
            <a:endParaRPr lang="es-MX" dirty="0"/>
          </a:p>
        </p:txBody>
      </p:sp>
      <p:sp>
        <p:nvSpPr>
          <p:cNvPr id="3" name="Marcador de contenido 2"/>
          <p:cNvSpPr>
            <a:spLocks noGrp="1"/>
          </p:cNvSpPr>
          <p:nvPr>
            <p:ph idx="1"/>
          </p:nvPr>
        </p:nvSpPr>
        <p:spPr/>
        <p:txBody>
          <a:bodyPr/>
          <a:lstStyle/>
          <a:p>
            <a:r>
              <a:rPr lang="es-MX" dirty="0" smtClean="0"/>
              <a:t>Este modelo tiene 2 componentes:</a:t>
            </a:r>
          </a:p>
          <a:p>
            <a:pPr marL="0" indent="0">
              <a:buNone/>
            </a:pPr>
            <a:endParaRPr lang="es-MX" dirty="0" smtClean="0"/>
          </a:p>
          <a:p>
            <a:pPr lvl="1"/>
            <a:r>
              <a:rPr lang="es-MX" b="1" dirty="0" smtClean="0"/>
              <a:t>Invocador</a:t>
            </a:r>
            <a:r>
              <a:rPr lang="es-MX" dirty="0" smtClean="0"/>
              <a:t>: Genera la petición al invocado que contiene el código a ser ejecutado y espera por la respuesta.</a:t>
            </a:r>
          </a:p>
          <a:p>
            <a:pPr marL="457200" lvl="1" indent="0">
              <a:buNone/>
            </a:pPr>
            <a:endParaRPr lang="es-MX" dirty="0" smtClean="0"/>
          </a:p>
          <a:p>
            <a:pPr lvl="1"/>
            <a:r>
              <a:rPr lang="es-MX" b="1" dirty="0" smtClean="0"/>
              <a:t>Invocado</a:t>
            </a:r>
            <a:r>
              <a:rPr lang="es-MX" dirty="0" smtClean="0"/>
              <a:t>: Procesa la petición y envía una respuesta la invocador (en caso de no haber valor de retorno, se envía un mensaje vacío).</a:t>
            </a:r>
            <a:endParaRPr lang="es-MX" dirty="0"/>
          </a:p>
        </p:txBody>
      </p:sp>
    </p:spTree>
    <p:extLst>
      <p:ext uri="{BB962C8B-B14F-4D97-AF65-F5344CB8AC3E}">
        <p14:creationId xmlns:p14="http://schemas.microsoft.com/office/powerpoint/2010/main" val="132270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RPC(Mecanismo de operación)</a:t>
            </a:r>
            <a:endParaRPr lang="es-MX" dirty="0"/>
          </a:p>
        </p:txBody>
      </p:sp>
      <p:sp>
        <p:nvSpPr>
          <p:cNvPr id="3" name="Marcador de contenido 2"/>
          <p:cNvSpPr>
            <a:spLocks noGrp="1"/>
          </p:cNvSpPr>
          <p:nvPr>
            <p:ph idx="1"/>
          </p:nvPr>
        </p:nvSpPr>
        <p:spPr>
          <a:xfrm>
            <a:off x="838200" y="1825625"/>
            <a:ext cx="10515600" cy="1401669"/>
          </a:xfrm>
        </p:spPr>
        <p:txBody>
          <a:bodyPr>
            <a:normAutofit fontScale="55000" lnSpcReduction="20000"/>
          </a:bodyPr>
          <a:lstStyle/>
          <a:p>
            <a:pPr marL="514350" indent="-514350">
              <a:buFont typeface="+mj-lt"/>
              <a:buAutoNum type="arabicPeriod"/>
            </a:pPr>
            <a:r>
              <a:rPr lang="es-MX" dirty="0" smtClean="0"/>
              <a:t>El primer mensaje contiene los parámetros requeridos por el código a ser ejecutado.</a:t>
            </a:r>
          </a:p>
          <a:p>
            <a:pPr marL="514350" indent="-514350">
              <a:buFont typeface="+mj-lt"/>
              <a:buAutoNum type="arabicPeriod"/>
            </a:pPr>
            <a:r>
              <a:rPr lang="es-MX" dirty="0" smtClean="0"/>
              <a:t>El segundo mensaje contiene los valores de retorno (o mensaje vacío cuando no hay valor de retorno).</a:t>
            </a:r>
          </a:p>
          <a:p>
            <a:pPr marL="514350" indent="-514350">
              <a:buFont typeface="+mj-lt"/>
              <a:buAutoNum type="arabicPeriod"/>
            </a:pPr>
            <a:r>
              <a:rPr lang="es-MX" dirty="0" smtClean="0"/>
              <a:t>Cuando la respuesta es recibida, el invocador continúa su ejecución (RPC es un mecanismo síncrono, el invocador no puede continuar su ejecución hasta que finalice la invocación remota).</a:t>
            </a:r>
          </a:p>
          <a:p>
            <a:pPr marL="0" indent="0">
              <a:buNone/>
            </a:pPr>
            <a:r>
              <a:rPr lang="es-MX" dirty="0" smtClean="0"/>
              <a:t> 	</a:t>
            </a:r>
            <a:endParaRPr lang="es-MX" dirty="0"/>
          </a:p>
        </p:txBody>
      </p:sp>
      <p:pic>
        <p:nvPicPr>
          <p:cNvPr id="4" name="Imagen 3"/>
          <p:cNvPicPr>
            <a:picLocks noChangeAspect="1"/>
          </p:cNvPicPr>
          <p:nvPr/>
        </p:nvPicPr>
        <p:blipFill>
          <a:blip r:embed="rId2"/>
          <a:stretch>
            <a:fillRect/>
          </a:stretch>
        </p:blipFill>
        <p:spPr>
          <a:xfrm>
            <a:off x="3629025" y="3362231"/>
            <a:ext cx="3927443" cy="2514694"/>
          </a:xfrm>
          <a:prstGeom prst="rect">
            <a:avLst/>
          </a:prstGeom>
        </p:spPr>
      </p:pic>
    </p:spTree>
    <p:extLst>
      <p:ext uri="{BB962C8B-B14F-4D97-AF65-F5344CB8AC3E}">
        <p14:creationId xmlns:p14="http://schemas.microsoft.com/office/powerpoint/2010/main" val="2782743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RPC (consideraciones)</a:t>
            </a:r>
            <a:endParaRPr lang="es-MX" dirty="0"/>
          </a:p>
        </p:txBody>
      </p:sp>
      <p:sp>
        <p:nvSpPr>
          <p:cNvPr id="3" name="Marcador de contenido 2"/>
          <p:cNvSpPr>
            <a:spLocks noGrp="1"/>
          </p:cNvSpPr>
          <p:nvPr>
            <p:ph idx="1"/>
          </p:nvPr>
        </p:nvSpPr>
        <p:spPr/>
        <p:txBody>
          <a:bodyPr/>
          <a:lstStyle/>
          <a:p>
            <a:r>
              <a:rPr lang="es-MX" dirty="0" smtClean="0"/>
              <a:t>Ambos hosts (invocador/invocado) pueden tener distintas arquitecturas  (ej. Enteros de 32 bits en el invocador y 64 bits en el invocado); conviene serializar la información en lugar de enviar un segmento de memoria.</a:t>
            </a:r>
          </a:p>
          <a:p>
            <a:r>
              <a:rPr lang="es-MX" dirty="0" smtClean="0"/>
              <a:t>RPC sigue dos principios: paso de mensajes y comunicación punto a punto</a:t>
            </a:r>
            <a:endParaRPr lang="es-MX" dirty="0"/>
          </a:p>
        </p:txBody>
      </p:sp>
    </p:spTree>
    <p:extLst>
      <p:ext uri="{BB962C8B-B14F-4D97-AF65-F5344CB8AC3E}">
        <p14:creationId xmlns:p14="http://schemas.microsoft.com/office/powerpoint/2010/main" val="189021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Modelo Cliente /Servidor</a:t>
            </a:r>
            <a:br>
              <a:rPr lang="es-MX" dirty="0"/>
            </a:br>
            <a:endParaRPr lang="es-MX" dirty="0"/>
          </a:p>
        </p:txBody>
      </p:sp>
      <p:sp>
        <p:nvSpPr>
          <p:cNvPr id="3" name="Marcador de contenido 2"/>
          <p:cNvSpPr>
            <a:spLocks noGrp="1"/>
          </p:cNvSpPr>
          <p:nvPr>
            <p:ph idx="1"/>
          </p:nvPr>
        </p:nvSpPr>
        <p:spPr>
          <a:xfrm>
            <a:off x="838200" y="1825625"/>
            <a:ext cx="10515600" cy="2006787"/>
          </a:xfrm>
        </p:spPr>
        <p:txBody>
          <a:bodyPr/>
          <a:lstStyle/>
          <a:p>
            <a:r>
              <a:rPr lang="es-MX" dirty="0" smtClean="0"/>
              <a:t>Es una extensión natural de RPC</a:t>
            </a:r>
          </a:p>
          <a:p>
            <a:r>
              <a:rPr lang="es-MX" dirty="0" smtClean="0"/>
              <a:t>Middleware tal como CORBA extendió este modelo al de objetos,  mecanismos de registro habilitaron la identificación dinámica de la dirección del servidor, lo que incrementó la portabilidad </a:t>
            </a:r>
            <a:endParaRPr lang="es-MX" dirty="0"/>
          </a:p>
        </p:txBody>
      </p:sp>
      <p:pic>
        <p:nvPicPr>
          <p:cNvPr id="4" name="Imagen 3"/>
          <p:cNvPicPr>
            <a:picLocks noChangeAspect="1"/>
          </p:cNvPicPr>
          <p:nvPr/>
        </p:nvPicPr>
        <p:blipFill>
          <a:blip r:embed="rId2"/>
          <a:stretch>
            <a:fillRect/>
          </a:stretch>
        </p:blipFill>
        <p:spPr>
          <a:xfrm>
            <a:off x="4370855" y="3892585"/>
            <a:ext cx="3872192" cy="2196411"/>
          </a:xfrm>
          <a:prstGeom prst="rect">
            <a:avLst/>
          </a:prstGeom>
        </p:spPr>
      </p:pic>
    </p:spTree>
    <p:extLst>
      <p:ext uri="{BB962C8B-B14F-4D97-AF65-F5344CB8AC3E}">
        <p14:creationId xmlns:p14="http://schemas.microsoft.com/office/powerpoint/2010/main" val="119031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Peer to Peer</a:t>
            </a:r>
            <a:endParaRPr lang="es-MX" dirty="0"/>
          </a:p>
        </p:txBody>
      </p:sp>
      <p:sp>
        <p:nvSpPr>
          <p:cNvPr id="3" name="Marcador de contenido 2"/>
          <p:cNvSpPr>
            <a:spLocks noGrp="1"/>
          </p:cNvSpPr>
          <p:nvPr>
            <p:ph idx="1"/>
          </p:nvPr>
        </p:nvSpPr>
        <p:spPr/>
        <p:txBody>
          <a:bodyPr/>
          <a:lstStyle/>
          <a:p>
            <a:r>
              <a:rPr lang="es-MX" dirty="0" smtClean="0"/>
              <a:t>P2P es una arquitectura de red en la cual los recursos de cómputo y servicios son intercambiados entre los nodos que conforman la red.</a:t>
            </a:r>
          </a:p>
          <a:p>
            <a:r>
              <a:rPr lang="es-MX" dirty="0" smtClean="0"/>
              <a:t>En este paradigma los nodos pueden fungir tanto el rol de una aplicación cliente, así como servidor con capacidades y roles equivalentes (Iguales).</a:t>
            </a:r>
          </a:p>
          <a:p>
            <a:r>
              <a:rPr lang="es-MX" dirty="0" smtClean="0"/>
              <a:t>La función de los nodos es compartir sus recursos(ej. proporcionar una parte del trabajo de procesamiento, espacio de almacenamiento, ancho de banda, etc.). </a:t>
            </a:r>
            <a:endParaRPr lang="es-MX" dirty="0"/>
          </a:p>
        </p:txBody>
      </p:sp>
    </p:spTree>
    <p:extLst>
      <p:ext uri="{BB962C8B-B14F-4D97-AF65-F5344CB8AC3E}">
        <p14:creationId xmlns:p14="http://schemas.microsoft.com/office/powerpoint/2010/main" val="1333682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Modelo cliente/Servidor (Consideraciones)</a:t>
            </a:r>
            <a:endParaRPr lang="es-MX" dirty="0"/>
          </a:p>
        </p:txBody>
      </p:sp>
      <p:sp>
        <p:nvSpPr>
          <p:cNvPr id="3" name="Marcador de contenido 2"/>
          <p:cNvSpPr>
            <a:spLocks noGrp="1"/>
          </p:cNvSpPr>
          <p:nvPr>
            <p:ph idx="1"/>
          </p:nvPr>
        </p:nvSpPr>
        <p:spPr/>
        <p:txBody>
          <a:bodyPr/>
          <a:lstStyle/>
          <a:p>
            <a:r>
              <a:rPr lang="es-MX" dirty="0" smtClean="0"/>
              <a:t>El modelo Cliente/Servidor utiliza un protocolo punto a punto en el cual el servidor es reactivo y solo atiende peticiones</a:t>
            </a:r>
          </a:p>
          <a:p>
            <a:r>
              <a:rPr lang="es-MX" dirty="0" smtClean="0"/>
              <a:t>La lógica normalmente está centralizada en el servidor.</a:t>
            </a:r>
          </a:p>
          <a:p>
            <a:r>
              <a:rPr lang="es-MX" dirty="0" smtClean="0"/>
              <a:t>Para volver la aplicación tolerante a fallas se necesita replicar el servidor en muchas instancias.</a:t>
            </a:r>
            <a:endParaRPr lang="es-MX" dirty="0"/>
          </a:p>
        </p:txBody>
      </p:sp>
    </p:spTree>
    <p:extLst>
      <p:ext uri="{BB962C8B-B14F-4D97-AF65-F5344CB8AC3E}">
        <p14:creationId xmlns:p14="http://schemas.microsoft.com/office/powerpoint/2010/main" val="13509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Modelo Maestro/Esclavo</a:t>
            </a:r>
            <a:br>
              <a:rPr lang="es-MX" dirty="0"/>
            </a:br>
            <a:endParaRPr lang="es-MX" dirty="0"/>
          </a:p>
        </p:txBody>
      </p:sp>
      <p:sp>
        <p:nvSpPr>
          <p:cNvPr id="3" name="Marcador de contenido 2"/>
          <p:cNvSpPr>
            <a:spLocks noGrp="1"/>
          </p:cNvSpPr>
          <p:nvPr>
            <p:ph idx="1"/>
          </p:nvPr>
        </p:nvSpPr>
        <p:spPr>
          <a:xfrm>
            <a:off x="838200" y="1690688"/>
            <a:ext cx="10515600" cy="2342963"/>
          </a:xfrm>
        </p:spPr>
        <p:txBody>
          <a:bodyPr/>
          <a:lstStyle/>
          <a:p>
            <a:r>
              <a:rPr lang="es-MX" sz="2400" dirty="0" smtClean="0"/>
              <a:t>Es una variante del modelo Cliente/Servidor</a:t>
            </a:r>
          </a:p>
          <a:p>
            <a:r>
              <a:rPr lang="es-MX" sz="2400" dirty="0" smtClean="0"/>
              <a:t>En este modelo la iniciativa es tomada por el Maestro que brinda trabajos a los Esclavos</a:t>
            </a:r>
          </a:p>
          <a:p>
            <a:r>
              <a:rPr lang="es-MX" sz="2400" dirty="0" smtClean="0"/>
              <a:t>Los esclavos son los reactivos y la comunicación emplea un modelo punto a punto</a:t>
            </a:r>
          </a:p>
          <a:p>
            <a:r>
              <a:rPr lang="es-MX" sz="2400" dirty="0" smtClean="0"/>
              <a:t>El maestro maneja el contexto de la aplicación y toma las decisiones</a:t>
            </a:r>
          </a:p>
          <a:p>
            <a:endParaRPr lang="es-MX" dirty="0"/>
          </a:p>
        </p:txBody>
      </p:sp>
      <p:pic>
        <p:nvPicPr>
          <p:cNvPr id="4" name="Imagen 3"/>
          <p:cNvPicPr>
            <a:picLocks noChangeAspect="1"/>
          </p:cNvPicPr>
          <p:nvPr/>
        </p:nvPicPr>
        <p:blipFill>
          <a:blip r:embed="rId2"/>
          <a:stretch>
            <a:fillRect/>
          </a:stretch>
        </p:blipFill>
        <p:spPr>
          <a:xfrm>
            <a:off x="4218173" y="4155141"/>
            <a:ext cx="4167864" cy="2236415"/>
          </a:xfrm>
          <a:prstGeom prst="rect">
            <a:avLst/>
          </a:prstGeom>
        </p:spPr>
      </p:pic>
    </p:spTree>
    <p:extLst>
      <p:ext uri="{BB962C8B-B14F-4D97-AF65-F5344CB8AC3E}">
        <p14:creationId xmlns:p14="http://schemas.microsoft.com/office/powerpoint/2010/main" val="3451733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Modelo </a:t>
            </a:r>
            <a:r>
              <a:rPr lang="es-MX" dirty="0" smtClean="0"/>
              <a:t>Maestro/Esclavo (Consideraciones)</a:t>
            </a:r>
            <a:endParaRPr lang="es-MX" dirty="0"/>
          </a:p>
        </p:txBody>
      </p:sp>
      <p:sp>
        <p:nvSpPr>
          <p:cNvPr id="3" name="Marcador de contenido 2"/>
          <p:cNvSpPr>
            <a:spLocks noGrp="1"/>
          </p:cNvSpPr>
          <p:nvPr>
            <p:ph idx="1"/>
          </p:nvPr>
        </p:nvSpPr>
        <p:spPr/>
        <p:txBody>
          <a:bodyPr/>
          <a:lstStyle/>
          <a:p>
            <a:r>
              <a:rPr lang="es-MX" dirty="0" smtClean="0"/>
              <a:t>Para evitar problemas en caso de fallas, el contexto y datos relacionados a él debe ser regularmente almacenado (</a:t>
            </a:r>
            <a:r>
              <a:rPr lang="es-MX" dirty="0" err="1" smtClean="0"/>
              <a:t>checkpoints</a:t>
            </a:r>
            <a:r>
              <a:rPr lang="es-MX" dirty="0" smtClean="0"/>
              <a:t>)</a:t>
            </a:r>
            <a:endParaRPr lang="es-MX" dirty="0"/>
          </a:p>
        </p:txBody>
      </p:sp>
    </p:spTree>
    <p:extLst>
      <p:ext uri="{BB962C8B-B14F-4D97-AF65-F5344CB8AC3E}">
        <p14:creationId xmlns:p14="http://schemas.microsoft.com/office/powerpoint/2010/main" val="2876205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Modelo Peer to Peer</a:t>
            </a:r>
            <a:br>
              <a:rPr lang="es-MX" dirty="0"/>
            </a:br>
            <a:endParaRPr lang="es-MX" dirty="0"/>
          </a:p>
        </p:txBody>
      </p:sp>
      <p:sp>
        <p:nvSpPr>
          <p:cNvPr id="3" name="Marcador de contenido 2"/>
          <p:cNvSpPr>
            <a:spLocks noGrp="1"/>
          </p:cNvSpPr>
          <p:nvPr>
            <p:ph idx="1"/>
          </p:nvPr>
        </p:nvSpPr>
        <p:spPr>
          <a:xfrm>
            <a:off x="838200" y="1825625"/>
            <a:ext cx="10515600" cy="2423646"/>
          </a:xfrm>
        </p:spPr>
        <p:txBody>
          <a:bodyPr/>
          <a:lstStyle/>
          <a:p>
            <a:r>
              <a:rPr lang="es-MX" dirty="0" smtClean="0"/>
              <a:t>Cada componente (peer) colabora con los demás para lograr una meta en particular. Por lo tanto cada peer está en constante comunicación con los demás. </a:t>
            </a:r>
          </a:p>
          <a:p>
            <a:r>
              <a:rPr lang="es-MX" dirty="0" smtClean="0"/>
              <a:t>No hay un nodo controlando a los demás, ni llevando el contexto de la comunicación</a:t>
            </a:r>
          </a:p>
          <a:p>
            <a:endParaRPr lang="es-MX" dirty="0"/>
          </a:p>
        </p:txBody>
      </p:sp>
      <p:pic>
        <p:nvPicPr>
          <p:cNvPr id="4" name="Imagen 3"/>
          <p:cNvPicPr>
            <a:picLocks noChangeAspect="1"/>
          </p:cNvPicPr>
          <p:nvPr/>
        </p:nvPicPr>
        <p:blipFill>
          <a:blip r:embed="rId2"/>
          <a:stretch>
            <a:fillRect/>
          </a:stretch>
        </p:blipFill>
        <p:spPr>
          <a:xfrm>
            <a:off x="3446088" y="4249271"/>
            <a:ext cx="4824734" cy="2020980"/>
          </a:xfrm>
          <a:prstGeom prst="rect">
            <a:avLst/>
          </a:prstGeom>
        </p:spPr>
      </p:pic>
    </p:spTree>
    <p:extLst>
      <p:ext uri="{BB962C8B-B14F-4D97-AF65-F5344CB8AC3E}">
        <p14:creationId xmlns:p14="http://schemas.microsoft.com/office/powerpoint/2010/main" val="2139138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smtClean="0"/>
              <a:t>Los mecanismos de comunicación entre </a:t>
            </a:r>
            <a:r>
              <a:rPr lang="es-MX" dirty="0" err="1" smtClean="0"/>
              <a:t>peers</a:t>
            </a:r>
            <a:r>
              <a:rPr lang="es-MX" dirty="0" smtClean="0"/>
              <a:t> usualmente recaen en </a:t>
            </a:r>
            <a:r>
              <a:rPr lang="es-MX" dirty="0" err="1" smtClean="0"/>
              <a:t>broadcast</a:t>
            </a:r>
            <a:r>
              <a:rPr lang="es-MX" dirty="0" smtClean="0"/>
              <a:t> o </a:t>
            </a:r>
            <a:r>
              <a:rPr lang="es-MX" dirty="0" err="1" smtClean="0"/>
              <a:t>multicast</a:t>
            </a:r>
            <a:r>
              <a:rPr lang="es-MX" dirty="0" smtClean="0"/>
              <a:t>. </a:t>
            </a:r>
          </a:p>
          <a:p>
            <a:r>
              <a:rPr lang="es-MX" dirty="0" smtClean="0"/>
              <a:t>Comunicación Punto a punto solo es utilizada cuando es necesario enviar una gran cantidad de información de un nodo a otro por razones de desempeño (más eficiente).</a:t>
            </a:r>
          </a:p>
          <a:p>
            <a:r>
              <a:rPr lang="es-MX" dirty="0" smtClean="0"/>
              <a:t>Los </a:t>
            </a:r>
            <a:r>
              <a:rPr lang="es-MX" dirty="0" err="1" smtClean="0"/>
              <a:t>peers</a:t>
            </a:r>
            <a:r>
              <a:rPr lang="es-MX" dirty="0" smtClean="0"/>
              <a:t> pueden agruparse en distintas estructuras por cuestiones de desempeño: anillo, árbol, estrella; estas estructuras tienen como finalidad facilitar:</a:t>
            </a:r>
          </a:p>
          <a:p>
            <a:pPr lvl="1"/>
            <a:r>
              <a:rPr lang="es-MX" dirty="0" smtClean="0"/>
              <a:t>Localización de un nodo en el sistema</a:t>
            </a:r>
          </a:p>
          <a:p>
            <a:pPr lvl="1"/>
            <a:r>
              <a:rPr lang="es-MX" dirty="0" smtClean="0"/>
              <a:t>Enrutamiento de mensajes entre actores.</a:t>
            </a:r>
            <a:endParaRPr lang="es-MX" dirty="0"/>
          </a:p>
        </p:txBody>
      </p:sp>
    </p:spTree>
    <p:extLst>
      <p:ext uri="{BB962C8B-B14F-4D97-AF65-F5344CB8AC3E}">
        <p14:creationId xmlns:p14="http://schemas.microsoft.com/office/powerpoint/2010/main" val="492662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Algoritmos de búsqueda en sistemas P2P</a:t>
            </a:r>
            <a:endParaRPr lang="es-MX" dirty="0"/>
          </a:p>
        </p:txBody>
      </p:sp>
      <p:sp>
        <p:nvSpPr>
          <p:cNvPr id="3" name="Marcador de contenido 2"/>
          <p:cNvSpPr>
            <a:spLocks noGrp="1"/>
          </p:cNvSpPr>
          <p:nvPr>
            <p:ph idx="1"/>
          </p:nvPr>
        </p:nvSpPr>
        <p:spPr/>
        <p:txBody>
          <a:bodyPr/>
          <a:lstStyle/>
          <a:p>
            <a:r>
              <a:rPr lang="es-MX" dirty="0" smtClean="0"/>
              <a:t>Existen muchas redes p2p, c/u usando distintas técnicas de enrutamiento de mensajes para:</a:t>
            </a:r>
          </a:p>
          <a:p>
            <a:pPr lvl="1"/>
            <a:r>
              <a:rPr lang="es-MX" dirty="0" smtClean="0"/>
              <a:t>Descubrir recursos</a:t>
            </a:r>
          </a:p>
          <a:p>
            <a:pPr lvl="1"/>
            <a:r>
              <a:rPr lang="es-MX" dirty="0" smtClean="0"/>
              <a:t>Adaptarse a cambios en la topología de la red</a:t>
            </a:r>
            <a:endParaRPr lang="es-MX" dirty="0"/>
          </a:p>
        </p:txBody>
      </p:sp>
    </p:spTree>
    <p:extLst>
      <p:ext uri="{BB962C8B-B14F-4D97-AF65-F5344CB8AC3E}">
        <p14:creationId xmlns:p14="http://schemas.microsoft.com/office/powerpoint/2010/main" val="3995151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Algoritmos de búsqueda en sistemas p2p</a:t>
            </a:r>
            <a:endParaRPr lang="es-MX" dirty="0"/>
          </a:p>
        </p:txBody>
      </p:sp>
      <p:sp>
        <p:nvSpPr>
          <p:cNvPr id="3" name="Marcador de contenido 2"/>
          <p:cNvSpPr>
            <a:spLocks noGrp="1"/>
          </p:cNvSpPr>
          <p:nvPr>
            <p:ph idx="1"/>
          </p:nvPr>
        </p:nvSpPr>
        <p:spPr/>
        <p:txBody>
          <a:bodyPr/>
          <a:lstStyle/>
          <a:p>
            <a:r>
              <a:rPr lang="es-MX" dirty="0" smtClean="0"/>
              <a:t>Existen muy variadas técnicas de búsqueda de recursos en sistemas P2P.</a:t>
            </a:r>
          </a:p>
          <a:p>
            <a:r>
              <a:rPr lang="es-MX" dirty="0" smtClean="0"/>
              <a:t>La mayoría soportan búsqueda de objetos simples por su identificador o clave.</a:t>
            </a:r>
          </a:p>
          <a:p>
            <a:r>
              <a:rPr lang="es-MX" dirty="0" smtClean="0"/>
              <a:t>Otros soportan consultas complejas de documentos conteniendo palabras clave.</a:t>
            </a:r>
          </a:p>
        </p:txBody>
      </p:sp>
      <p:sp>
        <p:nvSpPr>
          <p:cNvPr id="4" name="CuadroTexto 3"/>
          <p:cNvSpPr txBox="1"/>
          <p:nvPr/>
        </p:nvSpPr>
        <p:spPr>
          <a:xfrm>
            <a:off x="1413933" y="6239933"/>
            <a:ext cx="9287934" cy="369332"/>
          </a:xfrm>
          <a:prstGeom prst="rect">
            <a:avLst/>
          </a:prstGeom>
          <a:noFill/>
        </p:spPr>
        <p:txBody>
          <a:bodyPr wrap="square" rtlCol="0">
            <a:spAutoFit/>
          </a:bodyPr>
          <a:lstStyle/>
          <a:p>
            <a:r>
              <a:rPr lang="es-MX" dirty="0" smtClean="0"/>
              <a:t>*Fuente: https://courses.cs.washington.edu/courses/cse522/05au/searchingsurvey.pdf</a:t>
            </a:r>
            <a:endParaRPr lang="es-MX" dirty="0"/>
          </a:p>
        </p:txBody>
      </p:sp>
    </p:spTree>
    <p:extLst>
      <p:ext uri="{BB962C8B-B14F-4D97-AF65-F5344CB8AC3E}">
        <p14:creationId xmlns:p14="http://schemas.microsoft.com/office/powerpoint/2010/main" val="287053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Características deseables de algoritmos de </a:t>
            </a:r>
            <a:r>
              <a:rPr lang="es-MX" dirty="0" err="1" smtClean="0"/>
              <a:t>búsqeda</a:t>
            </a:r>
            <a:r>
              <a:rPr lang="es-MX" dirty="0" smtClean="0"/>
              <a:t> en sistemas P2P</a:t>
            </a:r>
            <a:endParaRPr lang="es-MX" dirty="0"/>
          </a:p>
        </p:txBody>
      </p:sp>
      <p:sp>
        <p:nvSpPr>
          <p:cNvPr id="3" name="Marcador de contenido 2"/>
          <p:cNvSpPr>
            <a:spLocks noGrp="1"/>
          </p:cNvSpPr>
          <p:nvPr>
            <p:ph idx="1"/>
          </p:nvPr>
        </p:nvSpPr>
        <p:spPr/>
        <p:txBody>
          <a:bodyPr/>
          <a:lstStyle/>
          <a:p>
            <a:r>
              <a:rPr lang="es-MX" dirty="0"/>
              <a:t>A</a:t>
            </a:r>
            <a:r>
              <a:rPr lang="es-MX" dirty="0" smtClean="0"/>
              <a:t>lta </a:t>
            </a:r>
            <a:r>
              <a:rPr lang="es-MX" dirty="0"/>
              <a:t>eficiencia en el enrutamiento de </a:t>
            </a:r>
            <a:r>
              <a:rPr lang="es-MX" dirty="0" smtClean="0"/>
              <a:t>mensajes: # mensajes x consulta </a:t>
            </a:r>
          </a:p>
          <a:p>
            <a:r>
              <a:rPr lang="es-MX" dirty="0"/>
              <a:t>I</a:t>
            </a:r>
            <a:r>
              <a:rPr lang="es-MX" dirty="0" smtClean="0"/>
              <a:t>nformación </a:t>
            </a:r>
            <a:r>
              <a:rPr lang="es-MX" dirty="0"/>
              <a:t>de estado mínima en el enrutamiento de </a:t>
            </a:r>
            <a:r>
              <a:rPr lang="es-MX" dirty="0" smtClean="0"/>
              <a:t>mensajes: # vecinos que c/nodo mantiene</a:t>
            </a:r>
          </a:p>
          <a:p>
            <a:r>
              <a:rPr lang="es-MX" dirty="0"/>
              <a:t>B</a:t>
            </a:r>
            <a:r>
              <a:rPr lang="es-MX" dirty="0" smtClean="0"/>
              <a:t>alanceo </a:t>
            </a:r>
            <a:r>
              <a:rPr lang="es-MX" dirty="0"/>
              <a:t>de </a:t>
            </a:r>
            <a:r>
              <a:rPr lang="es-MX" dirty="0" smtClean="0"/>
              <a:t>carga </a:t>
            </a:r>
          </a:p>
          <a:p>
            <a:r>
              <a:rPr lang="es-MX" dirty="0"/>
              <a:t>R</a:t>
            </a:r>
            <a:r>
              <a:rPr lang="es-MX" dirty="0" smtClean="0"/>
              <a:t>esiliencia </a:t>
            </a:r>
            <a:r>
              <a:rPr lang="es-MX" dirty="0"/>
              <a:t>a </a:t>
            </a:r>
            <a:r>
              <a:rPr lang="es-MX" dirty="0" smtClean="0"/>
              <a:t>fallas</a:t>
            </a:r>
          </a:p>
          <a:p>
            <a:r>
              <a:rPr lang="es-MX" dirty="0" smtClean="0"/>
              <a:t>Soporte </a:t>
            </a:r>
            <a:r>
              <a:rPr lang="es-MX" dirty="0"/>
              <a:t>para búsquedas complejas.</a:t>
            </a:r>
          </a:p>
          <a:p>
            <a:endParaRPr lang="es-MX" dirty="0"/>
          </a:p>
        </p:txBody>
      </p:sp>
    </p:spTree>
    <p:extLst>
      <p:ext uri="{BB962C8B-B14F-4D97-AF65-F5344CB8AC3E}">
        <p14:creationId xmlns:p14="http://schemas.microsoft.com/office/powerpoint/2010/main" val="1479400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Algoritmos de búsqueda en sistemas p2p no estructurados</a:t>
            </a:r>
            <a:endParaRPr lang="es-MX" dirty="0"/>
          </a:p>
        </p:txBody>
      </p:sp>
      <p:sp>
        <p:nvSpPr>
          <p:cNvPr id="3" name="Marcador de contenido 2"/>
          <p:cNvSpPr>
            <a:spLocks noGrp="1"/>
          </p:cNvSpPr>
          <p:nvPr>
            <p:ph idx="1"/>
          </p:nvPr>
        </p:nvSpPr>
        <p:spPr/>
        <p:txBody>
          <a:bodyPr/>
          <a:lstStyle/>
          <a:p>
            <a:r>
              <a:rPr lang="es-MX" dirty="0" err="1" smtClean="0"/>
              <a:t>Breadth</a:t>
            </a:r>
            <a:r>
              <a:rPr lang="es-MX" dirty="0" smtClean="0"/>
              <a:t> </a:t>
            </a:r>
            <a:r>
              <a:rPr lang="es-MX" dirty="0" err="1" smtClean="0"/>
              <a:t>First</a:t>
            </a:r>
            <a:r>
              <a:rPr lang="es-MX" dirty="0" smtClean="0"/>
              <a:t> </a:t>
            </a:r>
            <a:r>
              <a:rPr lang="es-MX" dirty="0" err="1" smtClean="0"/>
              <a:t>Search</a:t>
            </a:r>
            <a:r>
              <a:rPr lang="es-MX" dirty="0" smtClean="0"/>
              <a:t> (BFS, Búsqueda primero en Anchura)</a:t>
            </a:r>
          </a:p>
          <a:p>
            <a:pPr lvl="1"/>
            <a:r>
              <a:rPr lang="es-MX" dirty="0" smtClean="0"/>
              <a:t>El nodo solicitante manda la solicitud de consulta a todos sus vecinos</a:t>
            </a:r>
          </a:p>
          <a:p>
            <a:pPr lvl="1"/>
            <a:r>
              <a:rPr lang="es-MX" dirty="0" smtClean="0"/>
              <a:t>Cada vecino procesa la solicitud y devuelve el resultado si el dato es encontrado</a:t>
            </a:r>
          </a:p>
          <a:p>
            <a:pPr lvl="1"/>
            <a:r>
              <a:rPr lang="es-MX" dirty="0" smtClean="0"/>
              <a:t>Este vecino entonces reenvía la solicitud de consulta a todos sus vecinos, excepto al nodo solicitante.</a:t>
            </a:r>
          </a:p>
          <a:p>
            <a:pPr lvl="1"/>
            <a:r>
              <a:rPr lang="es-MX" dirty="0" smtClean="0"/>
              <a:t>Este procedimiento continúa hasta que se alcanza el límite de profundidad</a:t>
            </a:r>
          </a:p>
          <a:p>
            <a:pPr lvl="1"/>
            <a:r>
              <a:rPr lang="es-MX" dirty="0" smtClean="0">
                <a:solidFill>
                  <a:srgbClr val="FF0000"/>
                </a:solidFill>
              </a:rPr>
              <a:t>Este algoritmo genera un gran número de mensajes (muchos de ellos repetidos) y no escala bien</a:t>
            </a:r>
            <a:r>
              <a:rPr lang="es-MX" dirty="0" smtClean="0"/>
              <a:t>.</a:t>
            </a:r>
          </a:p>
          <a:p>
            <a:pPr lvl="1"/>
            <a:endParaRPr lang="es-MX" dirty="0"/>
          </a:p>
        </p:txBody>
      </p:sp>
      <p:sp>
        <p:nvSpPr>
          <p:cNvPr id="4" name="CuadroTexto 3"/>
          <p:cNvSpPr txBox="1"/>
          <p:nvPr/>
        </p:nvSpPr>
        <p:spPr>
          <a:xfrm>
            <a:off x="1413933" y="6239933"/>
            <a:ext cx="9287934" cy="369332"/>
          </a:xfrm>
          <a:prstGeom prst="rect">
            <a:avLst/>
          </a:prstGeom>
          <a:noFill/>
        </p:spPr>
        <p:txBody>
          <a:bodyPr wrap="square" rtlCol="0">
            <a:spAutoFit/>
          </a:bodyPr>
          <a:lstStyle/>
          <a:p>
            <a:r>
              <a:rPr lang="es-MX" dirty="0" smtClean="0"/>
              <a:t>*Fuente: https://courses.cs.washington.edu/courses/cse522/05au/searchingsurvey.pdf</a:t>
            </a:r>
            <a:endParaRPr lang="es-MX" dirty="0"/>
          </a:p>
        </p:txBody>
      </p:sp>
    </p:spTree>
    <p:extLst>
      <p:ext uri="{BB962C8B-B14F-4D97-AF65-F5344CB8AC3E}">
        <p14:creationId xmlns:p14="http://schemas.microsoft.com/office/powerpoint/2010/main" val="16315499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Algoritmos de búsqueda en sistemas p2p no </a:t>
            </a:r>
            <a:r>
              <a:rPr lang="es-MX" dirty="0" smtClean="0"/>
              <a:t>estructurados (continuación)</a:t>
            </a:r>
            <a:endParaRPr lang="es-MX" dirty="0"/>
          </a:p>
        </p:txBody>
      </p:sp>
      <p:sp>
        <p:nvSpPr>
          <p:cNvPr id="3" name="Marcador de contenido 2"/>
          <p:cNvSpPr>
            <a:spLocks noGrp="1"/>
          </p:cNvSpPr>
          <p:nvPr>
            <p:ph idx="1"/>
          </p:nvPr>
        </p:nvSpPr>
        <p:spPr/>
        <p:txBody>
          <a:bodyPr/>
          <a:lstStyle/>
          <a:p>
            <a:r>
              <a:rPr lang="es-MX" dirty="0" smtClean="0"/>
              <a:t>BFS dirigido y búsqueda inteligente</a:t>
            </a:r>
          </a:p>
          <a:p>
            <a:pPr lvl="1"/>
            <a:r>
              <a:rPr lang="es-MX" dirty="0" smtClean="0"/>
              <a:t>El nodo solicitante envía la consulta a un subconjunto de todos sus vecinos, los cuales devolverán resultados de alta calidad.</a:t>
            </a:r>
          </a:p>
          <a:p>
            <a:pPr lvl="1"/>
            <a:r>
              <a:rPr lang="es-MX" dirty="0" smtClean="0"/>
              <a:t>La calidad de los vecinos se elige con base en:</a:t>
            </a:r>
          </a:p>
          <a:p>
            <a:pPr marL="914400" lvl="1" indent="-457200">
              <a:buFont typeface="+mj-lt"/>
              <a:buAutoNum type="arabicPeriod"/>
            </a:pPr>
            <a:r>
              <a:rPr lang="es-MX" dirty="0" smtClean="0"/>
              <a:t>Número más alto de resultados devueltos en el pasado.</a:t>
            </a:r>
          </a:p>
          <a:p>
            <a:pPr marL="914400" lvl="1" indent="-457200">
              <a:buFont typeface="+mj-lt"/>
              <a:buAutoNum type="arabicPeriod"/>
            </a:pPr>
            <a:r>
              <a:rPr lang="es-MX" dirty="0" smtClean="0"/>
              <a:t>Menos cantidad de saltos en mensajes devueltos previamente (cercanía).</a:t>
            </a:r>
          </a:p>
          <a:p>
            <a:pPr marL="914400" lvl="1" indent="-457200">
              <a:buFont typeface="+mj-lt"/>
              <a:buAutoNum type="arabicPeriod"/>
            </a:pPr>
            <a:r>
              <a:rPr lang="es-MX" dirty="0" smtClean="0"/>
              <a:t>Conteo alto de mensajes a lo largo del tiempo (estabilidad).</a:t>
            </a:r>
          </a:p>
          <a:p>
            <a:pPr marL="914400" lvl="1" indent="-457200">
              <a:buFont typeface="+mj-lt"/>
              <a:buAutoNum type="arabicPeriod"/>
            </a:pPr>
            <a:r>
              <a:rPr lang="es-MX" dirty="0" smtClean="0"/>
              <a:t>La cola de mensajes más corta (vecinos menos ocupados).</a:t>
            </a:r>
          </a:p>
          <a:p>
            <a:r>
              <a:rPr lang="es-MX" dirty="0" smtClean="0">
                <a:solidFill>
                  <a:srgbClr val="FF0000"/>
                </a:solidFill>
              </a:rPr>
              <a:t>Esta heurística permite reducir la cantidad de mensajes, así como el tiempo de respuesta al elegir solo a los mejores vecinos.</a:t>
            </a:r>
            <a:endParaRPr lang="es-MX" dirty="0">
              <a:solidFill>
                <a:srgbClr val="FF0000"/>
              </a:solidFill>
            </a:endParaRPr>
          </a:p>
        </p:txBody>
      </p:sp>
      <p:sp>
        <p:nvSpPr>
          <p:cNvPr id="4" name="CuadroTexto 3"/>
          <p:cNvSpPr txBox="1"/>
          <p:nvPr/>
        </p:nvSpPr>
        <p:spPr>
          <a:xfrm>
            <a:off x="1413933" y="6239933"/>
            <a:ext cx="9287934" cy="369332"/>
          </a:xfrm>
          <a:prstGeom prst="rect">
            <a:avLst/>
          </a:prstGeom>
          <a:noFill/>
        </p:spPr>
        <p:txBody>
          <a:bodyPr wrap="square" rtlCol="0">
            <a:spAutoFit/>
          </a:bodyPr>
          <a:lstStyle/>
          <a:p>
            <a:r>
              <a:rPr lang="es-MX" dirty="0" smtClean="0"/>
              <a:t>*Fuente: https://courses.cs.washington.edu/courses/cse522/05au/searchingsurvey.pdf</a:t>
            </a:r>
            <a:endParaRPr lang="es-MX" dirty="0"/>
          </a:p>
        </p:txBody>
      </p:sp>
    </p:spTree>
    <p:extLst>
      <p:ext uri="{BB962C8B-B14F-4D97-AF65-F5344CB8AC3E}">
        <p14:creationId xmlns:p14="http://schemas.microsoft.com/office/powerpoint/2010/main" val="4149645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Usos</a:t>
            </a:r>
            <a:endParaRPr lang="es-MX" dirty="0"/>
          </a:p>
        </p:txBody>
      </p:sp>
      <p:sp>
        <p:nvSpPr>
          <p:cNvPr id="3" name="Marcador de contenido 2"/>
          <p:cNvSpPr>
            <a:spLocks noGrp="1"/>
          </p:cNvSpPr>
          <p:nvPr>
            <p:ph idx="1"/>
          </p:nvPr>
        </p:nvSpPr>
        <p:spPr/>
        <p:txBody>
          <a:bodyPr/>
          <a:lstStyle/>
          <a:p>
            <a:r>
              <a:rPr lang="es-MX" dirty="0" smtClean="0"/>
              <a:t>Mensajería instantánea ()</a:t>
            </a:r>
          </a:p>
          <a:p>
            <a:r>
              <a:rPr lang="es-MX" dirty="0" smtClean="0"/>
              <a:t>Transferencia de archivos</a:t>
            </a:r>
          </a:p>
          <a:p>
            <a:r>
              <a:rPr lang="es-MX" dirty="0" smtClean="0"/>
              <a:t>Videoconferencia</a:t>
            </a:r>
          </a:p>
          <a:p>
            <a:r>
              <a:rPr lang="es-MX" dirty="0" smtClean="0"/>
              <a:t>Trabajo colaborativo</a:t>
            </a:r>
            <a:endParaRPr lang="es-MX" dirty="0"/>
          </a:p>
        </p:txBody>
      </p:sp>
    </p:spTree>
    <p:extLst>
      <p:ext uri="{BB962C8B-B14F-4D97-AF65-F5344CB8AC3E}">
        <p14:creationId xmlns:p14="http://schemas.microsoft.com/office/powerpoint/2010/main" val="302015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Algoritmos de búsqueda en sistemas p2p no estructurados (continuación)</a:t>
            </a:r>
          </a:p>
        </p:txBody>
      </p:sp>
      <p:sp>
        <p:nvSpPr>
          <p:cNvPr id="3" name="Marcador de contenido 2"/>
          <p:cNvSpPr>
            <a:spLocks noGrp="1"/>
          </p:cNvSpPr>
          <p:nvPr>
            <p:ph idx="1"/>
          </p:nvPr>
        </p:nvSpPr>
        <p:spPr/>
        <p:txBody>
          <a:bodyPr/>
          <a:lstStyle/>
          <a:p>
            <a:r>
              <a:rPr lang="es-MX" dirty="0" smtClean="0"/>
              <a:t>Búsqueda basada en índices locales</a:t>
            </a:r>
          </a:p>
          <a:p>
            <a:pPr lvl="1"/>
            <a:r>
              <a:rPr lang="es-MX" dirty="0" smtClean="0"/>
              <a:t>Cada nodo mantiene un índice con el contenido de todos los nodos vecinos alcanzables con ‘k’ saltos, de este modo cada nodo puede responder directamente por solicitudes de datos en su índice local sin necesidad de consultar más nodos.</a:t>
            </a:r>
          </a:p>
          <a:p>
            <a:pPr lvl="1"/>
            <a:r>
              <a:rPr lang="es-MX" dirty="0" smtClean="0"/>
              <a:t>La finalidad es tener el mismo número de resultados que por el método BFS, pero generando menos mensajes. </a:t>
            </a:r>
          </a:p>
          <a:p>
            <a:pPr lvl="1"/>
            <a:r>
              <a:rPr lang="es-MX" dirty="0" smtClean="0"/>
              <a:t>Todos los nodos usan la misma política de profundidad de búsqueda (P).</a:t>
            </a:r>
          </a:p>
          <a:p>
            <a:pPr lvl="1"/>
            <a:r>
              <a:rPr lang="es-MX" dirty="0"/>
              <a:t>N</a:t>
            </a:r>
            <a:r>
              <a:rPr lang="es-MX" dirty="0" smtClean="0"/>
              <a:t>odos cuyas profundidades están listadas en P, verifican en sus índices si se encuentran los datos consultados y devuelven los resultados en caso de encontrarse.</a:t>
            </a:r>
            <a:endParaRPr lang="es-MX" dirty="0"/>
          </a:p>
        </p:txBody>
      </p:sp>
      <p:sp>
        <p:nvSpPr>
          <p:cNvPr id="4" name="CuadroTexto 3"/>
          <p:cNvSpPr txBox="1"/>
          <p:nvPr/>
        </p:nvSpPr>
        <p:spPr>
          <a:xfrm>
            <a:off x="1413933" y="6239933"/>
            <a:ext cx="9287934" cy="369332"/>
          </a:xfrm>
          <a:prstGeom prst="rect">
            <a:avLst/>
          </a:prstGeom>
          <a:noFill/>
        </p:spPr>
        <p:txBody>
          <a:bodyPr wrap="square" rtlCol="0">
            <a:spAutoFit/>
          </a:bodyPr>
          <a:lstStyle/>
          <a:p>
            <a:r>
              <a:rPr lang="es-MX" dirty="0" smtClean="0"/>
              <a:t>*Fuente: https://courses.cs.washington.edu/courses/cse522/05au/searchingsurvey.pdf</a:t>
            </a:r>
            <a:endParaRPr lang="es-MX" dirty="0"/>
          </a:p>
        </p:txBody>
      </p:sp>
    </p:spTree>
    <p:extLst>
      <p:ext uri="{BB962C8B-B14F-4D97-AF65-F5344CB8AC3E}">
        <p14:creationId xmlns:p14="http://schemas.microsoft.com/office/powerpoint/2010/main" val="38224430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Algoritmos de búsqueda en sistemas p2p no estructurados (continuación)</a:t>
            </a:r>
          </a:p>
        </p:txBody>
      </p:sp>
      <p:sp>
        <p:nvSpPr>
          <p:cNvPr id="3" name="Marcador de contenido 2"/>
          <p:cNvSpPr>
            <a:spLocks noGrp="1"/>
          </p:cNvSpPr>
          <p:nvPr>
            <p:ph idx="1"/>
          </p:nvPr>
        </p:nvSpPr>
        <p:spPr/>
        <p:txBody>
          <a:bodyPr/>
          <a:lstStyle/>
          <a:p>
            <a:r>
              <a:rPr lang="es-MX" dirty="0" smtClean="0"/>
              <a:t>Búsqueda basada en índices locales</a:t>
            </a:r>
          </a:p>
          <a:p>
            <a:pPr lvl="1"/>
            <a:r>
              <a:rPr lang="es-MX" dirty="0" smtClean="0"/>
              <a:t>Ej. Suponiendo que P={0,2,5}, El nodo solicitante tendría una profundidad igual a 0, pues es el mismo, entonces reenviará la solicitud de búsqueda a todos sus vecinos con profundidad igual a 1 (TTL=1).</a:t>
            </a:r>
          </a:p>
          <a:p>
            <a:pPr lvl="1"/>
            <a:r>
              <a:rPr lang="es-MX" dirty="0" smtClean="0"/>
              <a:t>Como 1 no está listado en P, estos nodos no procesarán la consulta y solo la retransmitirán a sus vecinos (TTL=2). Como 2 si está en P, estos nodos si procesarán la consulta y posteriormente propagarán la consulta a sus vecinos (TTL=3).</a:t>
            </a:r>
          </a:p>
          <a:p>
            <a:pPr lvl="1"/>
            <a:r>
              <a:rPr lang="es-MX" dirty="0" smtClean="0"/>
              <a:t>Como 3 no está en P, estos nodos no procesarán la consulta y solo la retransmitirán a sus vecinos (TTL=4). 4 tampoco se encuentra en P, por lo que estos nodos tampoco procesarán la consulta y solo la propagarán a los vecinos (TTL=5).</a:t>
            </a:r>
            <a:endParaRPr lang="es-MX" dirty="0"/>
          </a:p>
        </p:txBody>
      </p:sp>
      <p:sp>
        <p:nvSpPr>
          <p:cNvPr id="4" name="CuadroTexto 3"/>
          <p:cNvSpPr txBox="1"/>
          <p:nvPr/>
        </p:nvSpPr>
        <p:spPr>
          <a:xfrm>
            <a:off x="1413933" y="6239933"/>
            <a:ext cx="9287934" cy="369332"/>
          </a:xfrm>
          <a:prstGeom prst="rect">
            <a:avLst/>
          </a:prstGeom>
          <a:noFill/>
        </p:spPr>
        <p:txBody>
          <a:bodyPr wrap="square" rtlCol="0">
            <a:spAutoFit/>
          </a:bodyPr>
          <a:lstStyle/>
          <a:p>
            <a:r>
              <a:rPr lang="es-MX" dirty="0" smtClean="0"/>
              <a:t>*Fuente: https://courses.cs.washington.edu/courses/cse522/05au/searchingsurvey.pdf</a:t>
            </a:r>
            <a:endParaRPr lang="es-MX" dirty="0"/>
          </a:p>
        </p:txBody>
      </p:sp>
    </p:spTree>
    <p:extLst>
      <p:ext uri="{BB962C8B-B14F-4D97-AF65-F5344CB8AC3E}">
        <p14:creationId xmlns:p14="http://schemas.microsoft.com/office/powerpoint/2010/main" val="17689163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Algoritmos de búsqueda en sistemas p2p no estructurados (continuación)</a:t>
            </a:r>
          </a:p>
        </p:txBody>
      </p:sp>
      <p:sp>
        <p:nvSpPr>
          <p:cNvPr id="3" name="Marcador de contenido 2"/>
          <p:cNvSpPr>
            <a:spLocks noGrp="1"/>
          </p:cNvSpPr>
          <p:nvPr>
            <p:ph idx="1"/>
          </p:nvPr>
        </p:nvSpPr>
        <p:spPr/>
        <p:txBody>
          <a:bodyPr/>
          <a:lstStyle/>
          <a:p>
            <a:r>
              <a:rPr lang="es-MX" dirty="0" smtClean="0"/>
              <a:t>Búsqueda basada en índices locales</a:t>
            </a:r>
          </a:p>
          <a:p>
            <a:pPr lvl="1"/>
            <a:r>
              <a:rPr lang="es-MX" dirty="0" smtClean="0"/>
              <a:t>5 si está en P y es el último nivel de propagación, por lo que estos nodos si procesarán la consulta en sus índices locales y ya no seguirán propagando la consulta.</a:t>
            </a:r>
          </a:p>
          <a:p>
            <a:pPr lvl="1"/>
            <a:r>
              <a:rPr lang="es-MX" dirty="0" smtClean="0"/>
              <a:t>En este punto, la consulta es terminada aún si no se ha encontrado ningún resultado pues ya se llegó al límite de profundidad de búsqueda.</a:t>
            </a:r>
          </a:p>
          <a:p>
            <a:pPr lvl="1"/>
            <a:r>
              <a:rPr lang="es-MX" dirty="0" smtClean="0"/>
              <a:t>El índice local es actualizado cada que un nodo se une o deja el sistema p2p.</a:t>
            </a:r>
          </a:p>
          <a:p>
            <a:pPr lvl="1"/>
            <a:r>
              <a:rPr lang="es-MX" dirty="0" smtClean="0"/>
              <a:t>Las actualizaciones se realizan mediante mensajes de tipo “</a:t>
            </a:r>
            <a:r>
              <a:rPr lang="es-MX" dirty="0" err="1" smtClean="0"/>
              <a:t>join</a:t>
            </a:r>
            <a:r>
              <a:rPr lang="es-MX" dirty="0" smtClean="0"/>
              <a:t>”, los cuales contienen metadatos( un índice) de los datos contenidos en el nodo entrante/saliente, así como un TTL indicando a cuantos niveles se propagará la actualización.</a:t>
            </a:r>
            <a:endParaRPr lang="es-MX" dirty="0"/>
          </a:p>
        </p:txBody>
      </p:sp>
      <p:sp>
        <p:nvSpPr>
          <p:cNvPr id="4" name="CuadroTexto 3"/>
          <p:cNvSpPr txBox="1"/>
          <p:nvPr/>
        </p:nvSpPr>
        <p:spPr>
          <a:xfrm>
            <a:off x="1413933" y="6239933"/>
            <a:ext cx="9287934" cy="369332"/>
          </a:xfrm>
          <a:prstGeom prst="rect">
            <a:avLst/>
          </a:prstGeom>
          <a:noFill/>
        </p:spPr>
        <p:txBody>
          <a:bodyPr wrap="square" rtlCol="0">
            <a:spAutoFit/>
          </a:bodyPr>
          <a:lstStyle/>
          <a:p>
            <a:r>
              <a:rPr lang="es-MX" dirty="0" smtClean="0"/>
              <a:t>*Fuente: https://courses.cs.washington.edu/courses/cse522/05au/searchingsurvey.pdf</a:t>
            </a:r>
            <a:endParaRPr lang="es-MX" dirty="0"/>
          </a:p>
        </p:txBody>
      </p:sp>
    </p:spTree>
    <p:extLst>
      <p:ext uri="{BB962C8B-B14F-4D97-AF65-F5344CB8AC3E}">
        <p14:creationId xmlns:p14="http://schemas.microsoft.com/office/powerpoint/2010/main" val="12770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Algoritmos de búsqueda en sistemas p2p no estructurados (continuación)</a:t>
            </a:r>
          </a:p>
        </p:txBody>
      </p:sp>
      <p:sp>
        <p:nvSpPr>
          <p:cNvPr id="3" name="Marcador de contenido 2"/>
          <p:cNvSpPr>
            <a:spLocks noGrp="1"/>
          </p:cNvSpPr>
          <p:nvPr>
            <p:ph idx="1"/>
          </p:nvPr>
        </p:nvSpPr>
        <p:spPr/>
        <p:txBody>
          <a:bodyPr>
            <a:normAutofit/>
          </a:bodyPr>
          <a:lstStyle/>
          <a:p>
            <a:r>
              <a:rPr lang="es-MX" dirty="0" smtClean="0"/>
              <a:t>Búsqueda basada en índices de enrutamiento</a:t>
            </a:r>
          </a:p>
          <a:p>
            <a:pPr lvl="1"/>
            <a:r>
              <a:rPr lang="es-MX" dirty="0" smtClean="0"/>
              <a:t>Considera consultas basadas en el contenido del archivo (no el nombre).</a:t>
            </a:r>
          </a:p>
          <a:p>
            <a:pPr lvl="1"/>
            <a:r>
              <a:rPr lang="es-MX" dirty="0" smtClean="0"/>
              <a:t>Cada nodo mantiene un índice local de su propia base de datos de documentos sobre palabras clave contenidas en esos documentos.</a:t>
            </a:r>
          </a:p>
          <a:p>
            <a:pPr lvl="1"/>
            <a:r>
              <a:rPr lang="es-MX" dirty="0" smtClean="0"/>
              <a:t>La meta de un Índice de Enrutamiento (RI) es facilitar a un nodo elegir los mejores vecinos a los cuales realizar las consultas.</a:t>
            </a:r>
          </a:p>
          <a:p>
            <a:pPr lvl="1"/>
            <a:r>
              <a:rPr lang="es-MX" dirty="0" smtClean="0"/>
              <a:t>Un RI es una estructura de datos distribuida, en la cual una vez realizada una consulta de contenido se calculan los “m” mejores vecinos.</a:t>
            </a:r>
          </a:p>
          <a:p>
            <a:pPr lvl="1"/>
            <a:r>
              <a:rPr lang="es-MX" dirty="0" smtClean="0"/>
              <a:t>Un buen vecino es aquél a través del cual muchos documentos pueden ser encontrados rápidamente.</a:t>
            </a:r>
          </a:p>
          <a:p>
            <a:pPr lvl="1"/>
            <a:endParaRPr lang="es-MX" dirty="0"/>
          </a:p>
        </p:txBody>
      </p:sp>
      <p:sp>
        <p:nvSpPr>
          <p:cNvPr id="4" name="CuadroTexto 3"/>
          <p:cNvSpPr txBox="1"/>
          <p:nvPr/>
        </p:nvSpPr>
        <p:spPr>
          <a:xfrm>
            <a:off x="1413933" y="6239933"/>
            <a:ext cx="9287934" cy="369332"/>
          </a:xfrm>
          <a:prstGeom prst="rect">
            <a:avLst/>
          </a:prstGeom>
          <a:noFill/>
        </p:spPr>
        <p:txBody>
          <a:bodyPr wrap="square" rtlCol="0">
            <a:spAutoFit/>
          </a:bodyPr>
          <a:lstStyle/>
          <a:p>
            <a:r>
              <a:rPr lang="es-MX" dirty="0" smtClean="0"/>
              <a:t>*Fuente: https://courses.cs.washington.edu/courses/cse522/05au/searchingsurvey.pdf</a:t>
            </a:r>
            <a:endParaRPr lang="es-MX" dirty="0"/>
          </a:p>
        </p:txBody>
      </p:sp>
    </p:spTree>
    <p:extLst>
      <p:ext uri="{BB962C8B-B14F-4D97-AF65-F5344CB8AC3E}">
        <p14:creationId xmlns:p14="http://schemas.microsoft.com/office/powerpoint/2010/main" val="26973431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Algoritmos de búsqueda en sistemas p2p no estructurados (continuación)</a:t>
            </a:r>
          </a:p>
        </p:txBody>
      </p:sp>
      <p:sp>
        <p:nvSpPr>
          <p:cNvPr id="3" name="Marcador de contenido 2"/>
          <p:cNvSpPr>
            <a:spLocks noGrp="1"/>
          </p:cNvSpPr>
          <p:nvPr>
            <p:ph idx="1"/>
          </p:nvPr>
        </p:nvSpPr>
        <p:spPr/>
        <p:txBody>
          <a:bodyPr>
            <a:normAutofit lnSpcReduction="10000"/>
          </a:bodyPr>
          <a:lstStyle/>
          <a:p>
            <a:r>
              <a:rPr lang="es-MX" dirty="0" smtClean="0"/>
              <a:t>Búsqueda basada en índices de enrutamiento</a:t>
            </a:r>
          </a:p>
          <a:p>
            <a:pPr lvl="1"/>
            <a:r>
              <a:rPr lang="es-MX" dirty="0" smtClean="0"/>
              <a:t>Un RI está organizado con base en las rutas de un solo salto y los temas del documento.</a:t>
            </a:r>
          </a:p>
          <a:p>
            <a:pPr lvl="1"/>
            <a:r>
              <a:rPr lang="es-MX" dirty="0" smtClean="0"/>
              <a:t>Hay una entrada de índice por ruta (por vecino) por tema.</a:t>
            </a:r>
          </a:p>
          <a:p>
            <a:pPr lvl="1"/>
            <a:r>
              <a:rPr lang="es-MX" dirty="0" smtClean="0"/>
              <a:t>Ej. La entrada RI (foto, 2) en el nodo 1 almacena información sobre el tema “foto” que puede ser encontrado a través de la ruta 1-&gt;2. Esta entrada sugiere un posible resultado de la consulta si 1 reenvía la consulta a 2 (no significa que los documentos foto estén en 2, solo que pueden ser encontrados siguiendo esa ruta).</a:t>
            </a:r>
          </a:p>
          <a:p>
            <a:pPr lvl="1"/>
            <a:r>
              <a:rPr lang="es-MX" dirty="0" smtClean="0"/>
              <a:t>Hay 3 tipos de RI:</a:t>
            </a:r>
          </a:p>
          <a:p>
            <a:pPr lvl="2"/>
            <a:r>
              <a:rPr lang="es-MX" dirty="0" smtClean="0"/>
              <a:t>RI compuesto</a:t>
            </a:r>
          </a:p>
          <a:p>
            <a:pPr lvl="2"/>
            <a:r>
              <a:rPr lang="es-MX" dirty="0" smtClean="0"/>
              <a:t>RI cuenta de saltos</a:t>
            </a:r>
          </a:p>
          <a:p>
            <a:pPr lvl="2"/>
            <a:r>
              <a:rPr lang="es-MX" dirty="0" smtClean="0"/>
              <a:t>RI exponencialmente agregado</a:t>
            </a:r>
          </a:p>
          <a:p>
            <a:pPr lvl="1"/>
            <a:endParaRPr lang="es-MX" dirty="0" smtClean="0"/>
          </a:p>
        </p:txBody>
      </p:sp>
      <p:sp>
        <p:nvSpPr>
          <p:cNvPr id="4" name="CuadroTexto 3"/>
          <p:cNvSpPr txBox="1"/>
          <p:nvPr/>
        </p:nvSpPr>
        <p:spPr>
          <a:xfrm>
            <a:off x="1413933" y="6239933"/>
            <a:ext cx="9287934" cy="369332"/>
          </a:xfrm>
          <a:prstGeom prst="rect">
            <a:avLst/>
          </a:prstGeom>
          <a:noFill/>
        </p:spPr>
        <p:txBody>
          <a:bodyPr wrap="square" rtlCol="0">
            <a:spAutoFit/>
          </a:bodyPr>
          <a:lstStyle/>
          <a:p>
            <a:r>
              <a:rPr lang="es-MX" dirty="0" smtClean="0"/>
              <a:t>*Fuente: https://courses.cs.washington.edu/courses/cse522/05au/searchingsurvey.pdf</a:t>
            </a:r>
            <a:endParaRPr lang="es-MX" dirty="0"/>
          </a:p>
        </p:txBody>
      </p:sp>
    </p:spTree>
    <p:extLst>
      <p:ext uri="{BB962C8B-B14F-4D97-AF65-F5344CB8AC3E}">
        <p14:creationId xmlns:p14="http://schemas.microsoft.com/office/powerpoint/2010/main" val="41793055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Algoritmos de búsqueda en sistemas p2p no estructurados (continuación)</a:t>
            </a:r>
          </a:p>
        </p:txBody>
      </p:sp>
      <p:sp>
        <p:nvSpPr>
          <p:cNvPr id="3" name="Marcador de contenido 2"/>
          <p:cNvSpPr>
            <a:spLocks noGrp="1"/>
          </p:cNvSpPr>
          <p:nvPr>
            <p:ph idx="1"/>
          </p:nvPr>
        </p:nvSpPr>
        <p:spPr/>
        <p:txBody>
          <a:bodyPr>
            <a:normAutofit/>
          </a:bodyPr>
          <a:lstStyle/>
          <a:p>
            <a:r>
              <a:rPr lang="es-MX" dirty="0" smtClean="0"/>
              <a:t>Búsqueda basada en índices de enrutamiento</a:t>
            </a:r>
          </a:p>
          <a:p>
            <a:pPr lvl="1"/>
            <a:r>
              <a:rPr lang="es-MX" dirty="0" smtClean="0"/>
              <a:t>RI compuesto (CRI): almacena información acerca del número de documentos en c/tema de interés que pueden ser encontrados si una consulta es reenviada a un vecino de un salto.</a:t>
            </a:r>
          </a:p>
          <a:p>
            <a:pPr lvl="1"/>
            <a:endParaRPr lang="es-MX" dirty="0" smtClean="0"/>
          </a:p>
          <a:p>
            <a:pPr lvl="1"/>
            <a:endParaRPr lang="es-MX" dirty="0" smtClean="0"/>
          </a:p>
          <a:p>
            <a:pPr lvl="1"/>
            <a:endParaRPr lang="es-MX" dirty="0"/>
          </a:p>
          <a:p>
            <a:pPr lvl="1"/>
            <a:endParaRPr lang="es-MX" dirty="0" smtClean="0"/>
          </a:p>
          <a:p>
            <a:pPr lvl="1"/>
            <a:endParaRPr lang="es-MX" dirty="0" smtClean="0"/>
          </a:p>
        </p:txBody>
      </p:sp>
      <p:sp>
        <p:nvSpPr>
          <p:cNvPr id="4" name="CuadroTexto 3"/>
          <p:cNvSpPr txBox="1"/>
          <p:nvPr/>
        </p:nvSpPr>
        <p:spPr>
          <a:xfrm>
            <a:off x="1413933" y="6239933"/>
            <a:ext cx="9287934" cy="369332"/>
          </a:xfrm>
          <a:prstGeom prst="rect">
            <a:avLst/>
          </a:prstGeom>
          <a:noFill/>
        </p:spPr>
        <p:txBody>
          <a:bodyPr wrap="square" rtlCol="0">
            <a:spAutoFit/>
          </a:bodyPr>
          <a:lstStyle/>
          <a:p>
            <a:r>
              <a:rPr lang="es-MX" dirty="0" smtClean="0"/>
              <a:t>*Fuente: </a:t>
            </a:r>
            <a:r>
              <a:rPr lang="es-MX" dirty="0"/>
              <a:t>https://pdfs.semanticscholar.org/4247/35cb4e37bceba4aa23d07a8a2093de57f44a.pdf</a:t>
            </a:r>
          </a:p>
        </p:txBody>
      </p:sp>
      <p:graphicFrame>
        <p:nvGraphicFramePr>
          <p:cNvPr id="6" name="Tabla 5"/>
          <p:cNvGraphicFramePr>
            <a:graphicFrameLocks noGrp="1"/>
          </p:cNvGraphicFramePr>
          <p:nvPr>
            <p:extLst>
              <p:ext uri="{D42A27DB-BD31-4B8C-83A1-F6EECF244321}">
                <p14:modId xmlns:p14="http://schemas.microsoft.com/office/powerpoint/2010/main" val="366356363"/>
              </p:ext>
            </p:extLst>
          </p:nvPr>
        </p:nvGraphicFramePr>
        <p:xfrm>
          <a:off x="2700866" y="3427148"/>
          <a:ext cx="8128002" cy="2062480"/>
        </p:xfrm>
        <a:graphic>
          <a:graphicData uri="http://schemas.openxmlformats.org/drawingml/2006/table">
            <a:tbl>
              <a:tblPr firstRow="1" bandRow="1">
                <a:tableStyleId>{5C22544A-7EE6-4342-B048-85BDC9FD1C3A}</a:tableStyleId>
              </a:tblPr>
              <a:tblGrid>
                <a:gridCol w="1354667"/>
                <a:gridCol w="1354667"/>
                <a:gridCol w="1354667"/>
                <a:gridCol w="1354667"/>
                <a:gridCol w="1354667"/>
                <a:gridCol w="1354667"/>
              </a:tblGrid>
              <a:tr h="370840">
                <a:tc rowSpan="2">
                  <a:txBody>
                    <a:bodyPr/>
                    <a:lstStyle/>
                    <a:p>
                      <a:pPr algn="ctr"/>
                      <a:r>
                        <a:rPr lang="es-MX" dirty="0" smtClean="0"/>
                        <a:t>Ruta</a:t>
                      </a:r>
                      <a:endParaRPr lang="es-MX" dirty="0"/>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600" dirty="0" smtClean="0"/>
                        <a:t>Número documentos</a:t>
                      </a:r>
                    </a:p>
                    <a:p>
                      <a:pPr algn="ctr"/>
                      <a:endParaRPr lang="es-MX" dirty="0"/>
                    </a:p>
                  </a:txBody>
                  <a:tcPr/>
                </a:tc>
                <a:tc gridSpan="4">
                  <a:txBody>
                    <a:bodyPr/>
                    <a:lstStyle/>
                    <a:p>
                      <a:pPr algn="ctr"/>
                      <a:r>
                        <a:rPr lang="es-MX" dirty="0" smtClean="0"/>
                        <a:t>Documentos del tema</a:t>
                      </a:r>
                      <a:endParaRPr lang="es-MX" dirty="0"/>
                    </a:p>
                  </a:txBody>
                  <a:tcPr/>
                </a:tc>
                <a:tc hMerge="1">
                  <a:txBody>
                    <a:bodyPr/>
                    <a:lstStyle/>
                    <a:p>
                      <a:pPr algn="ctr"/>
                      <a:endParaRPr lang="es-MX" dirty="0"/>
                    </a:p>
                  </a:txBody>
                  <a:tcPr/>
                </a:tc>
                <a:tc hMerge="1">
                  <a:txBody>
                    <a:bodyPr/>
                    <a:lstStyle/>
                    <a:p>
                      <a:pPr algn="ctr"/>
                      <a:endParaRPr lang="es-MX" dirty="0"/>
                    </a:p>
                  </a:txBody>
                  <a:tcPr/>
                </a:tc>
                <a:tc hMerge="1">
                  <a:txBody>
                    <a:bodyPr/>
                    <a:lstStyle/>
                    <a:p>
                      <a:pPr algn="ctr"/>
                      <a:endParaRPr lang="es-MX" dirty="0"/>
                    </a:p>
                  </a:txBody>
                  <a:tcPr/>
                </a:tc>
              </a:tr>
              <a:tr h="370840">
                <a:tc vMerge="1">
                  <a:txBody>
                    <a:bodyPr/>
                    <a:lstStyle/>
                    <a:p>
                      <a:pPr algn="ctr"/>
                      <a:endParaRPr lang="es-MX" dirty="0"/>
                    </a:p>
                  </a:txBody>
                  <a:tcPr/>
                </a:tc>
                <a:tc vMerge="1">
                  <a:txBody>
                    <a:bodyPr/>
                    <a:lstStyle/>
                    <a:p>
                      <a:pPr algn="ctr"/>
                      <a:endParaRPr lang="es-MX" dirty="0"/>
                    </a:p>
                  </a:txBody>
                  <a:tcPr/>
                </a:tc>
                <a:tc>
                  <a:txBody>
                    <a:bodyPr/>
                    <a:lstStyle/>
                    <a:p>
                      <a:pPr algn="ctr"/>
                      <a:r>
                        <a:rPr lang="es-MX" sz="1600" dirty="0" smtClean="0"/>
                        <a:t>Machine</a:t>
                      </a:r>
                      <a:r>
                        <a:rPr lang="es-MX" sz="1600" baseline="0" dirty="0" smtClean="0"/>
                        <a:t> </a:t>
                      </a:r>
                      <a:r>
                        <a:rPr lang="es-MX" sz="1600" baseline="0" dirty="0" err="1" smtClean="0"/>
                        <a:t>Learning</a:t>
                      </a:r>
                      <a:endParaRPr lang="es-MX" sz="1600" dirty="0"/>
                    </a:p>
                  </a:txBody>
                  <a:tcPr/>
                </a:tc>
                <a:tc>
                  <a:txBody>
                    <a:bodyPr/>
                    <a:lstStyle/>
                    <a:p>
                      <a:pPr algn="ctr"/>
                      <a:r>
                        <a:rPr lang="es-MX" sz="1600" dirty="0" smtClean="0"/>
                        <a:t>Fotos</a:t>
                      </a:r>
                      <a:endParaRPr lang="es-MX" sz="1600" dirty="0"/>
                    </a:p>
                  </a:txBody>
                  <a:tcPr/>
                </a:tc>
                <a:tc>
                  <a:txBody>
                    <a:bodyPr/>
                    <a:lstStyle/>
                    <a:p>
                      <a:pPr algn="ctr"/>
                      <a:r>
                        <a:rPr lang="es-MX" sz="1600" dirty="0" smtClean="0"/>
                        <a:t>Educación</a:t>
                      </a:r>
                      <a:endParaRPr lang="es-MX" sz="1600" dirty="0"/>
                    </a:p>
                  </a:txBody>
                  <a:tcPr/>
                </a:tc>
                <a:tc>
                  <a:txBody>
                    <a:bodyPr/>
                    <a:lstStyle/>
                    <a:p>
                      <a:pPr algn="ctr"/>
                      <a:r>
                        <a:rPr lang="es-MX" sz="1600" dirty="0" smtClean="0"/>
                        <a:t>Rusia</a:t>
                      </a:r>
                      <a:endParaRPr lang="es-MX" sz="1600" dirty="0"/>
                    </a:p>
                  </a:txBody>
                  <a:tcPr/>
                </a:tc>
              </a:tr>
              <a:tr h="370840">
                <a:tc>
                  <a:txBody>
                    <a:bodyPr/>
                    <a:lstStyle/>
                    <a:p>
                      <a:pPr algn="ctr"/>
                      <a:r>
                        <a:rPr lang="es-MX" sz="1600" dirty="0" smtClean="0"/>
                        <a:t>1</a:t>
                      </a:r>
                      <a:endParaRPr lang="es-MX" sz="1600" dirty="0"/>
                    </a:p>
                  </a:txBody>
                  <a:tcPr/>
                </a:tc>
                <a:tc>
                  <a:txBody>
                    <a:bodyPr/>
                    <a:lstStyle/>
                    <a:p>
                      <a:pPr algn="ctr"/>
                      <a:r>
                        <a:rPr lang="es-MX" sz="1600" dirty="0" smtClean="0"/>
                        <a:t>2000</a:t>
                      </a:r>
                      <a:endParaRPr lang="es-MX" sz="1600" dirty="0"/>
                    </a:p>
                  </a:txBody>
                  <a:tcPr/>
                </a:tc>
                <a:tc>
                  <a:txBody>
                    <a:bodyPr/>
                    <a:lstStyle/>
                    <a:p>
                      <a:pPr algn="ctr"/>
                      <a:r>
                        <a:rPr lang="es-MX" sz="1600" dirty="0" smtClean="0"/>
                        <a:t>500</a:t>
                      </a:r>
                      <a:endParaRPr lang="es-MX" sz="1600" dirty="0"/>
                    </a:p>
                  </a:txBody>
                  <a:tcPr/>
                </a:tc>
                <a:tc>
                  <a:txBody>
                    <a:bodyPr/>
                    <a:lstStyle/>
                    <a:p>
                      <a:pPr algn="ctr"/>
                      <a:r>
                        <a:rPr lang="es-MX" sz="1600" dirty="0" smtClean="0"/>
                        <a:t>400</a:t>
                      </a:r>
                      <a:endParaRPr lang="es-MX" sz="1600" dirty="0"/>
                    </a:p>
                  </a:txBody>
                  <a:tcPr/>
                </a:tc>
                <a:tc>
                  <a:txBody>
                    <a:bodyPr/>
                    <a:lstStyle/>
                    <a:p>
                      <a:pPr algn="ctr"/>
                      <a:r>
                        <a:rPr lang="es-MX" sz="1600" dirty="0" smtClean="0"/>
                        <a:t>100</a:t>
                      </a:r>
                      <a:endParaRPr lang="es-MX" sz="1600" dirty="0"/>
                    </a:p>
                  </a:txBody>
                  <a:tcPr/>
                </a:tc>
                <a:tc>
                  <a:txBody>
                    <a:bodyPr/>
                    <a:lstStyle/>
                    <a:p>
                      <a:pPr algn="ctr"/>
                      <a:r>
                        <a:rPr lang="es-MX" sz="1600" dirty="0" smtClean="0"/>
                        <a:t>1</a:t>
                      </a:r>
                      <a:endParaRPr lang="es-MX" sz="1600" dirty="0"/>
                    </a:p>
                  </a:txBody>
                  <a:tcPr/>
                </a:tc>
              </a:tr>
              <a:tr h="370840">
                <a:tc>
                  <a:txBody>
                    <a:bodyPr/>
                    <a:lstStyle/>
                    <a:p>
                      <a:pPr algn="ctr"/>
                      <a:r>
                        <a:rPr lang="es-MX" sz="1600" dirty="0" smtClean="0"/>
                        <a:t>4</a:t>
                      </a:r>
                      <a:endParaRPr lang="es-MX" sz="1600" dirty="0"/>
                    </a:p>
                  </a:txBody>
                  <a:tcPr/>
                </a:tc>
                <a:tc>
                  <a:txBody>
                    <a:bodyPr/>
                    <a:lstStyle/>
                    <a:p>
                      <a:pPr algn="ctr"/>
                      <a:r>
                        <a:rPr lang="es-MX" sz="1600" dirty="0" smtClean="0"/>
                        <a:t>900</a:t>
                      </a:r>
                      <a:endParaRPr lang="es-MX" sz="1600" dirty="0"/>
                    </a:p>
                  </a:txBody>
                  <a:tcPr/>
                </a:tc>
                <a:tc>
                  <a:txBody>
                    <a:bodyPr/>
                    <a:lstStyle/>
                    <a:p>
                      <a:pPr algn="ctr"/>
                      <a:r>
                        <a:rPr lang="es-MX" sz="1600" dirty="0" smtClean="0"/>
                        <a:t>0</a:t>
                      </a:r>
                      <a:endParaRPr lang="es-MX" sz="1600" dirty="0"/>
                    </a:p>
                  </a:txBody>
                  <a:tcPr/>
                </a:tc>
                <a:tc>
                  <a:txBody>
                    <a:bodyPr/>
                    <a:lstStyle/>
                    <a:p>
                      <a:pPr algn="ctr"/>
                      <a:r>
                        <a:rPr lang="es-MX" sz="1600" dirty="0" smtClean="0"/>
                        <a:t>300</a:t>
                      </a:r>
                      <a:endParaRPr lang="es-MX" sz="1600" dirty="0"/>
                    </a:p>
                  </a:txBody>
                  <a:tcPr/>
                </a:tc>
                <a:tc>
                  <a:txBody>
                    <a:bodyPr/>
                    <a:lstStyle/>
                    <a:p>
                      <a:pPr algn="ctr"/>
                      <a:r>
                        <a:rPr lang="es-MX" sz="1600" dirty="0" smtClean="0"/>
                        <a:t>180</a:t>
                      </a:r>
                      <a:endParaRPr lang="es-MX" sz="1600" dirty="0"/>
                    </a:p>
                  </a:txBody>
                  <a:tcPr/>
                </a:tc>
                <a:tc>
                  <a:txBody>
                    <a:bodyPr/>
                    <a:lstStyle/>
                    <a:p>
                      <a:pPr algn="ctr"/>
                      <a:r>
                        <a:rPr lang="es-MX" sz="1600" dirty="0" smtClean="0"/>
                        <a:t>300</a:t>
                      </a:r>
                      <a:endParaRPr lang="es-MX" sz="1600" dirty="0"/>
                    </a:p>
                  </a:txBody>
                  <a:tcPr/>
                </a:tc>
              </a:tr>
              <a:tr h="370840">
                <a:tc>
                  <a:txBody>
                    <a:bodyPr/>
                    <a:lstStyle/>
                    <a:p>
                      <a:pPr algn="ctr"/>
                      <a:r>
                        <a:rPr lang="es-MX" sz="1600" dirty="0" smtClean="0"/>
                        <a:t>12</a:t>
                      </a:r>
                      <a:endParaRPr lang="es-MX" sz="1600" dirty="0"/>
                    </a:p>
                  </a:txBody>
                  <a:tcPr/>
                </a:tc>
                <a:tc>
                  <a:txBody>
                    <a:bodyPr/>
                    <a:lstStyle/>
                    <a:p>
                      <a:pPr algn="ctr"/>
                      <a:r>
                        <a:rPr lang="es-MX" sz="1600" dirty="0" smtClean="0"/>
                        <a:t>800</a:t>
                      </a:r>
                      <a:endParaRPr lang="es-MX" sz="1600" dirty="0"/>
                    </a:p>
                  </a:txBody>
                  <a:tcPr/>
                </a:tc>
                <a:tc>
                  <a:txBody>
                    <a:bodyPr/>
                    <a:lstStyle/>
                    <a:p>
                      <a:pPr algn="ctr"/>
                      <a:r>
                        <a:rPr lang="es-MX" sz="1600" dirty="0" smtClean="0"/>
                        <a:t>40</a:t>
                      </a:r>
                      <a:endParaRPr lang="es-MX" sz="1600" dirty="0"/>
                    </a:p>
                  </a:txBody>
                  <a:tcPr/>
                </a:tc>
                <a:tc>
                  <a:txBody>
                    <a:bodyPr/>
                    <a:lstStyle/>
                    <a:p>
                      <a:pPr algn="ctr"/>
                      <a:r>
                        <a:rPr lang="es-MX" sz="1600" dirty="0" smtClean="0"/>
                        <a:t>80</a:t>
                      </a:r>
                      <a:endParaRPr lang="es-MX" sz="1600" dirty="0"/>
                    </a:p>
                  </a:txBody>
                  <a:tcPr/>
                </a:tc>
                <a:tc>
                  <a:txBody>
                    <a:bodyPr/>
                    <a:lstStyle/>
                    <a:p>
                      <a:pPr algn="ctr"/>
                      <a:r>
                        <a:rPr lang="es-MX" sz="1600" dirty="0" smtClean="0"/>
                        <a:t>20</a:t>
                      </a:r>
                      <a:endParaRPr lang="es-MX" sz="1600" dirty="0"/>
                    </a:p>
                  </a:txBody>
                  <a:tcPr/>
                </a:tc>
                <a:tc>
                  <a:txBody>
                    <a:bodyPr/>
                    <a:lstStyle/>
                    <a:p>
                      <a:pPr algn="ctr"/>
                      <a:r>
                        <a:rPr lang="es-MX" sz="1600" dirty="0" smtClean="0"/>
                        <a:t>300</a:t>
                      </a:r>
                      <a:endParaRPr lang="es-MX" sz="1600" dirty="0"/>
                    </a:p>
                  </a:txBody>
                  <a:tcPr/>
                </a:tc>
              </a:tr>
            </a:tbl>
          </a:graphicData>
        </a:graphic>
      </p:graphicFrame>
      <p:sp>
        <p:nvSpPr>
          <p:cNvPr id="7" name="CuadroTexto 6"/>
          <p:cNvSpPr txBox="1"/>
          <p:nvPr/>
        </p:nvSpPr>
        <p:spPr>
          <a:xfrm>
            <a:off x="5908703" y="5552598"/>
            <a:ext cx="1712328" cy="369332"/>
          </a:xfrm>
          <a:prstGeom prst="rect">
            <a:avLst/>
          </a:prstGeom>
          <a:noFill/>
        </p:spPr>
        <p:txBody>
          <a:bodyPr wrap="none" rtlCol="0">
            <a:spAutoFit/>
          </a:bodyPr>
          <a:lstStyle/>
          <a:p>
            <a:r>
              <a:rPr lang="es-MX" dirty="0" smtClean="0"/>
              <a:t>CRI en el nodo 2</a:t>
            </a:r>
            <a:endParaRPr lang="es-MX" dirty="0"/>
          </a:p>
        </p:txBody>
      </p:sp>
    </p:spTree>
    <p:extLst>
      <p:ext uri="{BB962C8B-B14F-4D97-AF65-F5344CB8AC3E}">
        <p14:creationId xmlns:p14="http://schemas.microsoft.com/office/powerpoint/2010/main" val="7639390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Algoritmos de búsqueda en sistemas p2p no estructurados (continuación)</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fontScale="92500" lnSpcReduction="10000"/>
              </a:bodyPr>
              <a:lstStyle/>
              <a:p>
                <a:r>
                  <a:rPr lang="es-MX" dirty="0" smtClean="0"/>
                  <a:t>Búsqueda basada en índices de enrutamiento</a:t>
                </a:r>
              </a:p>
              <a:p>
                <a:pPr lvl="1"/>
                <a:r>
                  <a:rPr lang="es-MX" dirty="0" smtClean="0"/>
                  <a:t>La calidad de un vecino para una consulta en CRI se mide en función del número de resultados que pueden ser encontrados en una ruta y se mide como:</a:t>
                </a:r>
              </a:p>
              <a:p>
                <a:pPr lvl="1"/>
                <a:endParaRPr lang="es-MX" dirty="0" smtClean="0"/>
              </a:p>
              <a:p>
                <a:pPr lvl="1"/>
                <a14:m>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m:t>
                        </m:r>
                        <m:r>
                          <a:rPr lang="es-MX" b="0" i="1" smtClean="0">
                            <a:latin typeface="Cambria Math" panose="02040503050406030204" pitchFamily="18" charset="0"/>
                          </a:rPr>
                          <m:t>𝑅𝑒𝑠𝑢𝑙𝑡𝑎𝑑𝑜𝑠</m:t>
                        </m:r>
                        <m:r>
                          <a:rPr lang="es-MX" b="0" i="1" smtClean="0">
                            <a:latin typeface="Cambria Math" panose="02040503050406030204" pitchFamily="18" charset="0"/>
                          </a:rPr>
                          <m:t> </m:t>
                        </m:r>
                        <m:r>
                          <a:rPr lang="es-MX" b="0" i="1" smtClean="0">
                            <a:latin typeface="Cambria Math" panose="02040503050406030204" pitchFamily="18" charset="0"/>
                          </a:rPr>
                          <m:t>𝑒𝑛</m:t>
                        </m:r>
                        <m:r>
                          <a:rPr lang="es-MX" b="0" i="1" smtClean="0">
                            <a:latin typeface="Cambria Math" panose="02040503050406030204" pitchFamily="18" charset="0"/>
                          </a:rPr>
                          <m:t> </m:t>
                        </m:r>
                        <m:r>
                          <a:rPr lang="es-MX" b="0" i="1" smtClean="0">
                            <a:latin typeface="Cambria Math" panose="02040503050406030204" pitchFamily="18" charset="0"/>
                          </a:rPr>
                          <m:t>𝑢𝑛𝑎</m:t>
                        </m:r>
                        <m:r>
                          <a:rPr lang="es-MX" b="0" i="1" smtClean="0">
                            <a:latin typeface="Cambria Math" panose="02040503050406030204" pitchFamily="18" charset="0"/>
                          </a:rPr>
                          <m:t> </m:t>
                        </m:r>
                        <m:r>
                          <a:rPr lang="es-MX" b="0" i="1" smtClean="0">
                            <a:latin typeface="Cambria Math" panose="02040503050406030204" pitchFamily="18" charset="0"/>
                          </a:rPr>
                          <m:t>𝑟𝑢𝑡𝑎</m:t>
                        </m:r>
                      </m:e>
                      <m:sub>
                        <m:r>
                          <a:rPr lang="es-MX" b="0" i="1" smtClean="0">
                            <a:latin typeface="Cambria Math" panose="02040503050406030204" pitchFamily="18" charset="0"/>
                          </a:rPr>
                          <m:t>𝑖</m:t>
                        </m:r>
                      </m:sub>
                    </m:sSub>
                    <m:r>
                      <a:rPr lang="es-MX" i="1" smtClean="0">
                        <a:latin typeface="Cambria Math" panose="02040503050406030204" pitchFamily="18" charset="0"/>
                      </a:rPr>
                      <m:t>=</m:t>
                    </m:r>
                    <m:r>
                      <a:rPr lang="es-MX" i="1">
                        <a:latin typeface="Cambria Math" panose="02040503050406030204" pitchFamily="18" charset="0"/>
                      </a:rPr>
                      <m:t>𝑁</m:t>
                    </m:r>
                    <m:r>
                      <a:rPr lang="es-MX" i="1">
                        <a:latin typeface="Cambria Math" panose="02040503050406030204" pitchFamily="18" charset="0"/>
                      </a:rPr>
                      <m:t>ú</m:t>
                    </m:r>
                    <m:r>
                      <a:rPr lang="es-MX" i="1">
                        <a:latin typeface="Cambria Math" panose="02040503050406030204" pitchFamily="18" charset="0"/>
                      </a:rPr>
                      <m:t>𝑚</m:t>
                    </m:r>
                    <m:r>
                      <a:rPr lang="es-MX" i="1">
                        <a:latin typeface="Cambria Math" panose="02040503050406030204" pitchFamily="18" charset="0"/>
                      </a:rPr>
                      <m:t>.</m:t>
                    </m:r>
                    <m:r>
                      <a:rPr lang="es-MX" i="1">
                        <a:latin typeface="Cambria Math" panose="02040503050406030204" pitchFamily="18" charset="0"/>
                      </a:rPr>
                      <m:t>𝑑𝑜𝑐𝑢𝑚𝑒𝑛𝑡𝑜𝑠</m:t>
                    </m:r>
                    <m:r>
                      <a:rPr lang="es-MX" i="1" smtClean="0">
                        <a:latin typeface="Cambria Math" panose="02040503050406030204" pitchFamily="18" charset="0"/>
                        <a:ea typeface="Cambria Math" panose="02040503050406030204" pitchFamily="18" charset="0"/>
                      </a:rPr>
                      <m:t>×</m:t>
                    </m:r>
                    <m:nary>
                      <m:naryPr>
                        <m:chr m:val="∏"/>
                        <m:limLoc m:val="subSup"/>
                        <m:supHide m:val="on"/>
                        <m:ctrlPr>
                          <a:rPr lang="es-MX" i="1" smtClean="0">
                            <a:latin typeface="Cambria Math" panose="02040503050406030204" pitchFamily="18" charset="0"/>
                            <a:ea typeface="Cambria Math" panose="02040503050406030204" pitchFamily="18" charset="0"/>
                          </a:rPr>
                        </m:ctrlPr>
                      </m:naryPr>
                      <m:sub>
                        <m:r>
                          <m:rPr>
                            <m:brk m:alnAt="9"/>
                          </m:rPr>
                          <a:rPr lang="es-MX" b="0" i="1" smtClean="0">
                            <a:latin typeface="Cambria Math" panose="02040503050406030204" pitchFamily="18" charset="0"/>
                            <a:ea typeface="Cambria Math" panose="02040503050406030204" pitchFamily="18" charset="0"/>
                          </a:rPr>
                          <m:t>𝑖</m:t>
                        </m:r>
                      </m:sub>
                      <m:sup/>
                      <m:e>
                        <m:f>
                          <m:fPr>
                            <m:ctrlPr>
                              <a:rPr lang="es-MX" i="1" smtClean="0">
                                <a:latin typeface="Cambria Math" panose="02040503050406030204" pitchFamily="18" charset="0"/>
                                <a:ea typeface="Cambria Math" panose="02040503050406030204" pitchFamily="18" charset="0"/>
                              </a:rPr>
                            </m:ctrlPr>
                          </m:fPr>
                          <m:num>
                            <m:r>
                              <a:rPr lang="es-MX" b="0" i="1" smtClean="0">
                                <a:latin typeface="Cambria Math" panose="02040503050406030204" pitchFamily="18" charset="0"/>
                                <a:ea typeface="Cambria Math" panose="02040503050406030204" pitchFamily="18" charset="0"/>
                              </a:rPr>
                              <m:t>𝐶𝑅𝐼</m:t>
                            </m:r>
                            <m:r>
                              <a:rPr lang="es-MX" b="0" i="1" smtClean="0">
                                <a:latin typeface="Cambria Math" panose="02040503050406030204" pitchFamily="18" charset="0"/>
                                <a:ea typeface="Cambria Math" panose="02040503050406030204" pitchFamily="18" charset="0"/>
                              </a:rPr>
                              <m:t>(</m:t>
                            </m:r>
                            <m:sSub>
                              <m:sSubPr>
                                <m:ctrlPr>
                                  <a:rPr lang="es-MX" b="0" i="1" smtClean="0">
                                    <a:latin typeface="Cambria Math" panose="02040503050406030204" pitchFamily="18" charset="0"/>
                                    <a:ea typeface="Cambria Math" panose="02040503050406030204" pitchFamily="18" charset="0"/>
                                  </a:rPr>
                                </m:ctrlPr>
                              </m:sSubPr>
                              <m:e>
                                <m:r>
                                  <a:rPr lang="es-MX" b="0" i="1" smtClean="0">
                                    <a:latin typeface="Cambria Math" panose="02040503050406030204" pitchFamily="18" charset="0"/>
                                    <a:ea typeface="Cambria Math" panose="02040503050406030204" pitchFamily="18" charset="0"/>
                                  </a:rPr>
                                  <m:t>𝑡</m:t>
                                </m:r>
                              </m:e>
                              <m:sub>
                                <m:r>
                                  <a:rPr lang="es-MX" b="0" i="1" smtClean="0">
                                    <a:latin typeface="Cambria Math" panose="02040503050406030204" pitchFamily="18" charset="0"/>
                                    <a:ea typeface="Cambria Math" panose="02040503050406030204" pitchFamily="18" charset="0"/>
                                  </a:rPr>
                                  <m:t>𝑖</m:t>
                                </m:r>
                              </m:sub>
                            </m:sSub>
                            <m:r>
                              <a:rPr lang="es-MX" b="0" i="1" smtClean="0">
                                <a:latin typeface="Cambria Math" panose="02040503050406030204" pitchFamily="18" charset="0"/>
                                <a:ea typeface="Cambria Math" panose="02040503050406030204" pitchFamily="18" charset="0"/>
                              </a:rPr>
                              <m:t>)</m:t>
                            </m:r>
                          </m:num>
                          <m:den>
                            <m:r>
                              <a:rPr lang="es-MX" i="1">
                                <a:latin typeface="Cambria Math" panose="02040503050406030204" pitchFamily="18" charset="0"/>
                              </a:rPr>
                              <m:t>𝑁</m:t>
                            </m:r>
                            <m:r>
                              <a:rPr lang="es-MX" i="1">
                                <a:latin typeface="Cambria Math" panose="02040503050406030204" pitchFamily="18" charset="0"/>
                              </a:rPr>
                              <m:t>ú</m:t>
                            </m:r>
                            <m:r>
                              <a:rPr lang="es-MX" i="1">
                                <a:latin typeface="Cambria Math" panose="02040503050406030204" pitchFamily="18" charset="0"/>
                              </a:rPr>
                              <m:t>𝑚</m:t>
                            </m:r>
                            <m:r>
                              <a:rPr lang="es-MX" i="1">
                                <a:latin typeface="Cambria Math" panose="02040503050406030204" pitchFamily="18" charset="0"/>
                              </a:rPr>
                              <m:t>.</m:t>
                            </m:r>
                            <m:r>
                              <a:rPr lang="es-MX" i="1">
                                <a:latin typeface="Cambria Math" panose="02040503050406030204" pitchFamily="18" charset="0"/>
                              </a:rPr>
                              <m:t>𝑑𝑜𝑐𝑢𝑚𝑒𝑛𝑡𝑜𝑠</m:t>
                            </m:r>
                          </m:den>
                        </m:f>
                      </m:e>
                    </m:nary>
                  </m:oMath>
                </a14:m>
                <a:r>
                  <a:rPr lang="es-MX" dirty="0" smtClean="0"/>
                  <a:t> ; </a:t>
                </a:r>
                <a14:m>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𝑡</m:t>
                        </m:r>
                      </m:e>
                      <m:sub>
                        <m:r>
                          <a:rPr lang="es-MX" b="0" i="1" smtClean="0">
                            <a:latin typeface="Cambria Math" panose="02040503050406030204" pitchFamily="18" charset="0"/>
                          </a:rPr>
                          <m:t>𝑖</m:t>
                        </m:r>
                      </m:sub>
                    </m:sSub>
                  </m:oMath>
                </a14:m>
                <a:r>
                  <a:rPr lang="es-MX" sz="1700" dirty="0" smtClean="0"/>
                  <a:t>es el tema de interés</a:t>
                </a:r>
              </a:p>
              <a:p>
                <a:pPr lvl="1"/>
                <a:endParaRPr lang="es-MX" dirty="0" smtClean="0"/>
              </a:p>
              <a:p>
                <a:pPr lvl="1"/>
                <a:endParaRPr lang="es-MX" dirty="0" smtClean="0"/>
              </a:p>
              <a:p>
                <a:pPr lvl="1"/>
                <a:endParaRPr lang="es-MX" dirty="0"/>
              </a:p>
              <a:p>
                <a:pPr lvl="1"/>
                <a:endParaRPr lang="es-MX" dirty="0" smtClean="0"/>
              </a:p>
              <a:p>
                <a:pPr lvl="1"/>
                <a:endParaRPr lang="es-MX" dirty="0" smtClean="0"/>
              </a:p>
              <a:p>
                <a:pPr lvl="1"/>
                <a:r>
                  <a:rPr lang="es-MX" dirty="0" err="1" smtClean="0"/>
                  <a:t>Pag</a:t>
                </a:r>
                <a:r>
                  <a:rPr lang="es-MX" dirty="0" smtClean="0"/>
                  <a:t> 10</a:t>
                </a:r>
                <a:endParaRPr lang="es-MX"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928" t="-2801"/>
                </a:stretch>
              </a:blipFill>
            </p:spPr>
            <p:txBody>
              <a:bodyPr/>
              <a:lstStyle/>
              <a:p>
                <a:r>
                  <a:rPr lang="es-MX">
                    <a:noFill/>
                  </a:rPr>
                  <a:t> </a:t>
                </a:r>
              </a:p>
            </p:txBody>
          </p:sp>
        </mc:Fallback>
      </mc:AlternateContent>
      <p:sp>
        <p:nvSpPr>
          <p:cNvPr id="4" name="CuadroTexto 3"/>
          <p:cNvSpPr txBox="1"/>
          <p:nvPr/>
        </p:nvSpPr>
        <p:spPr>
          <a:xfrm>
            <a:off x="1413933" y="6239933"/>
            <a:ext cx="9287934" cy="369332"/>
          </a:xfrm>
          <a:prstGeom prst="rect">
            <a:avLst/>
          </a:prstGeom>
          <a:noFill/>
        </p:spPr>
        <p:txBody>
          <a:bodyPr wrap="square" rtlCol="0">
            <a:spAutoFit/>
          </a:bodyPr>
          <a:lstStyle/>
          <a:p>
            <a:r>
              <a:rPr lang="es-MX" dirty="0" smtClean="0"/>
              <a:t>*Fuente: </a:t>
            </a:r>
            <a:r>
              <a:rPr lang="es-MX" dirty="0"/>
              <a:t>https://pdfs.semanticscholar.org/4247/35cb4e37bceba4aa23d07a8a2093de57f44a.pdf</a:t>
            </a:r>
          </a:p>
        </p:txBody>
      </p:sp>
    </p:spTree>
    <p:extLst>
      <p:ext uri="{BB962C8B-B14F-4D97-AF65-F5344CB8AC3E}">
        <p14:creationId xmlns:p14="http://schemas.microsoft.com/office/powerpoint/2010/main" val="1052810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Algoritmos de búsqueda en sistemas p2p no estructurados (continuación)</a:t>
            </a:r>
          </a:p>
        </p:txBody>
      </p:sp>
      <p:sp>
        <p:nvSpPr>
          <p:cNvPr id="3" name="Marcador de contenido 2"/>
          <p:cNvSpPr>
            <a:spLocks noGrp="1"/>
          </p:cNvSpPr>
          <p:nvPr>
            <p:ph idx="1"/>
          </p:nvPr>
        </p:nvSpPr>
        <p:spPr/>
        <p:txBody>
          <a:bodyPr>
            <a:normAutofit/>
          </a:bodyPr>
          <a:lstStyle/>
          <a:p>
            <a:pPr lvl="1"/>
            <a:r>
              <a:rPr lang="es-MX" b="1" dirty="0" smtClean="0"/>
              <a:t>Ej</a:t>
            </a:r>
            <a:r>
              <a:rPr lang="es-MX" dirty="0" smtClean="0"/>
              <a:t>. Supongamos que el nodo 2 recibe una consulta por documentos sobre “fotos” y “educación”. De acuerdo con el CRI en el nodo 2</a:t>
            </a:r>
          </a:p>
          <a:p>
            <a:pPr lvl="1"/>
            <a:endParaRPr lang="es-MX" dirty="0"/>
          </a:p>
          <a:p>
            <a:pPr lvl="1"/>
            <a:endParaRPr lang="es-MX" dirty="0" smtClean="0"/>
          </a:p>
          <a:p>
            <a:pPr lvl="1"/>
            <a:endParaRPr lang="es-MX" dirty="0"/>
          </a:p>
          <a:p>
            <a:pPr lvl="1"/>
            <a:endParaRPr lang="es-MX" dirty="0" smtClean="0"/>
          </a:p>
          <a:p>
            <a:pPr lvl="1"/>
            <a:endParaRPr lang="es-MX" dirty="0"/>
          </a:p>
          <a:p>
            <a:pPr lvl="1"/>
            <a:endParaRPr lang="es-MX" dirty="0" smtClean="0"/>
          </a:p>
          <a:p>
            <a:pPr lvl="1"/>
            <a:endParaRPr lang="es-MX" dirty="0" smtClean="0"/>
          </a:p>
          <a:p>
            <a:pPr lvl="1"/>
            <a:endParaRPr lang="es-MX" dirty="0"/>
          </a:p>
          <a:p>
            <a:pPr lvl="1"/>
            <a:endParaRPr lang="es-MX" dirty="0" smtClean="0"/>
          </a:p>
          <a:p>
            <a:pPr lvl="1"/>
            <a:endParaRPr lang="es-MX" dirty="0" smtClean="0"/>
          </a:p>
        </p:txBody>
      </p:sp>
      <p:sp>
        <p:nvSpPr>
          <p:cNvPr id="4" name="CuadroTexto 3"/>
          <p:cNvSpPr txBox="1"/>
          <p:nvPr/>
        </p:nvSpPr>
        <p:spPr>
          <a:xfrm>
            <a:off x="1413933" y="6239933"/>
            <a:ext cx="9287934" cy="369332"/>
          </a:xfrm>
          <a:prstGeom prst="rect">
            <a:avLst/>
          </a:prstGeom>
          <a:noFill/>
        </p:spPr>
        <p:txBody>
          <a:bodyPr wrap="square" rtlCol="0">
            <a:spAutoFit/>
          </a:bodyPr>
          <a:lstStyle/>
          <a:p>
            <a:r>
              <a:rPr lang="es-MX" dirty="0" smtClean="0"/>
              <a:t>*Fuente: </a:t>
            </a:r>
            <a:r>
              <a:rPr lang="es-MX" dirty="0"/>
              <a:t>https://pdfs.semanticscholar.org/4247/35cb4e37bceba4aa23d07a8a2093de57f44a.pdf</a:t>
            </a:r>
          </a:p>
        </p:txBody>
      </p:sp>
      <p:graphicFrame>
        <p:nvGraphicFramePr>
          <p:cNvPr id="6" name="Tabla 5"/>
          <p:cNvGraphicFramePr>
            <a:graphicFrameLocks noGrp="1"/>
          </p:cNvGraphicFramePr>
          <p:nvPr>
            <p:extLst>
              <p:ext uri="{D42A27DB-BD31-4B8C-83A1-F6EECF244321}">
                <p14:modId xmlns:p14="http://schemas.microsoft.com/office/powerpoint/2010/main" val="1342147428"/>
              </p:ext>
            </p:extLst>
          </p:nvPr>
        </p:nvGraphicFramePr>
        <p:xfrm>
          <a:off x="2031999" y="3114728"/>
          <a:ext cx="8128002" cy="2062480"/>
        </p:xfrm>
        <a:graphic>
          <a:graphicData uri="http://schemas.openxmlformats.org/drawingml/2006/table">
            <a:tbl>
              <a:tblPr firstRow="1" bandRow="1">
                <a:tableStyleId>{5C22544A-7EE6-4342-B048-85BDC9FD1C3A}</a:tableStyleId>
              </a:tblPr>
              <a:tblGrid>
                <a:gridCol w="1354667"/>
                <a:gridCol w="1354667"/>
                <a:gridCol w="1354667"/>
                <a:gridCol w="1354667"/>
                <a:gridCol w="1354667"/>
                <a:gridCol w="1354667"/>
              </a:tblGrid>
              <a:tr h="370840">
                <a:tc rowSpan="2">
                  <a:txBody>
                    <a:bodyPr/>
                    <a:lstStyle/>
                    <a:p>
                      <a:pPr algn="ctr"/>
                      <a:r>
                        <a:rPr lang="es-MX" dirty="0" smtClean="0"/>
                        <a:t>Ruta</a:t>
                      </a:r>
                      <a:endParaRPr lang="es-MX" dirty="0"/>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600" dirty="0" smtClean="0"/>
                        <a:t>Número documentos</a:t>
                      </a:r>
                    </a:p>
                    <a:p>
                      <a:pPr algn="ctr"/>
                      <a:endParaRPr lang="es-MX" dirty="0"/>
                    </a:p>
                  </a:txBody>
                  <a:tcPr/>
                </a:tc>
                <a:tc gridSpan="4">
                  <a:txBody>
                    <a:bodyPr/>
                    <a:lstStyle/>
                    <a:p>
                      <a:pPr algn="ctr"/>
                      <a:r>
                        <a:rPr lang="es-MX" dirty="0" smtClean="0"/>
                        <a:t>Documentos del tema</a:t>
                      </a:r>
                      <a:endParaRPr lang="es-MX" dirty="0"/>
                    </a:p>
                  </a:txBody>
                  <a:tcPr/>
                </a:tc>
                <a:tc hMerge="1">
                  <a:txBody>
                    <a:bodyPr/>
                    <a:lstStyle/>
                    <a:p>
                      <a:pPr algn="ctr"/>
                      <a:endParaRPr lang="es-MX" dirty="0"/>
                    </a:p>
                  </a:txBody>
                  <a:tcPr/>
                </a:tc>
                <a:tc hMerge="1">
                  <a:txBody>
                    <a:bodyPr/>
                    <a:lstStyle/>
                    <a:p>
                      <a:pPr algn="ctr"/>
                      <a:endParaRPr lang="es-MX" dirty="0"/>
                    </a:p>
                  </a:txBody>
                  <a:tcPr/>
                </a:tc>
                <a:tc hMerge="1">
                  <a:txBody>
                    <a:bodyPr/>
                    <a:lstStyle/>
                    <a:p>
                      <a:pPr algn="ctr"/>
                      <a:endParaRPr lang="es-MX" dirty="0"/>
                    </a:p>
                  </a:txBody>
                  <a:tcPr/>
                </a:tc>
              </a:tr>
              <a:tr h="370840">
                <a:tc vMerge="1">
                  <a:txBody>
                    <a:bodyPr/>
                    <a:lstStyle/>
                    <a:p>
                      <a:pPr algn="ctr"/>
                      <a:endParaRPr lang="es-MX" dirty="0"/>
                    </a:p>
                  </a:txBody>
                  <a:tcPr/>
                </a:tc>
                <a:tc vMerge="1">
                  <a:txBody>
                    <a:bodyPr/>
                    <a:lstStyle/>
                    <a:p>
                      <a:pPr algn="ctr"/>
                      <a:endParaRPr lang="es-MX" dirty="0"/>
                    </a:p>
                  </a:txBody>
                  <a:tcPr/>
                </a:tc>
                <a:tc>
                  <a:txBody>
                    <a:bodyPr/>
                    <a:lstStyle/>
                    <a:p>
                      <a:pPr algn="ctr"/>
                      <a:r>
                        <a:rPr lang="es-MX" sz="1600" dirty="0" smtClean="0"/>
                        <a:t>Machine</a:t>
                      </a:r>
                      <a:r>
                        <a:rPr lang="es-MX" sz="1600" baseline="0" dirty="0" smtClean="0"/>
                        <a:t> </a:t>
                      </a:r>
                      <a:r>
                        <a:rPr lang="es-MX" sz="1600" baseline="0" dirty="0" err="1" smtClean="0"/>
                        <a:t>Learning</a:t>
                      </a:r>
                      <a:endParaRPr lang="es-MX" sz="1600" dirty="0"/>
                    </a:p>
                  </a:txBody>
                  <a:tcPr/>
                </a:tc>
                <a:tc>
                  <a:txBody>
                    <a:bodyPr/>
                    <a:lstStyle/>
                    <a:p>
                      <a:pPr algn="ctr"/>
                      <a:r>
                        <a:rPr lang="es-MX" sz="1600" dirty="0" smtClean="0"/>
                        <a:t>Fotos</a:t>
                      </a:r>
                      <a:endParaRPr lang="es-MX" sz="1600" dirty="0"/>
                    </a:p>
                  </a:txBody>
                  <a:tcPr/>
                </a:tc>
                <a:tc>
                  <a:txBody>
                    <a:bodyPr/>
                    <a:lstStyle/>
                    <a:p>
                      <a:pPr algn="ctr"/>
                      <a:r>
                        <a:rPr lang="es-MX" sz="1600" dirty="0" smtClean="0"/>
                        <a:t>Educación</a:t>
                      </a:r>
                      <a:endParaRPr lang="es-MX" sz="1600" dirty="0"/>
                    </a:p>
                  </a:txBody>
                  <a:tcPr/>
                </a:tc>
                <a:tc>
                  <a:txBody>
                    <a:bodyPr/>
                    <a:lstStyle/>
                    <a:p>
                      <a:pPr algn="ctr"/>
                      <a:r>
                        <a:rPr lang="es-MX" sz="1600" dirty="0" smtClean="0"/>
                        <a:t>Rusia</a:t>
                      </a:r>
                      <a:endParaRPr lang="es-MX" sz="1600" dirty="0"/>
                    </a:p>
                  </a:txBody>
                  <a:tcPr/>
                </a:tc>
              </a:tr>
              <a:tr h="370840">
                <a:tc>
                  <a:txBody>
                    <a:bodyPr/>
                    <a:lstStyle/>
                    <a:p>
                      <a:pPr algn="ctr"/>
                      <a:r>
                        <a:rPr lang="es-MX" sz="1600" dirty="0" smtClean="0"/>
                        <a:t>1</a:t>
                      </a:r>
                      <a:endParaRPr lang="es-MX" sz="1600" dirty="0"/>
                    </a:p>
                  </a:txBody>
                  <a:tcPr/>
                </a:tc>
                <a:tc>
                  <a:txBody>
                    <a:bodyPr/>
                    <a:lstStyle/>
                    <a:p>
                      <a:pPr algn="ctr"/>
                      <a:r>
                        <a:rPr lang="es-MX" sz="1600" dirty="0" smtClean="0"/>
                        <a:t>2000</a:t>
                      </a:r>
                      <a:endParaRPr lang="es-MX" sz="1600" dirty="0"/>
                    </a:p>
                  </a:txBody>
                  <a:tcPr/>
                </a:tc>
                <a:tc>
                  <a:txBody>
                    <a:bodyPr/>
                    <a:lstStyle/>
                    <a:p>
                      <a:pPr algn="ctr"/>
                      <a:r>
                        <a:rPr lang="es-MX" sz="1600" dirty="0" smtClean="0"/>
                        <a:t>500</a:t>
                      </a:r>
                      <a:endParaRPr lang="es-MX" sz="1600" dirty="0"/>
                    </a:p>
                  </a:txBody>
                  <a:tcPr/>
                </a:tc>
                <a:tc>
                  <a:txBody>
                    <a:bodyPr/>
                    <a:lstStyle/>
                    <a:p>
                      <a:pPr algn="ctr"/>
                      <a:r>
                        <a:rPr lang="es-MX" sz="1600" dirty="0" smtClean="0"/>
                        <a:t>400</a:t>
                      </a:r>
                      <a:endParaRPr lang="es-MX" sz="1600" dirty="0"/>
                    </a:p>
                  </a:txBody>
                  <a:tcPr/>
                </a:tc>
                <a:tc>
                  <a:txBody>
                    <a:bodyPr/>
                    <a:lstStyle/>
                    <a:p>
                      <a:pPr algn="ctr"/>
                      <a:r>
                        <a:rPr lang="es-MX" sz="1600" dirty="0" smtClean="0"/>
                        <a:t>100</a:t>
                      </a:r>
                      <a:endParaRPr lang="es-MX" sz="1600" dirty="0"/>
                    </a:p>
                  </a:txBody>
                  <a:tcPr/>
                </a:tc>
                <a:tc>
                  <a:txBody>
                    <a:bodyPr/>
                    <a:lstStyle/>
                    <a:p>
                      <a:pPr algn="ctr"/>
                      <a:r>
                        <a:rPr lang="es-MX" sz="1600" dirty="0" smtClean="0"/>
                        <a:t>1</a:t>
                      </a:r>
                      <a:endParaRPr lang="es-MX" sz="1600" dirty="0"/>
                    </a:p>
                  </a:txBody>
                  <a:tcPr/>
                </a:tc>
              </a:tr>
              <a:tr h="370840">
                <a:tc>
                  <a:txBody>
                    <a:bodyPr/>
                    <a:lstStyle/>
                    <a:p>
                      <a:pPr algn="ctr"/>
                      <a:r>
                        <a:rPr lang="es-MX" sz="1600" dirty="0" smtClean="0"/>
                        <a:t>4</a:t>
                      </a:r>
                      <a:endParaRPr lang="es-MX" sz="1600" dirty="0"/>
                    </a:p>
                  </a:txBody>
                  <a:tcPr/>
                </a:tc>
                <a:tc>
                  <a:txBody>
                    <a:bodyPr/>
                    <a:lstStyle/>
                    <a:p>
                      <a:pPr algn="ctr"/>
                      <a:r>
                        <a:rPr lang="es-MX" sz="1600" dirty="0" smtClean="0"/>
                        <a:t>900</a:t>
                      </a:r>
                      <a:endParaRPr lang="es-MX" sz="1600" dirty="0"/>
                    </a:p>
                  </a:txBody>
                  <a:tcPr/>
                </a:tc>
                <a:tc>
                  <a:txBody>
                    <a:bodyPr/>
                    <a:lstStyle/>
                    <a:p>
                      <a:pPr algn="ctr"/>
                      <a:r>
                        <a:rPr lang="es-MX" sz="1600" dirty="0" smtClean="0"/>
                        <a:t>0</a:t>
                      </a:r>
                      <a:endParaRPr lang="es-MX" sz="1600" dirty="0"/>
                    </a:p>
                  </a:txBody>
                  <a:tcPr/>
                </a:tc>
                <a:tc>
                  <a:txBody>
                    <a:bodyPr/>
                    <a:lstStyle/>
                    <a:p>
                      <a:pPr algn="ctr"/>
                      <a:r>
                        <a:rPr lang="es-MX" sz="1600" dirty="0" smtClean="0"/>
                        <a:t>300</a:t>
                      </a:r>
                      <a:endParaRPr lang="es-MX" sz="1600" dirty="0"/>
                    </a:p>
                  </a:txBody>
                  <a:tcPr/>
                </a:tc>
                <a:tc>
                  <a:txBody>
                    <a:bodyPr/>
                    <a:lstStyle/>
                    <a:p>
                      <a:pPr algn="ctr"/>
                      <a:r>
                        <a:rPr lang="es-MX" sz="1600" dirty="0" smtClean="0"/>
                        <a:t>180</a:t>
                      </a:r>
                      <a:endParaRPr lang="es-MX" sz="1600" dirty="0"/>
                    </a:p>
                  </a:txBody>
                  <a:tcPr/>
                </a:tc>
                <a:tc>
                  <a:txBody>
                    <a:bodyPr/>
                    <a:lstStyle/>
                    <a:p>
                      <a:pPr algn="ctr"/>
                      <a:r>
                        <a:rPr lang="es-MX" sz="1600" dirty="0" smtClean="0"/>
                        <a:t>300</a:t>
                      </a:r>
                      <a:endParaRPr lang="es-MX" sz="1600" dirty="0"/>
                    </a:p>
                  </a:txBody>
                  <a:tcPr/>
                </a:tc>
              </a:tr>
              <a:tr h="370840">
                <a:tc>
                  <a:txBody>
                    <a:bodyPr/>
                    <a:lstStyle/>
                    <a:p>
                      <a:pPr algn="ctr"/>
                      <a:r>
                        <a:rPr lang="es-MX" sz="1600" dirty="0" smtClean="0"/>
                        <a:t>12</a:t>
                      </a:r>
                      <a:endParaRPr lang="es-MX" sz="1600" dirty="0"/>
                    </a:p>
                  </a:txBody>
                  <a:tcPr/>
                </a:tc>
                <a:tc>
                  <a:txBody>
                    <a:bodyPr/>
                    <a:lstStyle/>
                    <a:p>
                      <a:pPr algn="ctr"/>
                      <a:r>
                        <a:rPr lang="es-MX" sz="1600" dirty="0" smtClean="0"/>
                        <a:t>800</a:t>
                      </a:r>
                      <a:endParaRPr lang="es-MX" sz="1600" dirty="0"/>
                    </a:p>
                  </a:txBody>
                  <a:tcPr/>
                </a:tc>
                <a:tc>
                  <a:txBody>
                    <a:bodyPr/>
                    <a:lstStyle/>
                    <a:p>
                      <a:pPr algn="ctr"/>
                      <a:r>
                        <a:rPr lang="es-MX" sz="1600" dirty="0" smtClean="0"/>
                        <a:t>40</a:t>
                      </a:r>
                      <a:endParaRPr lang="es-MX" sz="1600" dirty="0"/>
                    </a:p>
                  </a:txBody>
                  <a:tcPr/>
                </a:tc>
                <a:tc>
                  <a:txBody>
                    <a:bodyPr/>
                    <a:lstStyle/>
                    <a:p>
                      <a:pPr algn="ctr"/>
                      <a:r>
                        <a:rPr lang="es-MX" sz="1600" dirty="0" smtClean="0"/>
                        <a:t>80</a:t>
                      </a:r>
                      <a:endParaRPr lang="es-MX" sz="1600" dirty="0"/>
                    </a:p>
                  </a:txBody>
                  <a:tcPr/>
                </a:tc>
                <a:tc>
                  <a:txBody>
                    <a:bodyPr/>
                    <a:lstStyle/>
                    <a:p>
                      <a:pPr algn="ctr"/>
                      <a:r>
                        <a:rPr lang="es-MX" sz="1600" dirty="0" smtClean="0"/>
                        <a:t>20</a:t>
                      </a:r>
                      <a:endParaRPr lang="es-MX" sz="1600" dirty="0"/>
                    </a:p>
                  </a:txBody>
                  <a:tcPr/>
                </a:tc>
                <a:tc>
                  <a:txBody>
                    <a:bodyPr/>
                    <a:lstStyle/>
                    <a:p>
                      <a:pPr algn="ctr"/>
                      <a:r>
                        <a:rPr lang="es-MX" sz="1600" dirty="0" smtClean="0"/>
                        <a:t>300</a:t>
                      </a:r>
                      <a:endParaRPr lang="es-MX" sz="1600" dirty="0"/>
                    </a:p>
                  </a:txBody>
                  <a:tcPr/>
                </a:tc>
              </a:tr>
            </a:tbl>
          </a:graphicData>
        </a:graphic>
      </p:graphicFrame>
      <p:sp>
        <p:nvSpPr>
          <p:cNvPr id="7" name="CuadroTexto 6"/>
          <p:cNvSpPr txBox="1"/>
          <p:nvPr/>
        </p:nvSpPr>
        <p:spPr>
          <a:xfrm>
            <a:off x="5908703" y="5552598"/>
            <a:ext cx="1712328" cy="369332"/>
          </a:xfrm>
          <a:prstGeom prst="rect">
            <a:avLst/>
          </a:prstGeom>
          <a:noFill/>
        </p:spPr>
        <p:txBody>
          <a:bodyPr wrap="none" rtlCol="0">
            <a:spAutoFit/>
          </a:bodyPr>
          <a:lstStyle/>
          <a:p>
            <a:r>
              <a:rPr lang="es-MX" dirty="0" smtClean="0"/>
              <a:t>CRI en el nodo 2</a:t>
            </a:r>
            <a:endParaRPr lang="es-MX" dirty="0"/>
          </a:p>
        </p:txBody>
      </p:sp>
    </p:spTree>
    <p:extLst>
      <p:ext uri="{BB962C8B-B14F-4D97-AF65-F5344CB8AC3E}">
        <p14:creationId xmlns:p14="http://schemas.microsoft.com/office/powerpoint/2010/main" val="41811575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Algoritmos de búsqueda en sistemas p2p no estructurados (continuación)</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838200" y="3818467"/>
                <a:ext cx="4690533" cy="2358496"/>
              </a:xfrm>
            </p:spPr>
            <p:txBody>
              <a:bodyPr>
                <a:normAutofit/>
              </a:bodyPr>
              <a:lstStyle/>
              <a:p>
                <a:pPr lvl="1"/>
                <a:endParaRPr lang="es-MX" dirty="0" smtClean="0"/>
              </a:p>
              <a:p>
                <a:pPr lvl="1"/>
                <a:endParaRPr lang="es-MX" dirty="0" smtClean="0"/>
              </a:p>
              <a:p>
                <a:pPr lvl="1"/>
                <a:r>
                  <a:rPr lang="es-MX" sz="1400" dirty="0" smtClean="0"/>
                  <a:t>Estimamos el número de resultados como :</a:t>
                </a:r>
              </a:p>
              <a:p>
                <a:pPr lvl="1"/>
                <a14:m>
                  <m:oMath xmlns:m="http://schemas.openxmlformats.org/officeDocument/2006/math">
                    <m:r>
                      <a:rPr lang="es-MX" sz="1400" b="0" i="1" smtClean="0">
                        <a:latin typeface="Cambria Math" panose="02040503050406030204" pitchFamily="18" charset="0"/>
                      </a:rPr>
                      <m:t>#</m:t>
                    </m:r>
                  </m:oMath>
                </a14:m>
                <a:r>
                  <a:rPr lang="es-MX" sz="1400" dirty="0" smtClean="0"/>
                  <a:t>resultados nodo 1 = </a:t>
                </a:r>
                <a14:m>
                  <m:oMath xmlns:m="http://schemas.openxmlformats.org/officeDocument/2006/math">
                    <m:r>
                      <a:rPr lang="es-MX" sz="1400" i="1">
                        <a:latin typeface="Cambria Math" panose="02040503050406030204" pitchFamily="18" charset="0"/>
                      </a:rPr>
                      <m:t>2</m:t>
                    </m:r>
                    <m:r>
                      <a:rPr lang="es-MX" sz="1400" b="0" i="1" smtClean="0">
                        <a:latin typeface="Cambria Math" panose="02040503050406030204" pitchFamily="18" charset="0"/>
                      </a:rPr>
                      <m:t>000</m:t>
                    </m:r>
                    <m:r>
                      <a:rPr lang="es-MX" sz="1400" b="0" i="1" smtClean="0">
                        <a:latin typeface="Cambria Math" panose="02040503050406030204" pitchFamily="18" charset="0"/>
                        <a:ea typeface="Cambria Math" panose="02040503050406030204" pitchFamily="18" charset="0"/>
                      </a:rPr>
                      <m:t>×</m:t>
                    </m:r>
                    <m:f>
                      <m:fPr>
                        <m:ctrlPr>
                          <a:rPr lang="es-MX" sz="1400" b="0" i="1" smtClean="0">
                            <a:latin typeface="Cambria Math" panose="02040503050406030204" pitchFamily="18" charset="0"/>
                            <a:ea typeface="Cambria Math" panose="02040503050406030204" pitchFamily="18" charset="0"/>
                          </a:rPr>
                        </m:ctrlPr>
                      </m:fPr>
                      <m:num>
                        <m:r>
                          <a:rPr lang="es-MX" sz="1400" b="0" i="1" smtClean="0">
                            <a:latin typeface="Cambria Math" panose="02040503050406030204" pitchFamily="18" charset="0"/>
                            <a:ea typeface="Cambria Math" panose="02040503050406030204" pitchFamily="18" charset="0"/>
                          </a:rPr>
                          <m:t>400</m:t>
                        </m:r>
                      </m:num>
                      <m:den>
                        <m:r>
                          <a:rPr lang="es-MX" sz="1400" b="0" i="1" smtClean="0">
                            <a:latin typeface="Cambria Math" panose="02040503050406030204" pitchFamily="18" charset="0"/>
                            <a:ea typeface="Cambria Math" panose="02040503050406030204" pitchFamily="18" charset="0"/>
                          </a:rPr>
                          <m:t>2000</m:t>
                        </m:r>
                      </m:den>
                    </m:f>
                    <m:r>
                      <a:rPr lang="es-MX" sz="1400" b="0" i="1" smtClean="0">
                        <a:latin typeface="Cambria Math" panose="02040503050406030204" pitchFamily="18" charset="0"/>
                        <a:ea typeface="Cambria Math" panose="02040503050406030204" pitchFamily="18" charset="0"/>
                      </a:rPr>
                      <m:t>×</m:t>
                    </m:r>
                    <m:f>
                      <m:fPr>
                        <m:ctrlPr>
                          <a:rPr lang="es-MX" sz="1400" b="0" i="1" smtClean="0">
                            <a:latin typeface="Cambria Math" panose="02040503050406030204" pitchFamily="18" charset="0"/>
                            <a:ea typeface="Cambria Math" panose="02040503050406030204" pitchFamily="18" charset="0"/>
                          </a:rPr>
                        </m:ctrlPr>
                      </m:fPr>
                      <m:num>
                        <m:r>
                          <a:rPr lang="es-MX" sz="1400" b="0" i="1" smtClean="0">
                            <a:latin typeface="Cambria Math" panose="02040503050406030204" pitchFamily="18" charset="0"/>
                            <a:ea typeface="Cambria Math" panose="02040503050406030204" pitchFamily="18" charset="0"/>
                          </a:rPr>
                          <m:t>100</m:t>
                        </m:r>
                      </m:num>
                      <m:den>
                        <m:r>
                          <a:rPr lang="es-MX" sz="1400" b="0" i="1" smtClean="0">
                            <a:latin typeface="Cambria Math" panose="02040503050406030204" pitchFamily="18" charset="0"/>
                            <a:ea typeface="Cambria Math" panose="02040503050406030204" pitchFamily="18" charset="0"/>
                          </a:rPr>
                          <m:t>2000</m:t>
                        </m:r>
                      </m:den>
                    </m:f>
                    <m:r>
                      <a:rPr lang="es-MX" sz="1400" b="0" i="1" smtClean="0">
                        <a:latin typeface="Cambria Math" panose="02040503050406030204" pitchFamily="18" charset="0"/>
                        <a:ea typeface="Cambria Math" panose="02040503050406030204" pitchFamily="18" charset="0"/>
                      </a:rPr>
                      <m:t>=</m:t>
                    </m:r>
                  </m:oMath>
                </a14:m>
                <a:r>
                  <a:rPr lang="es-MX" sz="1400" dirty="0" smtClean="0"/>
                  <a:t>20</a:t>
                </a:r>
              </a:p>
              <a:p>
                <a:pPr lvl="1"/>
                <a14:m>
                  <m:oMath xmlns:m="http://schemas.openxmlformats.org/officeDocument/2006/math">
                    <m:r>
                      <a:rPr lang="es-MX" sz="1400" i="1">
                        <a:latin typeface="Cambria Math" panose="02040503050406030204" pitchFamily="18" charset="0"/>
                      </a:rPr>
                      <m:t>#</m:t>
                    </m:r>
                  </m:oMath>
                </a14:m>
                <a:r>
                  <a:rPr lang="es-MX" sz="1400" dirty="0"/>
                  <a:t>resultados nodo 4</a:t>
                </a:r>
                <a:r>
                  <a:rPr lang="es-MX" sz="1400" dirty="0" smtClean="0"/>
                  <a:t> </a:t>
                </a:r>
                <a:r>
                  <a:rPr lang="es-MX" sz="1400" dirty="0"/>
                  <a:t>= </a:t>
                </a:r>
                <a14:m>
                  <m:oMath xmlns:m="http://schemas.openxmlformats.org/officeDocument/2006/math">
                    <m:r>
                      <a:rPr lang="es-MX" sz="1400" i="1" dirty="0">
                        <a:latin typeface="Cambria Math" panose="02040503050406030204" pitchFamily="18" charset="0"/>
                      </a:rPr>
                      <m:t>9</m:t>
                    </m:r>
                    <m:r>
                      <a:rPr lang="es-MX" sz="1400" i="1">
                        <a:latin typeface="Cambria Math" panose="02040503050406030204" pitchFamily="18" charset="0"/>
                      </a:rPr>
                      <m:t>00</m:t>
                    </m:r>
                    <m:r>
                      <a:rPr lang="es-MX" sz="1400" i="1">
                        <a:latin typeface="Cambria Math" panose="02040503050406030204" pitchFamily="18" charset="0"/>
                        <a:ea typeface="Cambria Math" panose="02040503050406030204" pitchFamily="18" charset="0"/>
                      </a:rPr>
                      <m:t>×</m:t>
                    </m:r>
                    <m:f>
                      <m:fPr>
                        <m:ctrlPr>
                          <a:rPr lang="es-MX" sz="1400" i="1">
                            <a:latin typeface="Cambria Math" panose="02040503050406030204" pitchFamily="18" charset="0"/>
                            <a:ea typeface="Cambria Math" panose="02040503050406030204" pitchFamily="18" charset="0"/>
                          </a:rPr>
                        </m:ctrlPr>
                      </m:fPr>
                      <m:num>
                        <m:r>
                          <a:rPr lang="es-MX" sz="1400" b="0" i="1" smtClean="0">
                            <a:latin typeface="Cambria Math" panose="02040503050406030204" pitchFamily="18" charset="0"/>
                            <a:ea typeface="Cambria Math" panose="02040503050406030204" pitchFamily="18" charset="0"/>
                          </a:rPr>
                          <m:t>3</m:t>
                        </m:r>
                        <m:r>
                          <a:rPr lang="es-MX" sz="1400" i="1">
                            <a:latin typeface="Cambria Math" panose="02040503050406030204" pitchFamily="18" charset="0"/>
                            <a:ea typeface="Cambria Math" panose="02040503050406030204" pitchFamily="18" charset="0"/>
                          </a:rPr>
                          <m:t>00</m:t>
                        </m:r>
                      </m:num>
                      <m:den>
                        <m:r>
                          <a:rPr lang="es-MX" sz="1400" b="0" i="1" smtClean="0">
                            <a:latin typeface="Cambria Math" panose="02040503050406030204" pitchFamily="18" charset="0"/>
                            <a:ea typeface="Cambria Math" panose="02040503050406030204" pitchFamily="18" charset="0"/>
                          </a:rPr>
                          <m:t>9</m:t>
                        </m:r>
                        <m:r>
                          <a:rPr lang="es-MX" sz="1400" i="1">
                            <a:latin typeface="Cambria Math" panose="02040503050406030204" pitchFamily="18" charset="0"/>
                            <a:ea typeface="Cambria Math" panose="02040503050406030204" pitchFamily="18" charset="0"/>
                          </a:rPr>
                          <m:t>00</m:t>
                        </m:r>
                      </m:den>
                    </m:f>
                    <m:r>
                      <a:rPr lang="es-MX" sz="1400" i="1">
                        <a:latin typeface="Cambria Math" panose="02040503050406030204" pitchFamily="18" charset="0"/>
                        <a:ea typeface="Cambria Math" panose="02040503050406030204" pitchFamily="18" charset="0"/>
                      </a:rPr>
                      <m:t>×</m:t>
                    </m:r>
                    <m:f>
                      <m:fPr>
                        <m:ctrlPr>
                          <a:rPr lang="es-MX" sz="1400" i="1">
                            <a:latin typeface="Cambria Math" panose="02040503050406030204" pitchFamily="18" charset="0"/>
                            <a:ea typeface="Cambria Math" panose="02040503050406030204" pitchFamily="18" charset="0"/>
                          </a:rPr>
                        </m:ctrlPr>
                      </m:fPr>
                      <m:num>
                        <m:r>
                          <a:rPr lang="es-MX" sz="1400" b="0" i="1" smtClean="0">
                            <a:latin typeface="Cambria Math" panose="02040503050406030204" pitchFamily="18" charset="0"/>
                            <a:ea typeface="Cambria Math" panose="02040503050406030204" pitchFamily="18" charset="0"/>
                          </a:rPr>
                          <m:t>18</m:t>
                        </m:r>
                        <m:r>
                          <a:rPr lang="es-MX" sz="1400" i="1">
                            <a:latin typeface="Cambria Math" panose="02040503050406030204" pitchFamily="18" charset="0"/>
                            <a:ea typeface="Cambria Math" panose="02040503050406030204" pitchFamily="18" charset="0"/>
                          </a:rPr>
                          <m:t>0</m:t>
                        </m:r>
                      </m:num>
                      <m:den>
                        <m:r>
                          <a:rPr lang="es-MX" sz="1400" b="0" i="1" smtClean="0">
                            <a:latin typeface="Cambria Math" panose="02040503050406030204" pitchFamily="18" charset="0"/>
                            <a:ea typeface="Cambria Math" panose="02040503050406030204" pitchFamily="18" charset="0"/>
                          </a:rPr>
                          <m:t>9</m:t>
                        </m:r>
                        <m:r>
                          <a:rPr lang="es-MX" sz="1400" i="1">
                            <a:latin typeface="Cambria Math" panose="02040503050406030204" pitchFamily="18" charset="0"/>
                            <a:ea typeface="Cambria Math" panose="02040503050406030204" pitchFamily="18" charset="0"/>
                          </a:rPr>
                          <m:t>00</m:t>
                        </m:r>
                      </m:den>
                    </m:f>
                    <m:r>
                      <a:rPr lang="es-MX" sz="1400" i="1">
                        <a:latin typeface="Cambria Math" panose="02040503050406030204" pitchFamily="18" charset="0"/>
                        <a:ea typeface="Cambria Math" panose="02040503050406030204" pitchFamily="18" charset="0"/>
                      </a:rPr>
                      <m:t>=</m:t>
                    </m:r>
                    <m:r>
                      <a:rPr lang="es-MX" sz="1400" b="0" i="0" smtClean="0">
                        <a:latin typeface="Cambria Math" panose="02040503050406030204" pitchFamily="18" charset="0"/>
                        <a:ea typeface="Cambria Math" panose="02040503050406030204" pitchFamily="18" charset="0"/>
                      </a:rPr>
                      <m:t>60</m:t>
                    </m:r>
                  </m:oMath>
                </a14:m>
                <a:endParaRPr lang="es-MX" sz="1400" dirty="0" smtClean="0"/>
              </a:p>
              <a:p>
                <a:pPr lvl="1"/>
                <a14:m>
                  <m:oMath xmlns:m="http://schemas.openxmlformats.org/officeDocument/2006/math">
                    <m:r>
                      <a:rPr lang="es-MX" sz="1400" i="1">
                        <a:latin typeface="Cambria Math" panose="02040503050406030204" pitchFamily="18" charset="0"/>
                      </a:rPr>
                      <m:t>#</m:t>
                    </m:r>
                  </m:oMath>
                </a14:m>
                <a:r>
                  <a:rPr lang="es-MX" sz="1400" dirty="0"/>
                  <a:t>resultados nodo </a:t>
                </a:r>
                <a:r>
                  <a:rPr lang="es-MX" sz="1400" dirty="0" smtClean="0"/>
                  <a:t>12 </a:t>
                </a:r>
                <a:r>
                  <a:rPr lang="es-MX" sz="1400" dirty="0"/>
                  <a:t>= </a:t>
                </a:r>
                <a14:m>
                  <m:oMath xmlns:m="http://schemas.openxmlformats.org/officeDocument/2006/math">
                    <m:r>
                      <a:rPr lang="es-MX" sz="1400" i="1" dirty="0">
                        <a:latin typeface="Cambria Math" panose="02040503050406030204" pitchFamily="18" charset="0"/>
                      </a:rPr>
                      <m:t>8</m:t>
                    </m:r>
                    <m:r>
                      <a:rPr lang="es-MX" sz="1400" i="1">
                        <a:latin typeface="Cambria Math" panose="02040503050406030204" pitchFamily="18" charset="0"/>
                      </a:rPr>
                      <m:t>00</m:t>
                    </m:r>
                    <m:r>
                      <a:rPr lang="es-MX" sz="1400" i="1">
                        <a:latin typeface="Cambria Math" panose="02040503050406030204" pitchFamily="18" charset="0"/>
                        <a:ea typeface="Cambria Math" panose="02040503050406030204" pitchFamily="18" charset="0"/>
                      </a:rPr>
                      <m:t>×</m:t>
                    </m:r>
                    <m:f>
                      <m:fPr>
                        <m:ctrlPr>
                          <a:rPr lang="es-MX" sz="1400" i="1">
                            <a:latin typeface="Cambria Math" panose="02040503050406030204" pitchFamily="18" charset="0"/>
                            <a:ea typeface="Cambria Math" panose="02040503050406030204" pitchFamily="18" charset="0"/>
                          </a:rPr>
                        </m:ctrlPr>
                      </m:fPr>
                      <m:num>
                        <m:r>
                          <a:rPr lang="es-MX" sz="1400" b="0" i="1" smtClean="0">
                            <a:latin typeface="Cambria Math" panose="02040503050406030204" pitchFamily="18" charset="0"/>
                            <a:ea typeface="Cambria Math" panose="02040503050406030204" pitchFamily="18" charset="0"/>
                          </a:rPr>
                          <m:t>80</m:t>
                        </m:r>
                      </m:num>
                      <m:den>
                        <m:r>
                          <a:rPr lang="es-MX" sz="1400" b="0" i="1" smtClean="0">
                            <a:latin typeface="Cambria Math" panose="02040503050406030204" pitchFamily="18" charset="0"/>
                            <a:ea typeface="Cambria Math" panose="02040503050406030204" pitchFamily="18" charset="0"/>
                          </a:rPr>
                          <m:t>8</m:t>
                        </m:r>
                        <m:r>
                          <a:rPr lang="es-MX" sz="1400" i="1">
                            <a:latin typeface="Cambria Math" panose="02040503050406030204" pitchFamily="18" charset="0"/>
                            <a:ea typeface="Cambria Math" panose="02040503050406030204" pitchFamily="18" charset="0"/>
                          </a:rPr>
                          <m:t>00</m:t>
                        </m:r>
                      </m:den>
                    </m:f>
                    <m:r>
                      <a:rPr lang="es-MX" sz="1400" i="1">
                        <a:latin typeface="Cambria Math" panose="02040503050406030204" pitchFamily="18" charset="0"/>
                        <a:ea typeface="Cambria Math" panose="02040503050406030204" pitchFamily="18" charset="0"/>
                      </a:rPr>
                      <m:t>×</m:t>
                    </m:r>
                    <m:f>
                      <m:fPr>
                        <m:ctrlPr>
                          <a:rPr lang="es-MX" sz="1400" i="1">
                            <a:latin typeface="Cambria Math" panose="02040503050406030204" pitchFamily="18" charset="0"/>
                            <a:ea typeface="Cambria Math" panose="02040503050406030204" pitchFamily="18" charset="0"/>
                          </a:rPr>
                        </m:ctrlPr>
                      </m:fPr>
                      <m:num>
                        <m:r>
                          <a:rPr lang="es-MX" sz="1400" b="0" i="1" smtClean="0">
                            <a:latin typeface="Cambria Math" panose="02040503050406030204" pitchFamily="18" charset="0"/>
                            <a:ea typeface="Cambria Math" panose="02040503050406030204" pitchFamily="18" charset="0"/>
                          </a:rPr>
                          <m:t>2</m:t>
                        </m:r>
                        <m:r>
                          <a:rPr lang="es-MX" sz="1400" i="1">
                            <a:latin typeface="Cambria Math" panose="02040503050406030204" pitchFamily="18" charset="0"/>
                            <a:ea typeface="Cambria Math" panose="02040503050406030204" pitchFamily="18" charset="0"/>
                          </a:rPr>
                          <m:t>0</m:t>
                        </m:r>
                      </m:num>
                      <m:den>
                        <m:r>
                          <a:rPr lang="es-MX" sz="1400" b="0" i="1" smtClean="0">
                            <a:latin typeface="Cambria Math" panose="02040503050406030204" pitchFamily="18" charset="0"/>
                            <a:ea typeface="Cambria Math" panose="02040503050406030204" pitchFamily="18" charset="0"/>
                          </a:rPr>
                          <m:t>8</m:t>
                        </m:r>
                        <m:r>
                          <a:rPr lang="es-MX" sz="1400" i="1">
                            <a:latin typeface="Cambria Math" panose="02040503050406030204" pitchFamily="18" charset="0"/>
                            <a:ea typeface="Cambria Math" panose="02040503050406030204" pitchFamily="18" charset="0"/>
                          </a:rPr>
                          <m:t>00</m:t>
                        </m:r>
                      </m:den>
                    </m:f>
                    <m:r>
                      <a:rPr lang="es-MX" sz="1400" i="1">
                        <a:latin typeface="Cambria Math" panose="02040503050406030204" pitchFamily="18" charset="0"/>
                        <a:ea typeface="Cambria Math" panose="02040503050406030204" pitchFamily="18" charset="0"/>
                      </a:rPr>
                      <m:t>=</m:t>
                    </m:r>
                  </m:oMath>
                </a14:m>
                <a:r>
                  <a:rPr lang="es-MX" sz="1400" dirty="0" smtClean="0"/>
                  <a:t>2</a:t>
                </a:r>
                <a:endParaRPr lang="es-MX" sz="1400" dirty="0"/>
              </a:p>
              <a:p>
                <a:pPr lvl="1"/>
                <a:endParaRPr lang="es-MX" dirty="0" smtClean="0"/>
              </a:p>
              <a:p>
                <a:pPr lvl="1"/>
                <a:endParaRPr lang="es-MX" dirty="0"/>
              </a:p>
              <a:p>
                <a:pPr lvl="1"/>
                <a:endParaRPr lang="es-MX" dirty="0" smtClean="0"/>
              </a:p>
              <a:p>
                <a:pPr lvl="1"/>
                <a:endParaRPr lang="es-MX" dirty="0" smtClean="0"/>
              </a:p>
              <a:p>
                <a:pPr lvl="1"/>
                <a:endParaRPr lang="es-MX" dirty="0"/>
              </a:p>
              <a:p>
                <a:pPr lvl="1"/>
                <a:endParaRPr lang="es-MX" dirty="0" smtClean="0"/>
              </a:p>
              <a:p>
                <a:pPr lvl="1"/>
                <a:endParaRPr lang="es-MX" dirty="0" smtClean="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838200" y="3818467"/>
                <a:ext cx="4690533" cy="2358496"/>
              </a:xfrm>
              <a:blipFill rotWithShape="0">
                <a:blip r:embed="rId2"/>
                <a:stretch>
                  <a:fillRect/>
                </a:stretch>
              </a:blipFill>
            </p:spPr>
            <p:txBody>
              <a:bodyPr/>
              <a:lstStyle/>
              <a:p>
                <a:r>
                  <a:rPr lang="es-MX">
                    <a:noFill/>
                  </a:rPr>
                  <a:t> </a:t>
                </a:r>
              </a:p>
            </p:txBody>
          </p:sp>
        </mc:Fallback>
      </mc:AlternateContent>
      <p:sp>
        <p:nvSpPr>
          <p:cNvPr id="4" name="CuadroTexto 3"/>
          <p:cNvSpPr txBox="1"/>
          <p:nvPr/>
        </p:nvSpPr>
        <p:spPr>
          <a:xfrm>
            <a:off x="1413933" y="6239933"/>
            <a:ext cx="9287934" cy="369332"/>
          </a:xfrm>
          <a:prstGeom prst="rect">
            <a:avLst/>
          </a:prstGeom>
          <a:noFill/>
        </p:spPr>
        <p:txBody>
          <a:bodyPr wrap="square" rtlCol="0">
            <a:spAutoFit/>
          </a:bodyPr>
          <a:lstStyle/>
          <a:p>
            <a:r>
              <a:rPr lang="es-MX" dirty="0" smtClean="0"/>
              <a:t>*Fuente: </a:t>
            </a:r>
            <a:r>
              <a:rPr lang="es-MX" dirty="0"/>
              <a:t>https://pdfs.semanticscholar.org/4247/35cb4e37bceba4aa23d07a8a2093de57f44a.pdf</a:t>
            </a:r>
          </a:p>
        </p:txBody>
      </p:sp>
      <p:graphicFrame>
        <p:nvGraphicFramePr>
          <p:cNvPr id="6" name="Tabla 5"/>
          <p:cNvGraphicFramePr>
            <a:graphicFrameLocks noGrp="1"/>
          </p:cNvGraphicFramePr>
          <p:nvPr>
            <p:extLst>
              <p:ext uri="{D42A27DB-BD31-4B8C-83A1-F6EECF244321}">
                <p14:modId xmlns:p14="http://schemas.microsoft.com/office/powerpoint/2010/main" val="1338948974"/>
              </p:ext>
            </p:extLst>
          </p:nvPr>
        </p:nvGraphicFramePr>
        <p:xfrm>
          <a:off x="1844702" y="1690688"/>
          <a:ext cx="8128002" cy="2062480"/>
        </p:xfrm>
        <a:graphic>
          <a:graphicData uri="http://schemas.openxmlformats.org/drawingml/2006/table">
            <a:tbl>
              <a:tblPr firstRow="1" bandRow="1">
                <a:tableStyleId>{5C22544A-7EE6-4342-B048-85BDC9FD1C3A}</a:tableStyleId>
              </a:tblPr>
              <a:tblGrid>
                <a:gridCol w="1354667"/>
                <a:gridCol w="1354667"/>
                <a:gridCol w="1354667"/>
                <a:gridCol w="1354667"/>
                <a:gridCol w="1354667"/>
                <a:gridCol w="1354667"/>
              </a:tblGrid>
              <a:tr h="370840">
                <a:tc rowSpan="2">
                  <a:txBody>
                    <a:bodyPr/>
                    <a:lstStyle/>
                    <a:p>
                      <a:pPr algn="ctr"/>
                      <a:r>
                        <a:rPr lang="es-MX" dirty="0" smtClean="0"/>
                        <a:t>Ruta</a:t>
                      </a:r>
                      <a:endParaRPr lang="es-MX" dirty="0"/>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600" dirty="0" smtClean="0"/>
                        <a:t>Número documentos</a:t>
                      </a:r>
                    </a:p>
                    <a:p>
                      <a:pPr algn="ctr"/>
                      <a:endParaRPr lang="es-MX" dirty="0"/>
                    </a:p>
                  </a:txBody>
                  <a:tcPr/>
                </a:tc>
                <a:tc gridSpan="4">
                  <a:txBody>
                    <a:bodyPr/>
                    <a:lstStyle/>
                    <a:p>
                      <a:pPr algn="ctr"/>
                      <a:r>
                        <a:rPr lang="es-MX" dirty="0" smtClean="0"/>
                        <a:t>Documentos del tema</a:t>
                      </a:r>
                      <a:endParaRPr lang="es-MX" dirty="0"/>
                    </a:p>
                  </a:txBody>
                  <a:tcPr/>
                </a:tc>
                <a:tc hMerge="1">
                  <a:txBody>
                    <a:bodyPr/>
                    <a:lstStyle/>
                    <a:p>
                      <a:pPr algn="ctr"/>
                      <a:endParaRPr lang="es-MX" dirty="0"/>
                    </a:p>
                  </a:txBody>
                  <a:tcPr/>
                </a:tc>
                <a:tc hMerge="1">
                  <a:txBody>
                    <a:bodyPr/>
                    <a:lstStyle/>
                    <a:p>
                      <a:pPr algn="ctr"/>
                      <a:endParaRPr lang="es-MX" dirty="0"/>
                    </a:p>
                  </a:txBody>
                  <a:tcPr/>
                </a:tc>
                <a:tc hMerge="1">
                  <a:txBody>
                    <a:bodyPr/>
                    <a:lstStyle/>
                    <a:p>
                      <a:pPr algn="ctr"/>
                      <a:endParaRPr lang="es-MX" dirty="0"/>
                    </a:p>
                  </a:txBody>
                  <a:tcPr/>
                </a:tc>
              </a:tr>
              <a:tr h="370840">
                <a:tc vMerge="1">
                  <a:txBody>
                    <a:bodyPr/>
                    <a:lstStyle/>
                    <a:p>
                      <a:pPr algn="ctr"/>
                      <a:endParaRPr lang="es-MX" dirty="0"/>
                    </a:p>
                  </a:txBody>
                  <a:tcPr/>
                </a:tc>
                <a:tc vMerge="1">
                  <a:txBody>
                    <a:bodyPr/>
                    <a:lstStyle/>
                    <a:p>
                      <a:pPr algn="ctr"/>
                      <a:endParaRPr lang="es-MX" dirty="0"/>
                    </a:p>
                  </a:txBody>
                  <a:tcPr/>
                </a:tc>
                <a:tc>
                  <a:txBody>
                    <a:bodyPr/>
                    <a:lstStyle/>
                    <a:p>
                      <a:pPr algn="ctr"/>
                      <a:r>
                        <a:rPr lang="es-MX" sz="1600" dirty="0" smtClean="0"/>
                        <a:t>Machine</a:t>
                      </a:r>
                      <a:r>
                        <a:rPr lang="es-MX" sz="1600" baseline="0" dirty="0" smtClean="0"/>
                        <a:t> </a:t>
                      </a:r>
                      <a:r>
                        <a:rPr lang="es-MX" sz="1600" baseline="0" dirty="0" err="1" smtClean="0"/>
                        <a:t>Learning</a:t>
                      </a:r>
                      <a:endParaRPr lang="es-MX" sz="1600" dirty="0"/>
                    </a:p>
                  </a:txBody>
                  <a:tcPr/>
                </a:tc>
                <a:tc>
                  <a:txBody>
                    <a:bodyPr/>
                    <a:lstStyle/>
                    <a:p>
                      <a:pPr algn="ctr"/>
                      <a:r>
                        <a:rPr lang="es-MX" sz="1600" dirty="0" smtClean="0"/>
                        <a:t>Fotos</a:t>
                      </a:r>
                      <a:endParaRPr lang="es-MX" sz="1600" dirty="0"/>
                    </a:p>
                  </a:txBody>
                  <a:tcPr/>
                </a:tc>
                <a:tc>
                  <a:txBody>
                    <a:bodyPr/>
                    <a:lstStyle/>
                    <a:p>
                      <a:pPr algn="ctr"/>
                      <a:r>
                        <a:rPr lang="es-MX" sz="1600" dirty="0" smtClean="0"/>
                        <a:t>Educación</a:t>
                      </a:r>
                      <a:endParaRPr lang="es-MX" sz="1600" dirty="0"/>
                    </a:p>
                  </a:txBody>
                  <a:tcPr/>
                </a:tc>
                <a:tc>
                  <a:txBody>
                    <a:bodyPr/>
                    <a:lstStyle/>
                    <a:p>
                      <a:pPr algn="ctr"/>
                      <a:r>
                        <a:rPr lang="es-MX" sz="1600" dirty="0" smtClean="0"/>
                        <a:t>Rusia</a:t>
                      </a:r>
                      <a:endParaRPr lang="es-MX" sz="1600" dirty="0"/>
                    </a:p>
                  </a:txBody>
                  <a:tcPr/>
                </a:tc>
              </a:tr>
              <a:tr h="370840">
                <a:tc>
                  <a:txBody>
                    <a:bodyPr/>
                    <a:lstStyle/>
                    <a:p>
                      <a:pPr algn="ctr"/>
                      <a:r>
                        <a:rPr lang="es-MX" sz="1600" dirty="0" smtClean="0"/>
                        <a:t>1</a:t>
                      </a:r>
                      <a:endParaRPr lang="es-MX" sz="1600" dirty="0"/>
                    </a:p>
                  </a:txBody>
                  <a:tcPr/>
                </a:tc>
                <a:tc>
                  <a:txBody>
                    <a:bodyPr/>
                    <a:lstStyle/>
                    <a:p>
                      <a:pPr algn="ctr"/>
                      <a:r>
                        <a:rPr lang="es-MX" sz="1600" dirty="0" smtClean="0"/>
                        <a:t>2000</a:t>
                      </a:r>
                      <a:endParaRPr lang="es-MX" sz="1600" dirty="0"/>
                    </a:p>
                  </a:txBody>
                  <a:tcPr/>
                </a:tc>
                <a:tc>
                  <a:txBody>
                    <a:bodyPr/>
                    <a:lstStyle/>
                    <a:p>
                      <a:pPr algn="ctr"/>
                      <a:r>
                        <a:rPr lang="es-MX" sz="1600" dirty="0" smtClean="0"/>
                        <a:t>500</a:t>
                      </a:r>
                      <a:endParaRPr lang="es-MX" sz="1600" dirty="0"/>
                    </a:p>
                  </a:txBody>
                  <a:tcPr/>
                </a:tc>
                <a:tc>
                  <a:txBody>
                    <a:bodyPr/>
                    <a:lstStyle/>
                    <a:p>
                      <a:pPr algn="ctr"/>
                      <a:r>
                        <a:rPr lang="es-MX" sz="1600" dirty="0" smtClean="0"/>
                        <a:t>400</a:t>
                      </a:r>
                      <a:endParaRPr lang="es-MX" sz="1600" dirty="0"/>
                    </a:p>
                  </a:txBody>
                  <a:tcPr/>
                </a:tc>
                <a:tc>
                  <a:txBody>
                    <a:bodyPr/>
                    <a:lstStyle/>
                    <a:p>
                      <a:pPr algn="ctr"/>
                      <a:r>
                        <a:rPr lang="es-MX" sz="1600" dirty="0" smtClean="0"/>
                        <a:t>100</a:t>
                      </a:r>
                      <a:endParaRPr lang="es-MX" sz="1600" dirty="0"/>
                    </a:p>
                  </a:txBody>
                  <a:tcPr/>
                </a:tc>
                <a:tc>
                  <a:txBody>
                    <a:bodyPr/>
                    <a:lstStyle/>
                    <a:p>
                      <a:pPr algn="ctr"/>
                      <a:r>
                        <a:rPr lang="es-MX" sz="1600" dirty="0" smtClean="0"/>
                        <a:t>1</a:t>
                      </a:r>
                      <a:endParaRPr lang="es-MX" sz="1600" dirty="0"/>
                    </a:p>
                  </a:txBody>
                  <a:tcPr/>
                </a:tc>
              </a:tr>
              <a:tr h="370840">
                <a:tc>
                  <a:txBody>
                    <a:bodyPr/>
                    <a:lstStyle/>
                    <a:p>
                      <a:pPr algn="ctr"/>
                      <a:r>
                        <a:rPr lang="es-MX" sz="1600" dirty="0" smtClean="0"/>
                        <a:t>4</a:t>
                      </a:r>
                      <a:endParaRPr lang="es-MX" sz="1600" dirty="0"/>
                    </a:p>
                  </a:txBody>
                  <a:tcPr/>
                </a:tc>
                <a:tc>
                  <a:txBody>
                    <a:bodyPr/>
                    <a:lstStyle/>
                    <a:p>
                      <a:pPr algn="ctr"/>
                      <a:r>
                        <a:rPr lang="es-MX" sz="1600" dirty="0" smtClean="0"/>
                        <a:t>900</a:t>
                      </a:r>
                      <a:endParaRPr lang="es-MX" sz="1600" dirty="0"/>
                    </a:p>
                  </a:txBody>
                  <a:tcPr/>
                </a:tc>
                <a:tc>
                  <a:txBody>
                    <a:bodyPr/>
                    <a:lstStyle/>
                    <a:p>
                      <a:pPr algn="ctr"/>
                      <a:r>
                        <a:rPr lang="es-MX" sz="1600" dirty="0" smtClean="0"/>
                        <a:t>0</a:t>
                      </a:r>
                      <a:endParaRPr lang="es-MX" sz="1600" dirty="0"/>
                    </a:p>
                  </a:txBody>
                  <a:tcPr/>
                </a:tc>
                <a:tc>
                  <a:txBody>
                    <a:bodyPr/>
                    <a:lstStyle/>
                    <a:p>
                      <a:pPr algn="ctr"/>
                      <a:r>
                        <a:rPr lang="es-MX" sz="1600" dirty="0" smtClean="0"/>
                        <a:t>300</a:t>
                      </a:r>
                      <a:endParaRPr lang="es-MX" sz="1600" dirty="0"/>
                    </a:p>
                  </a:txBody>
                  <a:tcPr/>
                </a:tc>
                <a:tc>
                  <a:txBody>
                    <a:bodyPr/>
                    <a:lstStyle/>
                    <a:p>
                      <a:pPr algn="ctr"/>
                      <a:r>
                        <a:rPr lang="es-MX" sz="1600" dirty="0" smtClean="0"/>
                        <a:t>180</a:t>
                      </a:r>
                      <a:endParaRPr lang="es-MX" sz="1600" dirty="0"/>
                    </a:p>
                  </a:txBody>
                  <a:tcPr/>
                </a:tc>
                <a:tc>
                  <a:txBody>
                    <a:bodyPr/>
                    <a:lstStyle/>
                    <a:p>
                      <a:pPr algn="ctr"/>
                      <a:r>
                        <a:rPr lang="es-MX" sz="1600" dirty="0" smtClean="0"/>
                        <a:t>300</a:t>
                      </a:r>
                      <a:endParaRPr lang="es-MX" sz="1600" dirty="0"/>
                    </a:p>
                  </a:txBody>
                  <a:tcPr/>
                </a:tc>
              </a:tr>
              <a:tr h="370840">
                <a:tc>
                  <a:txBody>
                    <a:bodyPr/>
                    <a:lstStyle/>
                    <a:p>
                      <a:pPr algn="ctr"/>
                      <a:r>
                        <a:rPr lang="es-MX" sz="1600" dirty="0" smtClean="0"/>
                        <a:t>12</a:t>
                      </a:r>
                      <a:endParaRPr lang="es-MX" sz="1600" dirty="0"/>
                    </a:p>
                  </a:txBody>
                  <a:tcPr/>
                </a:tc>
                <a:tc>
                  <a:txBody>
                    <a:bodyPr/>
                    <a:lstStyle/>
                    <a:p>
                      <a:pPr algn="ctr"/>
                      <a:r>
                        <a:rPr lang="es-MX" sz="1600" dirty="0" smtClean="0"/>
                        <a:t>800</a:t>
                      </a:r>
                      <a:endParaRPr lang="es-MX" sz="1600" dirty="0"/>
                    </a:p>
                  </a:txBody>
                  <a:tcPr/>
                </a:tc>
                <a:tc>
                  <a:txBody>
                    <a:bodyPr/>
                    <a:lstStyle/>
                    <a:p>
                      <a:pPr algn="ctr"/>
                      <a:r>
                        <a:rPr lang="es-MX" sz="1600" dirty="0" smtClean="0"/>
                        <a:t>40</a:t>
                      </a:r>
                      <a:endParaRPr lang="es-MX" sz="1600" dirty="0"/>
                    </a:p>
                  </a:txBody>
                  <a:tcPr/>
                </a:tc>
                <a:tc>
                  <a:txBody>
                    <a:bodyPr/>
                    <a:lstStyle/>
                    <a:p>
                      <a:pPr algn="ctr"/>
                      <a:r>
                        <a:rPr lang="es-MX" sz="1600" dirty="0" smtClean="0"/>
                        <a:t>80</a:t>
                      </a:r>
                      <a:endParaRPr lang="es-MX" sz="1600" dirty="0"/>
                    </a:p>
                  </a:txBody>
                  <a:tcPr/>
                </a:tc>
                <a:tc>
                  <a:txBody>
                    <a:bodyPr/>
                    <a:lstStyle/>
                    <a:p>
                      <a:pPr algn="ctr"/>
                      <a:r>
                        <a:rPr lang="es-MX" sz="1600" dirty="0" smtClean="0"/>
                        <a:t>20</a:t>
                      </a:r>
                      <a:endParaRPr lang="es-MX" sz="1600" dirty="0"/>
                    </a:p>
                  </a:txBody>
                  <a:tcPr/>
                </a:tc>
                <a:tc>
                  <a:txBody>
                    <a:bodyPr/>
                    <a:lstStyle/>
                    <a:p>
                      <a:pPr algn="ctr"/>
                      <a:r>
                        <a:rPr lang="es-MX" sz="1600" dirty="0" smtClean="0"/>
                        <a:t>300</a:t>
                      </a:r>
                      <a:endParaRPr lang="es-MX" sz="1600" dirty="0"/>
                    </a:p>
                  </a:txBody>
                  <a:tcPr/>
                </a:tc>
              </a:tr>
            </a:tbl>
          </a:graphicData>
        </a:graphic>
      </p:graphicFrame>
      <p:sp>
        <p:nvSpPr>
          <p:cNvPr id="5" name="CuadroTexto 4"/>
          <p:cNvSpPr txBox="1"/>
          <p:nvPr/>
        </p:nvSpPr>
        <p:spPr>
          <a:xfrm>
            <a:off x="5758789" y="4663232"/>
            <a:ext cx="5765040" cy="830997"/>
          </a:xfrm>
          <a:prstGeom prst="rect">
            <a:avLst/>
          </a:prstGeom>
          <a:noFill/>
        </p:spPr>
        <p:txBody>
          <a:bodyPr wrap="none" rtlCol="0">
            <a:spAutoFit/>
          </a:bodyPr>
          <a:lstStyle/>
          <a:p>
            <a:pPr algn="just"/>
            <a:r>
              <a:rPr lang="es-MX" sz="1600" dirty="0" smtClean="0"/>
              <a:t>En este caso el nodo 4 sería un mejor vecino para el nodo 2 que </a:t>
            </a:r>
          </a:p>
          <a:p>
            <a:pPr algn="just"/>
            <a:r>
              <a:rPr lang="es-MX" sz="1600" dirty="0" smtClean="0"/>
              <a:t>Los nodos 1 o 12, debido a que a través de éste se puede acceder a</a:t>
            </a:r>
          </a:p>
          <a:p>
            <a:pPr algn="just"/>
            <a:r>
              <a:rPr lang="es-MX" sz="1600" dirty="0" smtClean="0"/>
              <a:t>Más resultados.</a:t>
            </a:r>
            <a:endParaRPr lang="es-MX" sz="1600" dirty="0"/>
          </a:p>
        </p:txBody>
      </p:sp>
    </p:spTree>
    <p:extLst>
      <p:ext uri="{BB962C8B-B14F-4D97-AF65-F5344CB8AC3E}">
        <p14:creationId xmlns:p14="http://schemas.microsoft.com/office/powerpoint/2010/main" val="42267885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Algoritmos de búsqueda en sistemas p2p no estructurados (continuación)</a:t>
            </a:r>
          </a:p>
        </p:txBody>
      </p:sp>
      <p:sp>
        <p:nvSpPr>
          <p:cNvPr id="3" name="Marcador de contenido 2"/>
          <p:cNvSpPr>
            <a:spLocks noGrp="1"/>
          </p:cNvSpPr>
          <p:nvPr>
            <p:ph idx="1"/>
          </p:nvPr>
        </p:nvSpPr>
        <p:spPr/>
        <p:txBody>
          <a:bodyPr>
            <a:normAutofit/>
          </a:bodyPr>
          <a:lstStyle/>
          <a:p>
            <a:r>
              <a:rPr lang="es-MX" dirty="0" smtClean="0"/>
              <a:t>Búsqueda basada en índices de enrutamiento</a:t>
            </a:r>
          </a:p>
          <a:p>
            <a:pPr lvl="1"/>
            <a:r>
              <a:rPr lang="es-MX" dirty="0" smtClean="0"/>
              <a:t>Una clara desventaja de este algoritmo es que no toma en consideración la diferencia en costo del número de saltos</a:t>
            </a:r>
            <a:endParaRPr lang="es-MX" dirty="0"/>
          </a:p>
        </p:txBody>
      </p:sp>
      <p:sp>
        <p:nvSpPr>
          <p:cNvPr id="4" name="CuadroTexto 3"/>
          <p:cNvSpPr txBox="1"/>
          <p:nvPr/>
        </p:nvSpPr>
        <p:spPr>
          <a:xfrm>
            <a:off x="1413933" y="6239933"/>
            <a:ext cx="9287934" cy="369332"/>
          </a:xfrm>
          <a:prstGeom prst="rect">
            <a:avLst/>
          </a:prstGeom>
          <a:noFill/>
        </p:spPr>
        <p:txBody>
          <a:bodyPr wrap="square" rtlCol="0">
            <a:spAutoFit/>
          </a:bodyPr>
          <a:lstStyle/>
          <a:p>
            <a:r>
              <a:rPr lang="es-MX" dirty="0" smtClean="0"/>
              <a:t>*Fuente: </a:t>
            </a:r>
            <a:r>
              <a:rPr lang="es-MX" dirty="0"/>
              <a:t>https://pdfs.semanticscholar.org/4247/35cb4e37bceba4aa23d07a8a2093de57f44a.pdf</a:t>
            </a:r>
          </a:p>
        </p:txBody>
      </p:sp>
    </p:spTree>
    <p:extLst>
      <p:ext uri="{BB962C8B-B14F-4D97-AF65-F5344CB8AC3E}">
        <p14:creationId xmlns:p14="http://schemas.microsoft.com/office/powerpoint/2010/main" val="3246354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Tipos de sistemas P2P</a:t>
            </a:r>
            <a:endParaRPr lang="es-MX" dirty="0"/>
          </a:p>
        </p:txBody>
      </p:sp>
      <p:sp>
        <p:nvSpPr>
          <p:cNvPr id="3" name="Marcador de contenido 2"/>
          <p:cNvSpPr>
            <a:spLocks noGrp="1"/>
          </p:cNvSpPr>
          <p:nvPr>
            <p:ph idx="1"/>
          </p:nvPr>
        </p:nvSpPr>
        <p:spPr/>
        <p:txBody>
          <a:bodyPr/>
          <a:lstStyle/>
          <a:p>
            <a:r>
              <a:rPr lang="es-MX" dirty="0" smtClean="0"/>
              <a:t>Puros: Sin ningún tipo de centralización</a:t>
            </a:r>
          </a:p>
          <a:p>
            <a:pPr lvl="1"/>
            <a:r>
              <a:rPr lang="es-MX" dirty="0"/>
              <a:t>No estructurados: (Ej. </a:t>
            </a:r>
            <a:r>
              <a:rPr lang="es-MX" dirty="0" err="1"/>
              <a:t>Gnutella</a:t>
            </a:r>
            <a:r>
              <a:rPr lang="es-MX" dirty="0"/>
              <a:t>, Freenet)</a:t>
            </a:r>
            <a:endParaRPr lang="es-MX" dirty="0" smtClean="0"/>
          </a:p>
          <a:p>
            <a:pPr lvl="1"/>
            <a:r>
              <a:rPr lang="es-MX" dirty="0" smtClean="0"/>
              <a:t>Estructurados: (Ej. </a:t>
            </a:r>
            <a:r>
              <a:rPr lang="es-MX" dirty="0" err="1" smtClean="0"/>
              <a:t>Chord</a:t>
            </a:r>
            <a:r>
              <a:rPr lang="es-MX" dirty="0" smtClean="0"/>
              <a:t>, </a:t>
            </a:r>
            <a:r>
              <a:rPr lang="es-MX" dirty="0" err="1" smtClean="0"/>
              <a:t>Pastry</a:t>
            </a:r>
            <a:r>
              <a:rPr lang="es-MX" dirty="0" smtClean="0"/>
              <a:t>, CAN)</a:t>
            </a:r>
          </a:p>
          <a:p>
            <a:pPr lvl="1"/>
            <a:endParaRPr lang="es-MX" dirty="0" smtClean="0"/>
          </a:p>
          <a:p>
            <a:pPr lvl="1"/>
            <a:endParaRPr lang="es-MX" dirty="0" smtClean="0"/>
          </a:p>
          <a:p>
            <a:r>
              <a:rPr lang="es-MX" dirty="0" smtClean="0"/>
              <a:t>Híbridos: Tienen algún tipo de centralización (Ej. </a:t>
            </a:r>
            <a:r>
              <a:rPr lang="es-MX" dirty="0" err="1" smtClean="0"/>
              <a:t>BitTorrent</a:t>
            </a:r>
            <a:r>
              <a:rPr lang="es-MX" dirty="0" smtClean="0"/>
              <a:t>, </a:t>
            </a:r>
            <a:r>
              <a:rPr lang="es-MX" dirty="0" err="1" smtClean="0"/>
              <a:t>Napster</a:t>
            </a:r>
            <a:r>
              <a:rPr lang="es-MX" dirty="0" smtClean="0"/>
              <a:t>, </a:t>
            </a:r>
            <a:r>
              <a:rPr lang="es-MX" dirty="0" err="1" smtClean="0"/>
              <a:t>Edonkey</a:t>
            </a:r>
            <a:r>
              <a:rPr lang="es-MX" dirty="0" smtClean="0"/>
              <a:t>)</a:t>
            </a:r>
          </a:p>
          <a:p>
            <a:pPr lvl="1"/>
            <a:endParaRPr lang="es-MX" dirty="0"/>
          </a:p>
        </p:txBody>
      </p:sp>
      <p:sp>
        <p:nvSpPr>
          <p:cNvPr id="4" name="CuadroTexto 3"/>
          <p:cNvSpPr txBox="1"/>
          <p:nvPr/>
        </p:nvSpPr>
        <p:spPr>
          <a:xfrm>
            <a:off x="1089212" y="6320118"/>
            <a:ext cx="9488880" cy="369332"/>
          </a:xfrm>
          <a:prstGeom prst="rect">
            <a:avLst/>
          </a:prstGeom>
          <a:noFill/>
        </p:spPr>
        <p:txBody>
          <a:bodyPr wrap="none" rtlCol="0">
            <a:spAutoFit/>
          </a:bodyPr>
          <a:lstStyle/>
          <a:p>
            <a:r>
              <a:rPr lang="es-MX" dirty="0"/>
              <a:t>*Fuente: https://postgrado.info.unlp.edu.ar/wp-content/uploads/2017/11/Corbalan_Leonardo.pdf</a:t>
            </a:r>
          </a:p>
        </p:txBody>
      </p:sp>
    </p:spTree>
    <p:extLst>
      <p:ext uri="{BB962C8B-B14F-4D97-AF65-F5344CB8AC3E}">
        <p14:creationId xmlns:p14="http://schemas.microsoft.com/office/powerpoint/2010/main" val="27429795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Algoritmos de búsqueda en sistemas p2p no estructurados (continuación)</a:t>
            </a:r>
          </a:p>
        </p:txBody>
      </p:sp>
      <p:sp>
        <p:nvSpPr>
          <p:cNvPr id="3" name="Marcador de contenido 2"/>
          <p:cNvSpPr>
            <a:spLocks noGrp="1"/>
          </p:cNvSpPr>
          <p:nvPr>
            <p:ph idx="1"/>
          </p:nvPr>
        </p:nvSpPr>
        <p:spPr/>
        <p:txBody>
          <a:bodyPr>
            <a:normAutofit/>
          </a:bodyPr>
          <a:lstStyle/>
          <a:p>
            <a:r>
              <a:rPr lang="es-MX" dirty="0" smtClean="0"/>
              <a:t>Búsqueda basada en el filtro atenuado de Bloom</a:t>
            </a:r>
          </a:p>
          <a:p>
            <a:pPr lvl="1"/>
            <a:endParaRPr lang="es-MX" dirty="0" smtClean="0"/>
          </a:p>
          <a:p>
            <a:pPr lvl="1"/>
            <a:r>
              <a:rPr lang="es-MX" dirty="0" smtClean="0"/>
              <a:t>Un </a:t>
            </a:r>
            <a:r>
              <a:rPr lang="es-MX" b="1" dirty="0" smtClean="0"/>
              <a:t>filtro de Bloom</a:t>
            </a:r>
            <a:r>
              <a:rPr lang="es-MX" dirty="0" smtClean="0"/>
              <a:t> es una estructura de datos (probabilística) utilizada para verificar la membresía de un dato ‘x’ en un conjunto de ‘m’ elementos.</a:t>
            </a:r>
          </a:p>
          <a:p>
            <a:pPr marL="457200" lvl="1" indent="0">
              <a:buNone/>
            </a:pPr>
            <a:endParaRPr lang="es-MX" dirty="0" smtClean="0"/>
          </a:p>
          <a:p>
            <a:pPr lvl="1"/>
            <a:r>
              <a:rPr lang="es-MX" dirty="0" smtClean="0"/>
              <a:t>Tienen la ventaja de ser eficientes ya que para realizar operaciones de adición, o búsqueda de elementos se tiene una complejidad constante O(k) independientemente del número de elementos en el filtro.</a:t>
            </a:r>
          </a:p>
          <a:p>
            <a:pPr lvl="1"/>
            <a:endParaRPr lang="es-MX" dirty="0" smtClean="0"/>
          </a:p>
          <a:p>
            <a:pPr lvl="1"/>
            <a:endParaRPr lang="es-MX" dirty="0" smtClean="0"/>
          </a:p>
          <a:p>
            <a:pPr lvl="1"/>
            <a:endParaRPr lang="es-MX" dirty="0"/>
          </a:p>
        </p:txBody>
      </p:sp>
      <p:sp>
        <p:nvSpPr>
          <p:cNvPr id="4" name="CuadroTexto 3"/>
          <p:cNvSpPr txBox="1"/>
          <p:nvPr/>
        </p:nvSpPr>
        <p:spPr>
          <a:xfrm>
            <a:off x="1413933" y="6239933"/>
            <a:ext cx="9287934" cy="646331"/>
          </a:xfrm>
          <a:prstGeom prst="rect">
            <a:avLst/>
          </a:prstGeom>
          <a:noFill/>
        </p:spPr>
        <p:txBody>
          <a:bodyPr wrap="square" rtlCol="0">
            <a:spAutoFit/>
          </a:bodyPr>
          <a:lstStyle/>
          <a:p>
            <a:r>
              <a:rPr lang="es-MX" dirty="0" smtClean="0"/>
              <a:t>*Fuentes: </a:t>
            </a:r>
            <a:r>
              <a:rPr lang="es-MX" dirty="0">
                <a:hlinkClick r:id="rId2"/>
              </a:rPr>
              <a:t>https://</a:t>
            </a:r>
            <a:r>
              <a:rPr lang="es-MX" dirty="0" smtClean="0">
                <a:hlinkClick r:id="rId2"/>
              </a:rPr>
              <a:t>pdfs.semanticscholar.org/4247/35cb4e37bceba4aa23d07a8a2093de57f44a.pdf</a:t>
            </a:r>
            <a:endParaRPr lang="es-MX" dirty="0" smtClean="0"/>
          </a:p>
          <a:p>
            <a:r>
              <a:rPr lang="es-MX" dirty="0" smtClean="0"/>
              <a:t>	 https</a:t>
            </a:r>
            <a:r>
              <a:rPr lang="es-MX" dirty="0"/>
              <a:t>://prakhar.me/articles/bloom-filters-for-dummies/</a:t>
            </a:r>
          </a:p>
        </p:txBody>
      </p:sp>
    </p:spTree>
    <p:extLst>
      <p:ext uri="{BB962C8B-B14F-4D97-AF65-F5344CB8AC3E}">
        <p14:creationId xmlns:p14="http://schemas.microsoft.com/office/powerpoint/2010/main" val="36223463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Algoritmos de búsqueda en sistemas p2p no estructurados (continuación)</a:t>
            </a:r>
          </a:p>
        </p:txBody>
      </p:sp>
      <p:sp>
        <p:nvSpPr>
          <p:cNvPr id="3" name="Marcador de contenido 2"/>
          <p:cNvSpPr>
            <a:spLocks noGrp="1"/>
          </p:cNvSpPr>
          <p:nvPr>
            <p:ph idx="1"/>
          </p:nvPr>
        </p:nvSpPr>
        <p:spPr/>
        <p:txBody>
          <a:bodyPr>
            <a:normAutofit lnSpcReduction="10000"/>
          </a:bodyPr>
          <a:lstStyle/>
          <a:p>
            <a:r>
              <a:rPr lang="es-MX" dirty="0" smtClean="0"/>
              <a:t>Filtro  de Bloom (algoritmo)</a:t>
            </a:r>
          </a:p>
          <a:p>
            <a:pPr lvl="1"/>
            <a:endParaRPr lang="es-MX" dirty="0" smtClean="0"/>
          </a:p>
          <a:p>
            <a:pPr lvl="1"/>
            <a:r>
              <a:rPr lang="es-MX" dirty="0" smtClean="0"/>
              <a:t>Se tienen dos elementos importantes:</a:t>
            </a:r>
          </a:p>
          <a:p>
            <a:pPr marL="1371600" lvl="2" indent="-457200">
              <a:buFont typeface="+mj-lt"/>
              <a:buAutoNum type="arabicPeriod"/>
            </a:pPr>
            <a:r>
              <a:rPr lang="es-MX" dirty="0" smtClean="0"/>
              <a:t>Un arreglo de ‘m’ bits con cada entrada inicializada a cero.</a:t>
            </a:r>
          </a:p>
          <a:p>
            <a:pPr marL="1371600" lvl="2" indent="-457200">
              <a:buFont typeface="+mj-lt"/>
              <a:buAutoNum type="arabicPeriod"/>
            </a:pPr>
            <a:r>
              <a:rPr lang="es-MX" dirty="0" smtClean="0"/>
              <a:t>Una colección de ‘k’ funciones hash independientes ‘h(x)’</a:t>
            </a:r>
          </a:p>
          <a:p>
            <a:pPr marL="1371600" lvl="2" indent="-457200">
              <a:buFont typeface="+mj-lt"/>
              <a:buAutoNum type="arabicPeriod"/>
            </a:pPr>
            <a:endParaRPr lang="es-MX" dirty="0" smtClean="0"/>
          </a:p>
          <a:p>
            <a:pPr lvl="1"/>
            <a:r>
              <a:rPr lang="es-MX" dirty="0" smtClean="0"/>
              <a:t>Pasos:</a:t>
            </a:r>
          </a:p>
          <a:p>
            <a:pPr marL="1371600" lvl="2" indent="-457200">
              <a:buFont typeface="+mj-lt"/>
              <a:buAutoNum type="arabicPeriod"/>
            </a:pPr>
            <a:r>
              <a:rPr lang="es-MX" dirty="0" smtClean="0"/>
              <a:t>Inicializa el arreglo de ‘m’ bits a cero. Generalmente ‘m’ se elige mucho más grande que la cantidad de elementos en el conjunto.</a:t>
            </a:r>
          </a:p>
          <a:p>
            <a:pPr marL="1371600" lvl="2" indent="-457200">
              <a:buFont typeface="+mj-lt"/>
              <a:buAutoNum type="arabicPeriod"/>
            </a:pPr>
            <a:r>
              <a:rPr lang="es-MX" dirty="0" smtClean="0"/>
              <a:t>Cada que se agregue un elemento al conjunto (filtro de Bloom) se deben aplicar c/u de las ‘k’ funciones hash utilizadas a dicho elemento (1 a la vez) y al valor obtenido de dicha función hash (h(x)% m) nos dirá la posición del arreglo que debemos encender (poner en ‘1’). Puede que algunas posiciones se repitan entre funciones hash</a:t>
            </a:r>
          </a:p>
          <a:p>
            <a:pPr marL="1371600" lvl="2" indent="-457200">
              <a:buFont typeface="+mj-lt"/>
              <a:buAutoNum type="arabicPeriod"/>
            </a:pPr>
            <a:endParaRPr lang="es-MX" dirty="0" smtClean="0"/>
          </a:p>
          <a:p>
            <a:pPr lvl="1"/>
            <a:endParaRPr lang="es-MX" dirty="0" smtClean="0"/>
          </a:p>
          <a:p>
            <a:pPr lvl="1"/>
            <a:endParaRPr lang="es-MX" dirty="0"/>
          </a:p>
        </p:txBody>
      </p:sp>
      <p:sp>
        <p:nvSpPr>
          <p:cNvPr id="4" name="CuadroTexto 3"/>
          <p:cNvSpPr txBox="1"/>
          <p:nvPr/>
        </p:nvSpPr>
        <p:spPr>
          <a:xfrm>
            <a:off x="1413933" y="6239933"/>
            <a:ext cx="9287934" cy="646331"/>
          </a:xfrm>
          <a:prstGeom prst="rect">
            <a:avLst/>
          </a:prstGeom>
          <a:noFill/>
        </p:spPr>
        <p:txBody>
          <a:bodyPr wrap="square" rtlCol="0">
            <a:spAutoFit/>
          </a:bodyPr>
          <a:lstStyle/>
          <a:p>
            <a:r>
              <a:rPr lang="es-MX" dirty="0" smtClean="0"/>
              <a:t>*Fuentes: </a:t>
            </a:r>
            <a:r>
              <a:rPr lang="es-MX" dirty="0">
                <a:hlinkClick r:id="rId2"/>
              </a:rPr>
              <a:t>https</a:t>
            </a:r>
            <a:r>
              <a:rPr lang="es-MX" dirty="0" smtClean="0">
                <a:hlinkClick r:id="rId2"/>
              </a:rPr>
              <a:t>://pdfs.semanticscholar.org/4247/35cb4e37bceba4aa23d07a8a2093de57f44a.pdf</a:t>
            </a:r>
            <a:endParaRPr lang="es-MX" dirty="0" smtClean="0"/>
          </a:p>
          <a:p>
            <a:r>
              <a:rPr lang="es-MX" dirty="0" smtClean="0"/>
              <a:t>	 https://prakhar.me/articles/bloom-filters-for-dummies/</a:t>
            </a:r>
            <a:endParaRPr lang="es-MX" dirty="0"/>
          </a:p>
        </p:txBody>
      </p:sp>
    </p:spTree>
    <p:extLst>
      <p:ext uri="{BB962C8B-B14F-4D97-AF65-F5344CB8AC3E}">
        <p14:creationId xmlns:p14="http://schemas.microsoft.com/office/powerpoint/2010/main" val="2123244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Algoritmos de búsqueda en sistemas p2p no estructurados (continuación)</a:t>
            </a:r>
          </a:p>
        </p:txBody>
      </p:sp>
      <p:sp>
        <p:nvSpPr>
          <p:cNvPr id="3" name="Marcador de contenido 2"/>
          <p:cNvSpPr>
            <a:spLocks noGrp="1"/>
          </p:cNvSpPr>
          <p:nvPr>
            <p:ph idx="1"/>
          </p:nvPr>
        </p:nvSpPr>
        <p:spPr/>
        <p:txBody>
          <a:bodyPr>
            <a:normAutofit/>
          </a:bodyPr>
          <a:lstStyle/>
          <a:p>
            <a:r>
              <a:rPr lang="es-MX" dirty="0" smtClean="0"/>
              <a:t>Filtro  de Bloom (algoritmo)</a:t>
            </a:r>
          </a:p>
          <a:p>
            <a:pPr lvl="1"/>
            <a:endParaRPr lang="es-MX" dirty="0" smtClean="0"/>
          </a:p>
          <a:p>
            <a:pPr lvl="1"/>
            <a:r>
              <a:rPr lang="es-MX" dirty="0" smtClean="0"/>
              <a:t>Pasos:</a:t>
            </a:r>
          </a:p>
          <a:p>
            <a:pPr marL="1371600" lvl="2" indent="-457200">
              <a:buFont typeface="+mj-lt"/>
              <a:buAutoNum type="arabicPeriod" startAt="3"/>
            </a:pPr>
            <a:r>
              <a:rPr lang="es-MX" dirty="0" smtClean="0"/>
              <a:t>Para verificar si un elemento ‘t’ existe en el conjunto, se le aplican a ese elemento las mismas funciones hash una a una </a:t>
            </a:r>
            <a:r>
              <a:rPr lang="es-MX" dirty="0"/>
              <a:t>(</a:t>
            </a:r>
            <a:r>
              <a:rPr lang="es-MX" dirty="0" smtClean="0"/>
              <a:t>h(t)% </a:t>
            </a:r>
            <a:r>
              <a:rPr lang="es-MX" dirty="0"/>
              <a:t>m)</a:t>
            </a:r>
            <a:r>
              <a:rPr lang="es-MX" dirty="0" smtClean="0"/>
              <a:t> y obtenemos así la lista de posiciones en el filtro a ser verificadas. Si al momento de verificar cada una de las posiciones alguna de ellas nos da un valor cero, significa que ese elemento definitivamente no pertenece al conjunto. Si todas nos dan un valor 1 significa que el elemento posiblemente pertenece al conjunto.</a:t>
            </a:r>
          </a:p>
          <a:p>
            <a:pPr marL="1371600" lvl="2" indent="-457200">
              <a:buFont typeface="+mj-lt"/>
              <a:buAutoNum type="arabicPeriod" startAt="3"/>
            </a:pPr>
            <a:endParaRPr lang="es-MX" dirty="0" smtClean="0"/>
          </a:p>
          <a:p>
            <a:pPr lvl="1"/>
            <a:endParaRPr lang="es-MX" dirty="0" smtClean="0"/>
          </a:p>
          <a:p>
            <a:pPr lvl="1"/>
            <a:endParaRPr lang="es-MX" dirty="0"/>
          </a:p>
        </p:txBody>
      </p:sp>
      <p:sp>
        <p:nvSpPr>
          <p:cNvPr id="4" name="CuadroTexto 3"/>
          <p:cNvSpPr txBox="1"/>
          <p:nvPr/>
        </p:nvSpPr>
        <p:spPr>
          <a:xfrm>
            <a:off x="1413933" y="6239933"/>
            <a:ext cx="9287934" cy="646331"/>
          </a:xfrm>
          <a:prstGeom prst="rect">
            <a:avLst/>
          </a:prstGeom>
          <a:noFill/>
        </p:spPr>
        <p:txBody>
          <a:bodyPr wrap="square" rtlCol="0">
            <a:spAutoFit/>
          </a:bodyPr>
          <a:lstStyle/>
          <a:p>
            <a:r>
              <a:rPr lang="es-MX" dirty="0" smtClean="0"/>
              <a:t>*Fuentes: </a:t>
            </a:r>
            <a:r>
              <a:rPr lang="es-MX" dirty="0">
                <a:hlinkClick r:id="rId2"/>
              </a:rPr>
              <a:t>https</a:t>
            </a:r>
            <a:r>
              <a:rPr lang="es-MX" dirty="0" smtClean="0">
                <a:hlinkClick r:id="rId2"/>
              </a:rPr>
              <a:t>://pdfs.semanticscholar.org/4247/35cb4e37bceba4aa23d07a8a2093de57f44a.pdf</a:t>
            </a:r>
            <a:endParaRPr lang="es-MX" dirty="0" smtClean="0"/>
          </a:p>
          <a:p>
            <a:r>
              <a:rPr lang="es-MX" dirty="0" smtClean="0"/>
              <a:t>	 https://prakhar.me/articles/bloom-filters-for-dummies/</a:t>
            </a:r>
            <a:endParaRPr lang="es-MX" dirty="0"/>
          </a:p>
        </p:txBody>
      </p:sp>
    </p:spTree>
    <p:extLst>
      <p:ext uri="{BB962C8B-B14F-4D97-AF65-F5344CB8AC3E}">
        <p14:creationId xmlns:p14="http://schemas.microsoft.com/office/powerpoint/2010/main" val="38016475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Algoritmos de búsqueda en sistemas p2p no estructurados (continuación)</a:t>
            </a:r>
          </a:p>
        </p:txBody>
      </p:sp>
      <p:sp>
        <p:nvSpPr>
          <p:cNvPr id="3" name="Marcador de contenido 2"/>
          <p:cNvSpPr>
            <a:spLocks noGrp="1"/>
          </p:cNvSpPr>
          <p:nvPr>
            <p:ph idx="1"/>
          </p:nvPr>
        </p:nvSpPr>
        <p:spPr/>
        <p:txBody>
          <a:bodyPr>
            <a:normAutofit/>
          </a:bodyPr>
          <a:lstStyle/>
          <a:p>
            <a:r>
              <a:rPr lang="es-MX" dirty="0" smtClean="0"/>
              <a:t>Filtro  de Bloom (Ejemplo)</a:t>
            </a:r>
          </a:p>
          <a:p>
            <a:pPr lvl="1"/>
            <a:endParaRPr lang="es-MX" dirty="0" smtClean="0"/>
          </a:p>
          <a:p>
            <a:pPr lvl="1"/>
            <a:r>
              <a:rPr lang="es-MX" dirty="0" smtClean="0"/>
              <a:t>Supongamos que elegimos m=13 (tamaño del filtro), k=2(# funciones hash), por simplicidad definiremos las funciones hash de la sig. manera (aunque bien se pueden usar </a:t>
            </a:r>
            <a:r>
              <a:rPr lang="es-MX" dirty="0"/>
              <a:t>las funciones </a:t>
            </a:r>
            <a:r>
              <a:rPr lang="es-MX" dirty="0" smtClean="0"/>
              <a:t>hash </a:t>
            </a:r>
            <a:r>
              <a:rPr lang="es-MX" b="1" dirty="0" err="1" smtClean="0"/>
              <a:t>murmur</a:t>
            </a:r>
            <a:r>
              <a:rPr lang="es-MX" dirty="0" smtClean="0"/>
              <a:t>, </a:t>
            </a:r>
            <a:r>
              <a:rPr lang="es-MX" dirty="0" err="1" smtClean="0"/>
              <a:t>ó</a:t>
            </a:r>
            <a:r>
              <a:rPr lang="es-MX" dirty="0" smtClean="0"/>
              <a:t> </a:t>
            </a:r>
            <a:r>
              <a:rPr lang="es-MX" b="1" dirty="0" smtClean="0"/>
              <a:t>FNV</a:t>
            </a:r>
            <a:r>
              <a:rPr lang="es-MX" dirty="0" smtClean="0"/>
              <a:t>):</a:t>
            </a:r>
          </a:p>
          <a:p>
            <a:pPr lvl="2"/>
            <a:r>
              <a:rPr lang="es-MX" dirty="0"/>
              <a:t>h</a:t>
            </a:r>
            <a:r>
              <a:rPr lang="es-MX" dirty="0" smtClean="0"/>
              <a:t>1(x) = se descompone x en bits, se eligen las posiciones impares y con eso se obtiene un nuevo número módulo m.</a:t>
            </a:r>
          </a:p>
          <a:p>
            <a:pPr lvl="2"/>
            <a:r>
              <a:rPr lang="es-MX" dirty="0" smtClean="0"/>
              <a:t>h2(x</a:t>
            </a:r>
            <a:r>
              <a:rPr lang="es-MX" dirty="0"/>
              <a:t>) = se descompone x en bits, se eligen las posiciones </a:t>
            </a:r>
            <a:r>
              <a:rPr lang="es-MX" dirty="0" smtClean="0"/>
              <a:t>pares </a:t>
            </a:r>
            <a:r>
              <a:rPr lang="es-MX" dirty="0"/>
              <a:t>y con eso se obtiene un nuevo número módulo m</a:t>
            </a:r>
            <a:r>
              <a:rPr lang="es-MX" dirty="0" smtClean="0"/>
              <a:t>.</a:t>
            </a:r>
          </a:p>
          <a:p>
            <a:pPr lvl="1"/>
            <a:r>
              <a:rPr lang="es-MX" dirty="0" smtClean="0"/>
              <a:t>Ahora llenemos nuestro conjunto con los elementos: 31, 149, 207</a:t>
            </a:r>
            <a:endParaRPr lang="es-MX" dirty="0"/>
          </a:p>
          <a:p>
            <a:pPr marL="914400" lvl="2" indent="0">
              <a:buNone/>
            </a:pPr>
            <a:endParaRPr lang="es-MX" dirty="0" smtClean="0"/>
          </a:p>
          <a:p>
            <a:pPr marL="1371600" lvl="2" indent="-457200">
              <a:buFont typeface="+mj-lt"/>
              <a:buAutoNum type="arabicPeriod" startAt="3"/>
            </a:pPr>
            <a:endParaRPr lang="es-MX" dirty="0" smtClean="0"/>
          </a:p>
          <a:p>
            <a:pPr lvl="1"/>
            <a:endParaRPr lang="es-MX" dirty="0" smtClean="0"/>
          </a:p>
          <a:p>
            <a:pPr lvl="1"/>
            <a:endParaRPr lang="es-MX" dirty="0"/>
          </a:p>
        </p:txBody>
      </p:sp>
      <p:sp>
        <p:nvSpPr>
          <p:cNvPr id="4" name="CuadroTexto 3"/>
          <p:cNvSpPr txBox="1"/>
          <p:nvPr/>
        </p:nvSpPr>
        <p:spPr>
          <a:xfrm>
            <a:off x="1413933" y="6239933"/>
            <a:ext cx="9287934" cy="646331"/>
          </a:xfrm>
          <a:prstGeom prst="rect">
            <a:avLst/>
          </a:prstGeom>
          <a:noFill/>
        </p:spPr>
        <p:txBody>
          <a:bodyPr wrap="square" rtlCol="0">
            <a:spAutoFit/>
          </a:bodyPr>
          <a:lstStyle/>
          <a:p>
            <a:r>
              <a:rPr lang="es-MX" dirty="0" smtClean="0"/>
              <a:t>*Fuentes: </a:t>
            </a:r>
            <a:r>
              <a:rPr lang="es-MX" dirty="0">
                <a:hlinkClick r:id="rId2"/>
              </a:rPr>
              <a:t>https</a:t>
            </a:r>
            <a:r>
              <a:rPr lang="es-MX" dirty="0" smtClean="0">
                <a:hlinkClick r:id="rId2"/>
              </a:rPr>
              <a:t>://pdfs.semanticscholar.org/4247/35cb4e37bceba4aa23d07a8a2093de57f44a.pdf</a:t>
            </a:r>
            <a:endParaRPr lang="es-MX" dirty="0" smtClean="0"/>
          </a:p>
          <a:p>
            <a:r>
              <a:rPr lang="es-MX" dirty="0" smtClean="0"/>
              <a:t>	 https://prakhar.me/articles/bloom-filters-for-dummies/</a:t>
            </a:r>
            <a:endParaRPr lang="es-MX" dirty="0"/>
          </a:p>
        </p:txBody>
      </p:sp>
    </p:spTree>
    <p:extLst>
      <p:ext uri="{BB962C8B-B14F-4D97-AF65-F5344CB8AC3E}">
        <p14:creationId xmlns:p14="http://schemas.microsoft.com/office/powerpoint/2010/main" val="19365065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Algoritmos de búsqueda en sistemas p2p no estructurados (continuación)</a:t>
            </a:r>
          </a:p>
        </p:txBody>
      </p:sp>
      <p:sp>
        <p:nvSpPr>
          <p:cNvPr id="3" name="Marcador de contenido 2"/>
          <p:cNvSpPr>
            <a:spLocks noGrp="1"/>
          </p:cNvSpPr>
          <p:nvPr>
            <p:ph idx="1"/>
          </p:nvPr>
        </p:nvSpPr>
        <p:spPr/>
        <p:txBody>
          <a:bodyPr>
            <a:normAutofit/>
          </a:bodyPr>
          <a:lstStyle/>
          <a:p>
            <a:r>
              <a:rPr lang="es-MX" dirty="0" smtClean="0"/>
              <a:t>Filtro  de Bloom (Ejemplo)</a:t>
            </a:r>
          </a:p>
          <a:p>
            <a:pPr lvl="1"/>
            <a:endParaRPr lang="es-MX" dirty="0" smtClean="0"/>
          </a:p>
          <a:p>
            <a:pPr lvl="1"/>
            <a:r>
              <a:rPr lang="es-MX" dirty="0" smtClean="0"/>
              <a:t>Ahora llenemos nuestro conjunto con los elementos: 31, 149, 207. Para hacerlo, primero vemos que posiciones del vector debemos encender</a:t>
            </a:r>
          </a:p>
          <a:p>
            <a:pPr lvl="1"/>
            <a:endParaRPr lang="es-MX" dirty="0"/>
          </a:p>
          <a:p>
            <a:pPr lvl="1"/>
            <a:r>
              <a:rPr lang="es-MX" dirty="0" smtClean="0"/>
              <a:t>31 = 00011111, Pares =     0011 = 3%13 = 3; h1(31)=3</a:t>
            </a:r>
          </a:p>
          <a:p>
            <a:pPr marL="457200" lvl="1" indent="0">
              <a:buNone/>
            </a:pPr>
            <a:r>
              <a:rPr lang="es-MX" dirty="0" smtClean="0"/>
              <a:t>		            Impares = 0111 = 7%13 = 7; h2(31)=7 </a:t>
            </a:r>
          </a:p>
          <a:p>
            <a:pPr lvl="1"/>
            <a:r>
              <a:rPr lang="es-MX" dirty="0" smtClean="0"/>
              <a:t>149 = 10010101, </a:t>
            </a:r>
            <a:r>
              <a:rPr lang="es-MX" dirty="0"/>
              <a:t>Pares = </a:t>
            </a:r>
            <a:r>
              <a:rPr lang="es-MX" dirty="0" smtClean="0"/>
              <a:t>  1000 </a:t>
            </a:r>
            <a:r>
              <a:rPr lang="es-MX" dirty="0"/>
              <a:t>= </a:t>
            </a:r>
            <a:r>
              <a:rPr lang="es-MX" dirty="0" smtClean="0"/>
              <a:t>8%13 </a:t>
            </a:r>
            <a:r>
              <a:rPr lang="es-MX" dirty="0"/>
              <a:t>= </a:t>
            </a:r>
            <a:r>
              <a:rPr lang="es-MX" dirty="0" smtClean="0"/>
              <a:t>8; h1(149)=8</a:t>
            </a:r>
            <a:endParaRPr lang="es-MX" dirty="0"/>
          </a:p>
          <a:p>
            <a:pPr marL="457200" lvl="1" indent="0">
              <a:buNone/>
            </a:pPr>
            <a:r>
              <a:rPr lang="es-MX" dirty="0"/>
              <a:t>		            Impares = </a:t>
            </a:r>
            <a:r>
              <a:rPr lang="es-MX" dirty="0" smtClean="0"/>
              <a:t>0111 </a:t>
            </a:r>
            <a:r>
              <a:rPr lang="es-MX" dirty="0"/>
              <a:t>= 7%13 = 7; </a:t>
            </a:r>
            <a:r>
              <a:rPr lang="es-MX" dirty="0" smtClean="0"/>
              <a:t>h2(149)=7</a:t>
            </a:r>
          </a:p>
          <a:p>
            <a:pPr lvl="1"/>
            <a:r>
              <a:rPr lang="es-MX" dirty="0" smtClean="0"/>
              <a:t>207 =  11001111,   Pares </a:t>
            </a:r>
            <a:r>
              <a:rPr lang="es-MX" dirty="0"/>
              <a:t>= </a:t>
            </a:r>
            <a:r>
              <a:rPr lang="es-MX" dirty="0" smtClean="0"/>
              <a:t>1011 </a:t>
            </a:r>
            <a:r>
              <a:rPr lang="es-MX" dirty="0"/>
              <a:t>= </a:t>
            </a:r>
            <a:r>
              <a:rPr lang="es-MX" dirty="0" smtClean="0"/>
              <a:t>11%13 </a:t>
            </a:r>
            <a:r>
              <a:rPr lang="es-MX" dirty="0"/>
              <a:t>= </a:t>
            </a:r>
            <a:r>
              <a:rPr lang="es-MX" dirty="0" smtClean="0"/>
              <a:t>11; h1(207)=11</a:t>
            </a:r>
            <a:endParaRPr lang="es-MX" dirty="0"/>
          </a:p>
          <a:p>
            <a:pPr marL="457200" lvl="1" indent="0">
              <a:buNone/>
            </a:pPr>
            <a:r>
              <a:rPr lang="es-MX" dirty="0"/>
              <a:t>		            Impares = </a:t>
            </a:r>
            <a:r>
              <a:rPr lang="es-MX" dirty="0" smtClean="0"/>
              <a:t> 1011 </a:t>
            </a:r>
            <a:r>
              <a:rPr lang="es-MX" dirty="0"/>
              <a:t>= </a:t>
            </a:r>
            <a:r>
              <a:rPr lang="es-MX" dirty="0" smtClean="0"/>
              <a:t>11%13 </a:t>
            </a:r>
            <a:r>
              <a:rPr lang="es-MX" dirty="0"/>
              <a:t>= </a:t>
            </a:r>
            <a:r>
              <a:rPr lang="es-MX" dirty="0" smtClean="0"/>
              <a:t>11; h2(207)=11 </a:t>
            </a:r>
            <a:endParaRPr lang="es-MX" dirty="0"/>
          </a:p>
          <a:p>
            <a:pPr lvl="1"/>
            <a:endParaRPr lang="es-MX" dirty="0"/>
          </a:p>
          <a:p>
            <a:pPr lvl="1"/>
            <a:endParaRPr lang="es-MX" dirty="0"/>
          </a:p>
          <a:p>
            <a:pPr marL="914400" lvl="2" indent="0">
              <a:buNone/>
            </a:pPr>
            <a:endParaRPr lang="es-MX" dirty="0" smtClean="0"/>
          </a:p>
          <a:p>
            <a:pPr marL="1371600" lvl="2" indent="-457200">
              <a:buFont typeface="+mj-lt"/>
              <a:buAutoNum type="arabicPeriod" startAt="3"/>
            </a:pPr>
            <a:endParaRPr lang="es-MX" dirty="0" smtClean="0"/>
          </a:p>
          <a:p>
            <a:pPr lvl="1"/>
            <a:endParaRPr lang="es-MX" dirty="0" smtClean="0"/>
          </a:p>
          <a:p>
            <a:pPr lvl="1"/>
            <a:endParaRPr lang="es-MX" dirty="0"/>
          </a:p>
        </p:txBody>
      </p:sp>
      <p:sp>
        <p:nvSpPr>
          <p:cNvPr id="4" name="CuadroTexto 3"/>
          <p:cNvSpPr txBox="1"/>
          <p:nvPr/>
        </p:nvSpPr>
        <p:spPr>
          <a:xfrm>
            <a:off x="1413933" y="6239933"/>
            <a:ext cx="9287934" cy="646331"/>
          </a:xfrm>
          <a:prstGeom prst="rect">
            <a:avLst/>
          </a:prstGeom>
          <a:noFill/>
        </p:spPr>
        <p:txBody>
          <a:bodyPr wrap="square" rtlCol="0">
            <a:spAutoFit/>
          </a:bodyPr>
          <a:lstStyle/>
          <a:p>
            <a:r>
              <a:rPr lang="es-MX" dirty="0" smtClean="0"/>
              <a:t>*Fuentes: </a:t>
            </a:r>
            <a:r>
              <a:rPr lang="es-MX" dirty="0">
                <a:hlinkClick r:id="rId2"/>
              </a:rPr>
              <a:t>https</a:t>
            </a:r>
            <a:r>
              <a:rPr lang="es-MX" dirty="0" smtClean="0">
                <a:hlinkClick r:id="rId2"/>
              </a:rPr>
              <a:t>://pdfs.semanticscholar.org/4247/35cb4e37bceba4aa23d07a8a2093de57f44a.pdf</a:t>
            </a:r>
            <a:endParaRPr lang="es-MX" dirty="0" smtClean="0"/>
          </a:p>
          <a:p>
            <a:r>
              <a:rPr lang="es-MX" dirty="0" smtClean="0"/>
              <a:t>	 https://prakhar.me/articles/bloom-filters-for-dummies/</a:t>
            </a:r>
            <a:endParaRPr lang="es-MX" dirty="0"/>
          </a:p>
        </p:txBody>
      </p:sp>
    </p:spTree>
    <p:extLst>
      <p:ext uri="{BB962C8B-B14F-4D97-AF65-F5344CB8AC3E}">
        <p14:creationId xmlns:p14="http://schemas.microsoft.com/office/powerpoint/2010/main" val="13923122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Algoritmos de búsqueda en sistemas p2p no estructurados (continuación)</a:t>
            </a:r>
          </a:p>
        </p:txBody>
      </p:sp>
      <p:sp>
        <p:nvSpPr>
          <p:cNvPr id="3" name="Marcador de contenido 2"/>
          <p:cNvSpPr>
            <a:spLocks noGrp="1"/>
          </p:cNvSpPr>
          <p:nvPr>
            <p:ph idx="1"/>
          </p:nvPr>
        </p:nvSpPr>
        <p:spPr/>
        <p:txBody>
          <a:bodyPr>
            <a:normAutofit/>
          </a:bodyPr>
          <a:lstStyle/>
          <a:p>
            <a:r>
              <a:rPr lang="es-MX" dirty="0" smtClean="0"/>
              <a:t>Filtro  de Bloom (Ejemplo)</a:t>
            </a:r>
          </a:p>
          <a:p>
            <a:pPr lvl="1"/>
            <a:endParaRPr lang="es-MX" dirty="0" smtClean="0"/>
          </a:p>
          <a:p>
            <a:pPr lvl="1"/>
            <a:r>
              <a:rPr lang="es-MX" dirty="0" smtClean="0"/>
              <a:t>Ahora encendemos los bits del vector correspondientes a las posiciones encontradas:</a:t>
            </a:r>
          </a:p>
          <a:p>
            <a:pPr lvl="1"/>
            <a:endParaRPr lang="es-MX" dirty="0"/>
          </a:p>
          <a:p>
            <a:pPr lvl="1"/>
            <a:r>
              <a:rPr lang="es-MX" dirty="0" smtClean="0"/>
              <a:t>Filtro inicial = 0000000000000</a:t>
            </a:r>
          </a:p>
          <a:p>
            <a:pPr lvl="1"/>
            <a:r>
              <a:rPr lang="es-MX" dirty="0" smtClean="0"/>
              <a:t>Filtro con elementos =0001000110010 //Posiciones [3,7,8,11]</a:t>
            </a:r>
          </a:p>
          <a:p>
            <a:pPr lvl="1"/>
            <a:endParaRPr lang="es-MX" dirty="0"/>
          </a:p>
          <a:p>
            <a:pPr lvl="1"/>
            <a:r>
              <a:rPr lang="es-MX" dirty="0" smtClean="0"/>
              <a:t>Ahora supongamos que se desea validar si el elemento 200 pertenece al conjunto, solo necesitamos aplicar las funciones hash sobre dicho elemento para saber las posiciones a validar en el filtro</a:t>
            </a:r>
            <a:endParaRPr lang="es-MX" dirty="0"/>
          </a:p>
          <a:p>
            <a:pPr lvl="1"/>
            <a:endParaRPr lang="es-MX" dirty="0"/>
          </a:p>
          <a:p>
            <a:pPr lvl="1"/>
            <a:endParaRPr lang="es-MX" dirty="0"/>
          </a:p>
          <a:p>
            <a:pPr marL="914400" lvl="2" indent="0">
              <a:buNone/>
            </a:pPr>
            <a:endParaRPr lang="es-MX" dirty="0" smtClean="0"/>
          </a:p>
          <a:p>
            <a:pPr marL="1371600" lvl="2" indent="-457200">
              <a:buFont typeface="+mj-lt"/>
              <a:buAutoNum type="arabicPeriod" startAt="3"/>
            </a:pPr>
            <a:endParaRPr lang="es-MX" dirty="0" smtClean="0"/>
          </a:p>
          <a:p>
            <a:pPr lvl="1"/>
            <a:endParaRPr lang="es-MX" dirty="0" smtClean="0"/>
          </a:p>
          <a:p>
            <a:pPr lvl="1"/>
            <a:endParaRPr lang="es-MX" dirty="0"/>
          </a:p>
        </p:txBody>
      </p:sp>
      <p:sp>
        <p:nvSpPr>
          <p:cNvPr id="4" name="CuadroTexto 3"/>
          <p:cNvSpPr txBox="1"/>
          <p:nvPr/>
        </p:nvSpPr>
        <p:spPr>
          <a:xfrm>
            <a:off x="1413933" y="6239933"/>
            <a:ext cx="9287934" cy="646331"/>
          </a:xfrm>
          <a:prstGeom prst="rect">
            <a:avLst/>
          </a:prstGeom>
          <a:noFill/>
        </p:spPr>
        <p:txBody>
          <a:bodyPr wrap="square" rtlCol="0">
            <a:spAutoFit/>
          </a:bodyPr>
          <a:lstStyle/>
          <a:p>
            <a:r>
              <a:rPr lang="es-MX" dirty="0" smtClean="0"/>
              <a:t>*Fuentes: </a:t>
            </a:r>
            <a:r>
              <a:rPr lang="es-MX" dirty="0">
                <a:hlinkClick r:id="rId2"/>
              </a:rPr>
              <a:t>https</a:t>
            </a:r>
            <a:r>
              <a:rPr lang="es-MX" dirty="0" smtClean="0">
                <a:hlinkClick r:id="rId2"/>
              </a:rPr>
              <a:t>://pdfs.semanticscholar.org/4247/35cb4e37bceba4aa23d07a8a2093de57f44a.pdf</a:t>
            </a:r>
            <a:endParaRPr lang="es-MX" dirty="0" smtClean="0"/>
          </a:p>
          <a:p>
            <a:r>
              <a:rPr lang="es-MX" dirty="0" smtClean="0"/>
              <a:t>	 https://prakhar.me/articles/bloom-filters-for-dummies/</a:t>
            </a:r>
            <a:endParaRPr lang="es-MX" dirty="0"/>
          </a:p>
        </p:txBody>
      </p:sp>
    </p:spTree>
    <p:extLst>
      <p:ext uri="{BB962C8B-B14F-4D97-AF65-F5344CB8AC3E}">
        <p14:creationId xmlns:p14="http://schemas.microsoft.com/office/powerpoint/2010/main" val="15494632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Algoritmos de búsqueda en sistemas p2p no estructurados (continuación)</a:t>
            </a:r>
          </a:p>
        </p:txBody>
      </p:sp>
      <p:sp>
        <p:nvSpPr>
          <p:cNvPr id="3" name="Marcador de contenido 2"/>
          <p:cNvSpPr>
            <a:spLocks noGrp="1"/>
          </p:cNvSpPr>
          <p:nvPr>
            <p:ph idx="1"/>
          </p:nvPr>
        </p:nvSpPr>
        <p:spPr/>
        <p:txBody>
          <a:bodyPr>
            <a:normAutofit/>
          </a:bodyPr>
          <a:lstStyle/>
          <a:p>
            <a:r>
              <a:rPr lang="es-MX" dirty="0" smtClean="0"/>
              <a:t>Filtro  de Bloom (Ejemplo)</a:t>
            </a:r>
          </a:p>
          <a:p>
            <a:pPr lvl="1"/>
            <a:endParaRPr lang="es-MX" dirty="0" smtClean="0"/>
          </a:p>
          <a:p>
            <a:pPr lvl="1"/>
            <a:r>
              <a:rPr lang="es-MX" dirty="0" smtClean="0"/>
              <a:t>200 </a:t>
            </a:r>
            <a:r>
              <a:rPr lang="es-MX" dirty="0"/>
              <a:t>= </a:t>
            </a:r>
            <a:r>
              <a:rPr lang="es-MX" dirty="0" smtClean="0"/>
              <a:t>11001000, </a:t>
            </a:r>
            <a:r>
              <a:rPr lang="es-MX" dirty="0"/>
              <a:t>Pares =   </a:t>
            </a:r>
            <a:r>
              <a:rPr lang="es-MX" dirty="0" smtClean="0"/>
              <a:t>1010 </a:t>
            </a:r>
            <a:r>
              <a:rPr lang="es-MX" dirty="0"/>
              <a:t>= </a:t>
            </a:r>
            <a:r>
              <a:rPr lang="es-MX" dirty="0" smtClean="0"/>
              <a:t>10%13 </a:t>
            </a:r>
            <a:r>
              <a:rPr lang="es-MX" dirty="0"/>
              <a:t>= </a:t>
            </a:r>
            <a:r>
              <a:rPr lang="es-MX" dirty="0" smtClean="0"/>
              <a:t>10; h1(200)=10</a:t>
            </a:r>
            <a:endParaRPr lang="es-MX" dirty="0"/>
          </a:p>
          <a:p>
            <a:pPr marL="457200" lvl="1" indent="0">
              <a:buNone/>
            </a:pPr>
            <a:r>
              <a:rPr lang="es-MX" dirty="0"/>
              <a:t>		            Impares = </a:t>
            </a:r>
            <a:r>
              <a:rPr lang="es-MX" dirty="0" smtClean="0"/>
              <a:t>1000 </a:t>
            </a:r>
            <a:r>
              <a:rPr lang="es-MX" dirty="0"/>
              <a:t>= </a:t>
            </a:r>
            <a:r>
              <a:rPr lang="es-MX" dirty="0" smtClean="0"/>
              <a:t>8%13 </a:t>
            </a:r>
            <a:r>
              <a:rPr lang="es-MX" dirty="0"/>
              <a:t>= </a:t>
            </a:r>
            <a:r>
              <a:rPr lang="es-MX" dirty="0" smtClean="0"/>
              <a:t>8; h2(200)=8</a:t>
            </a:r>
          </a:p>
          <a:p>
            <a:pPr lvl="1"/>
            <a:r>
              <a:rPr lang="es-MX" dirty="0" smtClean="0"/>
              <a:t>Al revisar dichas posiciones en el filtro (comenzando por la posición 0)</a:t>
            </a:r>
          </a:p>
          <a:p>
            <a:pPr marL="914400" lvl="2" indent="0">
              <a:buNone/>
            </a:pPr>
            <a:r>
              <a:rPr lang="es-MX" dirty="0" smtClean="0"/>
              <a:t>Filtro = 00010001</a:t>
            </a:r>
            <a:r>
              <a:rPr lang="es-MX" dirty="0" smtClean="0">
                <a:solidFill>
                  <a:srgbClr val="FF0000"/>
                </a:solidFill>
              </a:rPr>
              <a:t>1</a:t>
            </a:r>
            <a:r>
              <a:rPr lang="es-MX" dirty="0" smtClean="0"/>
              <a:t>0</a:t>
            </a:r>
            <a:r>
              <a:rPr lang="es-MX" dirty="0" smtClean="0">
                <a:solidFill>
                  <a:srgbClr val="FF0000"/>
                </a:solidFill>
              </a:rPr>
              <a:t>0</a:t>
            </a:r>
            <a:r>
              <a:rPr lang="es-MX" dirty="0" smtClean="0"/>
              <a:t>10  //Posiciones 8 y 10</a:t>
            </a:r>
          </a:p>
          <a:p>
            <a:pPr marL="914400" lvl="2" indent="0">
              <a:buNone/>
            </a:pPr>
            <a:r>
              <a:rPr lang="es-MX" dirty="0" smtClean="0"/>
              <a:t>Observamos que una de las posiciones tiene un valor 0, con eso podemos asegurar que dicho elemento no pertenece al conjunto. En caso contrario se podría pensar que probablemente si pertenezca.</a:t>
            </a:r>
          </a:p>
          <a:p>
            <a:pPr marL="457200" lvl="1" indent="0">
              <a:buNone/>
            </a:pPr>
            <a:r>
              <a:rPr lang="es-MX" dirty="0" smtClean="0"/>
              <a:t> </a:t>
            </a:r>
            <a:endParaRPr lang="es-MX" dirty="0"/>
          </a:p>
          <a:p>
            <a:pPr lvl="1"/>
            <a:endParaRPr lang="es-MX" dirty="0"/>
          </a:p>
          <a:p>
            <a:pPr lvl="1"/>
            <a:endParaRPr lang="es-MX" dirty="0"/>
          </a:p>
          <a:p>
            <a:pPr marL="914400" lvl="2" indent="0">
              <a:buNone/>
            </a:pPr>
            <a:endParaRPr lang="es-MX" dirty="0" smtClean="0"/>
          </a:p>
          <a:p>
            <a:pPr marL="1371600" lvl="2" indent="-457200">
              <a:buFont typeface="+mj-lt"/>
              <a:buAutoNum type="arabicPeriod" startAt="3"/>
            </a:pPr>
            <a:endParaRPr lang="es-MX" dirty="0" smtClean="0"/>
          </a:p>
          <a:p>
            <a:pPr lvl="1"/>
            <a:endParaRPr lang="es-MX" dirty="0" smtClean="0"/>
          </a:p>
          <a:p>
            <a:pPr lvl="1"/>
            <a:endParaRPr lang="es-MX" dirty="0"/>
          </a:p>
        </p:txBody>
      </p:sp>
      <p:sp>
        <p:nvSpPr>
          <p:cNvPr id="4" name="CuadroTexto 3"/>
          <p:cNvSpPr txBox="1"/>
          <p:nvPr/>
        </p:nvSpPr>
        <p:spPr>
          <a:xfrm>
            <a:off x="1413933" y="6239933"/>
            <a:ext cx="9287934" cy="646331"/>
          </a:xfrm>
          <a:prstGeom prst="rect">
            <a:avLst/>
          </a:prstGeom>
          <a:noFill/>
        </p:spPr>
        <p:txBody>
          <a:bodyPr wrap="square" rtlCol="0">
            <a:spAutoFit/>
          </a:bodyPr>
          <a:lstStyle/>
          <a:p>
            <a:r>
              <a:rPr lang="es-MX" dirty="0" smtClean="0"/>
              <a:t>*Fuentes: </a:t>
            </a:r>
            <a:r>
              <a:rPr lang="es-MX" dirty="0">
                <a:hlinkClick r:id="rId2"/>
              </a:rPr>
              <a:t>https</a:t>
            </a:r>
            <a:r>
              <a:rPr lang="es-MX" dirty="0" smtClean="0">
                <a:hlinkClick r:id="rId2"/>
              </a:rPr>
              <a:t>://pdfs.semanticscholar.org/4247/35cb4e37bceba4aa23d07a8a2093de57f44a.pdf</a:t>
            </a:r>
            <a:endParaRPr lang="es-MX" dirty="0" smtClean="0"/>
          </a:p>
          <a:p>
            <a:r>
              <a:rPr lang="es-MX" dirty="0" smtClean="0"/>
              <a:t>	 https://prakhar.me/articles/bloom-filters-for-dummies/</a:t>
            </a:r>
            <a:endParaRPr lang="es-MX" dirty="0"/>
          </a:p>
        </p:txBody>
      </p:sp>
    </p:spTree>
    <p:extLst>
      <p:ext uri="{BB962C8B-B14F-4D97-AF65-F5344CB8AC3E}">
        <p14:creationId xmlns:p14="http://schemas.microsoft.com/office/powerpoint/2010/main" val="1102553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Algoritmos de búsqueda en sistemas p2p no estructurados (continuación)</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r>
                  <a:rPr lang="es-MX" dirty="0" smtClean="0"/>
                  <a:t>Filtro de Bloom (consideraciones)</a:t>
                </a:r>
              </a:p>
              <a:p>
                <a:pPr lvl="1"/>
                <a:r>
                  <a:rPr lang="es-MX" dirty="0" smtClean="0"/>
                  <a:t>Los filtros de Bloom usan transformaciones hash para calcular un vector (filtro) que es una representación del conjunto de datos.</a:t>
                </a:r>
              </a:p>
              <a:p>
                <a:pPr marL="457200" lvl="1" indent="0">
                  <a:buNone/>
                </a:pPr>
                <a:endParaRPr lang="es-MX" dirty="0" smtClean="0"/>
              </a:p>
              <a:p>
                <a:pPr lvl="1"/>
                <a:r>
                  <a:rPr lang="es-MX" dirty="0" smtClean="0"/>
                  <a:t>Las funciones hash usadas deben ser independientes (Af1()</a:t>
                </a:r>
                <a14:m>
                  <m:oMath xmlns:m="http://schemas.openxmlformats.org/officeDocument/2006/math">
                    <m:r>
                      <a:rPr lang="es-MX" i="1" smtClean="0">
                        <a:latin typeface="Cambria Math" panose="02040503050406030204" pitchFamily="18" charset="0"/>
                        <a:ea typeface="Cambria Math" panose="02040503050406030204" pitchFamily="18" charset="0"/>
                      </a:rPr>
                      <m:t>≠</m:t>
                    </m:r>
                  </m:oMath>
                </a14:m>
                <a:r>
                  <a:rPr lang="es-MX" dirty="0" smtClean="0"/>
                  <a:t> Bf2(); A, B </a:t>
                </a:r>
                <a14:m>
                  <m:oMath xmlns:m="http://schemas.openxmlformats.org/officeDocument/2006/math">
                    <m:r>
                      <a:rPr lang="es-MX" i="1">
                        <a:latin typeface="Cambria Math" panose="02040503050406030204" pitchFamily="18" charset="0"/>
                        <a:ea typeface="Cambria Math" panose="02040503050406030204" pitchFamily="18" charset="0"/>
                      </a:rPr>
                      <m:t>≠ </m:t>
                    </m:r>
                  </m:oMath>
                </a14:m>
                <a:r>
                  <a:rPr lang="es-MX" dirty="0" smtClean="0"/>
                  <a:t>0), uniformemente distribuidas (misma probabilidad de ocurrencia) y rápidas de calcular (funciones hash criptográficas no son rápidas).</a:t>
                </a:r>
              </a:p>
              <a:p>
                <a:pPr marL="457200" lvl="1" indent="0">
                  <a:buNone/>
                </a:pPr>
                <a:endParaRPr lang="es-MX" dirty="0" smtClean="0"/>
              </a:p>
              <a:p>
                <a:pPr lvl="1"/>
                <a:r>
                  <a:rPr lang="es-MX" dirty="0" smtClean="0"/>
                  <a:t>Ejemplos de funciones hash utilizadas: </a:t>
                </a:r>
                <a:r>
                  <a:rPr lang="es-MX" dirty="0" err="1" smtClean="0"/>
                  <a:t>murmur</a:t>
                </a:r>
                <a:r>
                  <a:rPr lang="es-MX" dirty="0" smtClean="0"/>
                  <a:t>, FNV</a:t>
                </a:r>
              </a:p>
              <a:p>
                <a:pPr marL="457200" lvl="1" indent="0">
                  <a:buNone/>
                </a:pPr>
                <a:r>
                  <a:rPr lang="es-MX" sz="1400" dirty="0" smtClean="0"/>
                  <a:t>+ https</a:t>
                </a:r>
                <a:r>
                  <a:rPr lang="es-MX" sz="1400" dirty="0"/>
                  <a:t>://youtu.be/b8HzEZt0RCQ</a:t>
                </a:r>
                <a:endParaRPr lang="es-MX" sz="1400" dirty="0" smtClean="0"/>
              </a:p>
              <a:p>
                <a:pPr marL="457200" lvl="1" indent="0">
                  <a:buNone/>
                </a:pPr>
                <a:r>
                  <a:rPr lang="es-MX" sz="1400" dirty="0" smtClean="0"/>
                  <a:t>+ </a:t>
                </a:r>
                <a:r>
                  <a:rPr lang="es-MX" sz="1400" dirty="0">
                    <a:hlinkClick r:id="rId2"/>
                  </a:rPr>
                  <a:t>https://</a:t>
                </a:r>
                <a:r>
                  <a:rPr lang="es-MX" sz="1400" dirty="0" smtClean="0">
                    <a:hlinkClick r:id="rId2"/>
                  </a:rPr>
                  <a:t>tools.ietf.org/html/draft-eastlake-fnv-03</a:t>
                </a:r>
                <a:endParaRPr lang="es-MX" sz="1400" dirty="0" smtClean="0"/>
              </a:p>
              <a:p>
                <a:pPr marL="457200" lvl="1" indent="0">
                  <a:buNone/>
                </a:pPr>
                <a:r>
                  <a:rPr lang="es-MX" sz="1400" dirty="0" smtClean="0"/>
                  <a:t>+ </a:t>
                </a:r>
                <a:r>
                  <a:rPr lang="es-MX" sz="1400" dirty="0" smtClean="0">
                    <a:hlinkClick r:id="rId3"/>
                  </a:rPr>
                  <a:t>http</a:t>
                </a:r>
                <a:r>
                  <a:rPr lang="es-MX" sz="1400" dirty="0">
                    <a:hlinkClick r:id="rId3"/>
                  </a:rPr>
                  <a:t>://isthe.com/chongo/tech/comp/fnv</a:t>
                </a:r>
                <a:r>
                  <a:rPr lang="es-MX" sz="1400" dirty="0" smtClean="0">
                    <a:hlinkClick r:id="rId3"/>
                  </a:rPr>
                  <a:t>/</a:t>
                </a:r>
                <a:endParaRPr lang="es-MX" sz="1400" dirty="0" smtClean="0"/>
              </a:p>
              <a:p>
                <a:pPr marL="457200" lvl="1" indent="0">
                  <a:buNone/>
                </a:pPr>
                <a:endParaRPr lang="es-MX" sz="1400" dirty="0" smtClean="0"/>
              </a:p>
              <a:p>
                <a:pPr lvl="1"/>
                <a:endParaRPr lang="es-MX"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4"/>
                <a:stretch>
                  <a:fillRect l="-1043" t="-2241" r="-232"/>
                </a:stretch>
              </a:blipFill>
            </p:spPr>
            <p:txBody>
              <a:bodyPr/>
              <a:lstStyle/>
              <a:p>
                <a:r>
                  <a:rPr lang="es-MX">
                    <a:noFill/>
                  </a:rPr>
                  <a:t> </a:t>
                </a:r>
              </a:p>
            </p:txBody>
          </p:sp>
        </mc:Fallback>
      </mc:AlternateContent>
      <p:sp>
        <p:nvSpPr>
          <p:cNvPr id="4" name="CuadroTexto 3"/>
          <p:cNvSpPr txBox="1"/>
          <p:nvPr/>
        </p:nvSpPr>
        <p:spPr>
          <a:xfrm>
            <a:off x="1413933" y="6239933"/>
            <a:ext cx="9287934" cy="369332"/>
          </a:xfrm>
          <a:prstGeom prst="rect">
            <a:avLst/>
          </a:prstGeom>
          <a:noFill/>
        </p:spPr>
        <p:txBody>
          <a:bodyPr wrap="square" rtlCol="0">
            <a:spAutoFit/>
          </a:bodyPr>
          <a:lstStyle/>
          <a:p>
            <a:r>
              <a:rPr lang="es-MX" dirty="0" smtClean="0"/>
              <a:t>*Fuente: </a:t>
            </a:r>
            <a:r>
              <a:rPr lang="es-MX" dirty="0"/>
              <a:t>https://pdfs.semanticscholar.org/4247/35cb4e37bceba4aa23d07a8a2093de57f44a.pdf</a:t>
            </a:r>
          </a:p>
        </p:txBody>
      </p:sp>
    </p:spTree>
    <p:extLst>
      <p:ext uri="{BB962C8B-B14F-4D97-AF65-F5344CB8AC3E}">
        <p14:creationId xmlns:p14="http://schemas.microsoft.com/office/powerpoint/2010/main" val="34652225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Algoritmos de búsqueda en sistemas p2p no estructurados (continuación)</a:t>
            </a:r>
          </a:p>
        </p:txBody>
      </p:sp>
      <p:sp>
        <p:nvSpPr>
          <p:cNvPr id="3" name="Marcador de contenido 2"/>
          <p:cNvSpPr>
            <a:spLocks noGrp="1"/>
          </p:cNvSpPr>
          <p:nvPr>
            <p:ph idx="1"/>
          </p:nvPr>
        </p:nvSpPr>
        <p:spPr/>
        <p:txBody>
          <a:bodyPr>
            <a:normAutofit/>
          </a:bodyPr>
          <a:lstStyle/>
          <a:p>
            <a:r>
              <a:rPr lang="es-MX" dirty="0" smtClean="0"/>
              <a:t>Búsqueda basada en el </a:t>
            </a:r>
            <a:r>
              <a:rPr lang="es-MX" b="1" dirty="0" smtClean="0"/>
              <a:t>filtro atenuado de Bloom</a:t>
            </a:r>
          </a:p>
          <a:p>
            <a:pPr lvl="1"/>
            <a:r>
              <a:rPr lang="es-MX" dirty="0" smtClean="0"/>
              <a:t>Asume que cada documento almacenado tiene muchas réplicas esparcidas por la red P2P. </a:t>
            </a:r>
          </a:p>
          <a:p>
            <a:pPr marL="457200" lvl="1" indent="0">
              <a:buNone/>
            </a:pPr>
            <a:endParaRPr lang="es-MX" dirty="0" smtClean="0"/>
          </a:p>
          <a:p>
            <a:pPr lvl="1"/>
            <a:r>
              <a:rPr lang="es-MX" dirty="0" smtClean="0"/>
              <a:t>Los documentos son consultados por su nombre.</a:t>
            </a:r>
          </a:p>
          <a:p>
            <a:pPr marL="457200" lvl="1" indent="0">
              <a:buNone/>
            </a:pPr>
            <a:endParaRPr lang="es-MX" dirty="0" smtClean="0"/>
          </a:p>
          <a:p>
            <a:pPr lvl="1"/>
            <a:r>
              <a:rPr lang="es-MX" dirty="0" smtClean="0"/>
              <a:t>Se pretende encontrar rápidamente réplicas del archivo cercanas al origen de la búsqueda con una alta probabilidad.</a:t>
            </a:r>
          </a:p>
          <a:p>
            <a:pPr lvl="1"/>
            <a:endParaRPr lang="es-MX" dirty="0" smtClean="0"/>
          </a:p>
          <a:p>
            <a:pPr lvl="1"/>
            <a:r>
              <a:rPr lang="es-MX" dirty="0" smtClean="0"/>
              <a:t>Un filtro atenuado de Bloom consta de múltiples capas (d) de filtros de Bloom.</a:t>
            </a:r>
          </a:p>
          <a:p>
            <a:pPr lvl="1"/>
            <a:endParaRPr lang="es-MX" dirty="0"/>
          </a:p>
        </p:txBody>
      </p:sp>
      <p:sp>
        <p:nvSpPr>
          <p:cNvPr id="4" name="CuadroTexto 3"/>
          <p:cNvSpPr txBox="1"/>
          <p:nvPr/>
        </p:nvSpPr>
        <p:spPr>
          <a:xfrm>
            <a:off x="1413933" y="6239933"/>
            <a:ext cx="9287934" cy="369332"/>
          </a:xfrm>
          <a:prstGeom prst="rect">
            <a:avLst/>
          </a:prstGeom>
          <a:noFill/>
        </p:spPr>
        <p:txBody>
          <a:bodyPr wrap="square" rtlCol="0">
            <a:spAutoFit/>
          </a:bodyPr>
          <a:lstStyle/>
          <a:p>
            <a:r>
              <a:rPr lang="es-MX" dirty="0" smtClean="0"/>
              <a:t>*Fuente: </a:t>
            </a:r>
            <a:r>
              <a:rPr lang="es-MX" dirty="0"/>
              <a:t>https://pdfs.semanticscholar.org/4247/35cb4e37bceba4aa23d07a8a2093de57f44a.pdf</a:t>
            </a:r>
          </a:p>
        </p:txBody>
      </p:sp>
    </p:spTree>
    <p:extLst>
      <p:ext uri="{BB962C8B-B14F-4D97-AF65-F5344CB8AC3E}">
        <p14:creationId xmlns:p14="http://schemas.microsoft.com/office/powerpoint/2010/main" val="1766954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Algoritmos de búsqueda en sistemas p2p no estructurados (continuación)</a:t>
            </a:r>
          </a:p>
        </p:txBody>
      </p:sp>
      <p:sp>
        <p:nvSpPr>
          <p:cNvPr id="3" name="Marcador de contenido 2"/>
          <p:cNvSpPr>
            <a:spLocks noGrp="1"/>
          </p:cNvSpPr>
          <p:nvPr>
            <p:ph idx="1"/>
          </p:nvPr>
        </p:nvSpPr>
        <p:spPr/>
        <p:txBody>
          <a:bodyPr>
            <a:normAutofit/>
          </a:bodyPr>
          <a:lstStyle/>
          <a:p>
            <a:r>
              <a:rPr lang="es-MX" dirty="0" smtClean="0"/>
              <a:t>Búsqueda basada en el </a:t>
            </a:r>
            <a:r>
              <a:rPr lang="es-MX" b="1" dirty="0" smtClean="0"/>
              <a:t>filtro atenuado de Bloom</a:t>
            </a:r>
          </a:p>
          <a:p>
            <a:pPr lvl="1"/>
            <a:r>
              <a:rPr lang="es-MX" dirty="0" smtClean="0"/>
              <a:t>La primer capa del filtro contiene la información del tipo de contexto local (nodo actual).</a:t>
            </a:r>
          </a:p>
          <a:p>
            <a:pPr lvl="1"/>
            <a:r>
              <a:rPr lang="es-MX" dirty="0" smtClean="0"/>
              <a:t>La segunda capa contiene información acerca de los nodos en el vecindario a 1 salto de distancia, la n-</a:t>
            </a:r>
            <a:r>
              <a:rPr lang="es-MX" dirty="0" err="1" smtClean="0"/>
              <a:t>ésima</a:t>
            </a:r>
            <a:r>
              <a:rPr lang="es-MX" dirty="0" smtClean="0"/>
              <a:t> capa contiene información del tipo de contexto de vecinos a n-1 saltos de distancia.</a:t>
            </a:r>
          </a:p>
          <a:p>
            <a:pPr lvl="1"/>
            <a:r>
              <a:rPr lang="es-MX" b="1" dirty="0" smtClean="0"/>
              <a:t>Agregación de contexto</a:t>
            </a:r>
            <a:r>
              <a:rPr lang="es-MX" dirty="0" smtClean="0"/>
              <a:t>: cada nodo envía su contexto(filtro atenuado) a sus vecinos, de esta forma se puede ir conociendo el contexto de los vecinos hasta la n-</a:t>
            </a:r>
            <a:r>
              <a:rPr lang="es-MX" dirty="0" err="1" smtClean="0"/>
              <a:t>ésima</a:t>
            </a:r>
            <a:r>
              <a:rPr lang="es-MX" dirty="0" smtClean="0"/>
              <a:t> capa. Para agregar el contexto de los vecinos dado un contexto recibido y su profundidad, el nodo toma dicho contexto, </a:t>
            </a:r>
            <a:r>
              <a:rPr lang="es-MX" dirty="0"/>
              <a:t>l</a:t>
            </a:r>
            <a:r>
              <a:rPr lang="es-MX" dirty="0" smtClean="0"/>
              <a:t>e hace un corrimiento de 1 nivel en el contexto 0 descartando el último nivel y se procede a realizar una operación OR bit a bit</a:t>
            </a:r>
          </a:p>
          <a:p>
            <a:pPr lvl="1"/>
            <a:endParaRPr lang="es-MX" dirty="0" smtClean="0"/>
          </a:p>
          <a:p>
            <a:pPr lvl="1"/>
            <a:endParaRPr lang="es-MX" dirty="0"/>
          </a:p>
        </p:txBody>
      </p:sp>
      <p:sp>
        <p:nvSpPr>
          <p:cNvPr id="4" name="CuadroTexto 3"/>
          <p:cNvSpPr txBox="1"/>
          <p:nvPr/>
        </p:nvSpPr>
        <p:spPr>
          <a:xfrm>
            <a:off x="1413933" y="6239933"/>
            <a:ext cx="9287934" cy="369332"/>
          </a:xfrm>
          <a:prstGeom prst="rect">
            <a:avLst/>
          </a:prstGeom>
          <a:noFill/>
        </p:spPr>
        <p:txBody>
          <a:bodyPr wrap="square" rtlCol="0">
            <a:spAutoFit/>
          </a:bodyPr>
          <a:lstStyle/>
          <a:p>
            <a:r>
              <a:rPr lang="es-MX" dirty="0" smtClean="0"/>
              <a:t>*Fuente</a:t>
            </a:r>
            <a:r>
              <a:rPr lang="es-MX" dirty="0"/>
              <a:t>: https://courses.cs.washington.edu/courses/cse522/05au/searchingsurvey.pdf</a:t>
            </a:r>
          </a:p>
        </p:txBody>
      </p:sp>
    </p:spTree>
    <p:extLst>
      <p:ext uri="{BB962C8B-B14F-4D97-AF65-F5344CB8AC3E}">
        <p14:creationId xmlns:p14="http://schemas.microsoft.com/office/powerpoint/2010/main" val="2911908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Sistemas puros No Estructurados</a:t>
            </a:r>
            <a:endParaRPr lang="es-MX" dirty="0"/>
          </a:p>
        </p:txBody>
      </p:sp>
      <p:sp>
        <p:nvSpPr>
          <p:cNvPr id="3" name="Marcador de contenido 2"/>
          <p:cNvSpPr>
            <a:spLocks noGrp="1"/>
          </p:cNvSpPr>
          <p:nvPr>
            <p:ph idx="1"/>
          </p:nvPr>
        </p:nvSpPr>
        <p:spPr/>
        <p:txBody>
          <a:bodyPr/>
          <a:lstStyle/>
          <a:p>
            <a:r>
              <a:rPr lang="es-MX" dirty="0" smtClean="0"/>
              <a:t>No existen servidores centrales, ni roles especializados.</a:t>
            </a:r>
          </a:p>
          <a:p>
            <a:r>
              <a:rPr lang="es-MX" dirty="0" smtClean="0"/>
              <a:t>Todos los integrantes de la red poseen el mismo status, conectándose unos con otros en una relación simétrica como iguales.</a:t>
            </a:r>
          </a:p>
          <a:p>
            <a:r>
              <a:rPr lang="es-MX" dirty="0" smtClean="0"/>
              <a:t>Permiten la creación de entornos dinámicos, donde los pares entran y salen de la red con mucha frecuencia, debido a que la carga de trabajo no es considerable.</a:t>
            </a:r>
            <a:endParaRPr lang="es-MX" dirty="0"/>
          </a:p>
        </p:txBody>
      </p:sp>
      <p:sp>
        <p:nvSpPr>
          <p:cNvPr id="4" name="CuadroTexto 3"/>
          <p:cNvSpPr txBox="1"/>
          <p:nvPr/>
        </p:nvSpPr>
        <p:spPr>
          <a:xfrm>
            <a:off x="1089212" y="6320118"/>
            <a:ext cx="9488880" cy="369332"/>
          </a:xfrm>
          <a:prstGeom prst="rect">
            <a:avLst/>
          </a:prstGeom>
          <a:noFill/>
        </p:spPr>
        <p:txBody>
          <a:bodyPr wrap="none" rtlCol="0">
            <a:spAutoFit/>
          </a:bodyPr>
          <a:lstStyle/>
          <a:p>
            <a:r>
              <a:rPr lang="es-MX" dirty="0"/>
              <a:t>*Fuente: https://postgrado.info.unlp.edu.ar/wp-content/uploads/2017/11/Corbalan_Leonardo.pdf</a:t>
            </a:r>
          </a:p>
        </p:txBody>
      </p:sp>
    </p:spTree>
    <p:extLst>
      <p:ext uri="{BB962C8B-B14F-4D97-AF65-F5344CB8AC3E}">
        <p14:creationId xmlns:p14="http://schemas.microsoft.com/office/powerpoint/2010/main" val="26027082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3600" dirty="0"/>
              <a:t>Algoritmos de búsqueda en sistemas p2p no estructurados (continuación)</a:t>
            </a:r>
          </a:p>
        </p:txBody>
      </p:sp>
      <p:sp>
        <p:nvSpPr>
          <p:cNvPr id="3" name="Marcador de contenido 2"/>
          <p:cNvSpPr>
            <a:spLocks noGrp="1"/>
          </p:cNvSpPr>
          <p:nvPr>
            <p:ph idx="1"/>
          </p:nvPr>
        </p:nvSpPr>
        <p:spPr>
          <a:xfrm>
            <a:off x="127000" y="1643960"/>
            <a:ext cx="10515600" cy="4351338"/>
          </a:xfrm>
        </p:spPr>
        <p:txBody>
          <a:bodyPr>
            <a:normAutofit/>
          </a:bodyPr>
          <a:lstStyle/>
          <a:p>
            <a:r>
              <a:rPr lang="es-MX" sz="2400" dirty="0" smtClean="0"/>
              <a:t>Búsqueda basada en el </a:t>
            </a:r>
          </a:p>
          <a:p>
            <a:pPr marL="0" indent="0">
              <a:buNone/>
            </a:pPr>
            <a:r>
              <a:rPr lang="es-MX" sz="2400" b="1" dirty="0" smtClean="0"/>
              <a:t>filtro atenuado de Bloom</a:t>
            </a:r>
          </a:p>
          <a:p>
            <a:pPr lvl="1"/>
            <a:r>
              <a:rPr lang="es-MX" dirty="0" smtClean="0"/>
              <a:t>Ej.</a:t>
            </a:r>
          </a:p>
          <a:p>
            <a:pPr lvl="1"/>
            <a:endParaRPr lang="es-MX" dirty="0" smtClean="0"/>
          </a:p>
          <a:p>
            <a:pPr lvl="1"/>
            <a:endParaRPr lang="es-MX" dirty="0"/>
          </a:p>
        </p:txBody>
      </p:sp>
      <p:sp>
        <p:nvSpPr>
          <p:cNvPr id="4" name="CuadroTexto 3"/>
          <p:cNvSpPr txBox="1"/>
          <p:nvPr/>
        </p:nvSpPr>
        <p:spPr>
          <a:xfrm>
            <a:off x="127000" y="5164301"/>
            <a:ext cx="5139267" cy="1477328"/>
          </a:xfrm>
          <a:prstGeom prst="rect">
            <a:avLst/>
          </a:prstGeom>
          <a:noFill/>
        </p:spPr>
        <p:txBody>
          <a:bodyPr wrap="square" rtlCol="0">
            <a:spAutoFit/>
          </a:bodyPr>
          <a:lstStyle/>
          <a:p>
            <a:r>
              <a:rPr lang="es-MX" dirty="0" smtClean="0"/>
              <a:t>*Fuente: </a:t>
            </a:r>
            <a:r>
              <a:rPr lang="es-MX" dirty="0" smtClean="0">
                <a:hlinkClick r:id="rId2"/>
              </a:rPr>
              <a:t>https</a:t>
            </a:r>
            <a:r>
              <a:rPr lang="es-MX" dirty="0">
                <a:hlinkClick r:id="rId2"/>
              </a:rPr>
              <a:t>://</a:t>
            </a:r>
            <a:r>
              <a:rPr lang="es-MX" dirty="0" smtClean="0">
                <a:hlinkClick r:id="rId2"/>
              </a:rPr>
              <a:t>ris.utwente.nl/ws/portalfiles/portal/6397504</a:t>
            </a:r>
            <a:endParaRPr lang="es-MX" dirty="0" smtClean="0"/>
          </a:p>
          <a:p>
            <a:r>
              <a:rPr lang="es-MX" dirty="0"/>
              <a:t>https://courses.cs.washington.edu/courses/cse522/05au/searchingsurvey.pdf</a:t>
            </a:r>
          </a:p>
          <a:p>
            <a:endParaRPr lang="es-MX" dirty="0"/>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7668" y="1458570"/>
            <a:ext cx="6897063" cy="4906060"/>
          </a:xfrm>
          <a:prstGeom prst="rect">
            <a:avLst/>
          </a:prstGeom>
        </p:spPr>
      </p:pic>
    </p:spTree>
    <p:extLst>
      <p:ext uri="{BB962C8B-B14F-4D97-AF65-F5344CB8AC3E}">
        <p14:creationId xmlns:p14="http://schemas.microsoft.com/office/powerpoint/2010/main" val="17347682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Algoritmos de búsqueda en sistemas p2p no estructurados (continuación)</a:t>
            </a:r>
          </a:p>
        </p:txBody>
      </p:sp>
      <p:sp>
        <p:nvSpPr>
          <p:cNvPr id="3" name="Marcador de contenido 2"/>
          <p:cNvSpPr>
            <a:spLocks noGrp="1"/>
          </p:cNvSpPr>
          <p:nvPr>
            <p:ph idx="1"/>
          </p:nvPr>
        </p:nvSpPr>
        <p:spPr/>
        <p:txBody>
          <a:bodyPr>
            <a:normAutofit fontScale="92500"/>
          </a:bodyPr>
          <a:lstStyle/>
          <a:p>
            <a:r>
              <a:rPr lang="es-MX" dirty="0" smtClean="0"/>
              <a:t>Búsqueda basada en el </a:t>
            </a:r>
            <a:r>
              <a:rPr lang="es-MX" b="1" dirty="0" smtClean="0"/>
              <a:t>filtro atenuado de Bloom</a:t>
            </a:r>
          </a:p>
          <a:p>
            <a:pPr lvl="1"/>
            <a:r>
              <a:rPr lang="es-MX" b="1" dirty="0" smtClean="0"/>
              <a:t>Agregación de contexto (continuación)</a:t>
            </a:r>
            <a:r>
              <a:rPr lang="es-MX" dirty="0" smtClean="0"/>
              <a:t>: </a:t>
            </a:r>
          </a:p>
          <a:p>
            <a:pPr lvl="1"/>
            <a:r>
              <a:rPr lang="es-MX" dirty="0" smtClean="0"/>
              <a:t>Una vez realizada la agregación y obtenido el nuevo contexto, este se propaga a los vecinos.</a:t>
            </a:r>
            <a:endParaRPr lang="es-MX" dirty="0"/>
          </a:p>
          <a:p>
            <a:pPr lvl="1"/>
            <a:r>
              <a:rPr lang="es-MX" b="1" dirty="0" smtClean="0"/>
              <a:t>Consulta de contexto</a:t>
            </a:r>
            <a:r>
              <a:rPr lang="es-MX" dirty="0" smtClean="0"/>
              <a:t>: Se realiza a través del envío de un paquete que contiene un Id, un filtro de Bloom básico (representando el tipo de contexto solicitado), una cuenta de saltos(se fija a un salto más que la profundidad del filtro).</a:t>
            </a:r>
          </a:p>
          <a:p>
            <a:pPr lvl="1"/>
            <a:r>
              <a:rPr lang="es-MX" dirty="0" smtClean="0"/>
              <a:t>Se revisa si la solicitud ya se había recibido antes, de ser así se descarta. Luego se verifica el filtro básico de Bloom con el filtro local buscando coincidencias, de haberlas se genera una respuesta. Después el filtro de Bloom de la consulta se comparará con los filtros atenuados de los vecinos buscando coincidencias en a lo más n-1 saltos. En caso de haberlas se enviará la consulta a esos vecinos también (y se </a:t>
            </a:r>
            <a:r>
              <a:rPr lang="es-MX" dirty="0" err="1" smtClean="0"/>
              <a:t>decrementará</a:t>
            </a:r>
            <a:r>
              <a:rPr lang="es-MX" dirty="0" smtClean="0"/>
              <a:t> un salto por cada nivel de profundidad).</a:t>
            </a:r>
          </a:p>
          <a:p>
            <a:pPr lvl="1"/>
            <a:endParaRPr lang="es-MX" dirty="0" smtClean="0"/>
          </a:p>
          <a:p>
            <a:pPr lvl="1"/>
            <a:endParaRPr lang="es-MX" dirty="0"/>
          </a:p>
        </p:txBody>
      </p:sp>
      <p:sp>
        <p:nvSpPr>
          <p:cNvPr id="4" name="CuadroTexto 3"/>
          <p:cNvSpPr txBox="1"/>
          <p:nvPr/>
        </p:nvSpPr>
        <p:spPr>
          <a:xfrm>
            <a:off x="1413933" y="6239933"/>
            <a:ext cx="9287934" cy="646331"/>
          </a:xfrm>
          <a:prstGeom prst="rect">
            <a:avLst/>
          </a:prstGeom>
          <a:noFill/>
        </p:spPr>
        <p:txBody>
          <a:bodyPr wrap="square" rtlCol="0">
            <a:spAutoFit/>
          </a:bodyPr>
          <a:lstStyle/>
          <a:p>
            <a:r>
              <a:rPr lang="es-MX" dirty="0" smtClean="0"/>
              <a:t>*Fuente: </a:t>
            </a:r>
            <a:r>
              <a:rPr lang="es-MX" dirty="0"/>
              <a:t>https://courses.cs.washington.edu/courses/cse522/05au/searchingsurvey.pdf</a:t>
            </a:r>
          </a:p>
          <a:p>
            <a:endParaRPr lang="es-MX" dirty="0"/>
          </a:p>
        </p:txBody>
      </p:sp>
    </p:spTree>
    <p:extLst>
      <p:ext uri="{BB962C8B-B14F-4D97-AF65-F5344CB8AC3E}">
        <p14:creationId xmlns:p14="http://schemas.microsoft.com/office/powerpoint/2010/main" val="24717385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Algoritmos de búsqueda en sistemas p2p </a:t>
            </a:r>
            <a:r>
              <a:rPr lang="es-MX" dirty="0" smtClean="0"/>
              <a:t>estructurados</a:t>
            </a:r>
            <a:endParaRPr lang="es-MX" dirty="0"/>
          </a:p>
        </p:txBody>
      </p:sp>
      <p:sp>
        <p:nvSpPr>
          <p:cNvPr id="3" name="Marcador de contenido 2"/>
          <p:cNvSpPr>
            <a:spLocks noGrp="1"/>
          </p:cNvSpPr>
          <p:nvPr>
            <p:ph idx="1"/>
          </p:nvPr>
        </p:nvSpPr>
        <p:spPr/>
        <p:txBody>
          <a:bodyPr>
            <a:normAutofit/>
          </a:bodyPr>
          <a:lstStyle/>
          <a:p>
            <a:pPr lvl="1"/>
            <a:r>
              <a:rPr lang="es-MX" dirty="0" smtClean="0"/>
              <a:t>En este tipo de sistemas la relación entre los pares y ubicación de la información está estrictamente definida. Por lo que la búsqueda está determinada por la arquitectura de la red.</a:t>
            </a:r>
          </a:p>
          <a:p>
            <a:pPr lvl="1"/>
            <a:r>
              <a:rPr lang="es-MX" dirty="0" smtClean="0"/>
              <a:t>Por lo general se utilizan Tablas Hash Distribuidas(DHT).</a:t>
            </a:r>
          </a:p>
          <a:p>
            <a:pPr lvl="1"/>
            <a:r>
              <a:rPr lang="es-MX" dirty="0" smtClean="0"/>
              <a:t>En una DHT las entradas de la tabla están distribuidas entre distintos pares localizados en lugares arbitrarios.</a:t>
            </a:r>
          </a:p>
          <a:p>
            <a:pPr lvl="1"/>
            <a:r>
              <a:rPr lang="es-MX" dirty="0" smtClean="0"/>
              <a:t>Cada nodo almacena parte de la tabla, junto con llaves formadas por piezas de información (datos) procesadas en una llave numérica única (hash), así como </a:t>
            </a:r>
            <a:r>
              <a:rPr lang="es-MX" dirty="0"/>
              <a:t>el ID </a:t>
            </a:r>
            <a:r>
              <a:rPr lang="es-MX" dirty="0" smtClean="0"/>
              <a:t>(único) </a:t>
            </a:r>
            <a:r>
              <a:rPr lang="es-MX" dirty="0"/>
              <a:t>de los nodos </a:t>
            </a:r>
            <a:r>
              <a:rPr lang="es-MX" dirty="0" smtClean="0"/>
              <a:t>en el mismo espacio de llave.</a:t>
            </a:r>
          </a:p>
          <a:p>
            <a:pPr lvl="1"/>
            <a:r>
              <a:rPr lang="es-MX" dirty="0" smtClean="0"/>
              <a:t> Cada nodo es responsable de cierto número de llaves (almacena la llave, así como el dato o un apuntador al dato).</a:t>
            </a:r>
          </a:p>
          <a:p>
            <a:pPr lvl="1"/>
            <a:endParaRPr lang="es-MX" dirty="0" smtClean="0"/>
          </a:p>
          <a:p>
            <a:pPr lvl="1"/>
            <a:endParaRPr lang="es-MX" dirty="0" smtClean="0"/>
          </a:p>
          <a:p>
            <a:pPr lvl="1"/>
            <a:endParaRPr lang="es-MX" dirty="0"/>
          </a:p>
        </p:txBody>
      </p:sp>
      <p:sp>
        <p:nvSpPr>
          <p:cNvPr id="4" name="CuadroTexto 3"/>
          <p:cNvSpPr txBox="1"/>
          <p:nvPr/>
        </p:nvSpPr>
        <p:spPr>
          <a:xfrm>
            <a:off x="1413933" y="6239933"/>
            <a:ext cx="9287934" cy="369332"/>
          </a:xfrm>
          <a:prstGeom prst="rect">
            <a:avLst/>
          </a:prstGeom>
          <a:noFill/>
        </p:spPr>
        <p:txBody>
          <a:bodyPr wrap="square" rtlCol="0">
            <a:spAutoFit/>
          </a:bodyPr>
          <a:lstStyle/>
          <a:p>
            <a:r>
              <a:rPr lang="es-MX" dirty="0" smtClean="0"/>
              <a:t>*Fuente: </a:t>
            </a:r>
            <a:r>
              <a:rPr lang="es-MX" dirty="0"/>
              <a:t>https://pdfs.semanticscholar.org/4247/35cb4e37bceba4aa23d07a8a2093de57f44a.pdf</a:t>
            </a:r>
          </a:p>
        </p:txBody>
      </p:sp>
    </p:spTree>
    <p:extLst>
      <p:ext uri="{BB962C8B-B14F-4D97-AF65-F5344CB8AC3E}">
        <p14:creationId xmlns:p14="http://schemas.microsoft.com/office/powerpoint/2010/main" val="13579970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Algoritmos de búsqueda en sistemas p2p </a:t>
            </a:r>
            <a:r>
              <a:rPr lang="es-MX" dirty="0" smtClean="0"/>
              <a:t>estructurados(continuación).</a:t>
            </a:r>
            <a:endParaRPr lang="es-MX" dirty="0"/>
          </a:p>
        </p:txBody>
      </p:sp>
      <p:sp>
        <p:nvSpPr>
          <p:cNvPr id="3" name="Marcador de contenido 2"/>
          <p:cNvSpPr>
            <a:spLocks noGrp="1"/>
          </p:cNvSpPr>
          <p:nvPr>
            <p:ph idx="1"/>
          </p:nvPr>
        </p:nvSpPr>
        <p:spPr/>
        <p:txBody>
          <a:bodyPr>
            <a:normAutofit/>
          </a:bodyPr>
          <a:lstStyle/>
          <a:p>
            <a:pPr lvl="1"/>
            <a:endParaRPr lang="es-MX" dirty="0" smtClean="0"/>
          </a:p>
          <a:p>
            <a:pPr lvl="1"/>
            <a:r>
              <a:rPr lang="es-MX" dirty="0"/>
              <a:t>Se utilizan las siguientes primitivas sobre la DHT:</a:t>
            </a:r>
          </a:p>
          <a:p>
            <a:pPr lvl="2"/>
            <a:r>
              <a:rPr lang="es-MX" dirty="0" err="1"/>
              <a:t>Lookup</a:t>
            </a:r>
            <a:r>
              <a:rPr lang="es-MX" dirty="0"/>
              <a:t>(k): usado para encontrar la ubicación del nodo que es responsable de la llave </a:t>
            </a:r>
            <a:r>
              <a:rPr lang="es-MX" b="1" dirty="0"/>
              <a:t>k.</a:t>
            </a:r>
          </a:p>
          <a:p>
            <a:pPr lvl="2"/>
            <a:r>
              <a:rPr lang="es-MX" dirty="0" err="1"/>
              <a:t>Put</a:t>
            </a:r>
            <a:r>
              <a:rPr lang="es-MX" dirty="0"/>
              <a:t>(k): usado para almacenar un dato (o un apuntador a un dato) con la llave </a:t>
            </a:r>
            <a:r>
              <a:rPr lang="es-MX" b="1" dirty="0"/>
              <a:t>k</a:t>
            </a:r>
            <a:r>
              <a:rPr lang="es-MX" dirty="0"/>
              <a:t> en el nodo responsable de </a:t>
            </a:r>
            <a:r>
              <a:rPr lang="es-MX" b="1" dirty="0"/>
              <a:t>k</a:t>
            </a:r>
            <a:r>
              <a:rPr lang="es-MX" dirty="0" smtClean="0"/>
              <a:t>.</a:t>
            </a:r>
          </a:p>
          <a:p>
            <a:pPr lvl="2"/>
            <a:r>
              <a:rPr lang="es-MX" dirty="0" err="1" smtClean="0"/>
              <a:t>Succesor</a:t>
            </a:r>
            <a:r>
              <a:rPr lang="es-MX" dirty="0" smtClean="0"/>
              <a:t>(k): Es el siguiente nodo en el círculo identificador en dirección de las manecillas del reloj.</a:t>
            </a:r>
          </a:p>
          <a:p>
            <a:pPr lvl="2"/>
            <a:r>
              <a:rPr lang="es-MX" dirty="0" smtClean="0"/>
              <a:t>Un nodo debe publicar los archivos que están almacenados en él antes de que ellos puedan ser obtenidos por otros nodos. Se publican con la primitiva </a:t>
            </a:r>
            <a:r>
              <a:rPr lang="es-MX" dirty="0" err="1" smtClean="0"/>
              <a:t>put</a:t>
            </a:r>
            <a:r>
              <a:rPr lang="es-MX" dirty="0" smtClean="0"/>
              <a:t>(k).</a:t>
            </a:r>
            <a:endParaRPr lang="es-MX" dirty="0"/>
          </a:p>
          <a:p>
            <a:pPr lvl="1"/>
            <a:r>
              <a:rPr lang="es-MX" dirty="0" smtClean="0"/>
              <a:t>Las DHT pueden ser implementadas usando distintas estructuras de datos:</a:t>
            </a:r>
          </a:p>
          <a:p>
            <a:pPr marL="457200" lvl="1" indent="0">
              <a:buNone/>
            </a:pPr>
            <a:r>
              <a:rPr lang="es-MX" dirty="0" smtClean="0"/>
              <a:t> - </a:t>
            </a:r>
            <a:r>
              <a:rPr lang="es-MX" b="1" dirty="0" smtClean="0"/>
              <a:t>DHT no jerárquicas (planas):</a:t>
            </a:r>
          </a:p>
          <a:p>
            <a:pPr marL="457200" lvl="1" indent="0">
              <a:buNone/>
            </a:pPr>
            <a:r>
              <a:rPr lang="es-MX" dirty="0"/>
              <a:t> </a:t>
            </a:r>
            <a:r>
              <a:rPr lang="es-MX" dirty="0" smtClean="0"/>
              <a:t>   + Estas estructuras de datos planas incluyen anillo, malla, </a:t>
            </a:r>
            <a:r>
              <a:rPr lang="es-MX" dirty="0" err="1" smtClean="0"/>
              <a:t>hipercubo</a:t>
            </a:r>
            <a:r>
              <a:rPr lang="es-MX" dirty="0" smtClean="0"/>
              <a:t>, etc.</a:t>
            </a:r>
          </a:p>
          <a:p>
            <a:pPr marL="457200" lvl="1" indent="0">
              <a:buNone/>
            </a:pPr>
            <a:endParaRPr lang="es-MX" dirty="0" smtClean="0"/>
          </a:p>
          <a:p>
            <a:pPr lvl="1"/>
            <a:endParaRPr lang="es-MX" dirty="0" smtClean="0"/>
          </a:p>
          <a:p>
            <a:pPr lvl="1"/>
            <a:endParaRPr lang="es-MX" dirty="0" smtClean="0"/>
          </a:p>
          <a:p>
            <a:pPr lvl="1"/>
            <a:endParaRPr lang="es-MX" dirty="0"/>
          </a:p>
        </p:txBody>
      </p:sp>
      <p:sp>
        <p:nvSpPr>
          <p:cNvPr id="4" name="CuadroTexto 3"/>
          <p:cNvSpPr txBox="1"/>
          <p:nvPr/>
        </p:nvSpPr>
        <p:spPr>
          <a:xfrm>
            <a:off x="1413933" y="6239933"/>
            <a:ext cx="9287934" cy="369332"/>
          </a:xfrm>
          <a:prstGeom prst="rect">
            <a:avLst/>
          </a:prstGeom>
          <a:noFill/>
        </p:spPr>
        <p:txBody>
          <a:bodyPr wrap="square" rtlCol="0">
            <a:spAutoFit/>
          </a:bodyPr>
          <a:lstStyle/>
          <a:p>
            <a:r>
              <a:rPr lang="es-MX" dirty="0" smtClean="0"/>
              <a:t>*Fuente: </a:t>
            </a:r>
            <a:r>
              <a:rPr lang="es-MX" dirty="0"/>
              <a:t>https://pdfs.semanticscholar.org/4247/35cb4e37bceba4aa23d07a8a2093de57f44a.pdf</a:t>
            </a:r>
          </a:p>
        </p:txBody>
      </p:sp>
    </p:spTree>
    <p:extLst>
      <p:ext uri="{BB962C8B-B14F-4D97-AF65-F5344CB8AC3E}">
        <p14:creationId xmlns:p14="http://schemas.microsoft.com/office/powerpoint/2010/main" val="1740780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DHT no jerárquicas (planas</a:t>
            </a:r>
            <a:r>
              <a:rPr lang="es-MX" dirty="0" smtClean="0"/>
              <a:t>)</a:t>
            </a:r>
            <a:endParaRPr lang="es-MX"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381000" y="1888595"/>
                <a:ext cx="8957733" cy="4351338"/>
              </a:xfrm>
            </p:spPr>
            <p:txBody>
              <a:bodyPr>
                <a:normAutofit/>
              </a:bodyPr>
              <a:lstStyle/>
              <a:p>
                <a:pPr marL="457200" lvl="1" indent="0">
                  <a:buNone/>
                </a:pPr>
                <a:r>
                  <a:rPr lang="es-MX" dirty="0" smtClean="0"/>
                  <a:t> + </a:t>
                </a:r>
                <a:r>
                  <a:rPr lang="es-MX" sz="2000" b="1" dirty="0" err="1"/>
                  <a:t>Chord</a:t>
                </a:r>
                <a:r>
                  <a:rPr lang="es-MX" sz="2000" dirty="0"/>
                  <a:t> usa una estructura de anillo.</a:t>
                </a:r>
              </a:p>
              <a:p>
                <a:pPr marL="896938" lvl="1" indent="-439738">
                  <a:buNone/>
                </a:pPr>
                <a:r>
                  <a:rPr lang="es-MX" sz="2000" dirty="0"/>
                  <a:t>    </a:t>
                </a:r>
                <a:r>
                  <a:rPr lang="es-MX" sz="2000" dirty="0" smtClean="0"/>
                  <a:t> + Especifica cómo las llaves son asignadas a los nodos y como un nodo puede descubrir el valor para una llave dada, primero localizando el nodo responsable de dicha llave.</a:t>
                </a:r>
              </a:p>
              <a:p>
                <a:pPr marL="896938" lvl="1" indent="-439738">
                  <a:buNone/>
                </a:pPr>
                <a:r>
                  <a:rPr lang="es-MX" sz="2000" dirty="0"/>
                  <a:t> </a:t>
                </a:r>
                <a:r>
                  <a:rPr lang="es-MX" sz="2000" dirty="0" smtClean="0"/>
                  <a:t>    + A los nodos y a las llaves se les asigna un identificador (ID) de </a:t>
                </a:r>
                <a:r>
                  <a:rPr lang="es-MX" sz="2000" b="1" dirty="0" smtClean="0"/>
                  <a:t>m</a:t>
                </a:r>
                <a:r>
                  <a:rPr lang="es-MX" sz="2000" dirty="0" smtClean="0"/>
                  <a:t> bits de longitud mediante un hash </a:t>
                </a:r>
                <a:r>
                  <a:rPr lang="es-MX" sz="2000" b="1" dirty="0" smtClean="0"/>
                  <a:t>consistente</a:t>
                </a:r>
                <a:r>
                  <a:rPr lang="es-MX" sz="2000" dirty="0" smtClean="0"/>
                  <a:t> (a lo más K/n llaves deben ser </a:t>
                </a:r>
                <a:r>
                  <a:rPr lang="es-MX" sz="2000" dirty="0" err="1" smtClean="0"/>
                  <a:t>remapeadas</a:t>
                </a:r>
                <a:r>
                  <a:rPr lang="es-MX" sz="2000" dirty="0" smtClean="0"/>
                  <a:t> en la tabla hash cuando esta crece, K=#llaves, n=#ranuras en la tabla), usualmente SHA-1.</a:t>
                </a:r>
              </a:p>
              <a:p>
                <a:pPr marL="896938" lvl="1" indent="-439738">
                  <a:buNone/>
                </a:pPr>
                <a:r>
                  <a:rPr lang="es-MX" sz="2000" dirty="0"/>
                  <a:t> </a:t>
                </a:r>
                <a:r>
                  <a:rPr lang="es-MX" sz="2000" dirty="0" smtClean="0"/>
                  <a:t>    + Nodos y llaves son ordenados en un círculo de a lo más </a:t>
                </a:r>
                <a14:m>
                  <m:oMath xmlns:m="http://schemas.openxmlformats.org/officeDocument/2006/math">
                    <m:sSup>
                      <m:sSupPr>
                        <m:ctrlPr>
                          <a:rPr lang="es-MX" sz="2000" i="1" smtClean="0">
                            <a:latin typeface="Cambria Math" panose="02040503050406030204" pitchFamily="18" charset="0"/>
                          </a:rPr>
                        </m:ctrlPr>
                      </m:sSupPr>
                      <m:e>
                        <m:r>
                          <a:rPr lang="es-MX" sz="2000" b="0" i="1" smtClean="0">
                            <a:latin typeface="Cambria Math" panose="02040503050406030204" pitchFamily="18" charset="0"/>
                          </a:rPr>
                          <m:t>2</m:t>
                        </m:r>
                      </m:e>
                      <m:sup>
                        <m:r>
                          <a:rPr lang="es-MX" sz="2000" b="0" i="1" smtClean="0">
                            <a:latin typeface="Cambria Math" panose="02040503050406030204" pitchFamily="18" charset="0"/>
                          </a:rPr>
                          <m:t>𝑚</m:t>
                        </m:r>
                      </m:sup>
                    </m:sSup>
                  </m:oMath>
                </a14:m>
                <a:r>
                  <a:rPr lang="es-MX" sz="2000" dirty="0" smtClean="0"/>
                  <a:t> nodos</a:t>
                </a:r>
              </a:p>
              <a:p>
                <a:pPr marL="719138" lvl="1" indent="-261938">
                  <a:buNone/>
                </a:pPr>
                <a:r>
                  <a:rPr lang="es-MX" sz="2000" dirty="0" smtClean="0"/>
                  <a:t>+ </a:t>
                </a:r>
                <a:r>
                  <a:rPr lang="es-MX" sz="2000" dirty="0"/>
                  <a:t>Cada nodo mantiene una tabla de índices, la cual contiene las direcciones IP de los nodos que están a la mitad de distancia </a:t>
                </a:r>
                <a:r>
                  <a:rPr lang="es-MX" sz="2000" dirty="0" smtClean="0"/>
                  <a:t>del anillo de </a:t>
                </a:r>
                <a:r>
                  <a:rPr lang="es-MX" sz="2000" dirty="0"/>
                  <a:t>él, a </a:t>
                </a:r>
                <a14:m>
                  <m:oMath xmlns:m="http://schemas.openxmlformats.org/officeDocument/2006/math">
                    <m:f>
                      <m:fPr>
                        <m:type m:val="skw"/>
                        <m:ctrlPr>
                          <a:rPr lang="es-MX" sz="2000" i="1">
                            <a:latin typeface="Cambria Math" panose="02040503050406030204" pitchFamily="18" charset="0"/>
                          </a:rPr>
                        </m:ctrlPr>
                      </m:fPr>
                      <m:num>
                        <m:r>
                          <a:rPr lang="es-MX" sz="2000" i="1">
                            <a:latin typeface="Cambria Math" panose="02040503050406030204" pitchFamily="18" charset="0"/>
                          </a:rPr>
                          <m:t>1</m:t>
                        </m:r>
                      </m:num>
                      <m:den>
                        <m:r>
                          <a:rPr lang="es-MX" sz="2000" i="1">
                            <a:latin typeface="Cambria Math" panose="02040503050406030204" pitchFamily="18" charset="0"/>
                          </a:rPr>
                          <m:t>4</m:t>
                        </m:r>
                      </m:den>
                    </m:f>
                  </m:oMath>
                </a14:m>
                <a:r>
                  <a:rPr lang="es-MX" sz="2000" dirty="0"/>
                  <a:t> de distancia de él, a </a:t>
                </a:r>
                <a14:m>
                  <m:oMath xmlns:m="http://schemas.openxmlformats.org/officeDocument/2006/math">
                    <m:f>
                      <m:fPr>
                        <m:type m:val="skw"/>
                        <m:ctrlPr>
                          <a:rPr lang="es-MX" sz="2000" i="1">
                            <a:latin typeface="Cambria Math" panose="02040503050406030204" pitchFamily="18" charset="0"/>
                          </a:rPr>
                        </m:ctrlPr>
                      </m:fPr>
                      <m:num>
                        <m:r>
                          <a:rPr lang="es-MX" sz="2000" i="1">
                            <a:latin typeface="Cambria Math" panose="02040503050406030204" pitchFamily="18" charset="0"/>
                          </a:rPr>
                          <m:t>1</m:t>
                        </m:r>
                      </m:num>
                      <m:den>
                        <m:r>
                          <a:rPr lang="es-MX" sz="2000" i="1">
                            <a:latin typeface="Cambria Math" panose="02040503050406030204" pitchFamily="18" charset="0"/>
                          </a:rPr>
                          <m:t>8</m:t>
                        </m:r>
                      </m:den>
                    </m:f>
                  </m:oMath>
                </a14:m>
                <a:r>
                  <a:rPr lang="es-MX" sz="2000" dirty="0"/>
                  <a:t> de distancia de él, hasta su sucesor inmediato.</a:t>
                </a:r>
              </a:p>
              <a:p>
                <a:pPr marL="982663" lvl="1" indent="-525463">
                  <a:buNone/>
                </a:pPr>
                <a:r>
                  <a:rPr lang="es-MX" sz="2000" dirty="0"/>
                  <a:t>    + Una llave es mapeada a un nodo cuyo ID es el número más grande sin sobrepasar la llave.</a:t>
                </a:r>
                <a:endParaRPr lang="es-MX" sz="2000" dirty="0" smtClean="0"/>
              </a:p>
              <a:p>
                <a:pPr marL="457200" lvl="1" indent="0">
                  <a:buNone/>
                </a:pPr>
                <a:endParaRPr lang="es-MX" dirty="0" smtClean="0"/>
              </a:p>
              <a:p>
                <a:pPr lvl="1"/>
                <a:endParaRPr lang="es-MX" dirty="0" smtClean="0"/>
              </a:p>
              <a:p>
                <a:pPr lvl="1"/>
                <a:endParaRPr lang="es-MX" dirty="0" smtClean="0"/>
              </a:p>
              <a:p>
                <a:pPr lvl="1"/>
                <a:endParaRPr lang="es-MX"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381000" y="1888595"/>
                <a:ext cx="8957733" cy="4351338"/>
              </a:xfrm>
              <a:blipFill rotWithShape="0">
                <a:blip r:embed="rId2"/>
                <a:stretch>
                  <a:fillRect t="-1961" r="-408" b="-1401"/>
                </a:stretch>
              </a:blipFill>
            </p:spPr>
            <p:txBody>
              <a:bodyPr/>
              <a:lstStyle/>
              <a:p>
                <a:r>
                  <a:rPr lang="es-MX">
                    <a:noFill/>
                  </a:rPr>
                  <a:t> </a:t>
                </a:r>
              </a:p>
            </p:txBody>
          </p:sp>
        </mc:Fallback>
      </mc:AlternateContent>
      <p:sp>
        <p:nvSpPr>
          <p:cNvPr id="4" name="CuadroTexto 3"/>
          <p:cNvSpPr txBox="1"/>
          <p:nvPr/>
        </p:nvSpPr>
        <p:spPr>
          <a:xfrm>
            <a:off x="1413933" y="6239933"/>
            <a:ext cx="9287934" cy="369332"/>
          </a:xfrm>
          <a:prstGeom prst="rect">
            <a:avLst/>
          </a:prstGeom>
          <a:noFill/>
        </p:spPr>
        <p:txBody>
          <a:bodyPr wrap="square" rtlCol="0">
            <a:spAutoFit/>
          </a:bodyPr>
          <a:lstStyle/>
          <a:p>
            <a:r>
              <a:rPr lang="es-MX" dirty="0" smtClean="0"/>
              <a:t>*Fuente: </a:t>
            </a:r>
            <a:r>
              <a:rPr lang="es-MX" dirty="0"/>
              <a:t>https://pdfs.semanticscholar.org/4247/35cb4e37bceba4aa23d07a8a2093de57f44a.pdf</a:t>
            </a: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3487" y="1533868"/>
            <a:ext cx="2540220" cy="2540220"/>
          </a:xfrm>
          <a:prstGeom prst="rect">
            <a:avLst/>
          </a:prstGeom>
        </p:spPr>
      </p:pic>
      <p:sp>
        <p:nvSpPr>
          <p:cNvPr id="6" name="CuadroTexto 5"/>
          <p:cNvSpPr txBox="1"/>
          <p:nvPr/>
        </p:nvSpPr>
        <p:spPr>
          <a:xfrm>
            <a:off x="8173152" y="4064264"/>
            <a:ext cx="3964419" cy="954107"/>
          </a:xfrm>
          <a:prstGeom prst="rect">
            <a:avLst/>
          </a:prstGeom>
          <a:noFill/>
        </p:spPr>
        <p:txBody>
          <a:bodyPr wrap="none" rtlCol="0">
            <a:spAutoFit/>
          </a:bodyPr>
          <a:lstStyle/>
          <a:p>
            <a:r>
              <a:rPr lang="es-MX" sz="1400" dirty="0" smtClean="0"/>
              <a:t>Red </a:t>
            </a:r>
            <a:r>
              <a:rPr lang="es-MX" sz="1400" dirty="0" err="1" smtClean="0"/>
              <a:t>Chord</a:t>
            </a:r>
            <a:r>
              <a:rPr lang="es-MX" sz="1400" dirty="0" smtClean="0"/>
              <a:t> de 16 nodos con índices resaltados</a:t>
            </a:r>
          </a:p>
          <a:p>
            <a:r>
              <a:rPr lang="es-MX" sz="1400" dirty="0" smtClean="0"/>
              <a:t> para uno de los nodos</a:t>
            </a:r>
          </a:p>
          <a:p>
            <a:r>
              <a:rPr lang="es-MX" sz="1400" dirty="0"/>
              <a:t>*Fuente: </a:t>
            </a:r>
            <a:endParaRPr lang="es-MX" sz="1400" dirty="0" smtClean="0"/>
          </a:p>
          <a:p>
            <a:r>
              <a:rPr lang="es-MX" sz="1400" dirty="0" smtClean="0"/>
              <a:t>https</a:t>
            </a:r>
            <a:r>
              <a:rPr lang="es-MX" sz="1400" dirty="0"/>
              <a:t>://en.wikipedia.org/wiki/Chord_(peer-to-peer)</a:t>
            </a:r>
          </a:p>
        </p:txBody>
      </p:sp>
    </p:spTree>
    <p:extLst>
      <p:ext uri="{BB962C8B-B14F-4D97-AF65-F5344CB8AC3E}">
        <p14:creationId xmlns:p14="http://schemas.microsoft.com/office/powerpoint/2010/main" val="409723951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DHT no jerárquicas (planas)</a:t>
            </a:r>
          </a:p>
        </p:txBody>
      </p:sp>
      <p:sp>
        <p:nvSpPr>
          <p:cNvPr id="3" name="Marcador de contenido 2"/>
          <p:cNvSpPr>
            <a:spLocks noGrp="1"/>
          </p:cNvSpPr>
          <p:nvPr>
            <p:ph idx="1"/>
          </p:nvPr>
        </p:nvSpPr>
        <p:spPr/>
        <p:txBody>
          <a:bodyPr>
            <a:normAutofit/>
          </a:bodyPr>
          <a:lstStyle/>
          <a:p>
            <a:pPr lvl="1"/>
            <a:r>
              <a:rPr lang="es-MX" dirty="0" smtClean="0"/>
              <a:t>Durante </a:t>
            </a:r>
            <a:r>
              <a:rPr lang="es-MX" dirty="0"/>
              <a:t>la búsqueda </a:t>
            </a:r>
            <a:r>
              <a:rPr lang="es-MX" dirty="0" smtClean="0"/>
              <a:t>(</a:t>
            </a:r>
            <a:r>
              <a:rPr lang="es-MX" b="1" dirty="0" err="1" smtClean="0"/>
              <a:t>lookup</a:t>
            </a:r>
            <a:r>
              <a:rPr lang="es-MX" b="1" dirty="0" smtClean="0"/>
              <a:t>(k)</a:t>
            </a:r>
            <a:r>
              <a:rPr lang="es-MX" dirty="0" smtClean="0"/>
              <a:t>) un nodo </a:t>
            </a:r>
            <a:r>
              <a:rPr lang="es-MX" b="1" dirty="0" smtClean="0"/>
              <a:t>A</a:t>
            </a:r>
            <a:r>
              <a:rPr lang="es-MX" dirty="0" smtClean="0"/>
              <a:t> envía la consulta para la llave k hacia </a:t>
            </a:r>
            <a:r>
              <a:rPr lang="es-MX" dirty="0" err="1" smtClean="0"/>
              <a:t>succesor</a:t>
            </a:r>
            <a:r>
              <a:rPr lang="es-MX" dirty="0" smtClean="0"/>
              <a:t>(k), que es un nodo en la tabla de índices de A con el ID más alto que no es mayor a </a:t>
            </a:r>
            <a:r>
              <a:rPr lang="es-MX" b="1" dirty="0" smtClean="0"/>
              <a:t>k</a:t>
            </a:r>
            <a:r>
              <a:rPr lang="es-MX" dirty="0" smtClean="0"/>
              <a:t>; de este modo la búsqueda es reenviada a través de la lista de sucesores hasta alcanzar el nodo responsable de k.</a:t>
            </a:r>
          </a:p>
          <a:p>
            <a:pPr lvl="1"/>
            <a:r>
              <a:rPr lang="es-MX" dirty="0" smtClean="0"/>
              <a:t>Tabla de índices: cada nodo mantiene una tabla de índices conteniendo hasta m entradas (m = tamaño de la llave)</a:t>
            </a:r>
          </a:p>
          <a:p>
            <a:pPr marL="457200" lvl="1" indent="0">
              <a:buNone/>
            </a:pPr>
            <a:endParaRPr lang="es-MX" dirty="0" smtClean="0"/>
          </a:p>
          <a:p>
            <a:pPr lvl="1"/>
            <a:endParaRPr lang="es-MX" dirty="0" smtClean="0"/>
          </a:p>
          <a:p>
            <a:pPr lvl="1"/>
            <a:endParaRPr lang="es-MX" dirty="0" smtClean="0"/>
          </a:p>
          <a:p>
            <a:pPr lvl="1"/>
            <a:endParaRPr lang="es-MX" dirty="0"/>
          </a:p>
        </p:txBody>
      </p:sp>
      <p:sp>
        <p:nvSpPr>
          <p:cNvPr id="4" name="CuadroTexto 3"/>
          <p:cNvSpPr txBox="1"/>
          <p:nvPr/>
        </p:nvSpPr>
        <p:spPr>
          <a:xfrm>
            <a:off x="1413933" y="6239933"/>
            <a:ext cx="9287934" cy="369332"/>
          </a:xfrm>
          <a:prstGeom prst="rect">
            <a:avLst/>
          </a:prstGeom>
          <a:noFill/>
        </p:spPr>
        <p:txBody>
          <a:bodyPr wrap="square" rtlCol="0">
            <a:spAutoFit/>
          </a:bodyPr>
          <a:lstStyle/>
          <a:p>
            <a:r>
              <a:rPr lang="es-MX" dirty="0" smtClean="0"/>
              <a:t>*Fuente: </a:t>
            </a:r>
            <a:r>
              <a:rPr lang="es-MX" dirty="0"/>
              <a:t>https://pdfs.semanticscholar.org/4247/35cb4e37bceba4aa23d07a8a2093de57f44a.pdf</a:t>
            </a:r>
          </a:p>
        </p:txBody>
      </p:sp>
    </p:spTree>
    <p:extLst>
      <p:ext uri="{BB962C8B-B14F-4D97-AF65-F5344CB8AC3E}">
        <p14:creationId xmlns:p14="http://schemas.microsoft.com/office/powerpoint/2010/main" val="12439318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DHT jerárquicas</a:t>
            </a:r>
            <a:endParaRPr lang="es-MX" dirty="0"/>
          </a:p>
        </p:txBody>
      </p:sp>
      <p:sp>
        <p:nvSpPr>
          <p:cNvPr id="3" name="Marcador de contenido 2"/>
          <p:cNvSpPr>
            <a:spLocks noGrp="1"/>
          </p:cNvSpPr>
          <p:nvPr>
            <p:ph idx="1"/>
          </p:nvPr>
        </p:nvSpPr>
        <p:spPr/>
        <p:txBody>
          <a:bodyPr/>
          <a:lstStyle/>
          <a:p>
            <a:r>
              <a:rPr lang="es-MX" dirty="0" smtClean="0"/>
              <a:t>Las DHT jerárquicas organizan a los pares en diferentes grupos (</a:t>
            </a:r>
            <a:r>
              <a:rPr lang="es-MX" dirty="0" err="1" smtClean="0"/>
              <a:t>clusters</a:t>
            </a:r>
            <a:r>
              <a:rPr lang="es-MX" dirty="0" smtClean="0"/>
              <a:t>).</a:t>
            </a:r>
          </a:p>
          <a:p>
            <a:r>
              <a:rPr lang="es-MX" dirty="0" smtClean="0"/>
              <a:t>Cada grupo forma su propia superposición.</a:t>
            </a:r>
          </a:p>
          <a:p>
            <a:r>
              <a:rPr lang="es-MX" dirty="0" smtClean="0"/>
              <a:t>Todos los grupos juntos forman la superposición jerárquica.</a:t>
            </a:r>
          </a:p>
          <a:p>
            <a:r>
              <a:rPr lang="es-MX" dirty="0" smtClean="0"/>
              <a:t>Comúnmente esta superposición jerárquica es de 2 o 3 niveles.</a:t>
            </a:r>
          </a:p>
          <a:p>
            <a:r>
              <a:rPr lang="es-MX" dirty="0" smtClean="0"/>
              <a:t>La diferencia entre un nivel y otro se basa principalmente en la cantidad de grupos en ellos, la estructura superpuesta formada por cada grupo y si los nodos en ellos son distinguidos como pares o </a:t>
            </a:r>
            <a:r>
              <a:rPr lang="es-MX" dirty="0" err="1" smtClean="0"/>
              <a:t>super</a:t>
            </a:r>
            <a:r>
              <a:rPr lang="es-MX" dirty="0" smtClean="0"/>
              <a:t> pares /nodos dominantes.</a:t>
            </a:r>
          </a:p>
          <a:p>
            <a:endParaRPr lang="es-MX" dirty="0"/>
          </a:p>
        </p:txBody>
      </p:sp>
    </p:spTree>
    <p:extLst>
      <p:ext uri="{BB962C8B-B14F-4D97-AF65-F5344CB8AC3E}">
        <p14:creationId xmlns:p14="http://schemas.microsoft.com/office/powerpoint/2010/main" val="33212396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DHT jerárquicas</a:t>
            </a:r>
            <a:endParaRPr lang="es-MX"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r>
                  <a:rPr lang="es-MX" dirty="0" smtClean="0"/>
                  <a:t>Los </a:t>
                </a:r>
                <a:r>
                  <a:rPr lang="es-MX" dirty="0" err="1" smtClean="0"/>
                  <a:t>super</a:t>
                </a:r>
                <a:r>
                  <a:rPr lang="es-MX" dirty="0" smtClean="0"/>
                  <a:t> pares por lo general cuentan con más recursos de procesamiento, son más estables y toman más parte en el proceso de enrutamiento de mensajes que los pares normales.</a:t>
                </a:r>
              </a:p>
              <a:p>
                <a:r>
                  <a:rPr lang="es-MX" dirty="0" err="1" smtClean="0"/>
                  <a:t>Kelips</a:t>
                </a:r>
                <a:r>
                  <a:rPr lang="es-MX" dirty="0" smtClean="0"/>
                  <a:t>:</a:t>
                </a:r>
              </a:p>
              <a:p>
                <a:pPr lvl="1"/>
                <a:r>
                  <a:rPr lang="es-MX" dirty="0" smtClean="0"/>
                  <a:t>Dados </a:t>
                </a:r>
                <a:r>
                  <a:rPr lang="es-MX" b="1" dirty="0" smtClean="0"/>
                  <a:t>n</a:t>
                </a:r>
                <a:r>
                  <a:rPr lang="es-MX" dirty="0" smtClean="0"/>
                  <a:t> nodos (</a:t>
                </a:r>
                <a:r>
                  <a:rPr lang="es-MX" dirty="0" err="1" smtClean="0"/>
                  <a:t>peers</a:t>
                </a:r>
                <a:r>
                  <a:rPr lang="es-MX" dirty="0" smtClean="0"/>
                  <a:t>) que conforman la red.</a:t>
                </a:r>
              </a:p>
              <a:p>
                <a:pPr lvl="1"/>
                <a:r>
                  <a:rPr lang="es-MX" dirty="0" smtClean="0"/>
                  <a:t>Se generan k grupos de afinidad virtuales con </a:t>
                </a:r>
                <a:r>
                  <a:rPr lang="es-MX" dirty="0" err="1" smtClean="0"/>
                  <a:t>ID’s</a:t>
                </a:r>
                <a:r>
                  <a:rPr lang="es-MX" dirty="0" smtClean="0"/>
                  <a:t>  en [0,k-1], donde </a:t>
                </a:r>
                <a14:m>
                  <m:oMath xmlns:m="http://schemas.openxmlformats.org/officeDocument/2006/math">
                    <m:r>
                      <a:rPr lang="es-MX" i="1">
                        <a:latin typeface="Cambria Math" panose="02040503050406030204" pitchFamily="18" charset="0"/>
                      </a:rPr>
                      <m:t>𝑘</m:t>
                    </m:r>
                    <m:r>
                      <a:rPr lang="es-MX" i="1">
                        <a:latin typeface="Cambria Math" panose="02040503050406030204" pitchFamily="18" charset="0"/>
                      </a:rPr>
                      <m:t>=</m:t>
                    </m:r>
                    <m:rad>
                      <m:radPr>
                        <m:degHide m:val="on"/>
                        <m:ctrlPr>
                          <a:rPr lang="es-MX" i="1">
                            <a:latin typeface="Cambria Math" panose="02040503050406030204" pitchFamily="18" charset="0"/>
                          </a:rPr>
                        </m:ctrlPr>
                      </m:radPr>
                      <m:deg/>
                      <m:e>
                        <m:r>
                          <a:rPr lang="es-MX" i="1">
                            <a:latin typeface="Cambria Math" panose="02040503050406030204" pitchFamily="18" charset="0"/>
                          </a:rPr>
                          <m:t>𝑛</m:t>
                        </m:r>
                      </m:e>
                    </m:rad>
                  </m:oMath>
                </a14:m>
                <a:endParaRPr lang="es-MX" dirty="0" smtClean="0"/>
              </a:p>
              <a:p>
                <a:pPr lvl="1"/>
                <a:r>
                  <a:rPr lang="es-MX" dirty="0"/>
                  <a:t>L</a:t>
                </a:r>
                <a:r>
                  <a:rPr lang="es-MX" dirty="0" smtClean="0"/>
                  <a:t>a dirección IP y # de puerto de un nodo son transformados mediante una función hash (SHA-1) y al resultado se le calcula el módulo </a:t>
                </a:r>
                <a:r>
                  <a:rPr lang="es-MX" b="1" dirty="0" smtClean="0"/>
                  <a:t>k</a:t>
                </a:r>
                <a:r>
                  <a:rPr lang="es-MX" dirty="0" smtClean="0"/>
                  <a:t> y se toma la parte entera para obtener el ID del grupo de afinidad al cual pertenece dicho nodo.</a:t>
                </a:r>
              </a:p>
              <a:p>
                <a:pPr lvl="1"/>
                <a:endParaRPr lang="es-MX" dirty="0" smtClean="0"/>
              </a:p>
              <a:p>
                <a:endParaRPr lang="es-MX"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2241" r="-1159"/>
                </a:stretch>
              </a:blipFill>
            </p:spPr>
            <p:txBody>
              <a:bodyPr/>
              <a:lstStyle/>
              <a:p>
                <a:r>
                  <a:rPr lang="es-MX">
                    <a:noFill/>
                  </a:rPr>
                  <a:t> </a:t>
                </a:r>
              </a:p>
            </p:txBody>
          </p:sp>
        </mc:Fallback>
      </mc:AlternateContent>
    </p:spTree>
    <p:extLst>
      <p:ext uri="{BB962C8B-B14F-4D97-AF65-F5344CB8AC3E}">
        <p14:creationId xmlns:p14="http://schemas.microsoft.com/office/powerpoint/2010/main" val="10161186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DHT jerárquicas</a:t>
            </a:r>
            <a:endParaRPr lang="es-MX"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r>
                  <a:rPr lang="es-MX" dirty="0" smtClean="0"/>
                  <a:t>Kelips:</a:t>
                </a:r>
              </a:p>
              <a:p>
                <a:pPr lvl="1"/>
                <a:r>
                  <a:rPr lang="es-MX" dirty="0" smtClean="0"/>
                  <a:t>Ej. Para n=15 nodos en la red, </a:t>
                </a:r>
                <a14:m>
                  <m:oMath xmlns:m="http://schemas.openxmlformats.org/officeDocument/2006/math">
                    <m:r>
                      <a:rPr lang="es-MX" i="1">
                        <a:latin typeface="Cambria Math" panose="02040503050406030204" pitchFamily="18" charset="0"/>
                      </a:rPr>
                      <m:t>𝑘</m:t>
                    </m:r>
                    <m:r>
                      <a:rPr lang="es-MX" i="1">
                        <a:latin typeface="Cambria Math" panose="02040503050406030204" pitchFamily="18" charset="0"/>
                      </a:rPr>
                      <m:t>=</m:t>
                    </m:r>
                    <m:rad>
                      <m:radPr>
                        <m:degHide m:val="on"/>
                        <m:ctrlPr>
                          <a:rPr lang="es-MX" i="1">
                            <a:latin typeface="Cambria Math" panose="02040503050406030204" pitchFamily="18" charset="0"/>
                          </a:rPr>
                        </m:ctrlPr>
                      </m:radPr>
                      <m:deg/>
                      <m:e>
                        <m:r>
                          <a:rPr lang="es-MX" b="0" i="1" smtClean="0">
                            <a:latin typeface="Cambria Math" panose="02040503050406030204" pitchFamily="18" charset="0"/>
                          </a:rPr>
                          <m:t>15</m:t>
                        </m:r>
                      </m:e>
                    </m:rad>
                  </m:oMath>
                </a14:m>
                <a:r>
                  <a:rPr lang="es-MX" dirty="0" smtClean="0"/>
                  <a:t> = </a:t>
                </a:r>
                <a:r>
                  <a:rPr lang="es-MX" dirty="0" smtClean="0">
                    <a:solidFill>
                      <a:srgbClr val="FF0000"/>
                    </a:solidFill>
                  </a:rPr>
                  <a:t>3</a:t>
                </a:r>
                <a:r>
                  <a:rPr lang="es-MX" dirty="0" smtClean="0"/>
                  <a:t>.87; esto generará 3 grupos de afinidad: 0,1,2 (0..k-1).</a:t>
                </a:r>
              </a:p>
              <a:p>
                <a:pPr lvl="1"/>
                <a:r>
                  <a:rPr lang="es-MX" dirty="0" smtClean="0"/>
                  <a:t>A cada nodo se le calcula la función hash (SHA-1) de su dirección IP</a:t>
                </a:r>
                <a:r>
                  <a:rPr lang="es-MX" dirty="0"/>
                  <a:t> </a:t>
                </a:r>
                <a:r>
                  <a:rPr lang="es-MX" dirty="0" smtClean="0"/>
                  <a:t>y #puerto produciendo una cadena de 20 bytes (160 bits). A este número se le aplica la operación </a:t>
                </a:r>
                <a:r>
                  <a:rPr lang="es-MX" b="1" dirty="0" smtClean="0"/>
                  <a:t>%k</a:t>
                </a:r>
                <a:r>
                  <a:rPr lang="es-MX" dirty="0" smtClean="0"/>
                  <a:t> (módulo k). Y esto nos dará el índice del grupo de afinidad donde se agrupará el nodo.</a:t>
                </a:r>
              </a:p>
              <a:p>
                <a:endParaRPr lang="es-MX"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2241" r="-348"/>
                </a:stretch>
              </a:blipFill>
            </p:spPr>
            <p:txBody>
              <a:bodyPr/>
              <a:lstStyle/>
              <a:p>
                <a:r>
                  <a:rPr lang="es-MX">
                    <a:noFill/>
                  </a:rPr>
                  <a:t> </a:t>
                </a:r>
              </a:p>
            </p:txBody>
          </p:sp>
        </mc:Fallback>
      </mc:AlternateContent>
      <p:sp>
        <p:nvSpPr>
          <p:cNvPr id="4" name="CuadroTexto 3"/>
          <p:cNvSpPr txBox="1"/>
          <p:nvPr/>
        </p:nvSpPr>
        <p:spPr>
          <a:xfrm>
            <a:off x="1413933" y="6239933"/>
            <a:ext cx="9287934" cy="369332"/>
          </a:xfrm>
          <a:prstGeom prst="rect">
            <a:avLst/>
          </a:prstGeom>
          <a:noFill/>
        </p:spPr>
        <p:txBody>
          <a:bodyPr wrap="square" rtlCol="0">
            <a:spAutoFit/>
          </a:bodyPr>
          <a:lstStyle/>
          <a:p>
            <a:r>
              <a:rPr lang="es-MX" dirty="0" smtClean="0"/>
              <a:t>*Fuente: http</a:t>
            </a:r>
            <a:r>
              <a:rPr lang="es-MX" dirty="0"/>
              <a:t>://iptps03.cs.berkeley.edu/final-papers/kelips.pdf</a:t>
            </a:r>
          </a:p>
        </p:txBody>
      </p:sp>
    </p:spTree>
    <p:extLst>
      <p:ext uri="{BB962C8B-B14F-4D97-AF65-F5344CB8AC3E}">
        <p14:creationId xmlns:p14="http://schemas.microsoft.com/office/powerpoint/2010/main" val="2728713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818436"/>
          </a:xfrm>
        </p:spPr>
        <p:txBody>
          <a:bodyPr>
            <a:normAutofit/>
          </a:bodyPr>
          <a:lstStyle/>
          <a:p>
            <a:r>
              <a:rPr lang="es-MX" sz="3600" dirty="0" smtClean="0"/>
              <a:t>DHT jerárquicas</a:t>
            </a:r>
            <a:endParaRPr lang="es-MX" sz="3600" dirty="0"/>
          </a:p>
        </p:txBody>
      </p:sp>
      <p:sp>
        <p:nvSpPr>
          <p:cNvPr id="3" name="Marcador de contenido 2"/>
          <p:cNvSpPr>
            <a:spLocks noGrp="1"/>
          </p:cNvSpPr>
          <p:nvPr>
            <p:ph idx="1"/>
          </p:nvPr>
        </p:nvSpPr>
        <p:spPr/>
        <p:txBody>
          <a:bodyPr>
            <a:normAutofit/>
          </a:bodyPr>
          <a:lstStyle/>
          <a:p>
            <a:r>
              <a:rPr lang="es-MX" dirty="0" smtClean="0"/>
              <a:t>Kelips:</a:t>
            </a:r>
          </a:p>
          <a:p>
            <a:endParaRPr lang="es-MX" dirty="0"/>
          </a:p>
        </p:txBody>
      </p:sp>
      <p:sp>
        <p:nvSpPr>
          <p:cNvPr id="4" name="Rectángulo 3"/>
          <p:cNvSpPr/>
          <p:nvPr/>
        </p:nvSpPr>
        <p:spPr>
          <a:xfrm>
            <a:off x="2758738" y="1435897"/>
            <a:ext cx="1566334" cy="381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mc:AlternateContent xmlns:mc="http://schemas.openxmlformats.org/markup-compatibility/2006" xmlns:a14="http://schemas.microsoft.com/office/drawing/2010/main">
        <mc:Choice Requires="a14">
          <p:sp>
            <p:nvSpPr>
              <p:cNvPr id="5" name="CuadroTexto 4"/>
              <p:cNvSpPr txBox="1"/>
              <p:nvPr/>
            </p:nvSpPr>
            <p:spPr>
              <a:xfrm>
                <a:off x="914400" y="5948313"/>
                <a:ext cx="9183604" cy="461473"/>
              </a:xfrm>
              <a:prstGeom prst="rect">
                <a:avLst/>
              </a:prstGeom>
              <a:noFill/>
            </p:spPr>
            <p:txBody>
              <a:bodyPr wrap="none" rtlCol="0">
                <a:spAutoFit/>
              </a:bodyPr>
              <a:lstStyle/>
              <a:p>
                <a:r>
                  <a:rPr lang="es-MX" dirty="0" smtClean="0"/>
                  <a:t>SHA-1 permite asegurar que el número de nodos por cada grupo de afinidad sea en promedio </a:t>
                </a:r>
                <a14:m>
                  <m:oMath xmlns:m="http://schemas.openxmlformats.org/officeDocument/2006/math">
                    <m:f>
                      <m:fPr>
                        <m:ctrlPr>
                          <a:rPr lang="es-MX" i="1" smtClean="0">
                            <a:latin typeface="Cambria Math" panose="02040503050406030204" pitchFamily="18" charset="0"/>
                          </a:rPr>
                        </m:ctrlPr>
                      </m:fPr>
                      <m:num>
                        <m:r>
                          <a:rPr lang="es-MX" b="0" i="1" smtClean="0">
                            <a:latin typeface="Cambria Math" panose="02040503050406030204" pitchFamily="18" charset="0"/>
                          </a:rPr>
                          <m:t>𝑛</m:t>
                        </m:r>
                      </m:num>
                      <m:den>
                        <m:r>
                          <a:rPr lang="es-MX" b="0" i="1" smtClean="0">
                            <a:latin typeface="Cambria Math" panose="02040503050406030204" pitchFamily="18" charset="0"/>
                          </a:rPr>
                          <m:t>𝑘</m:t>
                        </m:r>
                      </m:den>
                    </m:f>
                  </m:oMath>
                </a14:m>
                <a:endParaRPr lang="es-MX" dirty="0"/>
              </a:p>
            </p:txBody>
          </p:sp>
        </mc:Choice>
        <mc:Fallback xmlns="">
          <p:sp>
            <p:nvSpPr>
              <p:cNvPr id="5" name="CuadroTexto 4"/>
              <p:cNvSpPr txBox="1">
                <a:spLocks noRot="1" noChangeAspect="1" noMove="1" noResize="1" noEditPoints="1" noAdjustHandles="1" noChangeArrowheads="1" noChangeShapeType="1" noTextEdit="1"/>
              </p:cNvSpPr>
              <p:nvPr/>
            </p:nvSpPr>
            <p:spPr>
              <a:xfrm>
                <a:off x="914400" y="5948313"/>
                <a:ext cx="9183604" cy="461473"/>
              </a:xfrm>
              <a:prstGeom prst="rect">
                <a:avLst/>
              </a:prstGeom>
              <a:blipFill rotWithShape="0">
                <a:blip r:embed="rId2"/>
                <a:stretch>
                  <a:fillRect l="-531" b="-9333"/>
                </a:stretch>
              </a:blipFill>
            </p:spPr>
            <p:txBody>
              <a:bodyPr/>
              <a:lstStyle/>
              <a:p>
                <a:r>
                  <a:rPr lang="es-MX">
                    <a:noFill/>
                  </a:rPr>
                  <a:t> </a:t>
                </a:r>
              </a:p>
            </p:txBody>
          </p:sp>
        </mc:Fallback>
      </mc:AlternateContent>
      <p:sp>
        <p:nvSpPr>
          <p:cNvPr id="6" name="CuadroTexto 5"/>
          <p:cNvSpPr txBox="1"/>
          <p:nvPr/>
        </p:nvSpPr>
        <p:spPr>
          <a:xfrm>
            <a:off x="1920047" y="5346158"/>
            <a:ext cx="838691" cy="369332"/>
          </a:xfrm>
          <a:prstGeom prst="rect">
            <a:avLst/>
          </a:prstGeom>
          <a:noFill/>
        </p:spPr>
        <p:txBody>
          <a:bodyPr wrap="none" rtlCol="0">
            <a:spAutoFit/>
          </a:bodyPr>
          <a:lstStyle/>
          <a:p>
            <a:r>
              <a:rPr lang="es-MX" dirty="0" smtClean="0"/>
              <a:t>Grupo:</a:t>
            </a:r>
            <a:endParaRPr lang="es-MX" dirty="0"/>
          </a:p>
        </p:txBody>
      </p:sp>
      <p:sp>
        <p:nvSpPr>
          <p:cNvPr id="7" name="CuadroTexto 6"/>
          <p:cNvSpPr txBox="1"/>
          <p:nvPr/>
        </p:nvSpPr>
        <p:spPr>
          <a:xfrm>
            <a:off x="3388658" y="5352875"/>
            <a:ext cx="306494" cy="369332"/>
          </a:xfrm>
          <a:prstGeom prst="rect">
            <a:avLst/>
          </a:prstGeom>
          <a:noFill/>
        </p:spPr>
        <p:txBody>
          <a:bodyPr wrap="none" rtlCol="0">
            <a:spAutoFit/>
          </a:bodyPr>
          <a:lstStyle/>
          <a:p>
            <a:r>
              <a:rPr lang="es-MX" b="1" dirty="0" smtClean="0"/>
              <a:t>0</a:t>
            </a:r>
            <a:endParaRPr lang="es-MX" b="1" dirty="0"/>
          </a:p>
        </p:txBody>
      </p:sp>
      <p:sp>
        <p:nvSpPr>
          <p:cNvPr id="8" name="CuadroTexto 7"/>
          <p:cNvSpPr txBox="1"/>
          <p:nvPr/>
        </p:nvSpPr>
        <p:spPr>
          <a:xfrm>
            <a:off x="3412348" y="1825625"/>
            <a:ext cx="418704" cy="369332"/>
          </a:xfrm>
          <a:prstGeom prst="rect">
            <a:avLst/>
          </a:prstGeom>
          <a:noFill/>
          <a:ln>
            <a:solidFill>
              <a:schemeClr val="tx1"/>
            </a:solidFill>
          </a:ln>
        </p:spPr>
        <p:txBody>
          <a:bodyPr wrap="square" rtlCol="0">
            <a:spAutoFit/>
          </a:bodyPr>
          <a:lstStyle/>
          <a:p>
            <a:r>
              <a:rPr lang="es-MX" dirty="0" smtClean="0"/>
              <a:t>3</a:t>
            </a:r>
            <a:endParaRPr lang="es-MX" dirty="0"/>
          </a:p>
        </p:txBody>
      </p:sp>
      <p:sp>
        <p:nvSpPr>
          <p:cNvPr id="9" name="CuadroTexto 8"/>
          <p:cNvSpPr txBox="1"/>
          <p:nvPr/>
        </p:nvSpPr>
        <p:spPr>
          <a:xfrm>
            <a:off x="3412348" y="2339700"/>
            <a:ext cx="418704" cy="369332"/>
          </a:xfrm>
          <a:prstGeom prst="rect">
            <a:avLst/>
          </a:prstGeom>
          <a:noFill/>
          <a:ln>
            <a:solidFill>
              <a:schemeClr val="tx1"/>
            </a:solidFill>
          </a:ln>
        </p:spPr>
        <p:txBody>
          <a:bodyPr wrap="square" rtlCol="0">
            <a:spAutoFit/>
          </a:bodyPr>
          <a:lstStyle/>
          <a:p>
            <a:r>
              <a:rPr lang="es-MX" dirty="0"/>
              <a:t>6</a:t>
            </a:r>
          </a:p>
        </p:txBody>
      </p:sp>
      <p:sp>
        <p:nvSpPr>
          <p:cNvPr id="10" name="CuadroTexto 9"/>
          <p:cNvSpPr txBox="1"/>
          <p:nvPr/>
        </p:nvSpPr>
        <p:spPr>
          <a:xfrm>
            <a:off x="3412348" y="2911244"/>
            <a:ext cx="418704" cy="369332"/>
          </a:xfrm>
          <a:prstGeom prst="rect">
            <a:avLst/>
          </a:prstGeom>
          <a:noFill/>
          <a:ln>
            <a:solidFill>
              <a:schemeClr val="tx1"/>
            </a:solidFill>
          </a:ln>
        </p:spPr>
        <p:txBody>
          <a:bodyPr wrap="square" rtlCol="0">
            <a:spAutoFit/>
          </a:bodyPr>
          <a:lstStyle/>
          <a:p>
            <a:r>
              <a:rPr lang="es-MX" dirty="0"/>
              <a:t>9</a:t>
            </a:r>
          </a:p>
        </p:txBody>
      </p:sp>
      <p:sp>
        <p:nvSpPr>
          <p:cNvPr id="11" name="CuadroTexto 10"/>
          <p:cNvSpPr txBox="1"/>
          <p:nvPr/>
        </p:nvSpPr>
        <p:spPr>
          <a:xfrm>
            <a:off x="3412348" y="3553307"/>
            <a:ext cx="418704" cy="369332"/>
          </a:xfrm>
          <a:prstGeom prst="rect">
            <a:avLst/>
          </a:prstGeom>
          <a:noFill/>
          <a:ln>
            <a:solidFill>
              <a:schemeClr val="tx1"/>
            </a:solidFill>
          </a:ln>
        </p:spPr>
        <p:txBody>
          <a:bodyPr wrap="none" rtlCol="0">
            <a:spAutoFit/>
          </a:bodyPr>
          <a:lstStyle/>
          <a:p>
            <a:r>
              <a:rPr lang="es-MX" dirty="0" smtClean="0"/>
              <a:t>12</a:t>
            </a:r>
            <a:endParaRPr lang="es-MX" dirty="0"/>
          </a:p>
        </p:txBody>
      </p:sp>
      <p:sp>
        <p:nvSpPr>
          <p:cNvPr id="12" name="CuadroTexto 11"/>
          <p:cNvSpPr txBox="1"/>
          <p:nvPr/>
        </p:nvSpPr>
        <p:spPr>
          <a:xfrm>
            <a:off x="3412348" y="4089181"/>
            <a:ext cx="418704" cy="369332"/>
          </a:xfrm>
          <a:prstGeom prst="rect">
            <a:avLst/>
          </a:prstGeom>
          <a:noFill/>
          <a:ln>
            <a:solidFill>
              <a:schemeClr val="tx1"/>
            </a:solidFill>
          </a:ln>
        </p:spPr>
        <p:txBody>
          <a:bodyPr wrap="none" rtlCol="0">
            <a:spAutoFit/>
          </a:bodyPr>
          <a:lstStyle/>
          <a:p>
            <a:r>
              <a:rPr lang="es-MX" dirty="0" smtClean="0"/>
              <a:t>15</a:t>
            </a:r>
            <a:endParaRPr lang="es-MX" dirty="0"/>
          </a:p>
        </p:txBody>
      </p:sp>
      <p:sp>
        <p:nvSpPr>
          <p:cNvPr id="13" name="CuadroTexto 12"/>
          <p:cNvSpPr txBox="1"/>
          <p:nvPr/>
        </p:nvSpPr>
        <p:spPr>
          <a:xfrm>
            <a:off x="3205915" y="1496216"/>
            <a:ext cx="671979" cy="369332"/>
          </a:xfrm>
          <a:prstGeom prst="rect">
            <a:avLst/>
          </a:prstGeom>
          <a:noFill/>
        </p:spPr>
        <p:txBody>
          <a:bodyPr wrap="none" rtlCol="0">
            <a:spAutoFit/>
          </a:bodyPr>
          <a:lstStyle/>
          <a:p>
            <a:r>
              <a:rPr lang="es-MX" dirty="0" smtClean="0"/>
              <a:t>nodo</a:t>
            </a:r>
            <a:endParaRPr lang="es-MX" dirty="0"/>
          </a:p>
        </p:txBody>
      </p:sp>
      <p:sp>
        <p:nvSpPr>
          <p:cNvPr id="22" name="Rectángulo 21"/>
          <p:cNvSpPr/>
          <p:nvPr/>
        </p:nvSpPr>
        <p:spPr>
          <a:xfrm>
            <a:off x="5314973" y="1446892"/>
            <a:ext cx="1566334" cy="381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CuadroTexto 22"/>
          <p:cNvSpPr txBox="1"/>
          <p:nvPr/>
        </p:nvSpPr>
        <p:spPr>
          <a:xfrm>
            <a:off x="5944893" y="5363870"/>
            <a:ext cx="301686" cy="369332"/>
          </a:xfrm>
          <a:prstGeom prst="rect">
            <a:avLst/>
          </a:prstGeom>
          <a:noFill/>
        </p:spPr>
        <p:txBody>
          <a:bodyPr wrap="none" rtlCol="0">
            <a:spAutoFit/>
          </a:bodyPr>
          <a:lstStyle/>
          <a:p>
            <a:r>
              <a:rPr lang="es-MX" b="1" dirty="0"/>
              <a:t>1</a:t>
            </a:r>
          </a:p>
        </p:txBody>
      </p:sp>
      <p:sp>
        <p:nvSpPr>
          <p:cNvPr id="24" name="CuadroTexto 23"/>
          <p:cNvSpPr txBox="1"/>
          <p:nvPr/>
        </p:nvSpPr>
        <p:spPr>
          <a:xfrm>
            <a:off x="5968583" y="1836620"/>
            <a:ext cx="418704" cy="369332"/>
          </a:xfrm>
          <a:prstGeom prst="rect">
            <a:avLst/>
          </a:prstGeom>
          <a:noFill/>
          <a:ln>
            <a:solidFill>
              <a:schemeClr val="tx1"/>
            </a:solidFill>
          </a:ln>
        </p:spPr>
        <p:txBody>
          <a:bodyPr wrap="square" rtlCol="0">
            <a:spAutoFit/>
          </a:bodyPr>
          <a:lstStyle/>
          <a:p>
            <a:r>
              <a:rPr lang="es-MX" dirty="0"/>
              <a:t>1</a:t>
            </a:r>
          </a:p>
        </p:txBody>
      </p:sp>
      <p:sp>
        <p:nvSpPr>
          <p:cNvPr id="25" name="CuadroTexto 24"/>
          <p:cNvSpPr txBox="1"/>
          <p:nvPr/>
        </p:nvSpPr>
        <p:spPr>
          <a:xfrm>
            <a:off x="5968583" y="2350695"/>
            <a:ext cx="418704" cy="369332"/>
          </a:xfrm>
          <a:prstGeom prst="rect">
            <a:avLst/>
          </a:prstGeom>
          <a:noFill/>
          <a:ln>
            <a:solidFill>
              <a:schemeClr val="tx1"/>
            </a:solidFill>
          </a:ln>
        </p:spPr>
        <p:txBody>
          <a:bodyPr wrap="square" rtlCol="0">
            <a:spAutoFit/>
          </a:bodyPr>
          <a:lstStyle/>
          <a:p>
            <a:r>
              <a:rPr lang="es-MX" dirty="0" smtClean="0"/>
              <a:t>4</a:t>
            </a:r>
            <a:endParaRPr lang="es-MX" dirty="0"/>
          </a:p>
        </p:txBody>
      </p:sp>
      <p:sp>
        <p:nvSpPr>
          <p:cNvPr id="26" name="CuadroTexto 25"/>
          <p:cNvSpPr txBox="1"/>
          <p:nvPr/>
        </p:nvSpPr>
        <p:spPr>
          <a:xfrm>
            <a:off x="5968583" y="2922239"/>
            <a:ext cx="418704" cy="369332"/>
          </a:xfrm>
          <a:prstGeom prst="rect">
            <a:avLst/>
          </a:prstGeom>
          <a:noFill/>
          <a:ln>
            <a:solidFill>
              <a:schemeClr val="tx1"/>
            </a:solidFill>
          </a:ln>
        </p:spPr>
        <p:txBody>
          <a:bodyPr wrap="square" rtlCol="0">
            <a:spAutoFit/>
          </a:bodyPr>
          <a:lstStyle/>
          <a:p>
            <a:r>
              <a:rPr lang="es-MX" dirty="0" smtClean="0"/>
              <a:t>7</a:t>
            </a:r>
            <a:endParaRPr lang="es-MX" dirty="0"/>
          </a:p>
        </p:txBody>
      </p:sp>
      <p:sp>
        <p:nvSpPr>
          <p:cNvPr id="27" name="CuadroTexto 26"/>
          <p:cNvSpPr txBox="1"/>
          <p:nvPr/>
        </p:nvSpPr>
        <p:spPr>
          <a:xfrm>
            <a:off x="5968583" y="3564302"/>
            <a:ext cx="418704" cy="369332"/>
          </a:xfrm>
          <a:prstGeom prst="rect">
            <a:avLst/>
          </a:prstGeom>
          <a:noFill/>
          <a:ln>
            <a:solidFill>
              <a:schemeClr val="tx1"/>
            </a:solidFill>
          </a:ln>
        </p:spPr>
        <p:txBody>
          <a:bodyPr wrap="none" rtlCol="0">
            <a:spAutoFit/>
          </a:bodyPr>
          <a:lstStyle/>
          <a:p>
            <a:r>
              <a:rPr lang="es-MX" dirty="0" smtClean="0"/>
              <a:t>10</a:t>
            </a:r>
            <a:endParaRPr lang="es-MX" dirty="0"/>
          </a:p>
        </p:txBody>
      </p:sp>
      <p:sp>
        <p:nvSpPr>
          <p:cNvPr id="28" name="CuadroTexto 27"/>
          <p:cNvSpPr txBox="1"/>
          <p:nvPr/>
        </p:nvSpPr>
        <p:spPr>
          <a:xfrm>
            <a:off x="5968583" y="4100176"/>
            <a:ext cx="418704" cy="369332"/>
          </a:xfrm>
          <a:prstGeom prst="rect">
            <a:avLst/>
          </a:prstGeom>
          <a:noFill/>
          <a:ln>
            <a:solidFill>
              <a:schemeClr val="tx1"/>
            </a:solidFill>
          </a:ln>
        </p:spPr>
        <p:txBody>
          <a:bodyPr wrap="none" rtlCol="0">
            <a:spAutoFit/>
          </a:bodyPr>
          <a:lstStyle/>
          <a:p>
            <a:r>
              <a:rPr lang="es-MX" dirty="0" smtClean="0"/>
              <a:t>13</a:t>
            </a:r>
            <a:endParaRPr lang="es-MX" dirty="0"/>
          </a:p>
        </p:txBody>
      </p:sp>
      <p:sp>
        <p:nvSpPr>
          <p:cNvPr id="29" name="CuadroTexto 28"/>
          <p:cNvSpPr txBox="1"/>
          <p:nvPr/>
        </p:nvSpPr>
        <p:spPr>
          <a:xfrm>
            <a:off x="5762150" y="1507211"/>
            <a:ext cx="671979" cy="369332"/>
          </a:xfrm>
          <a:prstGeom prst="rect">
            <a:avLst/>
          </a:prstGeom>
          <a:noFill/>
        </p:spPr>
        <p:txBody>
          <a:bodyPr wrap="none" rtlCol="0">
            <a:spAutoFit/>
          </a:bodyPr>
          <a:lstStyle/>
          <a:p>
            <a:r>
              <a:rPr lang="es-MX" dirty="0" smtClean="0"/>
              <a:t>nodo</a:t>
            </a:r>
            <a:endParaRPr lang="es-MX" dirty="0"/>
          </a:p>
        </p:txBody>
      </p:sp>
      <p:sp>
        <p:nvSpPr>
          <p:cNvPr id="30" name="Rectángulo 29"/>
          <p:cNvSpPr/>
          <p:nvPr/>
        </p:nvSpPr>
        <p:spPr>
          <a:xfrm>
            <a:off x="7709380" y="1437465"/>
            <a:ext cx="1566334" cy="381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CuadroTexto 30"/>
          <p:cNvSpPr txBox="1"/>
          <p:nvPr/>
        </p:nvSpPr>
        <p:spPr>
          <a:xfrm>
            <a:off x="8339300" y="5354443"/>
            <a:ext cx="301686" cy="369332"/>
          </a:xfrm>
          <a:prstGeom prst="rect">
            <a:avLst/>
          </a:prstGeom>
          <a:noFill/>
        </p:spPr>
        <p:txBody>
          <a:bodyPr wrap="none" rtlCol="0">
            <a:spAutoFit/>
          </a:bodyPr>
          <a:lstStyle/>
          <a:p>
            <a:r>
              <a:rPr lang="es-MX" b="1" dirty="0"/>
              <a:t>2</a:t>
            </a:r>
          </a:p>
        </p:txBody>
      </p:sp>
      <p:sp>
        <p:nvSpPr>
          <p:cNvPr id="32" name="CuadroTexto 31"/>
          <p:cNvSpPr txBox="1"/>
          <p:nvPr/>
        </p:nvSpPr>
        <p:spPr>
          <a:xfrm>
            <a:off x="8362990" y="1827193"/>
            <a:ext cx="418704" cy="369332"/>
          </a:xfrm>
          <a:prstGeom prst="rect">
            <a:avLst/>
          </a:prstGeom>
          <a:noFill/>
          <a:ln>
            <a:solidFill>
              <a:schemeClr val="tx1"/>
            </a:solidFill>
          </a:ln>
        </p:spPr>
        <p:txBody>
          <a:bodyPr wrap="square" rtlCol="0">
            <a:spAutoFit/>
          </a:bodyPr>
          <a:lstStyle/>
          <a:p>
            <a:r>
              <a:rPr lang="es-MX" dirty="0"/>
              <a:t>2</a:t>
            </a:r>
          </a:p>
        </p:txBody>
      </p:sp>
      <p:sp>
        <p:nvSpPr>
          <p:cNvPr id="33" name="CuadroTexto 32"/>
          <p:cNvSpPr txBox="1"/>
          <p:nvPr/>
        </p:nvSpPr>
        <p:spPr>
          <a:xfrm>
            <a:off x="8362990" y="2341268"/>
            <a:ext cx="418704" cy="369332"/>
          </a:xfrm>
          <a:prstGeom prst="rect">
            <a:avLst/>
          </a:prstGeom>
          <a:noFill/>
          <a:ln>
            <a:solidFill>
              <a:schemeClr val="tx1"/>
            </a:solidFill>
          </a:ln>
        </p:spPr>
        <p:txBody>
          <a:bodyPr wrap="square" rtlCol="0">
            <a:spAutoFit/>
          </a:bodyPr>
          <a:lstStyle/>
          <a:p>
            <a:r>
              <a:rPr lang="es-MX" dirty="0"/>
              <a:t>5</a:t>
            </a:r>
          </a:p>
        </p:txBody>
      </p:sp>
      <p:sp>
        <p:nvSpPr>
          <p:cNvPr id="34" name="CuadroTexto 33"/>
          <p:cNvSpPr txBox="1"/>
          <p:nvPr/>
        </p:nvSpPr>
        <p:spPr>
          <a:xfrm>
            <a:off x="8362990" y="2912812"/>
            <a:ext cx="418704" cy="369332"/>
          </a:xfrm>
          <a:prstGeom prst="rect">
            <a:avLst/>
          </a:prstGeom>
          <a:noFill/>
          <a:ln>
            <a:solidFill>
              <a:schemeClr val="tx1"/>
            </a:solidFill>
          </a:ln>
        </p:spPr>
        <p:txBody>
          <a:bodyPr wrap="square" rtlCol="0">
            <a:spAutoFit/>
          </a:bodyPr>
          <a:lstStyle/>
          <a:p>
            <a:r>
              <a:rPr lang="es-MX" dirty="0" smtClean="0"/>
              <a:t>8</a:t>
            </a:r>
            <a:endParaRPr lang="es-MX" dirty="0"/>
          </a:p>
        </p:txBody>
      </p:sp>
      <p:sp>
        <p:nvSpPr>
          <p:cNvPr id="35" name="CuadroTexto 34"/>
          <p:cNvSpPr txBox="1"/>
          <p:nvPr/>
        </p:nvSpPr>
        <p:spPr>
          <a:xfrm>
            <a:off x="8362990" y="3554875"/>
            <a:ext cx="418704" cy="369332"/>
          </a:xfrm>
          <a:prstGeom prst="rect">
            <a:avLst/>
          </a:prstGeom>
          <a:noFill/>
          <a:ln>
            <a:solidFill>
              <a:schemeClr val="tx1"/>
            </a:solidFill>
          </a:ln>
        </p:spPr>
        <p:txBody>
          <a:bodyPr wrap="none" rtlCol="0">
            <a:spAutoFit/>
          </a:bodyPr>
          <a:lstStyle/>
          <a:p>
            <a:r>
              <a:rPr lang="es-MX" dirty="0" smtClean="0"/>
              <a:t>11</a:t>
            </a:r>
            <a:endParaRPr lang="es-MX" dirty="0"/>
          </a:p>
        </p:txBody>
      </p:sp>
      <p:sp>
        <p:nvSpPr>
          <p:cNvPr id="36" name="CuadroTexto 35"/>
          <p:cNvSpPr txBox="1"/>
          <p:nvPr/>
        </p:nvSpPr>
        <p:spPr>
          <a:xfrm>
            <a:off x="8362990" y="4090749"/>
            <a:ext cx="418704" cy="369332"/>
          </a:xfrm>
          <a:prstGeom prst="rect">
            <a:avLst/>
          </a:prstGeom>
          <a:noFill/>
          <a:ln>
            <a:solidFill>
              <a:schemeClr val="tx1"/>
            </a:solidFill>
          </a:ln>
        </p:spPr>
        <p:txBody>
          <a:bodyPr wrap="none" rtlCol="0">
            <a:spAutoFit/>
          </a:bodyPr>
          <a:lstStyle/>
          <a:p>
            <a:r>
              <a:rPr lang="es-MX" dirty="0" smtClean="0"/>
              <a:t>14</a:t>
            </a:r>
            <a:endParaRPr lang="es-MX" dirty="0"/>
          </a:p>
        </p:txBody>
      </p:sp>
      <p:sp>
        <p:nvSpPr>
          <p:cNvPr id="37" name="CuadroTexto 36"/>
          <p:cNvSpPr txBox="1"/>
          <p:nvPr/>
        </p:nvSpPr>
        <p:spPr>
          <a:xfrm>
            <a:off x="8156557" y="1497784"/>
            <a:ext cx="671979" cy="369332"/>
          </a:xfrm>
          <a:prstGeom prst="rect">
            <a:avLst/>
          </a:prstGeom>
          <a:noFill/>
        </p:spPr>
        <p:txBody>
          <a:bodyPr wrap="none" rtlCol="0">
            <a:spAutoFit/>
          </a:bodyPr>
          <a:lstStyle/>
          <a:p>
            <a:r>
              <a:rPr lang="es-MX" dirty="0" smtClean="0"/>
              <a:t>nodo</a:t>
            </a:r>
            <a:endParaRPr lang="es-MX" dirty="0"/>
          </a:p>
        </p:txBody>
      </p:sp>
      <p:sp>
        <p:nvSpPr>
          <p:cNvPr id="38" name="CuadroTexto 37"/>
          <p:cNvSpPr txBox="1"/>
          <p:nvPr/>
        </p:nvSpPr>
        <p:spPr>
          <a:xfrm>
            <a:off x="2758738" y="6504804"/>
            <a:ext cx="9287934" cy="369332"/>
          </a:xfrm>
          <a:prstGeom prst="rect">
            <a:avLst/>
          </a:prstGeom>
          <a:noFill/>
        </p:spPr>
        <p:txBody>
          <a:bodyPr wrap="square" rtlCol="0">
            <a:spAutoFit/>
          </a:bodyPr>
          <a:lstStyle/>
          <a:p>
            <a:r>
              <a:rPr lang="es-MX" dirty="0" smtClean="0"/>
              <a:t>*Fuente: http</a:t>
            </a:r>
            <a:r>
              <a:rPr lang="es-MX" dirty="0"/>
              <a:t>://iptps03.cs.berkeley.edu/final-papers/kelips.pdf</a:t>
            </a:r>
          </a:p>
        </p:txBody>
      </p:sp>
    </p:spTree>
    <p:extLst>
      <p:ext uri="{BB962C8B-B14F-4D97-AF65-F5344CB8AC3E}">
        <p14:creationId xmlns:p14="http://schemas.microsoft.com/office/powerpoint/2010/main" val="2964879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10515600" cy="3338046"/>
          </a:xfrm>
        </p:spPr>
        <p:txBody>
          <a:bodyPr/>
          <a:lstStyle/>
          <a:p>
            <a:r>
              <a:rPr lang="es-MX" dirty="0" smtClean="0"/>
              <a:t>La primer red P2P pura no estructurada fue GNUTELLA (red P2P para compartición y descarga de archivos), se implementó con ausencia total de control central, lo que a convirtió en una red imposible de desactivar.</a:t>
            </a:r>
          </a:p>
          <a:p>
            <a:r>
              <a:rPr lang="es-MX" dirty="0" smtClean="0"/>
              <a:t>Otro ejemplo es Freenet, diseñada con el objetivo de proporcionar anonimato mediante el cifrado de las comunicaciones entre los pares.</a:t>
            </a:r>
            <a:endParaRPr lang="es-MX" dirty="0"/>
          </a:p>
        </p:txBody>
      </p:sp>
      <p:sp>
        <p:nvSpPr>
          <p:cNvPr id="4" name="Título 1"/>
          <p:cNvSpPr>
            <a:spLocks noGrp="1"/>
          </p:cNvSpPr>
          <p:nvPr>
            <p:ph type="title"/>
          </p:nvPr>
        </p:nvSpPr>
        <p:spPr/>
        <p:txBody>
          <a:bodyPr/>
          <a:lstStyle/>
          <a:p>
            <a:r>
              <a:rPr lang="es-MX" dirty="0" smtClean="0"/>
              <a:t>Sistemas puros No Estructurados</a:t>
            </a:r>
            <a:endParaRPr lang="es-MX" dirty="0"/>
          </a:p>
        </p:txBody>
      </p:sp>
      <p:sp>
        <p:nvSpPr>
          <p:cNvPr id="6" name="CuadroTexto 5"/>
          <p:cNvSpPr txBox="1"/>
          <p:nvPr/>
        </p:nvSpPr>
        <p:spPr>
          <a:xfrm>
            <a:off x="1492624" y="5934670"/>
            <a:ext cx="8605433" cy="923330"/>
          </a:xfrm>
          <a:prstGeom prst="rect">
            <a:avLst/>
          </a:prstGeom>
          <a:noFill/>
        </p:spPr>
        <p:txBody>
          <a:bodyPr wrap="none" rtlCol="0">
            <a:spAutoFit/>
          </a:bodyPr>
          <a:lstStyle/>
          <a:p>
            <a:r>
              <a:rPr lang="es-MX" dirty="0"/>
              <a:t>*Fuente: </a:t>
            </a:r>
            <a:endParaRPr lang="es-MX" dirty="0" smtClean="0"/>
          </a:p>
          <a:p>
            <a:r>
              <a:rPr lang="es-MX" dirty="0" smtClean="0">
                <a:hlinkClick r:id="rId2"/>
              </a:rPr>
              <a:t>https</a:t>
            </a:r>
            <a:r>
              <a:rPr lang="es-MX" dirty="0">
                <a:hlinkClick r:id="rId2"/>
              </a:rPr>
              <a:t>://</a:t>
            </a:r>
            <a:r>
              <a:rPr lang="es-MX" dirty="0" smtClean="0">
                <a:hlinkClick r:id="rId2"/>
              </a:rPr>
              <a:t>postgrado.info.unlp.edu.ar/wp-content/uploads/2017/11/Corbalan_Leonardo.pdf</a:t>
            </a:r>
            <a:endParaRPr lang="es-MX" dirty="0" smtClean="0"/>
          </a:p>
          <a:p>
            <a:r>
              <a:rPr lang="es-MX" dirty="0"/>
              <a:t>https://www.lifewire.com/definition-of-gnutella-818024</a:t>
            </a:r>
          </a:p>
        </p:txBody>
      </p:sp>
    </p:spTree>
    <p:extLst>
      <p:ext uri="{BB962C8B-B14F-4D97-AF65-F5344CB8AC3E}">
        <p14:creationId xmlns:p14="http://schemas.microsoft.com/office/powerpoint/2010/main" val="3545989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DHT jerárquicas</a:t>
            </a:r>
            <a:endParaRPr lang="es-MX" dirty="0"/>
          </a:p>
        </p:txBody>
      </p:sp>
      <p:sp>
        <p:nvSpPr>
          <p:cNvPr id="3" name="Marcador de contenido 2"/>
          <p:cNvSpPr>
            <a:spLocks noGrp="1"/>
          </p:cNvSpPr>
          <p:nvPr>
            <p:ph idx="1"/>
          </p:nvPr>
        </p:nvSpPr>
        <p:spPr/>
        <p:txBody>
          <a:bodyPr>
            <a:normAutofit/>
          </a:bodyPr>
          <a:lstStyle/>
          <a:p>
            <a:r>
              <a:rPr lang="es-MX" dirty="0" smtClean="0"/>
              <a:t>Kelips:</a:t>
            </a:r>
          </a:p>
          <a:p>
            <a:pPr lvl="1"/>
            <a:r>
              <a:rPr lang="es-MX" dirty="0" smtClean="0"/>
              <a:t>Cada grupo de afinidad contendrá además metadatos que le  permitirán por un lado conocer cual es el nodo más cercano  a un nodo solicitante de un recurso, así como temporizadores de respuesta, nodos vecinos en otros grupos de afinidad y </a:t>
            </a:r>
            <a:r>
              <a:rPr lang="es-MX" dirty="0" err="1" smtClean="0"/>
              <a:t>tuplas</a:t>
            </a:r>
            <a:r>
              <a:rPr lang="es-MX" dirty="0" smtClean="0"/>
              <a:t> archivo=nodo conteniendo los archivos que se encuentran en un grupo de afinidad en particular.</a:t>
            </a:r>
          </a:p>
          <a:p>
            <a:endParaRPr lang="es-MX" dirty="0"/>
          </a:p>
        </p:txBody>
      </p:sp>
      <p:sp>
        <p:nvSpPr>
          <p:cNvPr id="4" name="CuadroTexto 3"/>
          <p:cNvSpPr txBox="1"/>
          <p:nvPr/>
        </p:nvSpPr>
        <p:spPr>
          <a:xfrm>
            <a:off x="1413933" y="6239933"/>
            <a:ext cx="9287934" cy="369332"/>
          </a:xfrm>
          <a:prstGeom prst="rect">
            <a:avLst/>
          </a:prstGeom>
          <a:noFill/>
        </p:spPr>
        <p:txBody>
          <a:bodyPr wrap="square" rtlCol="0">
            <a:spAutoFit/>
          </a:bodyPr>
          <a:lstStyle/>
          <a:p>
            <a:r>
              <a:rPr lang="es-MX" dirty="0" smtClean="0"/>
              <a:t>*Fuente: http</a:t>
            </a:r>
            <a:r>
              <a:rPr lang="es-MX" dirty="0"/>
              <a:t>://iptps03.cs.berkeley.edu/final-papers/kelips.pdf</a:t>
            </a:r>
          </a:p>
        </p:txBody>
      </p:sp>
    </p:spTree>
    <p:extLst>
      <p:ext uri="{BB962C8B-B14F-4D97-AF65-F5344CB8AC3E}">
        <p14:creationId xmlns:p14="http://schemas.microsoft.com/office/powerpoint/2010/main" val="37778546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3420" y="150434"/>
            <a:ext cx="10515600" cy="818436"/>
          </a:xfrm>
        </p:spPr>
        <p:txBody>
          <a:bodyPr>
            <a:normAutofit/>
          </a:bodyPr>
          <a:lstStyle/>
          <a:p>
            <a:r>
              <a:rPr lang="es-MX" sz="3600" dirty="0" smtClean="0"/>
              <a:t>DHT jerárquicas</a:t>
            </a:r>
            <a:endParaRPr lang="es-MX" sz="3600" dirty="0"/>
          </a:p>
        </p:txBody>
      </p:sp>
      <p:sp>
        <p:nvSpPr>
          <p:cNvPr id="3" name="Marcador de contenido 2"/>
          <p:cNvSpPr>
            <a:spLocks noGrp="1"/>
          </p:cNvSpPr>
          <p:nvPr>
            <p:ph idx="1"/>
          </p:nvPr>
        </p:nvSpPr>
        <p:spPr>
          <a:xfrm>
            <a:off x="102909" y="845279"/>
            <a:ext cx="10515600" cy="643904"/>
          </a:xfrm>
        </p:spPr>
        <p:txBody>
          <a:bodyPr>
            <a:normAutofit/>
          </a:bodyPr>
          <a:lstStyle/>
          <a:p>
            <a:r>
              <a:rPr lang="es-MX" dirty="0" smtClean="0"/>
              <a:t>Kelips:</a:t>
            </a:r>
          </a:p>
          <a:p>
            <a:endParaRPr lang="es-MX" dirty="0"/>
          </a:p>
        </p:txBody>
      </p:sp>
      <p:grpSp>
        <p:nvGrpSpPr>
          <p:cNvPr id="15" name="Grupo 14"/>
          <p:cNvGrpSpPr/>
          <p:nvPr/>
        </p:nvGrpSpPr>
        <p:grpSpPr>
          <a:xfrm>
            <a:off x="6452006" y="1825625"/>
            <a:ext cx="5548315" cy="3593317"/>
            <a:chOff x="3586258" y="1313348"/>
            <a:chExt cx="7352762" cy="4297305"/>
          </a:xfrm>
        </p:grpSpPr>
        <p:sp>
          <p:nvSpPr>
            <p:cNvPr id="6" name="CuadroTexto 5"/>
            <p:cNvSpPr txBox="1"/>
            <p:nvPr/>
          </p:nvSpPr>
          <p:spPr>
            <a:xfrm>
              <a:off x="3586258" y="5204406"/>
              <a:ext cx="838691" cy="369332"/>
            </a:xfrm>
            <a:prstGeom prst="rect">
              <a:avLst/>
            </a:prstGeom>
            <a:noFill/>
          </p:spPr>
          <p:txBody>
            <a:bodyPr wrap="none" rtlCol="0">
              <a:spAutoFit/>
            </a:bodyPr>
            <a:lstStyle/>
            <a:p>
              <a:r>
                <a:rPr lang="es-MX" dirty="0" smtClean="0"/>
                <a:t>Grupo:</a:t>
              </a:r>
              <a:endParaRPr lang="es-MX" dirty="0"/>
            </a:p>
          </p:txBody>
        </p:sp>
        <p:grpSp>
          <p:nvGrpSpPr>
            <p:cNvPr id="14" name="Grupo 13"/>
            <p:cNvGrpSpPr/>
            <p:nvPr/>
          </p:nvGrpSpPr>
          <p:grpSpPr>
            <a:xfrm>
              <a:off x="4422044" y="1313348"/>
              <a:ext cx="6516976" cy="4297305"/>
              <a:chOff x="2758738" y="1435897"/>
              <a:chExt cx="6516976" cy="4297305"/>
            </a:xfrm>
          </p:grpSpPr>
          <p:sp>
            <p:nvSpPr>
              <p:cNvPr id="4" name="Rectángulo 3"/>
              <p:cNvSpPr/>
              <p:nvPr/>
            </p:nvSpPr>
            <p:spPr>
              <a:xfrm>
                <a:off x="2758738" y="1435897"/>
                <a:ext cx="1566334" cy="381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CuadroTexto 6"/>
              <p:cNvSpPr txBox="1"/>
              <p:nvPr/>
            </p:nvSpPr>
            <p:spPr>
              <a:xfrm>
                <a:off x="3388658" y="5352875"/>
                <a:ext cx="306494" cy="369332"/>
              </a:xfrm>
              <a:prstGeom prst="rect">
                <a:avLst/>
              </a:prstGeom>
              <a:noFill/>
            </p:spPr>
            <p:txBody>
              <a:bodyPr wrap="none" rtlCol="0">
                <a:spAutoFit/>
              </a:bodyPr>
              <a:lstStyle/>
              <a:p>
                <a:r>
                  <a:rPr lang="es-MX" b="1" dirty="0" smtClean="0"/>
                  <a:t>0</a:t>
                </a:r>
                <a:endParaRPr lang="es-MX" b="1" dirty="0"/>
              </a:p>
            </p:txBody>
          </p:sp>
          <p:sp>
            <p:nvSpPr>
              <p:cNvPr id="8" name="CuadroTexto 7"/>
              <p:cNvSpPr txBox="1"/>
              <p:nvPr/>
            </p:nvSpPr>
            <p:spPr>
              <a:xfrm>
                <a:off x="3412348" y="1825625"/>
                <a:ext cx="418704" cy="369332"/>
              </a:xfrm>
              <a:prstGeom prst="rect">
                <a:avLst/>
              </a:prstGeom>
              <a:noFill/>
              <a:ln>
                <a:solidFill>
                  <a:schemeClr val="tx1"/>
                </a:solidFill>
              </a:ln>
            </p:spPr>
            <p:txBody>
              <a:bodyPr wrap="square" rtlCol="0">
                <a:spAutoFit/>
              </a:bodyPr>
              <a:lstStyle/>
              <a:p>
                <a:r>
                  <a:rPr lang="es-MX" dirty="0" smtClean="0"/>
                  <a:t>3</a:t>
                </a:r>
                <a:endParaRPr lang="es-MX" dirty="0"/>
              </a:p>
            </p:txBody>
          </p:sp>
          <p:sp>
            <p:nvSpPr>
              <p:cNvPr id="9" name="CuadroTexto 8"/>
              <p:cNvSpPr txBox="1"/>
              <p:nvPr/>
            </p:nvSpPr>
            <p:spPr>
              <a:xfrm>
                <a:off x="3412348" y="2339700"/>
                <a:ext cx="418704" cy="369332"/>
              </a:xfrm>
              <a:prstGeom prst="rect">
                <a:avLst/>
              </a:prstGeom>
              <a:noFill/>
              <a:ln>
                <a:solidFill>
                  <a:schemeClr val="tx1"/>
                </a:solidFill>
              </a:ln>
            </p:spPr>
            <p:txBody>
              <a:bodyPr wrap="square" rtlCol="0">
                <a:spAutoFit/>
              </a:bodyPr>
              <a:lstStyle/>
              <a:p>
                <a:r>
                  <a:rPr lang="es-MX" dirty="0"/>
                  <a:t>6</a:t>
                </a:r>
              </a:p>
            </p:txBody>
          </p:sp>
          <p:sp>
            <p:nvSpPr>
              <p:cNvPr id="10" name="CuadroTexto 9"/>
              <p:cNvSpPr txBox="1"/>
              <p:nvPr/>
            </p:nvSpPr>
            <p:spPr>
              <a:xfrm>
                <a:off x="3412348" y="2911244"/>
                <a:ext cx="418704" cy="369332"/>
              </a:xfrm>
              <a:prstGeom prst="rect">
                <a:avLst/>
              </a:prstGeom>
              <a:noFill/>
              <a:ln>
                <a:solidFill>
                  <a:schemeClr val="tx1"/>
                </a:solidFill>
              </a:ln>
            </p:spPr>
            <p:txBody>
              <a:bodyPr wrap="square" rtlCol="0">
                <a:spAutoFit/>
              </a:bodyPr>
              <a:lstStyle/>
              <a:p>
                <a:r>
                  <a:rPr lang="es-MX" dirty="0"/>
                  <a:t>9</a:t>
                </a:r>
              </a:p>
            </p:txBody>
          </p:sp>
          <p:sp>
            <p:nvSpPr>
              <p:cNvPr id="11" name="CuadroTexto 10"/>
              <p:cNvSpPr txBox="1"/>
              <p:nvPr/>
            </p:nvSpPr>
            <p:spPr>
              <a:xfrm>
                <a:off x="3412348" y="3553307"/>
                <a:ext cx="418704" cy="369332"/>
              </a:xfrm>
              <a:prstGeom prst="rect">
                <a:avLst/>
              </a:prstGeom>
              <a:noFill/>
              <a:ln>
                <a:solidFill>
                  <a:schemeClr val="tx1"/>
                </a:solidFill>
              </a:ln>
            </p:spPr>
            <p:txBody>
              <a:bodyPr wrap="none" rtlCol="0">
                <a:spAutoFit/>
              </a:bodyPr>
              <a:lstStyle/>
              <a:p>
                <a:r>
                  <a:rPr lang="es-MX" dirty="0" smtClean="0"/>
                  <a:t>12</a:t>
                </a:r>
                <a:endParaRPr lang="es-MX" dirty="0"/>
              </a:p>
            </p:txBody>
          </p:sp>
          <p:sp>
            <p:nvSpPr>
              <p:cNvPr id="12" name="CuadroTexto 11"/>
              <p:cNvSpPr txBox="1"/>
              <p:nvPr/>
            </p:nvSpPr>
            <p:spPr>
              <a:xfrm>
                <a:off x="3412348" y="4089181"/>
                <a:ext cx="418704" cy="369332"/>
              </a:xfrm>
              <a:prstGeom prst="rect">
                <a:avLst/>
              </a:prstGeom>
              <a:noFill/>
              <a:ln>
                <a:solidFill>
                  <a:schemeClr val="tx1"/>
                </a:solidFill>
              </a:ln>
            </p:spPr>
            <p:txBody>
              <a:bodyPr wrap="none" rtlCol="0">
                <a:spAutoFit/>
              </a:bodyPr>
              <a:lstStyle/>
              <a:p>
                <a:r>
                  <a:rPr lang="es-MX" dirty="0" smtClean="0"/>
                  <a:t>15</a:t>
                </a:r>
                <a:endParaRPr lang="es-MX" dirty="0"/>
              </a:p>
            </p:txBody>
          </p:sp>
          <p:sp>
            <p:nvSpPr>
              <p:cNvPr id="13" name="CuadroTexto 12"/>
              <p:cNvSpPr txBox="1"/>
              <p:nvPr/>
            </p:nvSpPr>
            <p:spPr>
              <a:xfrm>
                <a:off x="3205915" y="1496216"/>
                <a:ext cx="671979" cy="369332"/>
              </a:xfrm>
              <a:prstGeom prst="rect">
                <a:avLst/>
              </a:prstGeom>
              <a:noFill/>
            </p:spPr>
            <p:txBody>
              <a:bodyPr wrap="none" rtlCol="0">
                <a:spAutoFit/>
              </a:bodyPr>
              <a:lstStyle/>
              <a:p>
                <a:r>
                  <a:rPr lang="es-MX" dirty="0" smtClean="0"/>
                  <a:t>nodo</a:t>
                </a:r>
                <a:endParaRPr lang="es-MX" dirty="0"/>
              </a:p>
            </p:txBody>
          </p:sp>
          <p:sp>
            <p:nvSpPr>
              <p:cNvPr id="22" name="Rectángulo 21"/>
              <p:cNvSpPr/>
              <p:nvPr/>
            </p:nvSpPr>
            <p:spPr>
              <a:xfrm>
                <a:off x="5314973" y="1446892"/>
                <a:ext cx="1566334" cy="381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CuadroTexto 22"/>
              <p:cNvSpPr txBox="1"/>
              <p:nvPr/>
            </p:nvSpPr>
            <p:spPr>
              <a:xfrm>
                <a:off x="5944893" y="5363870"/>
                <a:ext cx="301686" cy="369332"/>
              </a:xfrm>
              <a:prstGeom prst="rect">
                <a:avLst/>
              </a:prstGeom>
              <a:noFill/>
            </p:spPr>
            <p:txBody>
              <a:bodyPr wrap="none" rtlCol="0">
                <a:spAutoFit/>
              </a:bodyPr>
              <a:lstStyle/>
              <a:p>
                <a:r>
                  <a:rPr lang="es-MX" b="1" dirty="0"/>
                  <a:t>1</a:t>
                </a:r>
              </a:p>
            </p:txBody>
          </p:sp>
          <p:sp>
            <p:nvSpPr>
              <p:cNvPr id="24" name="CuadroTexto 23"/>
              <p:cNvSpPr txBox="1"/>
              <p:nvPr/>
            </p:nvSpPr>
            <p:spPr>
              <a:xfrm>
                <a:off x="5968583" y="1836620"/>
                <a:ext cx="418704" cy="369332"/>
              </a:xfrm>
              <a:prstGeom prst="rect">
                <a:avLst/>
              </a:prstGeom>
              <a:noFill/>
              <a:ln>
                <a:solidFill>
                  <a:schemeClr val="tx1"/>
                </a:solidFill>
              </a:ln>
            </p:spPr>
            <p:txBody>
              <a:bodyPr wrap="square" rtlCol="0">
                <a:spAutoFit/>
              </a:bodyPr>
              <a:lstStyle/>
              <a:p>
                <a:r>
                  <a:rPr lang="es-MX" dirty="0"/>
                  <a:t>1</a:t>
                </a:r>
              </a:p>
            </p:txBody>
          </p:sp>
          <p:sp>
            <p:nvSpPr>
              <p:cNvPr id="25" name="CuadroTexto 24"/>
              <p:cNvSpPr txBox="1"/>
              <p:nvPr/>
            </p:nvSpPr>
            <p:spPr>
              <a:xfrm>
                <a:off x="5968583" y="2350695"/>
                <a:ext cx="418704" cy="369332"/>
              </a:xfrm>
              <a:prstGeom prst="rect">
                <a:avLst/>
              </a:prstGeom>
              <a:noFill/>
              <a:ln>
                <a:solidFill>
                  <a:schemeClr val="tx1"/>
                </a:solidFill>
              </a:ln>
            </p:spPr>
            <p:txBody>
              <a:bodyPr wrap="square" rtlCol="0">
                <a:spAutoFit/>
              </a:bodyPr>
              <a:lstStyle/>
              <a:p>
                <a:r>
                  <a:rPr lang="es-MX" dirty="0" smtClean="0"/>
                  <a:t>4</a:t>
                </a:r>
                <a:endParaRPr lang="es-MX" dirty="0"/>
              </a:p>
            </p:txBody>
          </p:sp>
          <p:sp>
            <p:nvSpPr>
              <p:cNvPr id="26" name="CuadroTexto 25"/>
              <p:cNvSpPr txBox="1"/>
              <p:nvPr/>
            </p:nvSpPr>
            <p:spPr>
              <a:xfrm>
                <a:off x="5968583" y="2922239"/>
                <a:ext cx="418704" cy="369332"/>
              </a:xfrm>
              <a:prstGeom prst="rect">
                <a:avLst/>
              </a:prstGeom>
              <a:noFill/>
              <a:ln>
                <a:solidFill>
                  <a:schemeClr val="tx1"/>
                </a:solidFill>
              </a:ln>
            </p:spPr>
            <p:txBody>
              <a:bodyPr wrap="square" rtlCol="0">
                <a:spAutoFit/>
              </a:bodyPr>
              <a:lstStyle/>
              <a:p>
                <a:r>
                  <a:rPr lang="es-MX" dirty="0" smtClean="0"/>
                  <a:t>7</a:t>
                </a:r>
                <a:endParaRPr lang="es-MX" dirty="0"/>
              </a:p>
            </p:txBody>
          </p:sp>
          <p:sp>
            <p:nvSpPr>
              <p:cNvPr id="27" name="CuadroTexto 26"/>
              <p:cNvSpPr txBox="1"/>
              <p:nvPr/>
            </p:nvSpPr>
            <p:spPr>
              <a:xfrm>
                <a:off x="5968583" y="3564302"/>
                <a:ext cx="418704" cy="369332"/>
              </a:xfrm>
              <a:prstGeom prst="rect">
                <a:avLst/>
              </a:prstGeom>
              <a:noFill/>
              <a:ln>
                <a:solidFill>
                  <a:schemeClr val="tx1"/>
                </a:solidFill>
              </a:ln>
            </p:spPr>
            <p:txBody>
              <a:bodyPr wrap="none" rtlCol="0">
                <a:spAutoFit/>
              </a:bodyPr>
              <a:lstStyle/>
              <a:p>
                <a:r>
                  <a:rPr lang="es-MX" dirty="0" smtClean="0"/>
                  <a:t>10</a:t>
                </a:r>
                <a:endParaRPr lang="es-MX" dirty="0"/>
              </a:p>
            </p:txBody>
          </p:sp>
          <p:sp>
            <p:nvSpPr>
              <p:cNvPr id="28" name="CuadroTexto 27"/>
              <p:cNvSpPr txBox="1"/>
              <p:nvPr/>
            </p:nvSpPr>
            <p:spPr>
              <a:xfrm>
                <a:off x="5968583" y="4100176"/>
                <a:ext cx="418704" cy="369332"/>
              </a:xfrm>
              <a:prstGeom prst="rect">
                <a:avLst/>
              </a:prstGeom>
              <a:noFill/>
              <a:ln>
                <a:solidFill>
                  <a:schemeClr val="tx1"/>
                </a:solidFill>
              </a:ln>
            </p:spPr>
            <p:txBody>
              <a:bodyPr wrap="none" rtlCol="0">
                <a:spAutoFit/>
              </a:bodyPr>
              <a:lstStyle/>
              <a:p>
                <a:r>
                  <a:rPr lang="es-MX" dirty="0" smtClean="0"/>
                  <a:t>13</a:t>
                </a:r>
                <a:endParaRPr lang="es-MX" dirty="0"/>
              </a:p>
            </p:txBody>
          </p:sp>
          <p:sp>
            <p:nvSpPr>
              <p:cNvPr id="29" name="CuadroTexto 28"/>
              <p:cNvSpPr txBox="1"/>
              <p:nvPr/>
            </p:nvSpPr>
            <p:spPr>
              <a:xfrm>
                <a:off x="5762150" y="1507211"/>
                <a:ext cx="671979" cy="369332"/>
              </a:xfrm>
              <a:prstGeom prst="rect">
                <a:avLst/>
              </a:prstGeom>
              <a:noFill/>
            </p:spPr>
            <p:txBody>
              <a:bodyPr wrap="none" rtlCol="0">
                <a:spAutoFit/>
              </a:bodyPr>
              <a:lstStyle/>
              <a:p>
                <a:r>
                  <a:rPr lang="es-MX" dirty="0" smtClean="0"/>
                  <a:t>nodo</a:t>
                </a:r>
                <a:endParaRPr lang="es-MX" dirty="0"/>
              </a:p>
            </p:txBody>
          </p:sp>
          <p:sp>
            <p:nvSpPr>
              <p:cNvPr id="30" name="Rectángulo 29"/>
              <p:cNvSpPr/>
              <p:nvPr/>
            </p:nvSpPr>
            <p:spPr>
              <a:xfrm>
                <a:off x="7709380" y="1437465"/>
                <a:ext cx="1566334" cy="381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CuadroTexto 30"/>
              <p:cNvSpPr txBox="1"/>
              <p:nvPr/>
            </p:nvSpPr>
            <p:spPr>
              <a:xfrm>
                <a:off x="8339300" y="5354443"/>
                <a:ext cx="301686" cy="369332"/>
              </a:xfrm>
              <a:prstGeom prst="rect">
                <a:avLst/>
              </a:prstGeom>
              <a:noFill/>
            </p:spPr>
            <p:txBody>
              <a:bodyPr wrap="none" rtlCol="0">
                <a:spAutoFit/>
              </a:bodyPr>
              <a:lstStyle/>
              <a:p>
                <a:r>
                  <a:rPr lang="es-MX" b="1" dirty="0"/>
                  <a:t>2</a:t>
                </a:r>
              </a:p>
            </p:txBody>
          </p:sp>
          <p:sp>
            <p:nvSpPr>
              <p:cNvPr id="32" name="CuadroTexto 31"/>
              <p:cNvSpPr txBox="1"/>
              <p:nvPr/>
            </p:nvSpPr>
            <p:spPr>
              <a:xfrm>
                <a:off x="8362990" y="1827193"/>
                <a:ext cx="418704" cy="369332"/>
              </a:xfrm>
              <a:prstGeom prst="rect">
                <a:avLst/>
              </a:prstGeom>
              <a:noFill/>
              <a:ln>
                <a:solidFill>
                  <a:schemeClr val="tx1"/>
                </a:solidFill>
              </a:ln>
            </p:spPr>
            <p:txBody>
              <a:bodyPr wrap="square" rtlCol="0">
                <a:spAutoFit/>
              </a:bodyPr>
              <a:lstStyle/>
              <a:p>
                <a:r>
                  <a:rPr lang="es-MX" dirty="0"/>
                  <a:t>2</a:t>
                </a:r>
              </a:p>
            </p:txBody>
          </p:sp>
          <p:sp>
            <p:nvSpPr>
              <p:cNvPr id="33" name="CuadroTexto 32"/>
              <p:cNvSpPr txBox="1"/>
              <p:nvPr/>
            </p:nvSpPr>
            <p:spPr>
              <a:xfrm>
                <a:off x="8362990" y="2341268"/>
                <a:ext cx="418704" cy="369332"/>
              </a:xfrm>
              <a:prstGeom prst="rect">
                <a:avLst/>
              </a:prstGeom>
              <a:noFill/>
              <a:ln>
                <a:solidFill>
                  <a:schemeClr val="tx1"/>
                </a:solidFill>
              </a:ln>
            </p:spPr>
            <p:txBody>
              <a:bodyPr wrap="square" rtlCol="0">
                <a:spAutoFit/>
              </a:bodyPr>
              <a:lstStyle/>
              <a:p>
                <a:r>
                  <a:rPr lang="es-MX" dirty="0"/>
                  <a:t>5</a:t>
                </a:r>
              </a:p>
            </p:txBody>
          </p:sp>
          <p:sp>
            <p:nvSpPr>
              <p:cNvPr id="34" name="CuadroTexto 33"/>
              <p:cNvSpPr txBox="1"/>
              <p:nvPr/>
            </p:nvSpPr>
            <p:spPr>
              <a:xfrm>
                <a:off x="8362990" y="2912812"/>
                <a:ext cx="418704" cy="369332"/>
              </a:xfrm>
              <a:prstGeom prst="rect">
                <a:avLst/>
              </a:prstGeom>
              <a:noFill/>
              <a:ln>
                <a:solidFill>
                  <a:schemeClr val="tx1"/>
                </a:solidFill>
              </a:ln>
            </p:spPr>
            <p:txBody>
              <a:bodyPr wrap="square" rtlCol="0">
                <a:spAutoFit/>
              </a:bodyPr>
              <a:lstStyle/>
              <a:p>
                <a:r>
                  <a:rPr lang="es-MX" dirty="0" smtClean="0"/>
                  <a:t>8</a:t>
                </a:r>
                <a:endParaRPr lang="es-MX" dirty="0"/>
              </a:p>
            </p:txBody>
          </p:sp>
          <p:sp>
            <p:nvSpPr>
              <p:cNvPr id="35" name="CuadroTexto 34"/>
              <p:cNvSpPr txBox="1"/>
              <p:nvPr/>
            </p:nvSpPr>
            <p:spPr>
              <a:xfrm>
                <a:off x="8362990" y="3554875"/>
                <a:ext cx="418704" cy="369332"/>
              </a:xfrm>
              <a:prstGeom prst="rect">
                <a:avLst/>
              </a:prstGeom>
              <a:noFill/>
              <a:ln>
                <a:solidFill>
                  <a:schemeClr val="tx1"/>
                </a:solidFill>
              </a:ln>
            </p:spPr>
            <p:txBody>
              <a:bodyPr wrap="none" rtlCol="0">
                <a:spAutoFit/>
              </a:bodyPr>
              <a:lstStyle/>
              <a:p>
                <a:r>
                  <a:rPr lang="es-MX" dirty="0" smtClean="0"/>
                  <a:t>11</a:t>
                </a:r>
                <a:endParaRPr lang="es-MX" dirty="0"/>
              </a:p>
            </p:txBody>
          </p:sp>
          <p:sp>
            <p:nvSpPr>
              <p:cNvPr id="36" name="CuadroTexto 35"/>
              <p:cNvSpPr txBox="1"/>
              <p:nvPr/>
            </p:nvSpPr>
            <p:spPr>
              <a:xfrm>
                <a:off x="8362990" y="4090749"/>
                <a:ext cx="418704" cy="369332"/>
              </a:xfrm>
              <a:prstGeom prst="rect">
                <a:avLst/>
              </a:prstGeom>
              <a:noFill/>
              <a:ln>
                <a:solidFill>
                  <a:schemeClr val="tx1"/>
                </a:solidFill>
              </a:ln>
            </p:spPr>
            <p:txBody>
              <a:bodyPr wrap="none" rtlCol="0">
                <a:spAutoFit/>
              </a:bodyPr>
              <a:lstStyle/>
              <a:p>
                <a:r>
                  <a:rPr lang="es-MX" dirty="0" smtClean="0"/>
                  <a:t>14</a:t>
                </a:r>
                <a:endParaRPr lang="es-MX" dirty="0"/>
              </a:p>
            </p:txBody>
          </p:sp>
          <p:sp>
            <p:nvSpPr>
              <p:cNvPr id="37" name="CuadroTexto 36"/>
              <p:cNvSpPr txBox="1"/>
              <p:nvPr/>
            </p:nvSpPr>
            <p:spPr>
              <a:xfrm>
                <a:off x="8156557" y="1497784"/>
                <a:ext cx="671979" cy="369332"/>
              </a:xfrm>
              <a:prstGeom prst="rect">
                <a:avLst/>
              </a:prstGeom>
              <a:noFill/>
            </p:spPr>
            <p:txBody>
              <a:bodyPr wrap="none" rtlCol="0">
                <a:spAutoFit/>
              </a:bodyPr>
              <a:lstStyle/>
              <a:p>
                <a:r>
                  <a:rPr lang="es-MX" dirty="0" smtClean="0"/>
                  <a:t>nodo</a:t>
                </a:r>
                <a:endParaRPr lang="es-MX" dirty="0"/>
              </a:p>
            </p:txBody>
          </p:sp>
        </p:grpSp>
      </p:grpSp>
      <p:graphicFrame>
        <p:nvGraphicFramePr>
          <p:cNvPr id="16" name="Tabla 15"/>
          <p:cNvGraphicFramePr>
            <a:graphicFrameLocks noGrp="1"/>
          </p:cNvGraphicFramePr>
          <p:nvPr>
            <p:extLst>
              <p:ext uri="{D42A27DB-BD31-4B8C-83A1-F6EECF244321}">
                <p14:modId xmlns:p14="http://schemas.microsoft.com/office/powerpoint/2010/main" val="1930560247"/>
              </p:ext>
            </p:extLst>
          </p:nvPr>
        </p:nvGraphicFramePr>
        <p:xfrm>
          <a:off x="1937732" y="1010127"/>
          <a:ext cx="1729296" cy="1066800"/>
        </p:xfrm>
        <a:graphic>
          <a:graphicData uri="http://schemas.openxmlformats.org/drawingml/2006/table">
            <a:tbl>
              <a:tblPr firstRow="1" bandRow="1">
                <a:tableStyleId>{5C22544A-7EE6-4342-B048-85BDC9FD1C3A}</a:tableStyleId>
              </a:tblPr>
              <a:tblGrid>
                <a:gridCol w="466103"/>
                <a:gridCol w="686761"/>
                <a:gridCol w="576432"/>
              </a:tblGrid>
              <a:tr h="0">
                <a:tc>
                  <a:txBody>
                    <a:bodyPr/>
                    <a:lstStyle/>
                    <a:p>
                      <a:pPr algn="ctr"/>
                      <a:r>
                        <a:rPr lang="es-MX" sz="800" dirty="0" smtClean="0"/>
                        <a:t>Id</a:t>
                      </a:r>
                      <a:endParaRPr lang="es-MX" sz="800" dirty="0"/>
                    </a:p>
                  </a:txBody>
                  <a:tcPr/>
                </a:tc>
                <a:tc>
                  <a:txBody>
                    <a:bodyPr/>
                    <a:lstStyle/>
                    <a:p>
                      <a:pPr algn="ctr"/>
                      <a:r>
                        <a:rPr lang="es-MX" sz="800" dirty="0" err="1" smtClean="0"/>
                        <a:t>Heartbeat</a:t>
                      </a:r>
                      <a:endParaRPr lang="es-MX" sz="800" dirty="0"/>
                    </a:p>
                  </a:txBody>
                  <a:tcPr/>
                </a:tc>
                <a:tc>
                  <a:txBody>
                    <a:bodyPr/>
                    <a:lstStyle/>
                    <a:p>
                      <a:pPr algn="ctr"/>
                      <a:r>
                        <a:rPr lang="es-MX" sz="800" dirty="0" err="1" smtClean="0"/>
                        <a:t>Rtt</a:t>
                      </a:r>
                      <a:endParaRPr lang="es-MX" sz="800" dirty="0"/>
                    </a:p>
                  </a:txBody>
                  <a:tcPr/>
                </a:tc>
              </a:tr>
              <a:tr h="0">
                <a:tc>
                  <a:txBody>
                    <a:bodyPr/>
                    <a:lstStyle/>
                    <a:p>
                      <a:pPr algn="ctr"/>
                      <a:r>
                        <a:rPr lang="es-MX" sz="800" dirty="0" smtClean="0"/>
                        <a:t>3</a:t>
                      </a:r>
                      <a:endParaRPr lang="es-MX" sz="800" dirty="0"/>
                    </a:p>
                  </a:txBody>
                  <a:tcPr/>
                </a:tc>
                <a:tc>
                  <a:txBody>
                    <a:bodyPr/>
                    <a:lstStyle/>
                    <a:p>
                      <a:pPr algn="ctr"/>
                      <a:r>
                        <a:rPr lang="es-MX" sz="800" dirty="0" smtClean="0"/>
                        <a:t>1500</a:t>
                      </a:r>
                      <a:endParaRPr lang="es-MX" sz="800" dirty="0"/>
                    </a:p>
                  </a:txBody>
                  <a:tcPr/>
                </a:tc>
                <a:tc>
                  <a:txBody>
                    <a:bodyPr/>
                    <a:lstStyle/>
                    <a:p>
                      <a:pPr algn="ctr"/>
                      <a:r>
                        <a:rPr lang="es-MX" sz="800" dirty="0" smtClean="0"/>
                        <a:t>20ms</a:t>
                      </a:r>
                      <a:endParaRPr lang="es-MX" sz="800" dirty="0"/>
                    </a:p>
                  </a:txBody>
                  <a:tcPr/>
                </a:tc>
              </a:tr>
              <a:tr h="0">
                <a:tc>
                  <a:txBody>
                    <a:bodyPr/>
                    <a:lstStyle/>
                    <a:p>
                      <a:pPr algn="ctr"/>
                      <a:r>
                        <a:rPr lang="es-MX" sz="800" dirty="0" smtClean="0"/>
                        <a:t>6</a:t>
                      </a:r>
                      <a:endParaRPr lang="es-MX" sz="800" dirty="0"/>
                    </a:p>
                  </a:txBody>
                  <a:tcPr/>
                </a:tc>
                <a:tc>
                  <a:txBody>
                    <a:bodyPr/>
                    <a:lstStyle/>
                    <a:p>
                      <a:pPr algn="ctr"/>
                      <a:r>
                        <a:rPr lang="es-MX" sz="800" dirty="0" smtClean="0"/>
                        <a:t>2000</a:t>
                      </a:r>
                      <a:endParaRPr lang="es-MX" sz="800" dirty="0"/>
                    </a:p>
                  </a:txBody>
                  <a:tcPr/>
                </a:tc>
                <a:tc>
                  <a:txBody>
                    <a:bodyPr/>
                    <a:lstStyle/>
                    <a:p>
                      <a:pPr algn="ctr"/>
                      <a:r>
                        <a:rPr lang="es-MX" sz="800" dirty="0" smtClean="0"/>
                        <a:t>45ms</a:t>
                      </a:r>
                      <a:endParaRPr lang="es-MX" sz="800" dirty="0"/>
                    </a:p>
                  </a:txBody>
                  <a:tcPr/>
                </a:tc>
              </a:tr>
              <a:tr h="0">
                <a:tc>
                  <a:txBody>
                    <a:bodyPr/>
                    <a:lstStyle/>
                    <a:p>
                      <a:pPr algn="ctr"/>
                      <a:r>
                        <a:rPr lang="es-MX" sz="800" dirty="0" smtClean="0"/>
                        <a:t>12</a:t>
                      </a:r>
                      <a:endParaRPr lang="es-MX" sz="800" dirty="0"/>
                    </a:p>
                  </a:txBody>
                  <a:tcPr/>
                </a:tc>
                <a:tc>
                  <a:txBody>
                    <a:bodyPr/>
                    <a:lstStyle/>
                    <a:p>
                      <a:pPr algn="ctr"/>
                      <a:r>
                        <a:rPr lang="es-MX" sz="800" dirty="0" smtClean="0"/>
                        <a:t>1300</a:t>
                      </a:r>
                      <a:endParaRPr lang="es-MX" sz="800" dirty="0"/>
                    </a:p>
                  </a:txBody>
                  <a:tcPr/>
                </a:tc>
                <a:tc>
                  <a:txBody>
                    <a:bodyPr/>
                    <a:lstStyle/>
                    <a:p>
                      <a:pPr algn="ctr"/>
                      <a:r>
                        <a:rPr lang="es-MX" sz="800" dirty="0" smtClean="0"/>
                        <a:t>30ms</a:t>
                      </a:r>
                      <a:endParaRPr lang="es-MX" sz="800" dirty="0"/>
                    </a:p>
                  </a:txBody>
                  <a:tcPr/>
                </a:tc>
              </a:tr>
              <a:tr h="0">
                <a:tc>
                  <a:txBody>
                    <a:bodyPr/>
                    <a:lstStyle/>
                    <a:p>
                      <a:pPr algn="ctr"/>
                      <a:r>
                        <a:rPr lang="es-MX" sz="800" dirty="0" smtClean="0"/>
                        <a:t>15</a:t>
                      </a:r>
                      <a:endParaRPr lang="es-MX" sz="800" dirty="0"/>
                    </a:p>
                  </a:txBody>
                  <a:tcPr/>
                </a:tc>
                <a:tc>
                  <a:txBody>
                    <a:bodyPr/>
                    <a:lstStyle/>
                    <a:p>
                      <a:pPr algn="ctr"/>
                      <a:r>
                        <a:rPr lang="es-MX" sz="800" dirty="0" smtClean="0"/>
                        <a:t>1700</a:t>
                      </a:r>
                      <a:endParaRPr lang="es-MX" sz="800" dirty="0"/>
                    </a:p>
                  </a:txBody>
                  <a:tcPr/>
                </a:tc>
                <a:tc>
                  <a:txBody>
                    <a:bodyPr/>
                    <a:lstStyle/>
                    <a:p>
                      <a:pPr algn="ctr"/>
                      <a:r>
                        <a:rPr lang="es-MX" sz="800" dirty="0" smtClean="0"/>
                        <a:t>29ms</a:t>
                      </a:r>
                      <a:endParaRPr lang="es-MX" sz="800" dirty="0"/>
                    </a:p>
                  </a:txBody>
                  <a:tcPr/>
                </a:tc>
              </a:tr>
            </a:tbl>
          </a:graphicData>
        </a:graphic>
      </p:graphicFrame>
      <p:sp>
        <p:nvSpPr>
          <p:cNvPr id="17" name="Rectángulo 16"/>
          <p:cNvSpPr/>
          <p:nvPr/>
        </p:nvSpPr>
        <p:spPr>
          <a:xfrm>
            <a:off x="1602557" y="802306"/>
            <a:ext cx="2724346" cy="5881297"/>
          </a:xfrm>
          <a:prstGeom prst="rect">
            <a:avLst/>
          </a:prstGeom>
          <a:noFill/>
          <a:ln>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9" name="Conector recto 18"/>
          <p:cNvCxnSpPr/>
          <p:nvPr/>
        </p:nvCxnSpPr>
        <p:spPr>
          <a:xfrm>
            <a:off x="4326903" y="845279"/>
            <a:ext cx="3231109" cy="222319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1" name="Conector recto 20"/>
          <p:cNvCxnSpPr/>
          <p:nvPr/>
        </p:nvCxnSpPr>
        <p:spPr>
          <a:xfrm flipV="1">
            <a:off x="4326903" y="3377301"/>
            <a:ext cx="3231109" cy="330630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39" name="CuadroTexto 38"/>
          <p:cNvSpPr txBox="1"/>
          <p:nvPr/>
        </p:nvSpPr>
        <p:spPr>
          <a:xfrm>
            <a:off x="2300140" y="843188"/>
            <a:ext cx="811441" cy="215444"/>
          </a:xfrm>
          <a:prstGeom prst="rect">
            <a:avLst/>
          </a:prstGeom>
          <a:noFill/>
        </p:spPr>
        <p:txBody>
          <a:bodyPr wrap="none" rtlCol="0">
            <a:spAutoFit/>
          </a:bodyPr>
          <a:lstStyle/>
          <a:p>
            <a:r>
              <a:rPr lang="es-MX" sz="800" dirty="0" smtClean="0"/>
              <a:t>Vista del grupo</a:t>
            </a:r>
            <a:endParaRPr lang="es-MX" sz="800" dirty="0"/>
          </a:p>
        </p:txBody>
      </p:sp>
      <p:graphicFrame>
        <p:nvGraphicFramePr>
          <p:cNvPr id="40" name="Tabla 39"/>
          <p:cNvGraphicFramePr>
            <a:graphicFrameLocks noGrp="1"/>
          </p:cNvGraphicFramePr>
          <p:nvPr>
            <p:extLst>
              <p:ext uri="{D42A27DB-BD31-4B8C-83A1-F6EECF244321}">
                <p14:modId xmlns:p14="http://schemas.microsoft.com/office/powerpoint/2010/main" val="1142924785"/>
              </p:ext>
            </p:extLst>
          </p:nvPr>
        </p:nvGraphicFramePr>
        <p:xfrm>
          <a:off x="1953397" y="2632128"/>
          <a:ext cx="1588296" cy="640080"/>
        </p:xfrm>
        <a:graphic>
          <a:graphicData uri="http://schemas.openxmlformats.org/drawingml/2006/table">
            <a:tbl>
              <a:tblPr firstRow="1" bandRow="1">
                <a:tableStyleId>{5C22544A-7EE6-4342-B048-85BDC9FD1C3A}</a:tableStyleId>
              </a:tblPr>
              <a:tblGrid>
                <a:gridCol w="794148"/>
                <a:gridCol w="794148"/>
              </a:tblGrid>
              <a:tr h="0">
                <a:tc>
                  <a:txBody>
                    <a:bodyPr/>
                    <a:lstStyle/>
                    <a:p>
                      <a:pPr algn="ctr"/>
                      <a:r>
                        <a:rPr lang="es-MX" sz="800" dirty="0" smtClean="0"/>
                        <a:t>Grupo</a:t>
                      </a:r>
                      <a:endParaRPr lang="es-MX" sz="800" dirty="0"/>
                    </a:p>
                  </a:txBody>
                  <a:tcPr/>
                </a:tc>
                <a:tc>
                  <a:txBody>
                    <a:bodyPr/>
                    <a:lstStyle/>
                    <a:p>
                      <a:pPr algn="ctr"/>
                      <a:r>
                        <a:rPr lang="es-MX" sz="800" dirty="0" smtClean="0"/>
                        <a:t>Contacto</a:t>
                      </a:r>
                      <a:endParaRPr lang="es-MX" sz="800" dirty="0"/>
                    </a:p>
                  </a:txBody>
                  <a:tcPr/>
                </a:tc>
              </a:tr>
              <a:tr h="0">
                <a:tc>
                  <a:txBody>
                    <a:bodyPr/>
                    <a:lstStyle/>
                    <a:p>
                      <a:pPr algn="ctr"/>
                      <a:r>
                        <a:rPr lang="es-MX" sz="800" dirty="0" smtClean="0"/>
                        <a:t>1</a:t>
                      </a:r>
                      <a:endParaRPr lang="es-MX" sz="800" dirty="0"/>
                    </a:p>
                  </a:txBody>
                  <a:tcPr/>
                </a:tc>
                <a:tc>
                  <a:txBody>
                    <a:bodyPr/>
                    <a:lstStyle/>
                    <a:p>
                      <a:pPr algn="ctr"/>
                      <a:r>
                        <a:rPr lang="es-MX" sz="800" dirty="0" smtClean="0"/>
                        <a:t>10</a:t>
                      </a:r>
                      <a:endParaRPr lang="es-MX" sz="800" dirty="0"/>
                    </a:p>
                  </a:txBody>
                  <a:tcPr/>
                </a:tc>
              </a:tr>
              <a:tr h="0">
                <a:tc>
                  <a:txBody>
                    <a:bodyPr/>
                    <a:lstStyle/>
                    <a:p>
                      <a:pPr algn="ctr"/>
                      <a:r>
                        <a:rPr lang="es-MX" sz="800" dirty="0" smtClean="0"/>
                        <a:t>2</a:t>
                      </a:r>
                      <a:endParaRPr lang="es-MX" sz="800" dirty="0"/>
                    </a:p>
                  </a:txBody>
                  <a:tcPr/>
                </a:tc>
                <a:tc>
                  <a:txBody>
                    <a:bodyPr/>
                    <a:lstStyle/>
                    <a:p>
                      <a:pPr algn="ctr"/>
                      <a:r>
                        <a:rPr lang="es-MX" sz="800" dirty="0" smtClean="0"/>
                        <a:t>5</a:t>
                      </a:r>
                      <a:endParaRPr lang="es-MX" sz="800" dirty="0"/>
                    </a:p>
                  </a:txBody>
                  <a:tcPr/>
                </a:tc>
              </a:tr>
            </a:tbl>
          </a:graphicData>
        </a:graphic>
      </p:graphicFrame>
      <p:sp>
        <p:nvSpPr>
          <p:cNvPr id="41" name="CuadroTexto 40"/>
          <p:cNvSpPr txBox="1"/>
          <p:nvPr/>
        </p:nvSpPr>
        <p:spPr>
          <a:xfrm>
            <a:off x="2446020" y="2412995"/>
            <a:ext cx="603050" cy="215444"/>
          </a:xfrm>
          <a:prstGeom prst="rect">
            <a:avLst/>
          </a:prstGeom>
          <a:noFill/>
        </p:spPr>
        <p:txBody>
          <a:bodyPr wrap="none" rtlCol="0">
            <a:spAutoFit/>
          </a:bodyPr>
          <a:lstStyle/>
          <a:p>
            <a:r>
              <a:rPr lang="es-MX" sz="800" dirty="0" smtClean="0"/>
              <a:t>Contactos</a:t>
            </a:r>
            <a:endParaRPr lang="es-MX" sz="800" dirty="0"/>
          </a:p>
        </p:txBody>
      </p:sp>
      <p:graphicFrame>
        <p:nvGraphicFramePr>
          <p:cNvPr id="42" name="Tabla 41"/>
          <p:cNvGraphicFramePr>
            <a:graphicFrameLocks noGrp="1"/>
          </p:cNvGraphicFramePr>
          <p:nvPr>
            <p:extLst>
              <p:ext uri="{D42A27DB-BD31-4B8C-83A1-F6EECF244321}">
                <p14:modId xmlns:p14="http://schemas.microsoft.com/office/powerpoint/2010/main" val="3338092233"/>
              </p:ext>
            </p:extLst>
          </p:nvPr>
        </p:nvGraphicFramePr>
        <p:xfrm>
          <a:off x="2032000" y="3808161"/>
          <a:ext cx="1670048" cy="1066800"/>
        </p:xfrm>
        <a:graphic>
          <a:graphicData uri="http://schemas.openxmlformats.org/drawingml/2006/table">
            <a:tbl>
              <a:tblPr firstRow="1" bandRow="1">
                <a:tableStyleId>{5C22544A-7EE6-4342-B048-85BDC9FD1C3A}</a:tableStyleId>
              </a:tblPr>
              <a:tblGrid>
                <a:gridCol w="835024"/>
                <a:gridCol w="835024"/>
              </a:tblGrid>
              <a:tr h="0">
                <a:tc>
                  <a:txBody>
                    <a:bodyPr/>
                    <a:lstStyle/>
                    <a:p>
                      <a:pPr algn="ctr"/>
                      <a:r>
                        <a:rPr lang="es-MX" sz="800" dirty="0" smtClean="0"/>
                        <a:t>Archivo</a:t>
                      </a:r>
                      <a:endParaRPr lang="es-MX" sz="800" dirty="0"/>
                    </a:p>
                  </a:txBody>
                  <a:tcPr/>
                </a:tc>
                <a:tc>
                  <a:txBody>
                    <a:bodyPr/>
                    <a:lstStyle/>
                    <a:p>
                      <a:pPr algn="ctr"/>
                      <a:r>
                        <a:rPr lang="es-MX" sz="800" dirty="0" smtClean="0"/>
                        <a:t>Nodo</a:t>
                      </a:r>
                      <a:endParaRPr lang="es-MX" sz="800" dirty="0"/>
                    </a:p>
                  </a:txBody>
                  <a:tcPr/>
                </a:tc>
              </a:tr>
              <a:tr h="0">
                <a:tc>
                  <a:txBody>
                    <a:bodyPr/>
                    <a:lstStyle/>
                    <a:p>
                      <a:pPr algn="ctr"/>
                      <a:r>
                        <a:rPr lang="es-MX" sz="800" dirty="0" smtClean="0"/>
                        <a:t>Foto.png</a:t>
                      </a:r>
                      <a:endParaRPr lang="es-MX" sz="800" dirty="0"/>
                    </a:p>
                  </a:txBody>
                  <a:tcPr/>
                </a:tc>
                <a:tc>
                  <a:txBody>
                    <a:bodyPr/>
                    <a:lstStyle/>
                    <a:p>
                      <a:pPr algn="ctr"/>
                      <a:r>
                        <a:rPr lang="es-MX" sz="800" dirty="0" smtClean="0"/>
                        <a:t>6</a:t>
                      </a:r>
                      <a:endParaRPr lang="es-MX" sz="800" dirty="0"/>
                    </a:p>
                  </a:txBody>
                  <a:tcPr/>
                </a:tc>
              </a:tr>
              <a:tr h="0">
                <a:tc>
                  <a:txBody>
                    <a:bodyPr/>
                    <a:lstStyle/>
                    <a:p>
                      <a:pPr algn="ctr"/>
                      <a:r>
                        <a:rPr lang="es-MX" sz="800" dirty="0" smtClean="0"/>
                        <a:t>Me.mp3</a:t>
                      </a:r>
                      <a:endParaRPr lang="es-MX" sz="800" dirty="0"/>
                    </a:p>
                  </a:txBody>
                  <a:tcPr/>
                </a:tc>
                <a:tc>
                  <a:txBody>
                    <a:bodyPr/>
                    <a:lstStyle/>
                    <a:p>
                      <a:pPr algn="ctr"/>
                      <a:r>
                        <a:rPr lang="es-MX" sz="800" dirty="0" smtClean="0"/>
                        <a:t>12</a:t>
                      </a:r>
                      <a:endParaRPr lang="es-MX" sz="800" dirty="0"/>
                    </a:p>
                  </a:txBody>
                  <a:tcPr/>
                </a:tc>
              </a:tr>
              <a:tr h="0">
                <a:tc>
                  <a:txBody>
                    <a:bodyPr/>
                    <a:lstStyle/>
                    <a:p>
                      <a:pPr algn="ctr"/>
                      <a:r>
                        <a:rPr lang="es-MX" sz="800" dirty="0" smtClean="0"/>
                        <a:t>Perro.gif</a:t>
                      </a:r>
                      <a:endParaRPr lang="es-MX" sz="800" dirty="0"/>
                    </a:p>
                  </a:txBody>
                  <a:tcPr/>
                </a:tc>
                <a:tc>
                  <a:txBody>
                    <a:bodyPr/>
                    <a:lstStyle/>
                    <a:p>
                      <a:pPr algn="ctr"/>
                      <a:r>
                        <a:rPr lang="es-MX" sz="800" dirty="0" smtClean="0"/>
                        <a:t>3</a:t>
                      </a:r>
                      <a:endParaRPr lang="es-MX" sz="800" dirty="0"/>
                    </a:p>
                  </a:txBody>
                  <a:tcPr/>
                </a:tc>
              </a:tr>
              <a:tr h="0">
                <a:tc>
                  <a:txBody>
                    <a:bodyPr/>
                    <a:lstStyle/>
                    <a:p>
                      <a:pPr algn="ctr"/>
                      <a:r>
                        <a:rPr lang="es-MX" sz="800" dirty="0" smtClean="0"/>
                        <a:t>Libro.pdf</a:t>
                      </a:r>
                      <a:endParaRPr lang="es-MX" sz="800" dirty="0"/>
                    </a:p>
                  </a:txBody>
                  <a:tcPr/>
                </a:tc>
                <a:tc>
                  <a:txBody>
                    <a:bodyPr/>
                    <a:lstStyle/>
                    <a:p>
                      <a:pPr algn="ctr"/>
                      <a:r>
                        <a:rPr lang="es-MX" sz="800" dirty="0" smtClean="0"/>
                        <a:t>15</a:t>
                      </a:r>
                      <a:endParaRPr lang="es-MX" sz="800" dirty="0"/>
                    </a:p>
                  </a:txBody>
                  <a:tcPr/>
                </a:tc>
              </a:tr>
            </a:tbl>
          </a:graphicData>
        </a:graphic>
      </p:graphicFrame>
      <p:sp>
        <p:nvSpPr>
          <p:cNvPr id="43" name="CuadroTexto 42"/>
          <p:cNvSpPr txBox="1"/>
          <p:nvPr/>
        </p:nvSpPr>
        <p:spPr>
          <a:xfrm>
            <a:off x="2446020" y="3567180"/>
            <a:ext cx="827471" cy="215444"/>
          </a:xfrm>
          <a:prstGeom prst="rect">
            <a:avLst/>
          </a:prstGeom>
          <a:noFill/>
        </p:spPr>
        <p:txBody>
          <a:bodyPr wrap="none" rtlCol="0">
            <a:spAutoFit/>
          </a:bodyPr>
          <a:lstStyle/>
          <a:p>
            <a:r>
              <a:rPr lang="es-MX" sz="800" dirty="0" err="1" smtClean="0"/>
              <a:t>Tuplas</a:t>
            </a:r>
            <a:r>
              <a:rPr lang="es-MX" sz="800" dirty="0" smtClean="0"/>
              <a:t> archivos</a:t>
            </a:r>
            <a:endParaRPr lang="es-MX" sz="800" dirty="0"/>
          </a:p>
        </p:txBody>
      </p:sp>
      <p:sp>
        <p:nvSpPr>
          <p:cNvPr id="44" name="CuadroTexto 43"/>
          <p:cNvSpPr txBox="1"/>
          <p:nvPr/>
        </p:nvSpPr>
        <p:spPr>
          <a:xfrm>
            <a:off x="4951758" y="6199235"/>
            <a:ext cx="6359831" cy="369332"/>
          </a:xfrm>
          <a:prstGeom prst="rect">
            <a:avLst/>
          </a:prstGeom>
          <a:noFill/>
        </p:spPr>
        <p:txBody>
          <a:bodyPr wrap="square" rtlCol="0">
            <a:spAutoFit/>
          </a:bodyPr>
          <a:lstStyle/>
          <a:p>
            <a:r>
              <a:rPr lang="es-MX" dirty="0" smtClean="0"/>
              <a:t>*Fuente: http</a:t>
            </a:r>
            <a:r>
              <a:rPr lang="es-MX" dirty="0"/>
              <a:t>://iptps03.cs.berkeley.edu/final-papers/kelips.pdf</a:t>
            </a:r>
          </a:p>
        </p:txBody>
      </p:sp>
    </p:spTree>
    <p:extLst>
      <p:ext uri="{BB962C8B-B14F-4D97-AF65-F5344CB8AC3E}">
        <p14:creationId xmlns:p14="http://schemas.microsoft.com/office/powerpoint/2010/main" val="18998154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DHT jerárquicas</a:t>
            </a:r>
            <a:endParaRPr lang="es-MX" dirty="0"/>
          </a:p>
        </p:txBody>
      </p:sp>
      <p:sp>
        <p:nvSpPr>
          <p:cNvPr id="3" name="Marcador de contenido 2"/>
          <p:cNvSpPr>
            <a:spLocks noGrp="1"/>
          </p:cNvSpPr>
          <p:nvPr>
            <p:ph idx="1"/>
          </p:nvPr>
        </p:nvSpPr>
        <p:spPr/>
        <p:txBody>
          <a:bodyPr>
            <a:normAutofit/>
          </a:bodyPr>
          <a:lstStyle/>
          <a:p>
            <a:r>
              <a:rPr lang="es-MX" dirty="0" smtClean="0"/>
              <a:t>Kelips:</a:t>
            </a:r>
          </a:p>
          <a:p>
            <a:pPr lvl="1"/>
            <a:r>
              <a:rPr lang="es-MX" dirty="0" smtClean="0"/>
              <a:t>Inserción de archivos:</a:t>
            </a:r>
          </a:p>
          <a:p>
            <a:pPr lvl="2"/>
            <a:r>
              <a:rPr lang="es-MX" dirty="0" smtClean="0"/>
              <a:t>Para insertar un archivo se obtiene el hash del nombre del archivo módulo k. Esto dará el índice del grupo de afinidad donde se encuentra el nodo que guardará el archivo.</a:t>
            </a:r>
          </a:p>
          <a:p>
            <a:pPr lvl="2"/>
            <a:r>
              <a:rPr lang="es-MX" dirty="0" smtClean="0"/>
              <a:t>Entonces se enviará una solicitud de inserción al nodo topológicamente más cercano de ese grupo (basado en </a:t>
            </a:r>
            <a:r>
              <a:rPr lang="es-MX" dirty="0" err="1" smtClean="0"/>
              <a:t>Rtt</a:t>
            </a:r>
            <a:r>
              <a:rPr lang="es-MX" dirty="0" smtClean="0"/>
              <a:t>). Este nodo elegirá de forma aleatoria un vecino del mismo grupo de afinidad y le entregará la solicitud de inserción, quedando como el nodo que albergará dicho archivo. </a:t>
            </a:r>
          </a:p>
          <a:p>
            <a:pPr lvl="2"/>
            <a:r>
              <a:rPr lang="es-MX" dirty="0" smtClean="0"/>
              <a:t>Se generará una nueva </a:t>
            </a:r>
            <a:r>
              <a:rPr lang="es-MX" dirty="0" err="1" smtClean="0"/>
              <a:t>tupla</a:t>
            </a:r>
            <a:r>
              <a:rPr lang="es-MX" dirty="0" smtClean="0"/>
              <a:t> de archivo indicando el nodo donde quedó guardado el archivo. Y esta será actualizada en la </a:t>
            </a:r>
            <a:r>
              <a:rPr lang="es-MX" dirty="0" err="1" smtClean="0"/>
              <a:t>metainformación</a:t>
            </a:r>
            <a:r>
              <a:rPr lang="es-MX" dirty="0" smtClean="0"/>
              <a:t> del grupo de afinidad. Periódicamente será actualizada la  </a:t>
            </a:r>
            <a:r>
              <a:rPr lang="es-MX" dirty="0" err="1" smtClean="0"/>
              <a:t>tupla</a:t>
            </a:r>
            <a:r>
              <a:rPr lang="es-MX" dirty="0" smtClean="0"/>
              <a:t> para evitar que sea eliminada.</a:t>
            </a:r>
          </a:p>
          <a:p>
            <a:endParaRPr lang="es-MX" dirty="0"/>
          </a:p>
        </p:txBody>
      </p:sp>
      <p:sp>
        <p:nvSpPr>
          <p:cNvPr id="4" name="CuadroTexto 3"/>
          <p:cNvSpPr txBox="1"/>
          <p:nvPr/>
        </p:nvSpPr>
        <p:spPr>
          <a:xfrm>
            <a:off x="1413933" y="6239933"/>
            <a:ext cx="9287934" cy="369332"/>
          </a:xfrm>
          <a:prstGeom prst="rect">
            <a:avLst/>
          </a:prstGeom>
          <a:noFill/>
        </p:spPr>
        <p:txBody>
          <a:bodyPr wrap="square" rtlCol="0">
            <a:spAutoFit/>
          </a:bodyPr>
          <a:lstStyle/>
          <a:p>
            <a:r>
              <a:rPr lang="es-MX" dirty="0" smtClean="0"/>
              <a:t>*Fuente: http</a:t>
            </a:r>
            <a:r>
              <a:rPr lang="es-MX" dirty="0"/>
              <a:t>://iptps03.cs.berkeley.edu/final-papers/kelips.pdf</a:t>
            </a:r>
          </a:p>
        </p:txBody>
      </p:sp>
    </p:spTree>
    <p:extLst>
      <p:ext uri="{BB962C8B-B14F-4D97-AF65-F5344CB8AC3E}">
        <p14:creationId xmlns:p14="http://schemas.microsoft.com/office/powerpoint/2010/main" val="1147243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DHT jerárquicas</a:t>
            </a:r>
            <a:endParaRPr lang="es-MX" dirty="0"/>
          </a:p>
        </p:txBody>
      </p:sp>
      <p:sp>
        <p:nvSpPr>
          <p:cNvPr id="3" name="Marcador de contenido 2"/>
          <p:cNvSpPr>
            <a:spLocks noGrp="1"/>
          </p:cNvSpPr>
          <p:nvPr>
            <p:ph idx="1"/>
          </p:nvPr>
        </p:nvSpPr>
        <p:spPr/>
        <p:txBody>
          <a:bodyPr>
            <a:normAutofit/>
          </a:bodyPr>
          <a:lstStyle/>
          <a:p>
            <a:r>
              <a:rPr lang="es-MX" dirty="0" smtClean="0"/>
              <a:t>Kelips:</a:t>
            </a:r>
          </a:p>
          <a:p>
            <a:pPr lvl="1"/>
            <a:r>
              <a:rPr lang="es-MX" dirty="0" smtClean="0"/>
              <a:t>Búsqueda de archivos:</a:t>
            </a:r>
          </a:p>
          <a:p>
            <a:pPr lvl="2"/>
            <a:r>
              <a:rPr lang="es-MX" dirty="0" smtClean="0"/>
              <a:t>Para buscar un archivo se obtiene el hash del nombre del archivo módulo k. Esto dará el índice del grupo de afinidad donde se encuentra el nodo que contiene el archivo.</a:t>
            </a:r>
          </a:p>
          <a:p>
            <a:pPr lvl="2"/>
            <a:r>
              <a:rPr lang="es-MX" dirty="0" smtClean="0"/>
              <a:t>Entonces se enviará una solicitud de búsqueda al nodo topológicamente más cercano de ese grupo (basado en </a:t>
            </a:r>
            <a:r>
              <a:rPr lang="es-MX" dirty="0" err="1" smtClean="0"/>
              <a:t>Rtt</a:t>
            </a:r>
            <a:r>
              <a:rPr lang="es-MX" dirty="0" smtClean="0"/>
              <a:t>). Este nodo buscará en las </a:t>
            </a:r>
            <a:r>
              <a:rPr lang="es-MX" dirty="0" err="1" smtClean="0"/>
              <a:t>tuplas</a:t>
            </a:r>
            <a:r>
              <a:rPr lang="es-MX" dirty="0" smtClean="0"/>
              <a:t> de archivo para conocer que nodo del grupo tiene dicho archivo y devolverá la dirección y puerto de dicho nodo. </a:t>
            </a:r>
          </a:p>
          <a:p>
            <a:endParaRPr lang="es-MX" dirty="0"/>
          </a:p>
        </p:txBody>
      </p:sp>
      <p:sp>
        <p:nvSpPr>
          <p:cNvPr id="4" name="CuadroTexto 3"/>
          <p:cNvSpPr txBox="1"/>
          <p:nvPr/>
        </p:nvSpPr>
        <p:spPr>
          <a:xfrm>
            <a:off x="1413933" y="6239933"/>
            <a:ext cx="9287934" cy="369332"/>
          </a:xfrm>
          <a:prstGeom prst="rect">
            <a:avLst/>
          </a:prstGeom>
          <a:noFill/>
        </p:spPr>
        <p:txBody>
          <a:bodyPr wrap="square" rtlCol="0">
            <a:spAutoFit/>
          </a:bodyPr>
          <a:lstStyle/>
          <a:p>
            <a:r>
              <a:rPr lang="es-MX" dirty="0" smtClean="0"/>
              <a:t>*Fuente: http</a:t>
            </a:r>
            <a:r>
              <a:rPr lang="es-MX" dirty="0"/>
              <a:t>://iptps03.cs.berkeley.edu/final-papers/kelips.pdf</a:t>
            </a:r>
          </a:p>
        </p:txBody>
      </p:sp>
    </p:spTree>
    <p:extLst>
      <p:ext uri="{BB962C8B-B14F-4D97-AF65-F5344CB8AC3E}">
        <p14:creationId xmlns:p14="http://schemas.microsoft.com/office/powerpoint/2010/main" val="6671396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DHT jerárquicas</a:t>
            </a:r>
            <a:endParaRPr lang="es-MX" dirty="0"/>
          </a:p>
        </p:txBody>
      </p:sp>
      <p:sp>
        <p:nvSpPr>
          <p:cNvPr id="3" name="Marcador de contenido 2"/>
          <p:cNvSpPr>
            <a:spLocks noGrp="1"/>
          </p:cNvSpPr>
          <p:nvPr>
            <p:ph idx="1"/>
          </p:nvPr>
        </p:nvSpPr>
        <p:spPr/>
        <p:txBody>
          <a:bodyPr>
            <a:normAutofit/>
          </a:bodyPr>
          <a:lstStyle/>
          <a:p>
            <a:r>
              <a:rPr lang="es-MX" dirty="0" smtClean="0"/>
              <a:t>Kelips:</a:t>
            </a:r>
          </a:p>
          <a:p>
            <a:pPr lvl="1"/>
            <a:r>
              <a:rPr lang="es-MX" dirty="0" smtClean="0"/>
              <a:t>Ventajas:</a:t>
            </a:r>
          </a:p>
          <a:p>
            <a:pPr lvl="1"/>
            <a:r>
              <a:rPr lang="es-MX" dirty="0" smtClean="0"/>
              <a:t>Tanto la búsqueda de archivos, como la inserción de los mismos tienen un costo constante O(1).</a:t>
            </a:r>
          </a:p>
          <a:p>
            <a:endParaRPr lang="es-MX" dirty="0"/>
          </a:p>
        </p:txBody>
      </p:sp>
      <p:sp>
        <p:nvSpPr>
          <p:cNvPr id="4" name="CuadroTexto 3"/>
          <p:cNvSpPr txBox="1"/>
          <p:nvPr/>
        </p:nvSpPr>
        <p:spPr>
          <a:xfrm>
            <a:off x="1413933" y="6239933"/>
            <a:ext cx="9287934" cy="369332"/>
          </a:xfrm>
          <a:prstGeom prst="rect">
            <a:avLst/>
          </a:prstGeom>
          <a:noFill/>
        </p:spPr>
        <p:txBody>
          <a:bodyPr wrap="square" rtlCol="0">
            <a:spAutoFit/>
          </a:bodyPr>
          <a:lstStyle/>
          <a:p>
            <a:r>
              <a:rPr lang="es-MX" dirty="0" smtClean="0"/>
              <a:t>*Fuente: http</a:t>
            </a:r>
            <a:r>
              <a:rPr lang="es-MX" dirty="0"/>
              <a:t>://iptps03.cs.berkeley.edu/final-papers/kelips.pdf</a:t>
            </a:r>
          </a:p>
        </p:txBody>
      </p:sp>
    </p:spTree>
    <p:extLst>
      <p:ext uri="{BB962C8B-B14F-4D97-AF65-F5344CB8AC3E}">
        <p14:creationId xmlns:p14="http://schemas.microsoft.com/office/powerpoint/2010/main" val="2425592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Sistemas puros No </a:t>
            </a:r>
            <a:r>
              <a:rPr lang="es-MX" dirty="0" smtClean="0"/>
              <a:t>Estructurados (características)</a:t>
            </a:r>
            <a:endParaRPr lang="es-MX" dirty="0"/>
          </a:p>
        </p:txBody>
      </p:sp>
      <p:sp>
        <p:nvSpPr>
          <p:cNvPr id="3" name="Marcador de contenido 2"/>
          <p:cNvSpPr>
            <a:spLocks noGrp="1"/>
          </p:cNvSpPr>
          <p:nvPr>
            <p:ph idx="1"/>
          </p:nvPr>
        </p:nvSpPr>
        <p:spPr/>
        <p:txBody>
          <a:bodyPr/>
          <a:lstStyle/>
          <a:p>
            <a:r>
              <a:rPr lang="es-MX" dirty="0" smtClean="0"/>
              <a:t>Los nodos solo conocen a aquellos nodos con los cuales están directamente conectados, todos los demás nodos de la red son desconocidos.</a:t>
            </a:r>
          </a:p>
          <a:p>
            <a:r>
              <a:rPr lang="es-MX" dirty="0" smtClean="0"/>
              <a:t>La comunicación se realiza mediante la difusión de mensajes a los vecinos directos.</a:t>
            </a:r>
          </a:p>
          <a:p>
            <a:r>
              <a:rPr lang="es-MX" dirty="0" smtClean="0"/>
              <a:t>La búsqueda de recursos es totalmente descentralizada (</a:t>
            </a:r>
            <a:r>
              <a:rPr lang="es-MX" dirty="0" err="1" smtClean="0"/>
              <a:t>Gnutella</a:t>
            </a:r>
            <a:r>
              <a:rPr lang="es-MX" dirty="0" smtClean="0"/>
              <a:t> usa el algoritmo BFS(</a:t>
            </a:r>
            <a:r>
              <a:rPr lang="es-MX" i="1" dirty="0" err="1" smtClean="0"/>
              <a:t>Breadth</a:t>
            </a:r>
            <a:r>
              <a:rPr lang="es-MX" i="1" dirty="0" smtClean="0"/>
              <a:t> </a:t>
            </a:r>
            <a:r>
              <a:rPr lang="es-MX" i="1" dirty="0" err="1" smtClean="0"/>
              <a:t>First</a:t>
            </a:r>
            <a:r>
              <a:rPr lang="es-MX" i="1" dirty="0" smtClean="0"/>
              <a:t> </a:t>
            </a:r>
            <a:r>
              <a:rPr lang="es-MX" i="1" dirty="0" err="1" smtClean="0"/>
              <a:t>Search</a:t>
            </a:r>
            <a:r>
              <a:rPr lang="es-MX" dirty="0" smtClean="0"/>
              <a:t>)).</a:t>
            </a:r>
          </a:p>
          <a:p>
            <a:pPr lvl="1"/>
            <a:r>
              <a:rPr lang="es-MX" dirty="0" smtClean="0"/>
              <a:t>Un nodo que desea localizar un recurso envía una petición a todos sus vecinos quienes a su vez la reenvían a todos sus vecinos (inundación).</a:t>
            </a:r>
            <a:endParaRPr lang="es-MX" dirty="0"/>
          </a:p>
        </p:txBody>
      </p:sp>
    </p:spTree>
    <p:extLst>
      <p:ext uri="{BB962C8B-B14F-4D97-AF65-F5344CB8AC3E}">
        <p14:creationId xmlns:p14="http://schemas.microsoft.com/office/powerpoint/2010/main" val="2309946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Sistemas puros No Estructurados (características)</a:t>
            </a:r>
          </a:p>
        </p:txBody>
      </p:sp>
      <p:sp>
        <p:nvSpPr>
          <p:cNvPr id="3" name="Marcador de contenido 2"/>
          <p:cNvSpPr>
            <a:spLocks noGrp="1"/>
          </p:cNvSpPr>
          <p:nvPr>
            <p:ph idx="1"/>
          </p:nvPr>
        </p:nvSpPr>
        <p:spPr/>
        <p:txBody>
          <a:bodyPr/>
          <a:lstStyle/>
          <a:p>
            <a:r>
              <a:rPr lang="es-MX" dirty="0" smtClean="0"/>
              <a:t>Una desventaja es la generación de mucho tráfico.</a:t>
            </a:r>
          </a:p>
          <a:p>
            <a:r>
              <a:rPr lang="es-MX" dirty="0" smtClean="0"/>
              <a:t>Para solucionarlo se usa un campo TTL y así limitar la cantidad de mensajes inundados.</a:t>
            </a:r>
          </a:p>
          <a:p>
            <a:r>
              <a:rPr lang="es-MX" dirty="0" smtClean="0"/>
              <a:t>Las ventajas son robustez, tolerancia a fallos y balanceo de carga.</a:t>
            </a:r>
          </a:p>
          <a:p>
            <a:r>
              <a:rPr lang="es-MX" dirty="0" smtClean="0"/>
              <a:t>Otra desventaja es la búsqueda de recursos escasos, ya que éste podría encontrarse en un par más allá del valor establecido en el TTL</a:t>
            </a:r>
            <a:endParaRPr lang="es-MX" dirty="0"/>
          </a:p>
        </p:txBody>
      </p:sp>
      <p:sp>
        <p:nvSpPr>
          <p:cNvPr id="4" name="CuadroTexto 3"/>
          <p:cNvSpPr txBox="1"/>
          <p:nvPr/>
        </p:nvSpPr>
        <p:spPr>
          <a:xfrm>
            <a:off x="1089212" y="6320118"/>
            <a:ext cx="9488880" cy="369332"/>
          </a:xfrm>
          <a:prstGeom prst="rect">
            <a:avLst/>
          </a:prstGeom>
          <a:noFill/>
        </p:spPr>
        <p:txBody>
          <a:bodyPr wrap="none" rtlCol="0">
            <a:spAutoFit/>
          </a:bodyPr>
          <a:lstStyle/>
          <a:p>
            <a:r>
              <a:rPr lang="es-MX" dirty="0"/>
              <a:t>*Fuente: https://postgrado.info.unlp.edu.ar/wp-content/uploads/2017/11/Corbalan_Leonardo.pdf</a:t>
            </a:r>
          </a:p>
        </p:txBody>
      </p:sp>
    </p:spTree>
    <p:extLst>
      <p:ext uri="{BB962C8B-B14F-4D97-AF65-F5344CB8AC3E}">
        <p14:creationId xmlns:p14="http://schemas.microsoft.com/office/powerpoint/2010/main" val="2589829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Sistemas </a:t>
            </a:r>
            <a:r>
              <a:rPr lang="es-MX" dirty="0" smtClean="0"/>
              <a:t>puros </a:t>
            </a:r>
            <a:r>
              <a:rPr lang="es-MX" dirty="0"/>
              <a:t>Estructurados</a:t>
            </a:r>
          </a:p>
        </p:txBody>
      </p:sp>
      <p:sp>
        <p:nvSpPr>
          <p:cNvPr id="3" name="Marcador de contenido 2"/>
          <p:cNvSpPr>
            <a:spLocks noGrp="1"/>
          </p:cNvSpPr>
          <p:nvPr>
            <p:ph idx="1"/>
          </p:nvPr>
        </p:nvSpPr>
        <p:spPr/>
        <p:txBody>
          <a:bodyPr/>
          <a:lstStyle/>
          <a:p>
            <a:r>
              <a:rPr lang="es-MX" dirty="0" smtClean="0"/>
              <a:t>Estas redes mantienen el índice de los recursos compartidos en tablas Hash distribuidas (DHT).</a:t>
            </a:r>
          </a:p>
          <a:p>
            <a:r>
              <a:rPr lang="es-MX" dirty="0" smtClean="0"/>
              <a:t>Cada par se encarga de mantener actualizada una parte del índice total de los recursos compartidos</a:t>
            </a:r>
          </a:p>
          <a:p>
            <a:r>
              <a:rPr lang="es-MX" dirty="0" err="1" smtClean="0"/>
              <a:t>Chord</a:t>
            </a:r>
            <a:r>
              <a:rPr lang="es-MX" dirty="0" smtClean="0"/>
              <a:t>, </a:t>
            </a:r>
            <a:r>
              <a:rPr lang="es-MX" dirty="0" err="1" smtClean="0"/>
              <a:t>Tapestry</a:t>
            </a:r>
            <a:r>
              <a:rPr lang="es-MX" dirty="0" smtClean="0"/>
              <a:t>, CAN, </a:t>
            </a:r>
            <a:r>
              <a:rPr lang="es-MX" dirty="0" err="1" smtClean="0"/>
              <a:t>Pastry</a:t>
            </a:r>
            <a:r>
              <a:rPr lang="es-MX" dirty="0" smtClean="0"/>
              <a:t>, </a:t>
            </a:r>
            <a:r>
              <a:rPr lang="es-MX" dirty="0" err="1" smtClean="0"/>
              <a:t>Kademlia</a:t>
            </a:r>
            <a:r>
              <a:rPr lang="es-MX" dirty="0" smtClean="0"/>
              <a:t> son ejemplos de este tipo de redes.</a:t>
            </a:r>
          </a:p>
          <a:p>
            <a:r>
              <a:rPr lang="es-MX" dirty="0" smtClean="0"/>
              <a:t>En estas redes se usan además funciones hash para asignar valores (de 64 bits; k=64) a cada recurso y facilitar su ubicación en la tabla (ubicación = dirección IP del par que lo tiene). </a:t>
            </a:r>
            <a:endParaRPr lang="es-MX" dirty="0"/>
          </a:p>
        </p:txBody>
      </p:sp>
      <p:sp>
        <p:nvSpPr>
          <p:cNvPr id="4" name="CuadroTexto 3"/>
          <p:cNvSpPr txBox="1"/>
          <p:nvPr/>
        </p:nvSpPr>
        <p:spPr>
          <a:xfrm>
            <a:off x="1089212" y="6320118"/>
            <a:ext cx="9488880" cy="369332"/>
          </a:xfrm>
          <a:prstGeom prst="rect">
            <a:avLst/>
          </a:prstGeom>
          <a:noFill/>
        </p:spPr>
        <p:txBody>
          <a:bodyPr wrap="none" rtlCol="0">
            <a:spAutoFit/>
          </a:bodyPr>
          <a:lstStyle/>
          <a:p>
            <a:r>
              <a:rPr lang="es-MX" dirty="0"/>
              <a:t>*Fuente: https://postgrado.info.unlp.edu.ar/wp-content/uploads/2017/11/Corbalan_Leonardo.pdf</a:t>
            </a:r>
          </a:p>
        </p:txBody>
      </p:sp>
    </p:spTree>
    <p:extLst>
      <p:ext uri="{BB962C8B-B14F-4D97-AF65-F5344CB8AC3E}">
        <p14:creationId xmlns:p14="http://schemas.microsoft.com/office/powerpoint/2010/main" val="242728225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14619</TotalTime>
  <Words>5241</Words>
  <Application>Microsoft Office PowerPoint</Application>
  <PresentationFormat>Panorámica</PresentationFormat>
  <Paragraphs>606</Paragraphs>
  <Slides>64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64</vt:i4>
      </vt:variant>
    </vt:vector>
  </HeadingPairs>
  <TitlesOfParts>
    <vt:vector size="69" baseType="lpstr">
      <vt:lpstr>Arial</vt:lpstr>
      <vt:lpstr>Calibri</vt:lpstr>
      <vt:lpstr>Calibri Light</vt:lpstr>
      <vt:lpstr>Cambria Math</vt:lpstr>
      <vt:lpstr>Tema de Office</vt:lpstr>
      <vt:lpstr>Aplicaciones P2P</vt:lpstr>
      <vt:lpstr>Peer to Peer</vt:lpstr>
      <vt:lpstr>Usos</vt:lpstr>
      <vt:lpstr>Tipos de sistemas P2P</vt:lpstr>
      <vt:lpstr>Sistemas puros No Estructurados</vt:lpstr>
      <vt:lpstr>Sistemas puros No Estructurados</vt:lpstr>
      <vt:lpstr>Sistemas puros No Estructurados (características)</vt:lpstr>
      <vt:lpstr>Sistemas puros No Estructurados (características)</vt:lpstr>
      <vt:lpstr>Sistemas puros Estructurados</vt:lpstr>
      <vt:lpstr>Presentación de PowerPoint</vt:lpstr>
      <vt:lpstr>Estructura de anillo de una red p2p basada en DHT</vt:lpstr>
      <vt:lpstr>Almacenamiento de un recurso</vt:lpstr>
      <vt:lpstr>Sistemas P2P híbridos</vt:lpstr>
      <vt:lpstr>Sistemas P2P híbridos (continuación)</vt:lpstr>
      <vt:lpstr>Arquitecturas de sistemas distribuidos a gran escala</vt:lpstr>
      <vt:lpstr>Remote Procedure Call</vt:lpstr>
      <vt:lpstr>RPC(Mecanismo de operación)</vt:lpstr>
      <vt:lpstr>RPC (consideraciones)</vt:lpstr>
      <vt:lpstr>Modelo Cliente /Servidor </vt:lpstr>
      <vt:lpstr>Modelo cliente/Servidor (Consideraciones)</vt:lpstr>
      <vt:lpstr>Modelo Maestro/Esclavo </vt:lpstr>
      <vt:lpstr>Modelo Maestro/Esclavo (Consideraciones)</vt:lpstr>
      <vt:lpstr>Modelo Peer to Peer </vt:lpstr>
      <vt:lpstr>Presentación de PowerPoint</vt:lpstr>
      <vt:lpstr>Algoritmos de búsqueda en sistemas P2P</vt:lpstr>
      <vt:lpstr>Algoritmos de búsqueda en sistemas p2p</vt:lpstr>
      <vt:lpstr>Características deseables de algoritmos de búsqeda en sistemas P2P</vt:lpstr>
      <vt:lpstr>Algoritmos de búsqueda en sistemas p2p no estructurados</vt:lpstr>
      <vt:lpstr>Algoritmos de búsqueda en sistemas p2p no estructurados (continuación)</vt:lpstr>
      <vt:lpstr>Algoritmos de búsqueda en sistemas p2p no estructurados (continuación)</vt:lpstr>
      <vt:lpstr>Algoritmos de búsqueda en sistemas p2p no estructurados (continuación)</vt:lpstr>
      <vt:lpstr>Algoritmos de búsqueda en sistemas p2p no estructurados (continuación)</vt:lpstr>
      <vt:lpstr>Algoritmos de búsqueda en sistemas p2p no estructurados (continuación)</vt:lpstr>
      <vt:lpstr>Algoritmos de búsqueda en sistemas p2p no estructurados (continuación)</vt:lpstr>
      <vt:lpstr>Algoritmos de búsqueda en sistemas p2p no estructurados (continuación)</vt:lpstr>
      <vt:lpstr>Algoritmos de búsqueda en sistemas p2p no estructurados (continuación)</vt:lpstr>
      <vt:lpstr>Algoritmos de búsqueda en sistemas p2p no estructurados (continuación)</vt:lpstr>
      <vt:lpstr>Algoritmos de búsqueda en sistemas p2p no estructurados (continuación)</vt:lpstr>
      <vt:lpstr>Algoritmos de búsqueda en sistemas p2p no estructurados (continuación)</vt:lpstr>
      <vt:lpstr>Algoritmos de búsqueda en sistemas p2p no estructurados (continuación)</vt:lpstr>
      <vt:lpstr>Algoritmos de búsqueda en sistemas p2p no estructurados (continuación)</vt:lpstr>
      <vt:lpstr>Algoritmos de búsqueda en sistemas p2p no estructurados (continuación)</vt:lpstr>
      <vt:lpstr>Algoritmos de búsqueda en sistemas p2p no estructurados (continuación)</vt:lpstr>
      <vt:lpstr>Algoritmos de búsqueda en sistemas p2p no estructurados (continuación)</vt:lpstr>
      <vt:lpstr>Algoritmos de búsqueda en sistemas p2p no estructurados (continuación)</vt:lpstr>
      <vt:lpstr>Algoritmos de búsqueda en sistemas p2p no estructurados (continuación)</vt:lpstr>
      <vt:lpstr>Algoritmos de búsqueda en sistemas p2p no estructurados (continuación)</vt:lpstr>
      <vt:lpstr>Algoritmos de búsqueda en sistemas p2p no estructurados (continuación)</vt:lpstr>
      <vt:lpstr>Algoritmos de búsqueda en sistemas p2p no estructurados (continuación)</vt:lpstr>
      <vt:lpstr>Algoritmos de búsqueda en sistemas p2p no estructurados (continuación)</vt:lpstr>
      <vt:lpstr>Algoritmos de búsqueda en sistemas p2p no estructurados (continuación)</vt:lpstr>
      <vt:lpstr>Algoritmos de búsqueda en sistemas p2p estructurados</vt:lpstr>
      <vt:lpstr>Algoritmos de búsqueda en sistemas p2p estructurados(continuación).</vt:lpstr>
      <vt:lpstr>DHT no jerárquicas (planas)</vt:lpstr>
      <vt:lpstr>DHT no jerárquicas (planas)</vt:lpstr>
      <vt:lpstr>DHT jerárquicas</vt:lpstr>
      <vt:lpstr>DHT jerárquicas</vt:lpstr>
      <vt:lpstr>DHT jerárquicas</vt:lpstr>
      <vt:lpstr>DHT jerárquicas</vt:lpstr>
      <vt:lpstr>DHT jerárquicas</vt:lpstr>
      <vt:lpstr>DHT jerárquicas</vt:lpstr>
      <vt:lpstr>DHT jerárquicas</vt:lpstr>
      <vt:lpstr>DHT jerárquicas</vt:lpstr>
      <vt:lpstr>DHT jerárquicas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P2P</dc:title>
  <dc:creator>axel</dc:creator>
  <cp:lastModifiedBy>axel axel</cp:lastModifiedBy>
  <cp:revision>167</cp:revision>
  <dcterms:created xsi:type="dcterms:W3CDTF">2018-06-03T00:11:23Z</dcterms:created>
  <dcterms:modified xsi:type="dcterms:W3CDTF">2019-11-07T13:46:50Z</dcterms:modified>
</cp:coreProperties>
</file>