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s-MX" sz="6000">
                <a:solidFill>
                  <a:srgbClr val="000000"/>
                </a:solidFill>
                <a:latin typeface="Calibri Light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11/23/17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A947D1B-60EB-42D2-AA14-A5830FC2F7CE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4400">
                <a:solidFill>
                  <a:srgbClr val="000000"/>
                </a:solidFill>
                <a:latin typeface="Calibri Light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Seventh Outline LevelHaga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MX" sz="2400">
                <a:solidFill>
                  <a:srgbClr val="000000"/>
                </a:solidFill>
                <a:latin typeface="Calibri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s-MX" sz="2000">
                <a:solidFill>
                  <a:srgbClr val="000000"/>
                </a:solidFill>
                <a:latin typeface="Calibri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s-MX">
                <a:solidFill>
                  <a:srgbClr val="000000"/>
                </a:solidFill>
                <a:latin typeface="Calibri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s-MX">
                <a:solidFill>
                  <a:srgbClr val="000000"/>
                </a:solidFill>
                <a:latin typeface="Calibri"/>
              </a:rPr>
              <a:t>Quinto nivel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11/23/17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06877CB-DCFB-42F9-8E25-CA8E0CD6C03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s-MX" sz="6000">
                <a:solidFill>
                  <a:srgbClr val="000000"/>
                </a:solidFill>
                <a:latin typeface="Calibri Light"/>
              </a:rPr>
              <a:t>Remote Procedure Call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"/>
              </a:rPr>
              <a:t>(RPC)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4400">
                <a:solidFill>
                  <a:srgbClr val="000000"/>
                </a:solidFill>
                <a:latin typeface="Calibri Light"/>
              </a:rPr>
              <a:t>ONC RPC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ONC-RPC cuenta con los siguientes componentes: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rpcgen: un compilador que toma la definición de la interfaz de un procedimiento remoto y genera el “stub” del cliente y el “stub” del servidor.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XDR (eXternal Data Representation): un estándar para la descripción y codificación de datos que garantiza portabilidad entre sistemas de arquitecturas diferentes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Una biblioteca que maneja todos los detalles 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4400">
                <a:solidFill>
                  <a:srgbClr val="000000"/>
                </a:solidFill>
                <a:latin typeface="Calibri Light"/>
              </a:rPr>
              <a:t>XDR (eXternal Data Representation)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XDR es un protocolo estándar para la descripción y codificación de datos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Útil para transferir datos entre diferentes arquitecturas computacionales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Encaja dentro de la capa de presentación del modelo OSI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Utiliza “Implicit Typing” (sólo viaja el valor de la variable por la red)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Utiliza un lenguaje (similar a C) para describir los formatos de los datos. No es un lenguaje de programación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RPC lo utiliza y extiende para describir su formato de datos y declarar procedimientos remotos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Se asume como unidad fundamental de información el byte (= 8 bits) y que es portable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7934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4400">
                <a:solidFill>
                  <a:srgbClr val="000000"/>
                </a:solidFill>
                <a:latin typeface="Calibri Light"/>
              </a:rPr>
              <a:t>XDR (eXternal Data Representation)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838080" y="1387800"/>
            <a:ext cx="10515240" cy="520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MX" sz="2400">
                <a:solidFill>
                  <a:srgbClr val="000000"/>
                </a:solidFill>
                <a:latin typeface="Calibri"/>
              </a:rPr>
              <a:t>Algunos Tipos de Datos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400">
                <a:solidFill>
                  <a:srgbClr val="000000"/>
                </a:solidFill>
                <a:latin typeface="Calibri"/>
              </a:rPr>
              <a:t>Entero con signo:</a:t>
            </a:r>
            <a:endParaRPr/>
          </a:p>
          <a:p>
            <a:pPr>
              <a:lnSpc>
                <a:spcPct val="100000"/>
              </a:lnSpc>
            </a:pPr>
            <a:r>
              <a:rPr lang="es-MX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s-MX" sz="2400">
                <a:solidFill>
                  <a:srgbClr val="000000"/>
                </a:solidFill>
                <a:latin typeface="Calibri"/>
              </a:rPr>
              <a:t>Rango: [-2147483648, 2147483647] (32 bits) </a:t>
            </a:r>
            <a:endParaRPr/>
          </a:p>
          <a:p>
            <a:pPr>
              <a:lnSpc>
                <a:spcPct val="100000"/>
              </a:lnSpc>
            </a:pPr>
            <a:r>
              <a:rPr lang="es-MX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s-MX" sz="2400">
                <a:solidFill>
                  <a:srgbClr val="000000"/>
                </a:solidFill>
                <a:latin typeface="Calibri"/>
              </a:rPr>
              <a:t>Representación: Complemento a 2 </a:t>
            </a:r>
            <a:endParaRPr/>
          </a:p>
          <a:p>
            <a:pPr>
              <a:lnSpc>
                <a:spcPct val="100000"/>
              </a:lnSpc>
            </a:pPr>
            <a:r>
              <a:rPr lang="es-MX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s-MX" sz="2400">
                <a:solidFill>
                  <a:srgbClr val="000000"/>
                </a:solidFill>
                <a:latin typeface="Calibri"/>
              </a:rPr>
              <a:t>Declaración: int identifier;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400">
                <a:solidFill>
                  <a:srgbClr val="000000"/>
                </a:solidFill>
                <a:latin typeface="Calibri"/>
              </a:rPr>
              <a:t>Entero sin signo:</a:t>
            </a:r>
            <a:endParaRPr/>
          </a:p>
          <a:p>
            <a:pPr>
              <a:lnSpc>
                <a:spcPct val="100000"/>
              </a:lnSpc>
            </a:pPr>
            <a:r>
              <a:rPr lang="es-MX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s-MX" sz="2400">
                <a:solidFill>
                  <a:srgbClr val="000000"/>
                </a:solidFill>
                <a:latin typeface="Calibri"/>
              </a:rPr>
              <a:t>Rango: [0, 4294967295] (32 bits) </a:t>
            </a:r>
            <a:endParaRPr/>
          </a:p>
          <a:p>
            <a:pPr>
              <a:lnSpc>
                <a:spcPct val="100000"/>
              </a:lnSpc>
            </a:pPr>
            <a:r>
              <a:rPr lang="es-MX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s-MX" sz="2400">
                <a:solidFill>
                  <a:srgbClr val="000000"/>
                </a:solidFill>
                <a:latin typeface="Calibri"/>
              </a:rPr>
              <a:t>Declaración: unsigned int identifier;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400">
                <a:solidFill>
                  <a:srgbClr val="000000"/>
                </a:solidFill>
                <a:latin typeface="Calibri"/>
              </a:rPr>
              <a:t>Enteros de 64 bits:</a:t>
            </a:r>
            <a:endParaRPr/>
          </a:p>
          <a:p>
            <a:pPr>
              <a:lnSpc>
                <a:spcPct val="100000"/>
              </a:lnSpc>
            </a:pPr>
            <a:r>
              <a:rPr lang="es-MX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s-MX" sz="2400">
                <a:solidFill>
                  <a:srgbClr val="000000"/>
                </a:solidFill>
                <a:latin typeface="Calibri"/>
              </a:rPr>
              <a:t>Declaración: hyper identifier; unsigned hyper identifier;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4400">
                <a:solidFill>
                  <a:srgbClr val="000000"/>
                </a:solidFill>
                <a:latin typeface="Calibri Light"/>
              </a:rPr>
              <a:t>XDR (eXternal Data Representation)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Algunos Tipos de Datos 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Enumeración: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Tiene la misma representación de los enteros con signo. 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Declaración: enum {name-identifier=constant,...} identifier;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Ejemplo: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enum {RED=2,YELLOW=3,BLUE=5} colors;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4400">
                <a:solidFill>
                  <a:srgbClr val="000000"/>
                </a:solidFill>
                <a:latin typeface="Calibri Light"/>
              </a:rPr>
              <a:t>XDR (eXternal Data Representation)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Algunos Tipos de Datos :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Punto Flotante de Presición Simple 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Codificación: IEEE 754 (32 bits) 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Declaración: float identifier;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Punto Flotante de Doble Presición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Codificación: IEEE 754 (64 bits) 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Declaración: double identifier; 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4400">
                <a:solidFill>
                  <a:srgbClr val="000000"/>
                </a:solidFill>
                <a:latin typeface="Calibri Light"/>
              </a:rPr>
              <a:t>XDR (eXternal Data Representation)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Algunos Tipos de Datos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Arreglo 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Declaración: 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type-name identifier[n]; (Arreglo de longitud fija) 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type-name identifier; (Arreglo de longitud variable)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Estructura 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Declaración: 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struct { component-declaration-A; 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                 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component-declaration-B;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          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... } identifier; 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4400">
                <a:solidFill>
                  <a:srgbClr val="000000"/>
                </a:solidFill>
                <a:latin typeface="Calibri Light"/>
              </a:rPr>
              <a:t>XDR (eXternal Data Representation)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Cadenas de caracteres: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Declaración: string object;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133200"/>
            <a:ext cx="10515240" cy="6778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s-MX" sz="2800">
                <a:solidFill>
                  <a:srgbClr val="000000"/>
                </a:solidFill>
                <a:latin typeface="Calibri Light"/>
              </a:rPr>
              <a:t>XDR (eXternal Data Representation)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838080" y="811440"/>
            <a:ext cx="10515240" cy="5949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MX" sz="2000">
                <a:solidFill>
                  <a:srgbClr val="000000"/>
                </a:solidFill>
                <a:latin typeface="Calibri"/>
              </a:rPr>
              <a:t>ONC-RPC es un protocolo de mensajes especificado en XDR . El lenguaje especificado por RPC es idéntico al lenguaje de XDR, excepto que agrega la definición de “programa” </a:t>
            </a:r>
            <a:endParaRPr/>
          </a:p>
          <a:p>
            <a:pPr>
              <a:lnSpc>
                <a:spcPct val="100000"/>
              </a:lnSpc>
            </a:pPr>
            <a:r>
              <a:rPr lang="es-MX" sz="2000">
                <a:solidFill>
                  <a:srgbClr val="000000"/>
                </a:solidFill>
                <a:latin typeface="Calibri"/>
              </a:rPr>
              <a:t>program-def: </a:t>
            </a:r>
            <a:endParaRPr/>
          </a:p>
          <a:p>
            <a:pPr>
              <a:lnSpc>
                <a:spcPct val="100000"/>
              </a:lnSpc>
            </a:pPr>
            <a:r>
              <a:rPr lang="es-MX" sz="2000">
                <a:solidFill>
                  <a:srgbClr val="000000"/>
                </a:solidFill>
                <a:latin typeface="Calibri"/>
              </a:rPr>
              <a:t>   </a:t>
            </a:r>
            <a:r>
              <a:rPr lang="es-MX" sz="2000">
                <a:solidFill>
                  <a:srgbClr val="000000"/>
                </a:solidFill>
                <a:latin typeface="Calibri"/>
              </a:rPr>
              <a:t>"program" identifier "{“</a:t>
            </a:r>
            <a:endParaRPr/>
          </a:p>
          <a:p>
            <a:pPr>
              <a:lnSpc>
                <a:spcPct val="100000"/>
              </a:lnSpc>
            </a:pPr>
            <a:r>
              <a:rPr lang="es-MX" sz="2000">
                <a:solidFill>
                  <a:srgbClr val="000000"/>
                </a:solidFill>
                <a:latin typeface="Calibri"/>
              </a:rPr>
              <a:t>         </a:t>
            </a:r>
            <a:r>
              <a:rPr lang="es-MX" sz="2000">
                <a:solidFill>
                  <a:srgbClr val="000000"/>
                </a:solidFill>
                <a:latin typeface="Calibri"/>
              </a:rPr>
              <a:t>version-def </a:t>
            </a:r>
            <a:endParaRPr/>
          </a:p>
          <a:p>
            <a:pPr>
              <a:lnSpc>
                <a:spcPct val="100000"/>
              </a:lnSpc>
            </a:pPr>
            <a:r>
              <a:rPr lang="es-MX" sz="2000">
                <a:solidFill>
                  <a:srgbClr val="000000"/>
                </a:solidFill>
                <a:latin typeface="Calibri"/>
              </a:rPr>
              <a:t>         </a:t>
            </a:r>
            <a:r>
              <a:rPr lang="es-MX" sz="2000">
                <a:solidFill>
                  <a:srgbClr val="000000"/>
                </a:solidFill>
                <a:latin typeface="Calibri"/>
              </a:rPr>
              <a:t>version-def * </a:t>
            </a:r>
            <a:endParaRPr/>
          </a:p>
          <a:p>
            <a:pPr>
              <a:lnSpc>
                <a:spcPct val="100000"/>
              </a:lnSpc>
            </a:pPr>
            <a:r>
              <a:rPr lang="es-MX" sz="2000">
                <a:solidFill>
                  <a:srgbClr val="000000"/>
                </a:solidFill>
                <a:latin typeface="Calibri"/>
              </a:rPr>
              <a:t>"}" "=" constant ";" </a:t>
            </a:r>
            <a:endParaRPr/>
          </a:p>
          <a:p>
            <a:pPr>
              <a:lnSpc>
                <a:spcPct val="100000"/>
              </a:lnSpc>
            </a:pPr>
            <a:r>
              <a:rPr lang="es-MX" sz="2000">
                <a:solidFill>
                  <a:srgbClr val="000000"/>
                </a:solidFill>
                <a:latin typeface="Calibri"/>
              </a:rPr>
              <a:t>version-def: </a:t>
            </a:r>
            <a:endParaRPr/>
          </a:p>
          <a:p>
            <a:pPr>
              <a:lnSpc>
                <a:spcPct val="100000"/>
              </a:lnSpc>
            </a:pPr>
            <a:r>
              <a:rPr lang="es-MX" sz="2000">
                <a:solidFill>
                  <a:srgbClr val="000000"/>
                </a:solidFill>
                <a:latin typeface="Calibri"/>
              </a:rPr>
              <a:t>   </a:t>
            </a:r>
            <a:r>
              <a:rPr lang="es-MX" sz="2000">
                <a:solidFill>
                  <a:srgbClr val="000000"/>
                </a:solidFill>
                <a:latin typeface="Calibri"/>
              </a:rPr>
              <a:t>"version" identifier "{“</a:t>
            </a:r>
            <a:endParaRPr/>
          </a:p>
          <a:p>
            <a:pPr>
              <a:lnSpc>
                <a:spcPct val="100000"/>
              </a:lnSpc>
            </a:pPr>
            <a:r>
              <a:rPr lang="es-MX" sz="2000">
                <a:solidFill>
                  <a:srgbClr val="000000"/>
                </a:solidFill>
                <a:latin typeface="Calibri"/>
              </a:rPr>
              <a:t>       </a:t>
            </a:r>
            <a:r>
              <a:rPr lang="es-MX" sz="2000">
                <a:solidFill>
                  <a:srgbClr val="000000"/>
                </a:solidFill>
                <a:latin typeface="Calibri"/>
              </a:rPr>
              <a:t>procedure-def </a:t>
            </a:r>
            <a:endParaRPr/>
          </a:p>
          <a:p>
            <a:pPr>
              <a:lnSpc>
                <a:spcPct val="100000"/>
              </a:lnSpc>
            </a:pPr>
            <a:r>
              <a:rPr lang="es-MX" sz="2000">
                <a:solidFill>
                  <a:srgbClr val="000000"/>
                </a:solidFill>
                <a:latin typeface="Calibri"/>
              </a:rPr>
              <a:t>       </a:t>
            </a:r>
            <a:r>
              <a:rPr lang="es-MX" sz="2000">
                <a:solidFill>
                  <a:srgbClr val="000000"/>
                </a:solidFill>
                <a:latin typeface="Calibri"/>
              </a:rPr>
              <a:t>procedure-def *</a:t>
            </a:r>
            <a:endParaRPr/>
          </a:p>
          <a:p>
            <a:pPr>
              <a:lnSpc>
                <a:spcPct val="100000"/>
              </a:lnSpc>
            </a:pPr>
            <a:r>
              <a:rPr lang="es-MX" sz="2000">
                <a:solidFill>
                  <a:srgbClr val="000000"/>
                </a:solidFill>
                <a:latin typeface="Calibri"/>
              </a:rPr>
              <a:t>    </a:t>
            </a:r>
            <a:r>
              <a:rPr lang="es-MX" sz="2000">
                <a:solidFill>
                  <a:srgbClr val="000000"/>
                </a:solidFill>
                <a:latin typeface="Calibri"/>
              </a:rPr>
              <a:t>"}" "=" constant ";" </a:t>
            </a:r>
            <a:endParaRPr/>
          </a:p>
          <a:p>
            <a:pPr>
              <a:lnSpc>
                <a:spcPct val="100000"/>
              </a:lnSpc>
            </a:pPr>
            <a:r>
              <a:rPr lang="es-MX" sz="2000">
                <a:solidFill>
                  <a:srgbClr val="000000"/>
                </a:solidFill>
                <a:latin typeface="Calibri"/>
              </a:rPr>
              <a:t>procedure-def: </a:t>
            </a:r>
            <a:endParaRPr/>
          </a:p>
          <a:p>
            <a:pPr>
              <a:lnSpc>
                <a:spcPct val="100000"/>
              </a:lnSpc>
            </a:pPr>
            <a:r>
              <a:rPr lang="es-MX" sz="2000">
                <a:solidFill>
                  <a:srgbClr val="000000"/>
                </a:solidFill>
                <a:latin typeface="Calibri"/>
              </a:rPr>
              <a:t>      </a:t>
            </a:r>
            <a:r>
              <a:rPr lang="es-MX" sz="2000">
                <a:solidFill>
                  <a:srgbClr val="000000"/>
                </a:solidFill>
                <a:latin typeface="Calibri"/>
              </a:rPr>
              <a:t>type-specifier identifier "(" type-specifier</a:t>
            </a:r>
            <a:endParaRPr/>
          </a:p>
          <a:p>
            <a:pPr>
              <a:lnSpc>
                <a:spcPct val="100000"/>
              </a:lnSpc>
            </a:pPr>
            <a:r>
              <a:rPr lang="es-MX" sz="2000">
                <a:solidFill>
                  <a:srgbClr val="000000"/>
                </a:solidFill>
                <a:latin typeface="Calibri"/>
              </a:rPr>
              <a:t>     </a:t>
            </a:r>
            <a:r>
              <a:rPr lang="es-MX" sz="2000">
                <a:solidFill>
                  <a:srgbClr val="000000"/>
                </a:solidFill>
                <a:latin typeface="Calibri"/>
              </a:rPr>
              <a:t>("," type-specifier )* ")" "=" constant ";"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4400">
                <a:solidFill>
                  <a:srgbClr val="000000"/>
                </a:solidFill>
                <a:latin typeface="Calibri Light"/>
              </a:rPr>
              <a:t>Portmap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Es un servicio demonio encargado de mapear tuplas #Programa/#versión hacia números de puerto para una versión determinada de algún programa. Siempre se ejecuta en el puerto 111 de TCP/UDP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#rpcinfo –p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#sudo apt-get install rpcbind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6004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4400">
                <a:solidFill>
                  <a:srgbClr val="000000"/>
                </a:solidFill>
                <a:latin typeface="Calibri Light"/>
              </a:rPr>
              <a:t>Registro y localización de un servicio RPC</a:t>
            </a:r>
            <a:endParaRPr/>
          </a:p>
        </p:txBody>
      </p:sp>
      <p:pic>
        <p:nvPicPr>
          <p:cNvPr id="113" name="Imagen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48440" y="1052640"/>
            <a:ext cx="7776000" cy="555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4400">
                <a:solidFill>
                  <a:srgbClr val="000000"/>
                </a:solidFill>
                <a:latin typeface="Calibri Light"/>
              </a:rPr>
              <a:t>¿Qué es RPC?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Es un protocolo que permite a un programa ejecutar código  en otra máquina remota sin tener que preocuparse por los mecanismos de comunicación entre ambas máquinas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6649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s-MX" sz="3200">
                <a:solidFill>
                  <a:srgbClr val="000000"/>
                </a:solidFill>
                <a:latin typeface="Calibri Light"/>
              </a:rPr>
              <a:t>Asignación de los números de programa en los RPCs de SUN</a:t>
            </a:r>
            <a:endParaRPr/>
          </a:p>
        </p:txBody>
      </p:sp>
      <p:graphicFrame>
        <p:nvGraphicFramePr>
          <p:cNvPr id="115" name="Table 2"/>
          <p:cNvGraphicFramePr/>
          <p:nvPr/>
        </p:nvGraphicFramePr>
        <p:xfrm>
          <a:off x="1439280" y="2189520"/>
          <a:ext cx="8863200" cy="2360520"/>
        </p:xfrm>
        <a:graphic>
          <a:graphicData uri="http://schemas.openxmlformats.org/drawingml/2006/table">
            <a:tbl>
              <a:tblPr/>
              <a:tblGrid>
                <a:gridCol w="2954520"/>
                <a:gridCol w="2954520"/>
                <a:gridCol w="2954520"/>
              </a:tblGrid>
              <a:tr h="433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Desde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Hasta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Designado por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0x00000000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0x1FFFFFFF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SUN Microsystems Inc.</a:t>
                      </a:r>
                      <a:endParaRPr/>
                    </a:p>
                  </a:txBody>
                  <a:tcPr/>
                </a:tc>
              </a:tr>
              <a:tr h="43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0x20000000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0x3FFFFFFF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Usuario</a:t>
                      </a:r>
                      <a:endParaRPr/>
                    </a:p>
                  </a:txBody>
                  <a:tcPr/>
                </a:tc>
              </a:tr>
              <a:tr h="43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0x40000000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0x5FFFFFFF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Sin uso</a:t>
                      </a:r>
                      <a:endParaRPr/>
                    </a:p>
                  </a:txBody>
                  <a:tcPr/>
                </a:tc>
              </a:tr>
              <a:tr h="43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0x60000000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0xFFFFFFFF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Reservado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5490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3200">
                <a:solidFill>
                  <a:srgbClr val="000000"/>
                </a:solidFill>
                <a:latin typeface="Calibri Light"/>
              </a:rPr>
              <a:t>Creación de una aplicación usando XDR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838080" y="1078560"/>
            <a:ext cx="10515240" cy="102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Creación de la definición de interfaz usando XDR.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Ej. suma.x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3015720" y="2865960"/>
            <a:ext cx="5844240" cy="314136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 Unicode MS"/>
              </a:rPr>
              <a:t>struct sumandos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sz="2000">
                <a:solidFill>
                  <a:srgbClr val="000000"/>
                </a:solidFill>
                <a:latin typeface="Arial Unicode MS"/>
              </a:rPr>
              <a:t>{ int sumando1;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 Unicode MS"/>
              </a:rPr>
              <a:t>   </a:t>
            </a:r>
            <a:r>
              <a:rPr lang="en-US" sz="2000">
                <a:solidFill>
                  <a:srgbClr val="000000"/>
                </a:solidFill>
                <a:latin typeface="Arial Unicode MS"/>
              </a:rPr>
              <a:t>int sumando2;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 Unicode MS"/>
              </a:rPr>
              <a:t>};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 Unicode MS"/>
              </a:rPr>
              <a:t>program SUMA_PRG 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 Unicode MS"/>
              </a:rPr>
              <a:t>               </a:t>
            </a:r>
            <a:r>
              <a:rPr lang="en-US" sz="2000">
                <a:solidFill>
                  <a:srgbClr val="000000"/>
                </a:solidFill>
                <a:latin typeface="Arial Unicode MS"/>
              </a:rPr>
              <a:t>version SUMA_VER {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 Unicode MS"/>
              </a:rPr>
              <a:t>                            </a:t>
            </a:r>
            <a:r>
              <a:rPr lang="en-US" sz="2000">
                <a:solidFill>
                  <a:srgbClr val="000000"/>
                </a:solidFill>
                <a:latin typeface="Arial Unicode MS"/>
              </a:rPr>
              <a:t>int suma (sumandos) = 1;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 Unicode MS"/>
              </a:rPr>
              <a:t>                </a:t>
            </a:r>
            <a:r>
              <a:rPr lang="en-US" sz="2000">
                <a:solidFill>
                  <a:srgbClr val="000000"/>
                </a:solidFill>
                <a:latin typeface="Arial Unicode MS"/>
              </a:rPr>
              <a:t>} = 1;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 Unicode MS"/>
              </a:rPr>
              <a:t>} = 0x20000001;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5490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3200">
                <a:solidFill>
                  <a:srgbClr val="000000"/>
                </a:solidFill>
                <a:latin typeface="Calibri Light"/>
              </a:rPr>
              <a:t>Creación de una aplicación usando XDR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838080" y="1078560"/>
            <a:ext cx="10515240" cy="102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2. Generación de stubs y plantillas mediante rpcgen.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Ej. # rpcgen -a suma.x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952920" y="2713320"/>
            <a:ext cx="10400400" cy="3446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 Unicode MS"/>
              </a:rPr>
              <a:t>Archivos generados: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Arial Unicode MS"/>
              </a:rPr>
              <a:t>Makefile.suma</a:t>
            </a:r>
            <a:r>
              <a:rPr lang="en-US" sz="2000">
                <a:solidFill>
                  <a:srgbClr val="000000"/>
                </a:solidFill>
                <a:latin typeface="Arial Unicode MS"/>
              </a:rPr>
              <a:t> : Makefile necesario para compilar todos los archivos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Arial Unicode MS"/>
              </a:rPr>
              <a:t>suma_xdr.c</a:t>
            </a:r>
            <a:r>
              <a:rPr lang="en-US" sz="2000">
                <a:solidFill>
                  <a:srgbClr val="000000"/>
                </a:solidFill>
                <a:latin typeface="Arial Unicode MS"/>
              </a:rPr>
              <a:t> : funciones para el empaquetado de tipos de datos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Arial Unicode MS"/>
              </a:rPr>
              <a:t>suma.h</a:t>
            </a:r>
            <a:r>
              <a:rPr lang="en-US" sz="2000">
                <a:solidFill>
                  <a:srgbClr val="000000"/>
                </a:solidFill>
                <a:latin typeface="Arial Unicode MS"/>
              </a:rPr>
              <a:t> : definición de prototipos de funciones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Arial Unicode MS"/>
              </a:rPr>
              <a:t>suma_server.c</a:t>
            </a:r>
            <a:r>
              <a:rPr lang="en-US" sz="2000">
                <a:solidFill>
                  <a:srgbClr val="000000"/>
                </a:solidFill>
                <a:latin typeface="Arial Unicode MS"/>
              </a:rPr>
              <a:t> : Cuerpo de las funciones publicadas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Arial Unicode MS"/>
              </a:rPr>
              <a:t>suma_svc.c</a:t>
            </a:r>
            <a:r>
              <a:rPr lang="en-US" sz="2000">
                <a:solidFill>
                  <a:srgbClr val="000000"/>
                </a:solidFill>
                <a:latin typeface="Arial Unicode MS"/>
              </a:rPr>
              <a:t> : Ejemplo de servidor (registro y llamado de funciones) …*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Arial Unicode MS"/>
              </a:rPr>
              <a:t>suma_client.c</a:t>
            </a:r>
            <a:r>
              <a:rPr lang="en-US" sz="2000">
                <a:solidFill>
                  <a:srgbClr val="000000"/>
                </a:solidFill>
                <a:latin typeface="Arial Unicode MS"/>
              </a:rPr>
              <a:t> : Ejemplo de un cliente (conecta con cliente, llama función y cierra conexión)  …*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Arial Unicode MS"/>
              </a:rPr>
              <a:t>suma_clnt.c</a:t>
            </a:r>
            <a:r>
              <a:rPr lang="en-US" sz="2000">
                <a:solidFill>
                  <a:srgbClr val="000000"/>
                </a:solidFill>
                <a:latin typeface="Arial Unicode MS"/>
              </a:rPr>
              <a:t> : Funciones de traducción que necesitan menos parámetros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181440"/>
            <a:ext cx="10515240" cy="5490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3200">
                <a:solidFill>
                  <a:srgbClr val="000000"/>
                </a:solidFill>
                <a:latin typeface="Calibri Light"/>
              </a:rPr>
              <a:t>Creación de una aplicación usando XDR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838080" y="753840"/>
            <a:ext cx="10515240" cy="102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MX" sz="2400">
                <a:solidFill>
                  <a:srgbClr val="000000"/>
                </a:solidFill>
                <a:latin typeface="Calibri"/>
              </a:rPr>
              <a:t>3. Llenado del cuerpo de las funciones. (suma_server.c)</a:t>
            </a:r>
            <a:endParaRPr/>
          </a:p>
          <a:p>
            <a:pPr>
              <a:lnSpc>
                <a:spcPct val="100000"/>
              </a:lnSpc>
            </a:pPr>
            <a:r>
              <a:rPr lang="es-MX" sz="2400">
                <a:solidFill>
                  <a:srgbClr val="000000"/>
                </a:solidFill>
                <a:latin typeface="Calibri"/>
              </a:rPr>
              <a:t>Ej. # nano suma_server.c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952920" y="1804320"/>
            <a:ext cx="10400400" cy="5264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Arial Unicode MS"/>
              </a:rPr>
              <a:t>/*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Arial Unicode MS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Arial Unicode MS"/>
              </a:rPr>
              <a:t>* This is sample code generated by rpcgen.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Arial Unicode MS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Arial Unicode MS"/>
              </a:rPr>
              <a:t>* These are only templates and you can use them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Arial Unicode MS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Arial Unicode MS"/>
              </a:rPr>
              <a:t>* as a guideline for developing your own functions.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Arial Unicode MS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Arial Unicode MS"/>
              </a:rPr>
              <a:t>*/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Arial Unicode MS"/>
              </a:rPr>
              <a:t>#include "suma.h"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Arial Unicode MS"/>
              </a:rPr>
              <a:t>int *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Arial Unicode MS"/>
              </a:rPr>
              <a:t>suma_1_svc(sumandos *argp, struct svc_req *rqstp)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Arial Unicode MS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Arial Unicode MS"/>
              </a:rPr>
              <a:t>static int  result;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600">
                <a:solidFill>
                  <a:srgbClr val="ff0000"/>
                </a:solidFill>
                <a:latin typeface="Arial Unicode MS"/>
              </a:rPr>
              <a:t>/*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ff0000"/>
                </a:solidFill>
                <a:latin typeface="Arial Unicode MS"/>
              </a:rPr>
              <a:t>	</a:t>
            </a:r>
            <a:r>
              <a:rPr b="1" lang="en-US" sz="1600">
                <a:solidFill>
                  <a:srgbClr val="ff0000"/>
                </a:solidFill>
                <a:latin typeface="Arial Unicode M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Arial Unicode MS"/>
              </a:rPr>
              <a:t>* insert server code here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ff0000"/>
                </a:solidFill>
                <a:latin typeface="Arial Unicode MS"/>
              </a:rPr>
              <a:t>	</a:t>
            </a:r>
            <a:r>
              <a:rPr b="1" lang="en-US" sz="1600">
                <a:solidFill>
                  <a:srgbClr val="ff0000"/>
                </a:solidFill>
                <a:latin typeface="Arial Unicode M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Arial Unicode MS"/>
              </a:rPr>
              <a:t>*/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Arial Unicode MS"/>
              </a:rPr>
              <a:t>result=argp-&gt;sumando1 + argp-&gt;sumando2;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Arial Unicode MS"/>
              </a:rPr>
              <a:t>return &amp;result;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Arial Unicode M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181440"/>
            <a:ext cx="10515240" cy="5490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3200">
                <a:solidFill>
                  <a:srgbClr val="000000"/>
                </a:solidFill>
                <a:latin typeface="Calibri Light"/>
              </a:rPr>
              <a:t>Creación de una aplicación usando XDR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838080" y="753840"/>
            <a:ext cx="10515240" cy="102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MX" sz="2400">
                <a:solidFill>
                  <a:srgbClr val="000000"/>
                </a:solidFill>
                <a:latin typeface="Calibri"/>
              </a:rPr>
              <a:t>4. Pasar los parámetros desde el cliente. (suma_client.c)</a:t>
            </a:r>
            <a:endParaRPr/>
          </a:p>
          <a:p>
            <a:pPr>
              <a:lnSpc>
                <a:spcPct val="100000"/>
              </a:lnSpc>
            </a:pPr>
            <a:r>
              <a:rPr lang="es-MX" sz="2400">
                <a:solidFill>
                  <a:srgbClr val="000000"/>
                </a:solidFill>
                <a:latin typeface="Calibri"/>
              </a:rPr>
              <a:t>Ej. # nano suma_client.c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952920" y="2152440"/>
            <a:ext cx="10400400" cy="4567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/*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* This is sample code generated by rpcgen.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* These are only templates and you can use them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* as a guideline for developing your own functions.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*/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#include "suma.h"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void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suma_prg_1(char *host)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CLIENT *clnt;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int  *result_1;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sumandos  suma_1_arg;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#ifndef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DEBUG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clnt = clnt_create (host, SUMA_PRG, SUMA_VER, "udp");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if (clnt == NULL)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clnt_pcreateerror (host);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exit (1);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#endif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/* DEBUG */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181440"/>
            <a:ext cx="10515240" cy="5490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3200">
                <a:solidFill>
                  <a:srgbClr val="000000"/>
                </a:solidFill>
                <a:latin typeface="Calibri Light"/>
              </a:rPr>
              <a:t>Creación de una aplicación usando XDR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838080" y="753840"/>
            <a:ext cx="10515240" cy="102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MX" sz="2400">
                <a:solidFill>
                  <a:srgbClr val="000000"/>
                </a:solidFill>
                <a:latin typeface="Calibri"/>
              </a:rPr>
              <a:t>4. Pasar los parámetros desde el cliente. (suma_client.c)</a:t>
            </a:r>
            <a:endParaRPr/>
          </a:p>
          <a:p>
            <a:pPr>
              <a:lnSpc>
                <a:spcPct val="100000"/>
              </a:lnSpc>
            </a:pPr>
            <a:r>
              <a:rPr lang="es-MX" sz="2400">
                <a:solidFill>
                  <a:srgbClr val="000000"/>
                </a:solidFill>
                <a:latin typeface="Calibri"/>
              </a:rPr>
              <a:t>Ej. # nano suma_client.c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952920" y="2152440"/>
            <a:ext cx="10400400" cy="4567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#ifndef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DEBUG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clnt = clnt_create (host, SUMA_PRG, SUMA_VER, "udp");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if (clnt == NULL)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clnt_pcreateerror (host);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exit (1);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#endif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/* DEBUG */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ff0000"/>
                </a:solidFill>
                <a:latin typeface="Arial Unicode MS"/>
              </a:rPr>
              <a:t>suma_1_arg.sumando1=1;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ff0000"/>
                </a:solidFill>
                <a:latin typeface="Arial Unicode MS"/>
              </a:rPr>
              <a:t>suma_1_arg.sumando2=2;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result_1 = suma_1(&amp;suma_1_arg, clnt);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if (result_1 == (int *) NULL)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clnt_perror (clnt, "call failed");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ff0000"/>
                </a:solidFill>
                <a:latin typeface="Arial Unicode MS"/>
              </a:rPr>
              <a:t>printf ("La suma de %d + %d es %d\n", suma_1_arg.sumando1,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ff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ff0000"/>
                </a:solidFill>
                <a:latin typeface="Arial Unicode MS"/>
              </a:rPr>
              <a:t>suma_1_arg.sumando2, *result_1); /* Codigo añadido por programador */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0000"/>
                </a:solidFill>
                <a:latin typeface="Arial Unicode MS"/>
              </a:rPr>
              <a:t>#ifndef</a:t>
            </a:r>
            <a:r>
              <a:rPr b="1" lang="en-US" sz="1400">
                <a:solidFill>
                  <a:srgbClr val="ff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ff0000"/>
                </a:solidFill>
                <a:latin typeface="Arial Unicode MS"/>
              </a:rPr>
              <a:t>DEBUG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clnt_destroy (clnt);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#endif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Arial Unicode MS"/>
              </a:rPr>
              <a:t> /* DEBUG */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 Unicode MS"/>
              </a:rPr>
              <a:t>}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181440"/>
            <a:ext cx="10515240" cy="5490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3200">
                <a:solidFill>
                  <a:srgbClr val="000000"/>
                </a:solidFill>
                <a:latin typeface="Calibri Light"/>
              </a:rPr>
              <a:t>Creación de una aplicación usando XDR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838080" y="753840"/>
            <a:ext cx="10515240" cy="102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MX" sz="2400">
                <a:solidFill>
                  <a:srgbClr val="000000"/>
                </a:solidFill>
                <a:latin typeface="Calibri"/>
              </a:rPr>
              <a:t>5. Compilar y generar ejecutables</a:t>
            </a:r>
            <a:endParaRPr/>
          </a:p>
          <a:p>
            <a:pPr>
              <a:lnSpc>
                <a:spcPct val="100000"/>
              </a:lnSpc>
            </a:pPr>
            <a:r>
              <a:rPr lang="es-MX" sz="2400">
                <a:solidFill>
                  <a:srgbClr val="000000"/>
                </a:solidFill>
                <a:latin typeface="Calibri"/>
              </a:rPr>
              <a:t>Ej. # make –f Makefile.suma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895680" y="2286000"/>
            <a:ext cx="10400400" cy="2652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Archivos generados: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suma_server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suma_client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Ej.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 sudo ./suma_server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 ./suma_client 127.0.0.1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6134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s-MX" sz="4400">
                <a:solidFill>
                  <a:srgbClr val="000000"/>
                </a:solidFill>
                <a:latin typeface="Calibri Light"/>
              </a:rPr>
              <a:t>RPC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838080" y="1326600"/>
            <a:ext cx="10515240" cy="48499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400">
                <a:solidFill>
                  <a:srgbClr val="000000"/>
                </a:solidFill>
                <a:latin typeface="Calibri"/>
              </a:rPr>
              <a:t>Creado por Bireel &amp; Nelson en 1984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400">
                <a:solidFill>
                  <a:srgbClr val="000000"/>
                </a:solidFill>
                <a:latin typeface="Calibri"/>
              </a:rPr>
              <a:t>Permiten a los programadores llamar procedimientos localizados en otras máquinas.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400">
                <a:solidFill>
                  <a:srgbClr val="000000"/>
                </a:solidFill>
                <a:latin typeface="Calibri"/>
              </a:rPr>
              <a:t>Un proceso X en una máquina A, puede llamar a un procedimiento localizado en una máquina B.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400">
                <a:solidFill>
                  <a:srgbClr val="000000"/>
                </a:solidFill>
                <a:latin typeface="Calibri"/>
              </a:rPr>
              <a:t>Información puede llevarse del proceso invocador al invocado dentro de los parámetros.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400">
                <a:solidFill>
                  <a:srgbClr val="000000"/>
                </a:solidFill>
                <a:latin typeface="Calibri"/>
              </a:rPr>
              <a:t>Ningún mensaje u operación de E/S es visible para el programador.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400">
                <a:solidFill>
                  <a:srgbClr val="000000"/>
                </a:solidFill>
                <a:latin typeface="Calibri"/>
              </a:rPr>
              <a:t>Problemas a resolver: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MX" sz="2000">
                <a:solidFill>
                  <a:srgbClr val="000000"/>
                </a:solidFill>
                <a:latin typeface="Calibri"/>
              </a:rPr>
              <a:t>Procedimiento invocador e invocado se ejecutan en diferentes máquinas, i.e. diferentes direcciones y posiblemente diferentes arquitecturas.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MX" sz="2000">
                <a:solidFill>
                  <a:srgbClr val="000000"/>
                </a:solidFill>
                <a:latin typeface="Calibri"/>
              </a:rPr>
              <a:t>Ambas máquinas pueden fallar.</a:t>
            </a:r>
            <a:endParaRPr/>
          </a:p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n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75440" y="708480"/>
            <a:ext cx="7884360" cy="539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4400">
                <a:solidFill>
                  <a:srgbClr val="000000"/>
                </a:solidFill>
                <a:latin typeface="Calibri Light"/>
              </a:rPr>
              <a:t>Arquitectura de RPC</a:t>
            </a:r>
            <a:endParaRPr/>
          </a:p>
        </p:txBody>
      </p:sp>
      <p:pic>
        <p:nvPicPr>
          <p:cNvPr id="86" name="Imagen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62240" y="1952640"/>
            <a:ext cx="5866920" cy="295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8193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3600">
                <a:solidFill>
                  <a:srgbClr val="000000"/>
                </a:solidFill>
                <a:latin typeface="Calibri Light"/>
              </a:rPr>
              <a:t>Stub (sustituto)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838080" y="1297440"/>
            <a:ext cx="10515240" cy="51415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El stub cliente empaqueta (marshall) los parámetros en un mensaje (considera el formato de red)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El stub cliente pasa el mensaje a la capa de Transporte para ser enviado luego al servidor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Cuando el mensaje llega al servidor, la capa de Transporte pasa el mensaje al stub servidor, éste desempaqueta los parámetros y hace la llamada al procedimiento de manera local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Al terminar el procedimiento se retorna el valor devuelto al stub servidor, éste empaqueta el valor de retorno y lo pasa a la capa de Transporte para su envío al cliente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La capa de Transporte recibe el mensaje y lo envía al stub cliente para el desempaquetado del valor devuelto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n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90120" y="2073600"/>
            <a:ext cx="6867000" cy="43272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4400">
                <a:solidFill>
                  <a:srgbClr val="000000"/>
                </a:solidFill>
                <a:latin typeface="Calibri Light"/>
              </a:rPr>
              <a:t>RPCs: IMPLEMENTACIONES MÁS POPULARES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ONC-RCP (Open Network Computing, ONC-RCP), desarrollada por Sun Microsystem y distribuida con casi todos los sistemas UNIX.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DCE-RPC (DCE, Distributed Computing Enviroment) definido por la Fundación de Software Abierto (OSF, Open Software Foundation) e incluida en los sistemas operativos Windows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4400">
                <a:solidFill>
                  <a:srgbClr val="000000"/>
                </a:solidFill>
                <a:latin typeface="Calibri Light"/>
              </a:rPr>
              <a:t>ONC - RPC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• 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Desarrollada inicialmente por Sun Microsystem 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• 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Disponible en la gran mayoría de los sistemas UNIX 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• 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Especificación de ONC-RPC versión 2: RFC 1831 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• 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Especificación de XDR: RFC 1832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