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0"/>
  </p:notesMasterIdLst>
  <p:sldIdLst>
    <p:sldId id="256" r:id="rId2"/>
    <p:sldId id="257" r:id="rId3"/>
    <p:sldId id="258" r:id="rId4"/>
    <p:sldId id="334" r:id="rId5"/>
    <p:sldId id="335" r:id="rId6"/>
    <p:sldId id="336" r:id="rId7"/>
    <p:sldId id="337"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571C3-D396-44F8-841D-DBC5AE59D0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F6226A-54FE-47A0-94DD-340D99E1B5E1}">
      <dgm:prSet custT="1"/>
      <dgm:spPr/>
      <dgm:t>
        <a:bodyPr/>
        <a:lstStyle/>
        <a:p>
          <a:pPr>
            <a:lnSpc>
              <a:spcPct val="100000"/>
            </a:lnSpc>
          </a:pPr>
          <a:r>
            <a:rPr lang="en-US" sz="2800" b="0" i="0" dirty="0"/>
            <a:t>Since 2008, guests and hosts have used Airbnb to expand on traveling possibilities and present a more unique, personalized way of experiencing the world. On the other hand, Airbnb hosts aim to maintain a positive customer experience while also running a financially profitable business.</a:t>
          </a:r>
          <a:endParaRPr lang="en-US" sz="2800" dirty="0"/>
        </a:p>
      </dgm:t>
    </dgm:pt>
    <dgm:pt modelId="{29E47260-C92F-4F2B-9017-6582DBB21862}" type="parTrans" cxnId="{4FA80C33-24A0-44C7-9613-7E954D28DD3E}">
      <dgm:prSet/>
      <dgm:spPr/>
      <dgm:t>
        <a:bodyPr/>
        <a:lstStyle/>
        <a:p>
          <a:endParaRPr lang="en-US"/>
        </a:p>
      </dgm:t>
    </dgm:pt>
    <dgm:pt modelId="{8538613B-B00F-4642-AFA5-882C66530044}" type="sibTrans" cxnId="{4FA80C33-24A0-44C7-9613-7E954D28DD3E}">
      <dgm:prSet/>
      <dgm:spPr/>
      <dgm:t>
        <a:bodyPr/>
        <a:lstStyle/>
        <a:p>
          <a:endParaRPr lang="en-US"/>
        </a:p>
      </dgm:t>
    </dgm:pt>
    <dgm:pt modelId="{ADAF0D64-DC49-4FF5-A9BD-5B7F12E70BD5}">
      <dgm:prSet/>
      <dgm:spPr/>
      <dgm:t>
        <a:bodyPr/>
        <a:lstStyle/>
        <a:p>
          <a:pPr>
            <a:lnSpc>
              <a:spcPct val="100000"/>
            </a:lnSpc>
          </a:pPr>
          <a:r>
            <a:rPr lang="en-US" b="0" i="0" dirty="0"/>
            <a:t>That’s why this project analyzes Airbnb listings and metrics in New York City, NY, USA. The selected dataset “New York City Airbnb Open Data” includes information on neighborhoods, locations, room types, and reviews among others among other data points, in 2019. </a:t>
          </a:r>
          <a:endParaRPr lang="en-US" dirty="0"/>
        </a:p>
      </dgm:t>
    </dgm:pt>
    <dgm:pt modelId="{F15193BD-E1FB-4939-8CB5-931D9BBAA0E5}" type="parTrans" cxnId="{A4B1D174-0CE4-498D-ABAE-EF68CC2A47AE}">
      <dgm:prSet/>
      <dgm:spPr/>
      <dgm:t>
        <a:bodyPr/>
        <a:lstStyle/>
        <a:p>
          <a:endParaRPr lang="en-US"/>
        </a:p>
      </dgm:t>
    </dgm:pt>
    <dgm:pt modelId="{C53F6EDF-AEC5-4219-92CF-DE1B2521F0B8}" type="sibTrans" cxnId="{A4B1D174-0CE4-498D-ABAE-EF68CC2A47AE}">
      <dgm:prSet/>
      <dgm:spPr/>
      <dgm:t>
        <a:bodyPr/>
        <a:lstStyle/>
        <a:p>
          <a:endParaRPr lang="en-US"/>
        </a:p>
      </dgm:t>
    </dgm:pt>
    <dgm:pt modelId="{0CA1FD47-CCC1-4BF4-BDE7-D9B03C845448}" type="pres">
      <dgm:prSet presAssocID="{EBF571C3-D396-44F8-841D-DBC5AE59D0A6}" presName="root" presStyleCnt="0">
        <dgm:presLayoutVars>
          <dgm:dir/>
          <dgm:resizeHandles val="exact"/>
        </dgm:presLayoutVars>
      </dgm:prSet>
      <dgm:spPr/>
    </dgm:pt>
    <dgm:pt modelId="{AEB6A63E-325F-4939-820D-FC46871B81EA}" type="pres">
      <dgm:prSet presAssocID="{4CF6226A-54FE-47A0-94DD-340D99E1B5E1}" presName="compNode" presStyleCnt="0"/>
      <dgm:spPr/>
    </dgm:pt>
    <dgm:pt modelId="{9C0C387F-578A-4606-BABF-5FA83D9E3367}" type="pres">
      <dgm:prSet presAssocID="{4CF6226A-54FE-47A0-94DD-340D99E1B5E1}" presName="bgRect" presStyleLbl="bgShp" presStyleIdx="0" presStyleCnt="2"/>
      <dgm:spPr/>
    </dgm:pt>
    <dgm:pt modelId="{8438E62A-01F3-4C0A-A448-00322F94E1C0}" type="pres">
      <dgm:prSet presAssocID="{4CF6226A-54FE-47A0-94DD-340D99E1B5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iter"/>
        </a:ext>
      </dgm:extLst>
    </dgm:pt>
    <dgm:pt modelId="{B1D267CA-C929-4B69-953B-3E41C7BC73EE}" type="pres">
      <dgm:prSet presAssocID="{4CF6226A-54FE-47A0-94DD-340D99E1B5E1}" presName="spaceRect" presStyleCnt="0"/>
      <dgm:spPr/>
    </dgm:pt>
    <dgm:pt modelId="{EBED395F-AD30-4C0F-AE5C-33F3D151500A}" type="pres">
      <dgm:prSet presAssocID="{4CF6226A-54FE-47A0-94DD-340D99E1B5E1}" presName="parTx" presStyleLbl="revTx" presStyleIdx="0" presStyleCnt="2">
        <dgm:presLayoutVars>
          <dgm:chMax val="0"/>
          <dgm:chPref val="0"/>
        </dgm:presLayoutVars>
      </dgm:prSet>
      <dgm:spPr/>
    </dgm:pt>
    <dgm:pt modelId="{BBC8F77B-7407-42A2-AAF3-4C2804D00719}" type="pres">
      <dgm:prSet presAssocID="{8538613B-B00F-4642-AFA5-882C66530044}" presName="sibTrans" presStyleCnt="0"/>
      <dgm:spPr/>
    </dgm:pt>
    <dgm:pt modelId="{9B9C7DB0-ED5A-41DC-B4D4-DEBCBA86448C}" type="pres">
      <dgm:prSet presAssocID="{ADAF0D64-DC49-4FF5-A9BD-5B7F12E70BD5}" presName="compNode" presStyleCnt="0"/>
      <dgm:spPr/>
    </dgm:pt>
    <dgm:pt modelId="{6660248E-8FE4-47BB-9143-D913CB891F1C}" type="pres">
      <dgm:prSet presAssocID="{ADAF0D64-DC49-4FF5-A9BD-5B7F12E70BD5}" presName="bgRect" presStyleLbl="bgShp" presStyleIdx="1" presStyleCnt="2"/>
      <dgm:spPr/>
    </dgm:pt>
    <dgm:pt modelId="{20E8D532-F1DB-45CD-9719-D73B9CB097EA}" type="pres">
      <dgm:prSet presAssocID="{ADAF0D64-DC49-4FF5-A9BD-5B7F12E70B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9E695A22-FD37-40AD-87EC-8E9F0147AF28}" type="pres">
      <dgm:prSet presAssocID="{ADAF0D64-DC49-4FF5-A9BD-5B7F12E70BD5}" presName="spaceRect" presStyleCnt="0"/>
      <dgm:spPr/>
    </dgm:pt>
    <dgm:pt modelId="{18AE0670-3E3D-40CB-8207-E33EF7279D56}" type="pres">
      <dgm:prSet presAssocID="{ADAF0D64-DC49-4FF5-A9BD-5B7F12E70BD5}" presName="parTx" presStyleLbl="revTx" presStyleIdx="1" presStyleCnt="2">
        <dgm:presLayoutVars>
          <dgm:chMax val="0"/>
          <dgm:chPref val="0"/>
        </dgm:presLayoutVars>
      </dgm:prSet>
      <dgm:spPr/>
    </dgm:pt>
  </dgm:ptLst>
  <dgm:cxnLst>
    <dgm:cxn modelId="{9F07D51D-E017-4E95-A7D5-CED091145FC7}" type="presOf" srcId="{ADAF0D64-DC49-4FF5-A9BD-5B7F12E70BD5}" destId="{18AE0670-3E3D-40CB-8207-E33EF7279D56}" srcOrd="0" destOrd="0" presId="urn:microsoft.com/office/officeart/2018/2/layout/IconVerticalSolidList"/>
    <dgm:cxn modelId="{4FA80C33-24A0-44C7-9613-7E954D28DD3E}" srcId="{EBF571C3-D396-44F8-841D-DBC5AE59D0A6}" destId="{4CF6226A-54FE-47A0-94DD-340D99E1B5E1}" srcOrd="0" destOrd="0" parTransId="{29E47260-C92F-4F2B-9017-6582DBB21862}" sibTransId="{8538613B-B00F-4642-AFA5-882C66530044}"/>
    <dgm:cxn modelId="{A4B1D174-0CE4-498D-ABAE-EF68CC2A47AE}" srcId="{EBF571C3-D396-44F8-841D-DBC5AE59D0A6}" destId="{ADAF0D64-DC49-4FF5-A9BD-5B7F12E70BD5}" srcOrd="1" destOrd="0" parTransId="{F15193BD-E1FB-4939-8CB5-931D9BBAA0E5}" sibTransId="{C53F6EDF-AEC5-4219-92CF-DE1B2521F0B8}"/>
    <dgm:cxn modelId="{6CE92D7A-1C5A-483E-963C-B269E757DC9B}" type="presOf" srcId="{EBF571C3-D396-44F8-841D-DBC5AE59D0A6}" destId="{0CA1FD47-CCC1-4BF4-BDE7-D9B03C845448}" srcOrd="0" destOrd="0" presId="urn:microsoft.com/office/officeart/2018/2/layout/IconVerticalSolidList"/>
    <dgm:cxn modelId="{2CB126A1-118F-4592-B0DC-39B2F8FF8A66}" type="presOf" srcId="{4CF6226A-54FE-47A0-94DD-340D99E1B5E1}" destId="{EBED395F-AD30-4C0F-AE5C-33F3D151500A}" srcOrd="0" destOrd="0" presId="urn:microsoft.com/office/officeart/2018/2/layout/IconVerticalSolidList"/>
    <dgm:cxn modelId="{97D4AE5C-78DC-4B6C-9F6B-EAB602BD0C46}" type="presParOf" srcId="{0CA1FD47-CCC1-4BF4-BDE7-D9B03C845448}" destId="{AEB6A63E-325F-4939-820D-FC46871B81EA}" srcOrd="0" destOrd="0" presId="urn:microsoft.com/office/officeart/2018/2/layout/IconVerticalSolidList"/>
    <dgm:cxn modelId="{67898082-9EBC-4F85-B41F-29300DA6204B}" type="presParOf" srcId="{AEB6A63E-325F-4939-820D-FC46871B81EA}" destId="{9C0C387F-578A-4606-BABF-5FA83D9E3367}" srcOrd="0" destOrd="0" presId="urn:microsoft.com/office/officeart/2018/2/layout/IconVerticalSolidList"/>
    <dgm:cxn modelId="{627A286B-484E-4881-B955-A9B7E184745F}" type="presParOf" srcId="{AEB6A63E-325F-4939-820D-FC46871B81EA}" destId="{8438E62A-01F3-4C0A-A448-00322F94E1C0}" srcOrd="1" destOrd="0" presId="urn:microsoft.com/office/officeart/2018/2/layout/IconVerticalSolidList"/>
    <dgm:cxn modelId="{1AE8BAF8-A48B-4C9F-822E-C1F0EB0ACCCB}" type="presParOf" srcId="{AEB6A63E-325F-4939-820D-FC46871B81EA}" destId="{B1D267CA-C929-4B69-953B-3E41C7BC73EE}" srcOrd="2" destOrd="0" presId="urn:microsoft.com/office/officeart/2018/2/layout/IconVerticalSolidList"/>
    <dgm:cxn modelId="{48A194C9-A968-4445-AC91-C3F1004CD82C}" type="presParOf" srcId="{AEB6A63E-325F-4939-820D-FC46871B81EA}" destId="{EBED395F-AD30-4C0F-AE5C-33F3D151500A}" srcOrd="3" destOrd="0" presId="urn:microsoft.com/office/officeart/2018/2/layout/IconVerticalSolidList"/>
    <dgm:cxn modelId="{E4B3B359-C0A3-4738-A6A7-A7C52E696509}" type="presParOf" srcId="{0CA1FD47-CCC1-4BF4-BDE7-D9B03C845448}" destId="{BBC8F77B-7407-42A2-AAF3-4C2804D00719}" srcOrd="1" destOrd="0" presId="urn:microsoft.com/office/officeart/2018/2/layout/IconVerticalSolidList"/>
    <dgm:cxn modelId="{0C45CBA6-6E0B-46F3-9229-63F57127736C}" type="presParOf" srcId="{0CA1FD47-CCC1-4BF4-BDE7-D9B03C845448}" destId="{9B9C7DB0-ED5A-41DC-B4D4-DEBCBA86448C}" srcOrd="2" destOrd="0" presId="urn:microsoft.com/office/officeart/2018/2/layout/IconVerticalSolidList"/>
    <dgm:cxn modelId="{FC738A19-E79B-4CE2-94D4-CCB14967E75D}" type="presParOf" srcId="{9B9C7DB0-ED5A-41DC-B4D4-DEBCBA86448C}" destId="{6660248E-8FE4-47BB-9143-D913CB891F1C}" srcOrd="0" destOrd="0" presId="urn:microsoft.com/office/officeart/2018/2/layout/IconVerticalSolidList"/>
    <dgm:cxn modelId="{33D78749-E551-4C71-A0C5-399BD3BC53FE}" type="presParOf" srcId="{9B9C7DB0-ED5A-41DC-B4D4-DEBCBA86448C}" destId="{20E8D532-F1DB-45CD-9719-D73B9CB097EA}" srcOrd="1" destOrd="0" presId="urn:microsoft.com/office/officeart/2018/2/layout/IconVerticalSolidList"/>
    <dgm:cxn modelId="{C45ABE9B-244E-444D-936D-595BAFE5EA1F}" type="presParOf" srcId="{9B9C7DB0-ED5A-41DC-B4D4-DEBCBA86448C}" destId="{9E695A22-FD37-40AD-87EC-8E9F0147AF28}" srcOrd="2" destOrd="0" presId="urn:microsoft.com/office/officeart/2018/2/layout/IconVerticalSolidList"/>
    <dgm:cxn modelId="{51865CB5-0A70-4233-90D1-6863F268A000}" type="presParOf" srcId="{9B9C7DB0-ED5A-41DC-B4D4-DEBCBA86448C}" destId="{18AE0670-3E3D-40CB-8207-E33EF7279D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C387F-578A-4606-BABF-5FA83D9E3367}">
      <dsp:nvSpPr>
        <dsp:cNvPr id="0" name=""/>
        <dsp:cNvSpPr/>
      </dsp:nvSpPr>
      <dsp:spPr>
        <a:xfrm>
          <a:off x="0" y="332184"/>
          <a:ext cx="10515600" cy="16343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8E62A-01F3-4C0A-A448-00322F94E1C0}">
      <dsp:nvSpPr>
        <dsp:cNvPr id="0" name=""/>
        <dsp:cNvSpPr/>
      </dsp:nvSpPr>
      <dsp:spPr>
        <a:xfrm>
          <a:off x="494390" y="699912"/>
          <a:ext cx="898890" cy="898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D395F-AD30-4C0F-AE5C-33F3D151500A}">
      <dsp:nvSpPr>
        <dsp:cNvPr id="0" name=""/>
        <dsp:cNvSpPr/>
      </dsp:nvSpPr>
      <dsp:spPr>
        <a:xfrm>
          <a:off x="1887670" y="332184"/>
          <a:ext cx="8627929" cy="1634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8" tIns="172968" rIns="172968" bIns="172968" numCol="1" spcCol="1270" anchor="ctr" anchorCtr="0">
          <a:noAutofit/>
        </a:bodyPr>
        <a:lstStyle/>
        <a:p>
          <a:pPr marL="0" lvl="0" indent="0" algn="l" defTabSz="1244600">
            <a:lnSpc>
              <a:spcPct val="100000"/>
            </a:lnSpc>
            <a:spcBef>
              <a:spcPct val="0"/>
            </a:spcBef>
            <a:spcAft>
              <a:spcPct val="35000"/>
            </a:spcAft>
            <a:buNone/>
          </a:pPr>
          <a:r>
            <a:rPr lang="en-US" sz="2800" b="0" i="0" kern="1200" dirty="0"/>
            <a:t>Since 2008, guests and hosts have used Airbnb to expand on traveling possibilities and present a more unique, personalized way of experiencing the world. On the other hand, Airbnb hosts aim to maintain a positive customer experience while also running a financially profitable business.</a:t>
          </a:r>
          <a:endParaRPr lang="en-US" sz="2800" kern="1200" dirty="0"/>
        </a:p>
      </dsp:txBody>
      <dsp:txXfrm>
        <a:off x="1887670" y="332184"/>
        <a:ext cx="8627929" cy="1634347"/>
      </dsp:txXfrm>
    </dsp:sp>
    <dsp:sp modelId="{6660248E-8FE4-47BB-9143-D913CB891F1C}">
      <dsp:nvSpPr>
        <dsp:cNvPr id="0" name=""/>
        <dsp:cNvSpPr/>
      </dsp:nvSpPr>
      <dsp:spPr>
        <a:xfrm>
          <a:off x="0" y="2285428"/>
          <a:ext cx="10515600" cy="16343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8D532-F1DB-45CD-9719-D73B9CB097EA}">
      <dsp:nvSpPr>
        <dsp:cNvPr id="0" name=""/>
        <dsp:cNvSpPr/>
      </dsp:nvSpPr>
      <dsp:spPr>
        <a:xfrm>
          <a:off x="494390" y="2653156"/>
          <a:ext cx="898890" cy="898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AE0670-3E3D-40CB-8207-E33EF7279D56}">
      <dsp:nvSpPr>
        <dsp:cNvPr id="0" name=""/>
        <dsp:cNvSpPr/>
      </dsp:nvSpPr>
      <dsp:spPr>
        <a:xfrm>
          <a:off x="1887670" y="2285428"/>
          <a:ext cx="8627929" cy="1634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8" tIns="172968" rIns="172968" bIns="172968" numCol="1" spcCol="1270" anchor="ctr" anchorCtr="0">
          <a:noAutofit/>
        </a:bodyPr>
        <a:lstStyle/>
        <a:p>
          <a:pPr marL="0" lvl="0" indent="0" algn="l" defTabSz="1111250">
            <a:lnSpc>
              <a:spcPct val="100000"/>
            </a:lnSpc>
            <a:spcBef>
              <a:spcPct val="0"/>
            </a:spcBef>
            <a:spcAft>
              <a:spcPct val="35000"/>
            </a:spcAft>
            <a:buNone/>
          </a:pPr>
          <a:r>
            <a:rPr lang="en-US" sz="2500" b="0" i="0" kern="1200" dirty="0"/>
            <a:t>That’s why this project analyzes Airbnb listings and metrics in New York City, NY, USA. The selected dataset “New York City Airbnb Open Data” includes information on neighborhoods, locations, room types, and reviews among others among other data points, in 2019. </a:t>
          </a:r>
          <a:endParaRPr lang="en-US" sz="2500" kern="1200" dirty="0"/>
        </a:p>
      </dsp:txBody>
      <dsp:txXfrm>
        <a:off x="1887670" y="2285428"/>
        <a:ext cx="8627929" cy="16343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12:54:44.9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C791F-A013-4455-809B-F9CFA7423E36}" type="datetimeFigureOut">
              <a:rPr lang="en-GB" smtClean="0"/>
              <a:t>16/05/2024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52421-32CF-415F-94E4-B0FE0AC646DF}" type="slidenum">
              <a:rPr lang="en-GB" smtClean="0"/>
              <a:t>‹#›</a:t>
            </a:fld>
            <a:endParaRPr lang="en-GB"/>
          </a:p>
        </p:txBody>
      </p:sp>
    </p:spTree>
    <p:extLst>
      <p:ext uri="{BB962C8B-B14F-4D97-AF65-F5344CB8AC3E}">
        <p14:creationId xmlns:p14="http://schemas.microsoft.com/office/powerpoint/2010/main" val="3950492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920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486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226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17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10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720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77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746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0542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1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18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774559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39" r:id="rId6"/>
    <p:sldLayoutId id="2147483835" r:id="rId7"/>
    <p:sldLayoutId id="2147483836" r:id="rId8"/>
    <p:sldLayoutId id="2147483837" r:id="rId9"/>
    <p:sldLayoutId id="2147483838" r:id="rId10"/>
    <p:sldLayoutId id="214748384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A4DEA044-CAB9-5976-09FA-BF7BE56BAB63}"/>
              </a:ext>
            </a:extLst>
          </p:cNvPr>
          <p:cNvPicPr>
            <a:picLocks noChangeAspect="1"/>
          </p:cNvPicPr>
          <p:nvPr/>
        </p:nvPicPr>
        <p:blipFill rotWithShape="1">
          <a:blip r:embed="rId2">
            <a:alphaModFix amt="50000"/>
          </a:blip>
          <a:srcRect t="29670"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21C905F3-0BE7-213B-3054-52EF87B54A23}"/>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6800" b="1" i="0">
                <a:effectLst/>
                <a:latin typeface="sohne"/>
              </a:rPr>
              <a:t>New York City Airbnb Open Data</a:t>
            </a:r>
            <a:br>
              <a:rPr lang="en-US" sz="6800" b="1" i="0">
                <a:effectLst/>
                <a:latin typeface="sohne"/>
              </a:rPr>
            </a:br>
            <a:endParaRPr lang="en-GB" sz="6800"/>
          </a:p>
        </p:txBody>
      </p:sp>
      <p:sp>
        <p:nvSpPr>
          <p:cNvPr id="3" name="Subtitle 2">
            <a:extLst>
              <a:ext uri="{FF2B5EF4-FFF2-40B4-BE49-F238E27FC236}">
                <a16:creationId xmlns:a16="http://schemas.microsoft.com/office/drawing/2014/main" id="{335DC24E-39C5-FFCA-13D7-AEFB5632FF9A}"/>
              </a:ext>
            </a:extLst>
          </p:cNvPr>
          <p:cNvSpPr>
            <a:spLocks noGrp="1"/>
          </p:cNvSpPr>
          <p:nvPr>
            <p:ph type="subTitle" idx="1"/>
          </p:nvPr>
        </p:nvSpPr>
        <p:spPr>
          <a:xfrm>
            <a:off x="1527048" y="4599432"/>
            <a:ext cx="9144000" cy="1536192"/>
          </a:xfrm>
        </p:spPr>
        <p:txBody>
          <a:bodyPr>
            <a:normAutofit/>
          </a:bodyPr>
          <a:lstStyle/>
          <a:p>
            <a:pPr algn="ctr"/>
            <a:r>
              <a:rPr lang="en-US" sz="3200" b="1" i="0" dirty="0">
                <a:effectLst/>
                <a:latin typeface="sohne"/>
              </a:rPr>
              <a:t>Analysis Using Excel </a:t>
            </a:r>
            <a:endParaRPr lang="en-GB" sz="3200" dirty="0"/>
          </a:p>
        </p:txBody>
      </p:sp>
      <p:sp>
        <p:nvSpPr>
          <p:cNvPr id="27"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306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26FE-1860-AB20-5916-9EA3B220B74B}"/>
              </a:ext>
            </a:extLst>
          </p:cNvPr>
          <p:cNvSpPr>
            <a:spLocks noGrp="1"/>
          </p:cNvSpPr>
          <p:nvPr>
            <p:ph type="title"/>
          </p:nvPr>
        </p:nvSpPr>
        <p:spPr/>
        <p:txBody>
          <a:bodyPr>
            <a:normAutofit fontScale="90000"/>
          </a:bodyPr>
          <a:lstStyle/>
          <a:p>
            <a:r>
              <a:rPr lang="en-GB" b="1" i="0">
                <a:solidFill>
                  <a:srgbClr val="242424"/>
                </a:solidFill>
                <a:effectLst/>
                <a:highlight>
                  <a:srgbClr val="FFFFFF"/>
                </a:highlight>
                <a:latin typeface="source-serif-pro"/>
              </a:rPr>
              <a:t>Project Description</a:t>
            </a:r>
            <a:br>
              <a:rPr lang="en-GB" b="0" i="0">
                <a:solidFill>
                  <a:srgbClr val="242424"/>
                </a:solidFill>
                <a:effectLst/>
                <a:highlight>
                  <a:srgbClr val="FFFFFF"/>
                </a:highlight>
                <a:latin typeface="source-serif-pro"/>
              </a:rPr>
            </a:br>
            <a:endParaRPr lang="en-GB" dirty="0"/>
          </a:p>
        </p:txBody>
      </p:sp>
      <p:graphicFrame>
        <p:nvGraphicFramePr>
          <p:cNvPr id="5" name="Content Placeholder 2">
            <a:extLst>
              <a:ext uri="{FF2B5EF4-FFF2-40B4-BE49-F238E27FC236}">
                <a16:creationId xmlns:a16="http://schemas.microsoft.com/office/drawing/2014/main" id="{7883C02E-B2D6-EDE2-249F-01AEC0F6F887}"/>
              </a:ext>
            </a:extLst>
          </p:cNvPr>
          <p:cNvGraphicFramePr>
            <a:graphicFrameLocks noGrp="1"/>
          </p:cNvGraphicFramePr>
          <p:nvPr>
            <p:ph idx="1"/>
            <p:extLst>
              <p:ext uri="{D42A27DB-BD31-4B8C-83A1-F6EECF244321}">
                <p14:modId xmlns:p14="http://schemas.microsoft.com/office/powerpoint/2010/main" val="3338959638"/>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81F5F-22FD-2A08-BC45-87143E263B2F}"/>
              </a:ext>
            </a:extLst>
          </p:cNvPr>
          <p:cNvSpPr>
            <a:spLocks noGrp="1"/>
          </p:cNvSpPr>
          <p:nvPr>
            <p:ph type="title"/>
          </p:nvPr>
        </p:nvSpPr>
        <p:spPr>
          <a:xfrm>
            <a:off x="640080" y="325369"/>
            <a:ext cx="4368602" cy="1956841"/>
          </a:xfrm>
        </p:spPr>
        <p:txBody>
          <a:bodyPr anchor="b">
            <a:normAutofit/>
          </a:bodyPr>
          <a:lstStyle/>
          <a:p>
            <a:r>
              <a:rPr lang="en-US" sz="6100"/>
              <a:t>DATASET VARIABLES</a:t>
            </a:r>
            <a:endParaRPr lang="en-GB" sz="6100"/>
          </a:p>
        </p:txBody>
      </p:sp>
      <p:sp>
        <p:nvSpPr>
          <p:cNvPr id="2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EFF67"/>
          </a:solidFill>
          <a:ln w="38100" cap="rnd">
            <a:solidFill>
              <a:srgbClr val="FEFF6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5EF477-E336-9384-D5CE-27C0CAE45FCB}"/>
              </a:ext>
            </a:extLst>
          </p:cNvPr>
          <p:cNvSpPr>
            <a:spLocks noGrp="1"/>
          </p:cNvSpPr>
          <p:nvPr>
            <p:ph idx="1"/>
          </p:nvPr>
        </p:nvSpPr>
        <p:spPr>
          <a:xfrm>
            <a:off x="640080" y="2872899"/>
            <a:ext cx="4243589" cy="3320668"/>
          </a:xfrm>
        </p:spPr>
        <p:txBody>
          <a:bodyPr>
            <a:normAutofit/>
          </a:bodyPr>
          <a:lstStyle/>
          <a:p>
            <a:pPr>
              <a:lnSpc>
                <a:spcPct val="100000"/>
              </a:lnSpc>
            </a:pPr>
            <a:r>
              <a:rPr lang="en-US" sz="1800" b="1" i="0">
                <a:effectLst/>
                <a:highlight>
                  <a:srgbClr val="FFFFFF"/>
                </a:highlight>
                <a:latin typeface="system-ui"/>
              </a:rPr>
              <a:t>id: </a:t>
            </a:r>
            <a:r>
              <a:rPr lang="en-US" sz="1800" b="0" i="0">
                <a:effectLst/>
                <a:highlight>
                  <a:srgbClr val="FFFFFF"/>
                </a:highlight>
                <a:latin typeface="system-ui"/>
              </a:rPr>
              <a:t>listing ID.</a:t>
            </a:r>
          </a:p>
          <a:p>
            <a:pPr>
              <a:lnSpc>
                <a:spcPct val="100000"/>
              </a:lnSpc>
            </a:pPr>
            <a:r>
              <a:rPr lang="en-US" sz="1800" b="1">
                <a:highlight>
                  <a:srgbClr val="FFFFFF"/>
                </a:highlight>
                <a:latin typeface="system-ui"/>
              </a:rPr>
              <a:t>name:</a:t>
            </a:r>
            <a:r>
              <a:rPr lang="en-US" sz="1800">
                <a:highlight>
                  <a:srgbClr val="FFFFFF"/>
                </a:highlight>
                <a:latin typeface="system-ui"/>
              </a:rPr>
              <a:t> name of the listing.</a:t>
            </a:r>
          </a:p>
          <a:p>
            <a:pPr>
              <a:lnSpc>
                <a:spcPct val="100000"/>
              </a:lnSpc>
            </a:pPr>
            <a:r>
              <a:rPr lang="en-US" sz="1800" b="1">
                <a:highlight>
                  <a:srgbClr val="FFFFFF"/>
                </a:highlight>
                <a:latin typeface="system-ui"/>
              </a:rPr>
              <a:t>host_id: </a:t>
            </a:r>
            <a:r>
              <a:rPr lang="en-US" sz="1800">
                <a:highlight>
                  <a:srgbClr val="FFFFFF"/>
                </a:highlight>
                <a:latin typeface="system-ui"/>
              </a:rPr>
              <a:t>host ID.</a:t>
            </a:r>
          </a:p>
          <a:p>
            <a:pPr>
              <a:lnSpc>
                <a:spcPct val="100000"/>
              </a:lnSpc>
            </a:pPr>
            <a:r>
              <a:rPr lang="en-US" sz="1800" b="1">
                <a:highlight>
                  <a:srgbClr val="FFFFFF"/>
                </a:highlight>
                <a:latin typeface="system-ui"/>
              </a:rPr>
              <a:t>host_name: </a:t>
            </a:r>
            <a:r>
              <a:rPr lang="en-US" sz="1800">
                <a:highlight>
                  <a:srgbClr val="FFFFFF"/>
                </a:highlight>
                <a:latin typeface="system-ui"/>
              </a:rPr>
              <a:t>name of the host.</a:t>
            </a:r>
          </a:p>
          <a:p>
            <a:pPr>
              <a:lnSpc>
                <a:spcPct val="100000"/>
              </a:lnSpc>
            </a:pPr>
            <a:r>
              <a:rPr lang="en-US" sz="1800" b="1">
                <a:highlight>
                  <a:srgbClr val="FFFFFF"/>
                </a:highlight>
                <a:latin typeface="system-ui"/>
              </a:rPr>
              <a:t>neighbourhood_group: </a:t>
            </a:r>
            <a:r>
              <a:rPr lang="en-US" sz="1800">
                <a:highlight>
                  <a:srgbClr val="FFFFFF"/>
                </a:highlight>
                <a:latin typeface="system-ui"/>
              </a:rPr>
              <a:t>location.</a:t>
            </a:r>
          </a:p>
          <a:p>
            <a:pPr>
              <a:lnSpc>
                <a:spcPct val="100000"/>
              </a:lnSpc>
            </a:pPr>
            <a:r>
              <a:rPr lang="en-US" sz="1800" b="1">
                <a:highlight>
                  <a:srgbClr val="FFFFFF"/>
                </a:highlight>
                <a:latin typeface="system-ui"/>
              </a:rPr>
              <a:t>neighbourhood:</a:t>
            </a:r>
            <a:r>
              <a:rPr lang="en-US" sz="1800">
                <a:highlight>
                  <a:srgbClr val="FFFFFF"/>
                </a:highlight>
                <a:latin typeface="system-ui"/>
              </a:rPr>
              <a:t> area.</a:t>
            </a:r>
          </a:p>
          <a:p>
            <a:pPr>
              <a:lnSpc>
                <a:spcPct val="100000"/>
              </a:lnSpc>
            </a:pPr>
            <a:r>
              <a:rPr lang="en-US" sz="1800" b="1">
                <a:highlight>
                  <a:srgbClr val="FFFFFF"/>
                </a:highlight>
                <a:latin typeface="system-ui"/>
              </a:rPr>
              <a:t>latitude:</a:t>
            </a:r>
            <a:r>
              <a:rPr lang="en-US" sz="1800">
                <a:highlight>
                  <a:srgbClr val="FFFFFF"/>
                </a:highlight>
                <a:latin typeface="system-ui"/>
              </a:rPr>
              <a:t> latitude coordinates.</a:t>
            </a:r>
          </a:p>
          <a:p>
            <a:pPr>
              <a:lnSpc>
                <a:spcPct val="100000"/>
              </a:lnSpc>
            </a:pPr>
            <a:r>
              <a:rPr lang="en-US" sz="1800" b="1">
                <a:highlight>
                  <a:srgbClr val="FFFFFF"/>
                </a:highlight>
                <a:latin typeface="system-ui"/>
              </a:rPr>
              <a:t>longitude: </a:t>
            </a:r>
            <a:r>
              <a:rPr lang="en-US" sz="1800">
                <a:highlight>
                  <a:srgbClr val="FFFFFF"/>
                </a:highlight>
                <a:latin typeface="system-ui"/>
              </a:rPr>
              <a:t>longitude coordinates.</a:t>
            </a:r>
          </a:p>
        </p:txBody>
      </p:sp>
      <p:pic>
        <p:nvPicPr>
          <p:cNvPr id="5" name="Picture 4" descr="Stock exchange numbers">
            <a:extLst>
              <a:ext uri="{FF2B5EF4-FFF2-40B4-BE49-F238E27FC236}">
                <a16:creationId xmlns:a16="http://schemas.microsoft.com/office/drawing/2014/main" id="{4B2687DE-01B7-6A9A-3E1C-671B1AA98037}"/>
              </a:ext>
            </a:extLst>
          </p:cNvPr>
          <p:cNvPicPr>
            <a:picLocks noChangeAspect="1"/>
          </p:cNvPicPr>
          <p:nvPr/>
        </p:nvPicPr>
        <p:blipFill rotWithShape="1">
          <a:blip r:embed="rId2"/>
          <a:srcRect l="10007" r="2304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199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81F5F-22FD-2A08-BC45-87143E263B2F}"/>
              </a:ext>
            </a:extLst>
          </p:cNvPr>
          <p:cNvSpPr>
            <a:spLocks noGrp="1"/>
          </p:cNvSpPr>
          <p:nvPr>
            <p:ph type="title"/>
          </p:nvPr>
        </p:nvSpPr>
        <p:spPr>
          <a:xfrm>
            <a:off x="640080" y="325369"/>
            <a:ext cx="4368602" cy="1956841"/>
          </a:xfrm>
        </p:spPr>
        <p:txBody>
          <a:bodyPr anchor="b">
            <a:normAutofit/>
          </a:bodyPr>
          <a:lstStyle/>
          <a:p>
            <a:r>
              <a:rPr lang="en-US" sz="6100"/>
              <a:t>DATASET VARIABLES</a:t>
            </a:r>
            <a:endParaRPr lang="en-GB" sz="6100"/>
          </a:p>
        </p:txBody>
      </p:sp>
      <p:sp>
        <p:nvSpPr>
          <p:cNvPr id="2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EFF67"/>
          </a:solidFill>
          <a:ln w="38100" cap="rnd">
            <a:solidFill>
              <a:srgbClr val="FEFF6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5EF477-E336-9384-D5CE-27C0CAE45FCB}"/>
              </a:ext>
            </a:extLst>
          </p:cNvPr>
          <p:cNvSpPr>
            <a:spLocks noGrp="1"/>
          </p:cNvSpPr>
          <p:nvPr>
            <p:ph idx="1"/>
          </p:nvPr>
        </p:nvSpPr>
        <p:spPr>
          <a:xfrm>
            <a:off x="640080" y="2872899"/>
            <a:ext cx="4243589" cy="3320668"/>
          </a:xfrm>
        </p:spPr>
        <p:txBody>
          <a:bodyPr>
            <a:normAutofit/>
          </a:bodyPr>
          <a:lstStyle/>
          <a:p>
            <a:pPr>
              <a:lnSpc>
                <a:spcPct val="100000"/>
              </a:lnSpc>
            </a:pPr>
            <a:r>
              <a:rPr lang="en-US" sz="1300" b="1" err="1">
                <a:highlight>
                  <a:srgbClr val="FFFFFF"/>
                </a:highlight>
                <a:latin typeface="system-ui"/>
              </a:rPr>
              <a:t>room_type</a:t>
            </a:r>
            <a:r>
              <a:rPr lang="en-US" sz="1300" b="1">
                <a:highlight>
                  <a:srgbClr val="FFFFFF"/>
                </a:highlight>
                <a:latin typeface="system-ui"/>
              </a:rPr>
              <a:t>: </a:t>
            </a:r>
            <a:r>
              <a:rPr lang="en-US" sz="1300">
                <a:highlight>
                  <a:srgbClr val="FFFFFF"/>
                </a:highlight>
                <a:latin typeface="system-ui"/>
              </a:rPr>
              <a:t>listing space type.</a:t>
            </a:r>
          </a:p>
          <a:p>
            <a:pPr>
              <a:lnSpc>
                <a:spcPct val="100000"/>
              </a:lnSpc>
            </a:pPr>
            <a:r>
              <a:rPr lang="en-US" sz="1300" b="1">
                <a:highlight>
                  <a:srgbClr val="FFFFFF"/>
                </a:highlight>
                <a:latin typeface="system-ui"/>
              </a:rPr>
              <a:t>price: </a:t>
            </a:r>
            <a:r>
              <a:rPr lang="en-US" sz="1300">
                <a:highlight>
                  <a:srgbClr val="FFFFFF"/>
                </a:highlight>
                <a:latin typeface="system-ui"/>
              </a:rPr>
              <a:t>price in dollars.</a:t>
            </a:r>
          </a:p>
          <a:p>
            <a:pPr>
              <a:lnSpc>
                <a:spcPct val="100000"/>
              </a:lnSpc>
            </a:pPr>
            <a:r>
              <a:rPr lang="en-US" sz="1300" b="1" err="1">
                <a:highlight>
                  <a:srgbClr val="FFFFFF"/>
                </a:highlight>
                <a:latin typeface="system-ui"/>
              </a:rPr>
              <a:t>minimum_nights</a:t>
            </a:r>
            <a:r>
              <a:rPr lang="en-US" sz="1300" b="1">
                <a:highlight>
                  <a:srgbClr val="FFFFFF"/>
                </a:highlight>
                <a:latin typeface="system-ui"/>
              </a:rPr>
              <a:t>: </a:t>
            </a:r>
            <a:r>
              <a:rPr lang="en-US" sz="1300">
                <a:highlight>
                  <a:srgbClr val="FFFFFF"/>
                </a:highlight>
                <a:latin typeface="system-ui"/>
              </a:rPr>
              <a:t>amount of nights minimum.</a:t>
            </a:r>
          </a:p>
          <a:p>
            <a:pPr>
              <a:lnSpc>
                <a:spcPct val="100000"/>
              </a:lnSpc>
            </a:pPr>
            <a:r>
              <a:rPr lang="en-US" sz="1300" b="1" err="1">
                <a:highlight>
                  <a:srgbClr val="FFFFFF"/>
                </a:highlight>
                <a:latin typeface="system-ui"/>
              </a:rPr>
              <a:t>number_of_reviews</a:t>
            </a:r>
            <a:r>
              <a:rPr lang="en-US" sz="1300" b="1">
                <a:highlight>
                  <a:srgbClr val="FFFFFF"/>
                </a:highlight>
                <a:latin typeface="system-ui"/>
              </a:rPr>
              <a:t>: </a:t>
            </a:r>
            <a:r>
              <a:rPr lang="en-US" sz="1300">
                <a:highlight>
                  <a:srgbClr val="FFFFFF"/>
                </a:highlight>
                <a:latin typeface="system-ui"/>
              </a:rPr>
              <a:t>number of reviews.</a:t>
            </a:r>
          </a:p>
          <a:p>
            <a:pPr>
              <a:lnSpc>
                <a:spcPct val="100000"/>
              </a:lnSpc>
            </a:pPr>
            <a:r>
              <a:rPr lang="en-US" sz="1300" b="1" err="1">
                <a:highlight>
                  <a:srgbClr val="FFFFFF"/>
                </a:highlight>
                <a:latin typeface="system-ui"/>
              </a:rPr>
              <a:t>last_review</a:t>
            </a:r>
            <a:r>
              <a:rPr lang="en-US" sz="1300" b="1">
                <a:highlight>
                  <a:srgbClr val="FFFFFF"/>
                </a:highlight>
                <a:latin typeface="system-ui"/>
              </a:rPr>
              <a:t>: </a:t>
            </a:r>
            <a:r>
              <a:rPr lang="en-US" sz="1300">
                <a:highlight>
                  <a:srgbClr val="FFFFFF"/>
                </a:highlight>
                <a:latin typeface="system-ui"/>
              </a:rPr>
              <a:t>latest review.</a:t>
            </a:r>
          </a:p>
          <a:p>
            <a:pPr>
              <a:lnSpc>
                <a:spcPct val="100000"/>
              </a:lnSpc>
            </a:pPr>
            <a:r>
              <a:rPr lang="en-US" sz="1300" b="1" err="1">
                <a:highlight>
                  <a:srgbClr val="FFFFFF"/>
                </a:highlight>
                <a:latin typeface="system-ui"/>
              </a:rPr>
              <a:t>reviews_per_month</a:t>
            </a:r>
            <a:r>
              <a:rPr lang="en-US" sz="1300" b="1">
                <a:highlight>
                  <a:srgbClr val="FFFFFF"/>
                </a:highlight>
                <a:latin typeface="system-ui"/>
              </a:rPr>
              <a:t>: </a:t>
            </a:r>
            <a:r>
              <a:rPr lang="en-US" sz="1300">
                <a:highlight>
                  <a:srgbClr val="FFFFFF"/>
                </a:highlight>
                <a:latin typeface="system-ui"/>
              </a:rPr>
              <a:t>number of reviews per month.</a:t>
            </a:r>
          </a:p>
          <a:p>
            <a:pPr>
              <a:lnSpc>
                <a:spcPct val="100000"/>
              </a:lnSpc>
            </a:pPr>
            <a:r>
              <a:rPr lang="en-US" sz="1300" b="1" err="1">
                <a:highlight>
                  <a:srgbClr val="FFFFFF"/>
                </a:highlight>
                <a:latin typeface="system-ui"/>
              </a:rPr>
              <a:t>calculated_host_listings_count</a:t>
            </a:r>
            <a:r>
              <a:rPr lang="en-US" sz="1300" b="1">
                <a:highlight>
                  <a:srgbClr val="FFFFFF"/>
                </a:highlight>
                <a:latin typeface="system-ui"/>
              </a:rPr>
              <a:t>: </a:t>
            </a:r>
            <a:r>
              <a:rPr lang="en-US" sz="1300">
                <a:highlight>
                  <a:srgbClr val="FFFFFF"/>
                </a:highlight>
                <a:latin typeface="system-ui"/>
              </a:rPr>
              <a:t>amount of listing per host.</a:t>
            </a:r>
          </a:p>
          <a:p>
            <a:pPr>
              <a:lnSpc>
                <a:spcPct val="100000"/>
              </a:lnSpc>
            </a:pPr>
            <a:r>
              <a:rPr lang="en-US" sz="1300" b="1">
                <a:highlight>
                  <a:srgbClr val="FFFFFF"/>
                </a:highlight>
                <a:latin typeface="system-ui"/>
              </a:rPr>
              <a:t>availability_365: </a:t>
            </a:r>
            <a:r>
              <a:rPr lang="en-US" sz="1300">
                <a:highlight>
                  <a:srgbClr val="FFFFFF"/>
                </a:highlight>
                <a:latin typeface="system-ui"/>
              </a:rPr>
              <a:t>number of days when listing is available for booking.</a:t>
            </a:r>
            <a:endParaRPr lang="en-GB" sz="1300">
              <a:highlight>
                <a:srgbClr val="FFFFFF"/>
              </a:highlight>
              <a:latin typeface="system-ui"/>
            </a:endParaRPr>
          </a:p>
          <a:p>
            <a:pPr>
              <a:lnSpc>
                <a:spcPct val="100000"/>
              </a:lnSpc>
            </a:pPr>
            <a:endParaRPr lang="en-US" sz="1300">
              <a:highlight>
                <a:srgbClr val="FFFFFF"/>
              </a:highlight>
              <a:latin typeface="system-ui"/>
            </a:endParaRPr>
          </a:p>
        </p:txBody>
      </p:sp>
      <p:pic>
        <p:nvPicPr>
          <p:cNvPr id="5" name="Picture 4" descr="Stock exchange numbers">
            <a:extLst>
              <a:ext uri="{FF2B5EF4-FFF2-40B4-BE49-F238E27FC236}">
                <a16:creationId xmlns:a16="http://schemas.microsoft.com/office/drawing/2014/main" id="{4B2687DE-01B7-6A9A-3E1C-671B1AA98037}"/>
              </a:ext>
            </a:extLst>
          </p:cNvPr>
          <p:cNvPicPr>
            <a:picLocks noChangeAspect="1"/>
          </p:cNvPicPr>
          <p:nvPr/>
        </p:nvPicPr>
        <p:blipFill rotWithShape="1">
          <a:blip r:embed="rId2"/>
          <a:srcRect l="10007" r="2304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1526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07667-BEB4-6AC6-2562-D0C0D6B84A45}"/>
              </a:ext>
            </a:extLst>
          </p:cNvPr>
          <p:cNvSpPr>
            <a:spLocks noGrp="1"/>
          </p:cNvSpPr>
          <p:nvPr>
            <p:ph type="title"/>
          </p:nvPr>
        </p:nvSpPr>
        <p:spPr>
          <a:xfrm>
            <a:off x="630936" y="640080"/>
            <a:ext cx="4818888" cy="1481328"/>
          </a:xfrm>
        </p:spPr>
        <p:txBody>
          <a:bodyPr anchor="b">
            <a:normAutofit/>
          </a:bodyPr>
          <a:lstStyle/>
          <a:p>
            <a:r>
              <a:rPr lang="en-US" sz="5200"/>
              <a:t>Data cleaning</a:t>
            </a:r>
            <a:endParaRPr lang="en-GB" sz="5200"/>
          </a:p>
        </p:txBody>
      </p:sp>
      <p:sp>
        <p:nvSpPr>
          <p:cNvPr id="6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5F49D1-17AD-B29B-479A-EE68B849E495}"/>
              </a:ext>
            </a:extLst>
          </p:cNvPr>
          <p:cNvSpPr>
            <a:spLocks noGrp="1"/>
          </p:cNvSpPr>
          <p:nvPr>
            <p:ph idx="1"/>
          </p:nvPr>
        </p:nvSpPr>
        <p:spPr>
          <a:xfrm>
            <a:off x="630936" y="2660904"/>
            <a:ext cx="4818888" cy="3547872"/>
          </a:xfrm>
        </p:spPr>
        <p:txBody>
          <a:bodyPr anchor="t">
            <a:normAutofit/>
          </a:bodyPr>
          <a:lstStyle/>
          <a:p>
            <a:pPr marL="0" indent="0">
              <a:buNone/>
            </a:pPr>
            <a:r>
              <a:rPr lang="en-US" dirty="0"/>
              <a:t>Number of rows before cleaning:</a:t>
            </a:r>
            <a:r>
              <a:rPr lang="en-GB" b="1" dirty="0"/>
              <a:t>49,080 </a:t>
            </a:r>
          </a:p>
          <a:p>
            <a:pPr marL="0" indent="0">
              <a:buNone/>
            </a:pPr>
            <a:r>
              <a:rPr lang="en-US" dirty="0"/>
              <a:t>Number of rows after cleaning:</a:t>
            </a:r>
            <a:r>
              <a:rPr lang="en-GB" b="1" dirty="0"/>
              <a:t>38,684 </a:t>
            </a:r>
          </a:p>
          <a:p>
            <a:pPr marL="0" indent="0">
              <a:buNone/>
            </a:pPr>
            <a:endParaRPr lang="en-GB" b="1"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62" name="Ink 6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62" name="Ink 6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5" name="Table 4">
            <a:extLst>
              <a:ext uri="{FF2B5EF4-FFF2-40B4-BE49-F238E27FC236}">
                <a16:creationId xmlns:a16="http://schemas.microsoft.com/office/drawing/2014/main" id="{E79E6001-7CEE-4E5B-AA49-2ACE298683DE}"/>
              </a:ext>
            </a:extLst>
          </p:cNvPr>
          <p:cNvGraphicFramePr>
            <a:graphicFrameLocks noGrp="1"/>
          </p:cNvGraphicFramePr>
          <p:nvPr>
            <p:extLst>
              <p:ext uri="{D42A27DB-BD31-4B8C-83A1-F6EECF244321}">
                <p14:modId xmlns:p14="http://schemas.microsoft.com/office/powerpoint/2010/main" val="1575305320"/>
              </p:ext>
            </p:extLst>
          </p:nvPr>
        </p:nvGraphicFramePr>
        <p:xfrm>
          <a:off x="6319293" y="640080"/>
          <a:ext cx="5018479" cy="5577842"/>
        </p:xfrm>
        <a:graphic>
          <a:graphicData uri="http://schemas.openxmlformats.org/drawingml/2006/table">
            <a:tbl>
              <a:tblPr firstRow="1" bandRow="1">
                <a:tableStyleId>{3B4B98B0-60AC-42C2-AFA5-B58CD77FA1E5}</a:tableStyleId>
              </a:tblPr>
              <a:tblGrid>
                <a:gridCol w="3223618">
                  <a:extLst>
                    <a:ext uri="{9D8B030D-6E8A-4147-A177-3AD203B41FA5}">
                      <a16:colId xmlns:a16="http://schemas.microsoft.com/office/drawing/2014/main" val="3271993669"/>
                    </a:ext>
                  </a:extLst>
                </a:gridCol>
                <a:gridCol w="1794861">
                  <a:extLst>
                    <a:ext uri="{9D8B030D-6E8A-4147-A177-3AD203B41FA5}">
                      <a16:colId xmlns:a16="http://schemas.microsoft.com/office/drawing/2014/main" val="267979992"/>
                    </a:ext>
                  </a:extLst>
                </a:gridCol>
              </a:tblGrid>
              <a:tr h="858498">
                <a:tc>
                  <a:txBody>
                    <a:bodyPr/>
                    <a:lstStyle/>
                    <a:p>
                      <a:pPr algn="ctr" fontAlgn="b"/>
                      <a:r>
                        <a:rPr lang="en-GB" sz="2100" b="1" kern="1200">
                          <a:solidFill>
                            <a:schemeClr val="tx1">
                              <a:lumMod val="75000"/>
                              <a:lumOff val="25000"/>
                            </a:schemeClr>
                          </a:solidFill>
                        </a:rPr>
                        <a:t>Removing duplicates</a:t>
                      </a:r>
                      <a:endParaRPr lang="en-GB" sz="2100" b="1" kern="1200">
                        <a:solidFill>
                          <a:schemeClr val="tx1">
                            <a:lumMod val="75000"/>
                            <a:lumOff val="25000"/>
                          </a:schemeClr>
                        </a:solidFill>
                        <a:latin typeface="+mn-lt"/>
                        <a:ea typeface="+mn-ea"/>
                        <a:cs typeface="+mn-cs"/>
                      </a:endParaRPr>
                    </a:p>
                  </a:txBody>
                  <a:tcPr marL="175231" marR="7301" marT="87616" marB="87616" anchor="b"/>
                </a:tc>
                <a:tc>
                  <a:txBody>
                    <a:bodyPr/>
                    <a:lstStyle/>
                    <a:p>
                      <a:pPr marL="0" algn="ctr" defTabSz="914400" rtl="0" eaLnBrk="1" fontAlgn="b" latinLnBrk="0" hangingPunct="1"/>
                      <a:r>
                        <a:rPr lang="en-GB" sz="2100" b="1" kern="1200">
                          <a:solidFill>
                            <a:schemeClr val="tx1">
                              <a:lumMod val="75000"/>
                              <a:lumOff val="25000"/>
                            </a:schemeClr>
                          </a:solidFill>
                        </a:rPr>
                        <a:t>184 include blanks</a:t>
                      </a:r>
                      <a:endParaRPr lang="en-GB" sz="2100" b="1" kern="1200">
                        <a:solidFill>
                          <a:schemeClr val="tx1">
                            <a:lumMod val="75000"/>
                            <a:lumOff val="25000"/>
                          </a:schemeClr>
                        </a:solidFill>
                        <a:latin typeface="+mn-lt"/>
                        <a:ea typeface="+mn-ea"/>
                        <a:cs typeface="+mn-cs"/>
                      </a:endParaRPr>
                    </a:p>
                  </a:txBody>
                  <a:tcPr marL="175231" marR="7301" marT="87616" marB="87616" anchor="b"/>
                </a:tc>
                <a:extLst>
                  <a:ext uri="{0D108BD9-81ED-4DB2-BD59-A6C34878D82A}">
                    <a16:rowId xmlns:a16="http://schemas.microsoft.com/office/drawing/2014/main" val="1463312004"/>
                  </a:ext>
                </a:extLst>
              </a:tr>
              <a:tr h="858498">
                <a:tc>
                  <a:txBody>
                    <a:bodyPr/>
                    <a:lstStyle/>
                    <a:p>
                      <a:pPr marL="0" algn="ctr" defTabSz="914400" rtl="0" eaLnBrk="1" fontAlgn="b" latinLnBrk="0" hangingPunct="1"/>
                      <a:r>
                        <a:rPr lang="en-GB" sz="2100" b="1" kern="1200">
                          <a:solidFill>
                            <a:schemeClr val="tx1">
                              <a:lumMod val="75000"/>
                              <a:lumOff val="25000"/>
                            </a:schemeClr>
                          </a:solidFill>
                        </a:rPr>
                        <a:t>Removing blanks from each row</a:t>
                      </a:r>
                      <a:endParaRPr lang="en-GB" sz="2100" b="1" kern="1200">
                        <a:solidFill>
                          <a:schemeClr val="tx1">
                            <a:lumMod val="75000"/>
                            <a:lumOff val="25000"/>
                          </a:schemeClr>
                        </a:solidFill>
                        <a:latin typeface="+mn-lt"/>
                        <a:ea typeface="+mn-ea"/>
                        <a:cs typeface="+mn-cs"/>
                      </a:endParaRPr>
                    </a:p>
                  </a:txBody>
                  <a:tcPr marL="175231" marR="7301" marT="87616" marB="87616" anchor="b"/>
                </a:tc>
                <a:tc>
                  <a:txBody>
                    <a:bodyPr/>
                    <a:lstStyle/>
                    <a:p>
                      <a:pPr marL="0" algn="ctr" defTabSz="914400" rtl="0" eaLnBrk="1" fontAlgn="b" latinLnBrk="0" hangingPunct="1"/>
                      <a:r>
                        <a:rPr lang="en-GB" sz="2100" b="1" kern="1200">
                          <a:solidFill>
                            <a:schemeClr val="tx1">
                              <a:lumMod val="75000"/>
                              <a:lumOff val="25000"/>
                            </a:schemeClr>
                          </a:solidFill>
                        </a:rPr>
                        <a:t>10,218</a:t>
                      </a:r>
                      <a:endParaRPr lang="en-GB" sz="2100" b="1" kern="1200">
                        <a:solidFill>
                          <a:schemeClr val="tx1">
                            <a:lumMod val="75000"/>
                            <a:lumOff val="25000"/>
                          </a:schemeClr>
                        </a:solidFill>
                        <a:latin typeface="+mn-lt"/>
                        <a:ea typeface="+mn-ea"/>
                        <a:cs typeface="+mn-cs"/>
                      </a:endParaRPr>
                    </a:p>
                  </a:txBody>
                  <a:tcPr marL="175231" marR="7301" marT="87616" marB="87616" anchor="b"/>
                </a:tc>
                <a:extLst>
                  <a:ext uri="{0D108BD9-81ED-4DB2-BD59-A6C34878D82A}">
                    <a16:rowId xmlns:a16="http://schemas.microsoft.com/office/drawing/2014/main" val="3416348559"/>
                  </a:ext>
                </a:extLst>
              </a:tr>
              <a:tr h="1179836">
                <a:tc>
                  <a:txBody>
                    <a:bodyPr/>
                    <a:lstStyle/>
                    <a:p>
                      <a:pPr marL="0" algn="ctr" defTabSz="914400" rtl="0" eaLnBrk="1" fontAlgn="b" latinLnBrk="0" hangingPunct="1"/>
                      <a:r>
                        <a:rPr lang="en-GB" sz="2100" b="1" kern="1200">
                          <a:solidFill>
                            <a:schemeClr val="tx1">
                              <a:lumMod val="75000"/>
                              <a:lumOff val="25000"/>
                            </a:schemeClr>
                          </a:solidFill>
                        </a:rPr>
                        <a:t>anomalies and unrealistic</a:t>
                      </a:r>
                    </a:p>
                    <a:p>
                      <a:pPr marL="0" marR="0" lvl="0" indent="0" algn="ctr" defTabSz="914400" rtl="0" eaLnBrk="1" fontAlgn="b" latinLnBrk="0" hangingPunct="1">
                        <a:lnSpc>
                          <a:spcPct val="100000"/>
                        </a:lnSpc>
                        <a:spcBef>
                          <a:spcPts val="0"/>
                        </a:spcBef>
                        <a:spcAft>
                          <a:spcPts val="0"/>
                        </a:spcAft>
                        <a:buClrTx/>
                        <a:buSzTx/>
                        <a:buFontTx/>
                        <a:buNone/>
                        <a:tabLst/>
                        <a:defRPr/>
                      </a:pPr>
                      <a:r>
                        <a:rPr lang="en-GB" sz="2100" b="1" kern="1200">
                          <a:solidFill>
                            <a:schemeClr val="tx1">
                              <a:lumMod val="75000"/>
                              <a:lumOff val="25000"/>
                            </a:schemeClr>
                          </a:solidFill>
                        </a:rPr>
                        <a:t>price = 0</a:t>
                      </a:r>
                    </a:p>
                  </a:txBody>
                  <a:tcPr marL="175231" marR="7301" marT="87616" marB="87616" anchor="b"/>
                </a:tc>
                <a:tc>
                  <a:txBody>
                    <a:bodyPr/>
                    <a:lstStyle/>
                    <a:p>
                      <a:pPr marL="0" algn="ctr" defTabSz="914400" rtl="0" eaLnBrk="1" fontAlgn="b" latinLnBrk="0" hangingPunct="1"/>
                      <a:r>
                        <a:rPr lang="en-US" sz="2100" b="1" kern="1200">
                          <a:solidFill>
                            <a:schemeClr val="tx1">
                              <a:lumMod val="75000"/>
                              <a:lumOff val="25000"/>
                            </a:schemeClr>
                          </a:solidFill>
                        </a:rPr>
                        <a:t>10</a:t>
                      </a:r>
                      <a:endParaRPr lang="en-GB" sz="2100" b="1" kern="1200">
                        <a:solidFill>
                          <a:schemeClr val="tx1">
                            <a:lumMod val="75000"/>
                            <a:lumOff val="25000"/>
                          </a:schemeClr>
                        </a:solidFill>
                        <a:latin typeface="+mn-lt"/>
                        <a:ea typeface="+mn-ea"/>
                        <a:cs typeface="+mn-cs"/>
                      </a:endParaRPr>
                    </a:p>
                  </a:txBody>
                  <a:tcPr marL="175231" marR="7301" marT="87616" marB="87616" anchor="b"/>
                </a:tc>
                <a:extLst>
                  <a:ext uri="{0D108BD9-81ED-4DB2-BD59-A6C34878D82A}">
                    <a16:rowId xmlns:a16="http://schemas.microsoft.com/office/drawing/2014/main" val="1068709758"/>
                  </a:ext>
                </a:extLst>
              </a:tr>
              <a:tr h="2143850">
                <a:tc>
                  <a:txBody>
                    <a:bodyPr/>
                    <a:lstStyle/>
                    <a:p>
                      <a:pPr marL="0" algn="ctr" defTabSz="914400" rtl="0" eaLnBrk="1" fontAlgn="b" latinLnBrk="0" hangingPunct="1"/>
                      <a:r>
                        <a:rPr lang="en-US" sz="2100" b="1" kern="1200">
                          <a:solidFill>
                            <a:schemeClr val="tx1">
                              <a:lumMod val="75000"/>
                              <a:lumOff val="25000"/>
                            </a:schemeClr>
                          </a:solidFill>
                        </a:rPr>
                        <a:t>inconsistent with the platform’s nature.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100" b="1" kern="1200">
                          <a:solidFill>
                            <a:schemeClr val="tx1">
                              <a:lumMod val="75000"/>
                              <a:lumOff val="25000"/>
                            </a:schemeClr>
                          </a:solidFill>
                        </a:rPr>
                        <a:t>Minimum Nights” column was filtered based on the stay’s duration</a:t>
                      </a:r>
                      <a:endParaRPr lang="en-US" sz="2100" b="1" kern="1200">
                        <a:solidFill>
                          <a:schemeClr val="tx1">
                            <a:lumMod val="75000"/>
                            <a:lumOff val="25000"/>
                          </a:schemeClr>
                        </a:solidFill>
                        <a:latin typeface="+mn-lt"/>
                        <a:ea typeface="+mn-ea"/>
                        <a:cs typeface="+mn-cs"/>
                      </a:endParaRPr>
                    </a:p>
                  </a:txBody>
                  <a:tcPr marL="175231" marR="7301" marT="87616" marB="87616" anchor="b"/>
                </a:tc>
                <a:tc>
                  <a:txBody>
                    <a:bodyPr/>
                    <a:lstStyle/>
                    <a:p>
                      <a:pPr algn="ctr" rtl="1" fontAlgn="b"/>
                      <a:r>
                        <a:rPr lang="en-US" sz="2100" b="1" kern="1200">
                          <a:solidFill>
                            <a:schemeClr val="tx1">
                              <a:lumMod val="75000"/>
                              <a:lumOff val="25000"/>
                            </a:schemeClr>
                          </a:solidFill>
                        </a:rPr>
                        <a:t>6</a:t>
                      </a:r>
                      <a:endParaRPr lang="en-GB" sz="2100" b="1" kern="1200">
                        <a:solidFill>
                          <a:schemeClr val="tx1">
                            <a:lumMod val="75000"/>
                            <a:lumOff val="25000"/>
                          </a:schemeClr>
                        </a:solidFill>
                        <a:latin typeface="+mn-lt"/>
                        <a:ea typeface="+mn-ea"/>
                        <a:cs typeface="+mn-cs"/>
                      </a:endParaRPr>
                    </a:p>
                  </a:txBody>
                  <a:tcPr marL="8042" marR="8042" marT="8042" marB="0" anchor="b"/>
                </a:tc>
                <a:extLst>
                  <a:ext uri="{0D108BD9-81ED-4DB2-BD59-A6C34878D82A}">
                    <a16:rowId xmlns:a16="http://schemas.microsoft.com/office/drawing/2014/main" val="251403844"/>
                  </a:ext>
                </a:extLst>
              </a:tr>
              <a:tr h="53716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100" b="1" kern="1200">
                          <a:solidFill>
                            <a:schemeClr val="tx1">
                              <a:lumMod val="75000"/>
                              <a:lumOff val="25000"/>
                            </a:schemeClr>
                          </a:solidFill>
                        </a:rPr>
                        <a:t>Power query errors</a:t>
                      </a:r>
                      <a:endParaRPr lang="en-US" sz="2100" b="1" kern="1200">
                        <a:solidFill>
                          <a:schemeClr val="tx1">
                            <a:lumMod val="75000"/>
                            <a:lumOff val="25000"/>
                          </a:schemeClr>
                        </a:solidFill>
                        <a:latin typeface="+mn-lt"/>
                        <a:ea typeface="+mn-ea"/>
                        <a:cs typeface="+mn-cs"/>
                      </a:endParaRPr>
                    </a:p>
                  </a:txBody>
                  <a:tcPr marL="175231" marR="7301" marT="87616" marB="87616" anchor="b"/>
                </a:tc>
                <a:tc>
                  <a:txBody>
                    <a:bodyPr/>
                    <a:lstStyle/>
                    <a:p>
                      <a:pPr algn="ctr" rtl="1" fontAlgn="b"/>
                      <a:r>
                        <a:rPr lang="en-US" sz="2100" b="1" kern="1200">
                          <a:solidFill>
                            <a:schemeClr val="tx1">
                              <a:lumMod val="75000"/>
                              <a:lumOff val="25000"/>
                            </a:schemeClr>
                          </a:solidFill>
                          <a:latin typeface="+mn-lt"/>
                          <a:ea typeface="+mn-ea"/>
                          <a:cs typeface="+mn-cs"/>
                        </a:rPr>
                        <a:t>----------</a:t>
                      </a:r>
                      <a:endParaRPr lang="en-GB" sz="2100" b="1" kern="1200">
                        <a:solidFill>
                          <a:schemeClr val="tx1">
                            <a:lumMod val="75000"/>
                            <a:lumOff val="25000"/>
                          </a:schemeClr>
                        </a:solidFill>
                        <a:latin typeface="+mn-lt"/>
                        <a:ea typeface="+mn-ea"/>
                        <a:cs typeface="+mn-cs"/>
                      </a:endParaRPr>
                    </a:p>
                  </a:txBody>
                  <a:tcPr marL="8042" marR="8042" marT="8042" marB="0" anchor="b"/>
                </a:tc>
                <a:extLst>
                  <a:ext uri="{0D108BD9-81ED-4DB2-BD59-A6C34878D82A}">
                    <a16:rowId xmlns:a16="http://schemas.microsoft.com/office/drawing/2014/main" val="855579031"/>
                  </a:ext>
                </a:extLst>
              </a:tr>
            </a:tbl>
          </a:graphicData>
        </a:graphic>
      </p:graphicFrame>
    </p:spTree>
    <p:extLst>
      <p:ext uri="{BB962C8B-B14F-4D97-AF65-F5344CB8AC3E}">
        <p14:creationId xmlns:p14="http://schemas.microsoft.com/office/powerpoint/2010/main" val="141635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F45E9-B0CA-7DDA-F0B9-0EA00343651D}"/>
              </a:ext>
            </a:extLst>
          </p:cNvPr>
          <p:cNvSpPr>
            <a:spLocks noGrp="1"/>
          </p:cNvSpPr>
          <p:nvPr>
            <p:ph type="title"/>
          </p:nvPr>
        </p:nvSpPr>
        <p:spPr>
          <a:xfrm>
            <a:off x="635000" y="634029"/>
            <a:ext cx="10921640" cy="1314698"/>
          </a:xfrm>
        </p:spPr>
        <p:txBody>
          <a:bodyPr anchor="ctr">
            <a:normAutofit/>
          </a:bodyPr>
          <a:lstStyle/>
          <a:p>
            <a:pPr algn="ctr"/>
            <a:r>
              <a:rPr lang="en-US" sz="7200"/>
              <a:t>Analysis questions</a:t>
            </a:r>
            <a:endParaRPr lang="en-GB" sz="7200"/>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CF0D224-F705-082A-3B2E-EE31530A6C12}"/>
              </a:ext>
            </a:extLst>
          </p:cNvPr>
          <p:cNvGraphicFramePr>
            <a:graphicFrameLocks noGrp="1"/>
          </p:cNvGraphicFramePr>
          <p:nvPr>
            <p:ph idx="1"/>
            <p:extLst>
              <p:ext uri="{D42A27DB-BD31-4B8C-83A1-F6EECF244321}">
                <p14:modId xmlns:p14="http://schemas.microsoft.com/office/powerpoint/2010/main" val="2598430007"/>
              </p:ext>
            </p:extLst>
          </p:nvPr>
        </p:nvGraphicFramePr>
        <p:xfrm>
          <a:off x="640771" y="2692668"/>
          <a:ext cx="10915869" cy="3249220"/>
        </p:xfrm>
        <a:graphic>
          <a:graphicData uri="http://schemas.openxmlformats.org/drawingml/2006/table">
            <a:tbl>
              <a:tblPr>
                <a:noFill/>
                <a:tableStyleId>{5C22544A-7EE6-4342-B048-85BDC9FD1C3A}</a:tableStyleId>
              </a:tblPr>
              <a:tblGrid>
                <a:gridCol w="10915869">
                  <a:extLst>
                    <a:ext uri="{9D8B030D-6E8A-4147-A177-3AD203B41FA5}">
                      <a16:colId xmlns:a16="http://schemas.microsoft.com/office/drawing/2014/main" val="3367531478"/>
                    </a:ext>
                  </a:extLst>
                </a:gridCol>
              </a:tblGrid>
              <a:tr h="635899">
                <a:tc>
                  <a:txBody>
                    <a:bodyPr/>
                    <a:lstStyle/>
                    <a:p>
                      <a:pPr algn="l" fontAlgn="b"/>
                      <a:r>
                        <a:rPr lang="en-US" sz="3600" b="1" kern="1200" dirty="0">
                          <a:solidFill>
                            <a:schemeClr val="tx1"/>
                          </a:solidFill>
                          <a:latin typeface="+mn-lt"/>
                          <a:ea typeface="+mn-ea"/>
                          <a:cs typeface="+mn-cs"/>
                        </a:rPr>
                        <a:t>What do guests most commonly choose when using Airbnb in New York?</a:t>
                      </a:r>
                    </a:p>
                  </a:txBody>
                  <a:tcPr marL="108568" marR="12925" marT="31019" marB="232646"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1355363914"/>
                  </a:ext>
                </a:extLst>
              </a:tr>
              <a:tr h="635899">
                <a:tc>
                  <a:txBody>
                    <a:bodyPr/>
                    <a:lstStyle/>
                    <a:p>
                      <a:pPr algn="l" fontAlgn="b"/>
                      <a:r>
                        <a:rPr lang="en-US" sz="3600" b="1" kern="1200" dirty="0">
                          <a:solidFill>
                            <a:schemeClr val="tx1"/>
                          </a:solidFill>
                          <a:latin typeface="+mn-lt"/>
                          <a:ea typeface="+mn-ea"/>
                          <a:cs typeface="+mn-cs"/>
                        </a:rPr>
                        <a:t>How do various factors affect the price and preferences for Airbnb listings in NYC?</a:t>
                      </a:r>
                    </a:p>
                  </a:txBody>
                  <a:tcPr marL="108568" marR="12925" marT="31019" marB="232646"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7741828"/>
                  </a:ext>
                </a:extLst>
              </a:tr>
              <a:tr h="635899">
                <a:tc>
                  <a:txBody>
                    <a:bodyPr/>
                    <a:lstStyle/>
                    <a:p>
                      <a:pPr algn="l" fontAlgn="b"/>
                      <a:r>
                        <a:rPr lang="en-US" sz="3600" b="1" kern="1200" dirty="0">
                          <a:solidFill>
                            <a:schemeClr val="tx1"/>
                          </a:solidFill>
                          <a:latin typeface="+mn-lt"/>
                          <a:ea typeface="+mn-ea"/>
                          <a:cs typeface="+mn-cs"/>
                        </a:rPr>
                        <a:t>What is the overall distribution of Airbnb locations throughout New York City?</a:t>
                      </a:r>
                    </a:p>
                  </a:txBody>
                  <a:tcPr marL="108568" marR="12925" marT="31019" marB="232646"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10849446"/>
                  </a:ext>
                </a:extLst>
              </a:tr>
              <a:tr h="635899">
                <a:tc>
                  <a:txBody>
                    <a:bodyPr/>
                    <a:lstStyle/>
                    <a:p>
                      <a:pPr algn="l" fontAlgn="b"/>
                      <a:r>
                        <a:rPr lang="en-US" sz="3600" b="1" kern="1200" dirty="0">
                          <a:solidFill>
                            <a:schemeClr val="tx1"/>
                          </a:solidFill>
                          <a:latin typeface="+mn-lt"/>
                          <a:ea typeface="+mn-ea"/>
                          <a:cs typeface="+mn-cs"/>
                        </a:rPr>
                        <a:t>Which neighborhood boasts a better average price or popularity for Airbnb listings?</a:t>
                      </a:r>
                    </a:p>
                  </a:txBody>
                  <a:tcPr marL="108568" marR="12925" marT="31019" marB="232646"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53530"/>
                  </a:ext>
                </a:extLst>
              </a:tr>
            </a:tbl>
          </a:graphicData>
        </a:graphic>
      </p:graphicFrame>
    </p:spTree>
    <p:extLst>
      <p:ext uri="{BB962C8B-B14F-4D97-AF65-F5344CB8AC3E}">
        <p14:creationId xmlns:p14="http://schemas.microsoft.com/office/powerpoint/2010/main" val="233558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F1811-C000-CB12-7769-6B0595768E26}"/>
              </a:ext>
            </a:extLst>
          </p:cNvPr>
          <p:cNvSpPr>
            <a:spLocks noGrp="1"/>
          </p:cNvSpPr>
          <p:nvPr>
            <p:ph type="title"/>
          </p:nvPr>
        </p:nvSpPr>
        <p:spPr>
          <a:xfrm>
            <a:off x="635000" y="634029"/>
            <a:ext cx="10921640" cy="1314698"/>
          </a:xfrm>
        </p:spPr>
        <p:txBody>
          <a:bodyPr anchor="ctr">
            <a:normAutofit/>
          </a:bodyPr>
          <a:lstStyle/>
          <a:p>
            <a:pPr algn="ctr"/>
            <a:r>
              <a:rPr lang="en-US" sz="7200"/>
              <a:t>Used pivot tables</a:t>
            </a:r>
            <a:endParaRPr lang="en-GB" sz="7200"/>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2AC361C-9D2B-58D3-8C78-BE8F0233A82A}"/>
              </a:ext>
            </a:extLst>
          </p:cNvPr>
          <p:cNvGraphicFramePr>
            <a:graphicFrameLocks noGrp="1"/>
          </p:cNvGraphicFramePr>
          <p:nvPr>
            <p:ph idx="1"/>
            <p:extLst>
              <p:ext uri="{D42A27DB-BD31-4B8C-83A1-F6EECF244321}">
                <p14:modId xmlns:p14="http://schemas.microsoft.com/office/powerpoint/2010/main" val="2044567106"/>
              </p:ext>
            </p:extLst>
          </p:nvPr>
        </p:nvGraphicFramePr>
        <p:xfrm>
          <a:off x="1175289" y="2402371"/>
          <a:ext cx="9496290" cy="3704502"/>
        </p:xfrm>
        <a:graphic>
          <a:graphicData uri="http://schemas.openxmlformats.org/drawingml/2006/table">
            <a:tbl>
              <a:tblPr>
                <a:noFill/>
                <a:tableStyleId>{5C22544A-7EE6-4342-B048-85BDC9FD1C3A}</a:tableStyleId>
              </a:tblPr>
              <a:tblGrid>
                <a:gridCol w="9496290">
                  <a:extLst>
                    <a:ext uri="{9D8B030D-6E8A-4147-A177-3AD203B41FA5}">
                      <a16:colId xmlns:a16="http://schemas.microsoft.com/office/drawing/2014/main" val="2505724811"/>
                    </a:ext>
                  </a:extLst>
                </a:gridCol>
              </a:tblGrid>
              <a:tr h="496992">
                <a:tc>
                  <a:txBody>
                    <a:bodyPr/>
                    <a:lstStyle/>
                    <a:p>
                      <a:pPr algn="l" fontAlgn="ctr"/>
                      <a:r>
                        <a:rPr lang="en-US" sz="3200" b="1" kern="1200" dirty="0">
                          <a:solidFill>
                            <a:schemeClr val="tx1"/>
                          </a:solidFill>
                          <a:latin typeface="+mn-lt"/>
                          <a:ea typeface="+mn-ea"/>
                          <a:cs typeface="+mn-cs"/>
                        </a:rPr>
                        <a:t>Average price by the neighborhood group.</a:t>
                      </a:r>
                    </a:p>
                  </a:txBody>
                  <a:tcPr marL="119757" marR="9980" marT="9980" marB="119757" anchor="ctr">
                    <a:lnL w="12700" cap="flat" cmpd="sng" algn="ctr">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249211731"/>
                  </a:ext>
                </a:extLst>
              </a:tr>
              <a:tr h="496992">
                <a:tc>
                  <a:txBody>
                    <a:bodyPr/>
                    <a:lstStyle/>
                    <a:p>
                      <a:pPr algn="l" fontAlgn="ctr"/>
                      <a:r>
                        <a:rPr lang="en-US" sz="3200" b="1" kern="1200" dirty="0">
                          <a:solidFill>
                            <a:schemeClr val="tx1"/>
                          </a:solidFill>
                          <a:latin typeface="+mn-lt"/>
                          <a:ea typeface="+mn-ea"/>
                          <a:cs typeface="+mn-cs"/>
                        </a:rPr>
                        <a:t>Average price by room type.</a:t>
                      </a:r>
                    </a:p>
                  </a:txBody>
                  <a:tcPr marL="119757" marR="9980" marT="9980" marB="119757" anchor="ctr">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36153120"/>
                  </a:ext>
                </a:extLst>
              </a:tr>
              <a:tr h="496992">
                <a:tc>
                  <a:txBody>
                    <a:bodyPr/>
                    <a:lstStyle/>
                    <a:p>
                      <a:pPr algn="l" fontAlgn="ctr"/>
                      <a:r>
                        <a:rPr lang="en-US" sz="3200" b="1" kern="1200" dirty="0">
                          <a:solidFill>
                            <a:schemeClr val="tx1"/>
                          </a:solidFill>
                          <a:latin typeface="+mn-lt"/>
                          <a:ea typeface="+mn-ea"/>
                          <a:cs typeface="+mn-cs"/>
                        </a:rPr>
                        <a:t>Price by room type by the neighborhood group.</a:t>
                      </a:r>
                    </a:p>
                  </a:txBody>
                  <a:tcPr marL="119757" marR="9980" marT="9980" marB="119757" anchor="ctr">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30401589"/>
                  </a:ext>
                </a:extLst>
              </a:tr>
              <a:tr h="496992">
                <a:tc>
                  <a:txBody>
                    <a:bodyPr/>
                    <a:lstStyle/>
                    <a:p>
                      <a:pPr algn="l" fontAlgn="ctr"/>
                      <a:r>
                        <a:rPr lang="en-US" sz="3200" b="1" kern="1200" dirty="0">
                          <a:solidFill>
                            <a:schemeClr val="tx1"/>
                          </a:solidFill>
                          <a:latin typeface="+mn-lt"/>
                          <a:ea typeface="+mn-ea"/>
                          <a:cs typeface="+mn-cs"/>
                        </a:rPr>
                        <a:t>Quantity of each room type.</a:t>
                      </a:r>
                    </a:p>
                  </a:txBody>
                  <a:tcPr marL="119757" marR="9980" marT="9980" marB="119757" anchor="ctr">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00772796"/>
                  </a:ext>
                </a:extLst>
              </a:tr>
              <a:tr h="496992">
                <a:tc>
                  <a:txBody>
                    <a:bodyPr/>
                    <a:lstStyle/>
                    <a:p>
                      <a:pPr algn="l" fontAlgn="ctr"/>
                      <a:r>
                        <a:rPr lang="en-US" sz="3200" b="1" kern="1200" dirty="0">
                          <a:solidFill>
                            <a:schemeClr val="tx1"/>
                          </a:solidFill>
                          <a:latin typeface="+mn-lt"/>
                          <a:ea typeface="+mn-ea"/>
                          <a:cs typeface="+mn-cs"/>
                        </a:rPr>
                        <a:t>Room type in each neighborhood.</a:t>
                      </a:r>
                    </a:p>
                  </a:txBody>
                  <a:tcPr marL="119757" marR="9980" marT="9980" marB="119757" anchor="ctr">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31891772"/>
                  </a:ext>
                </a:extLst>
              </a:tr>
              <a:tr h="496992">
                <a:tc>
                  <a:txBody>
                    <a:bodyPr/>
                    <a:lstStyle/>
                    <a:p>
                      <a:pPr algn="l" fontAlgn="ctr"/>
                      <a:r>
                        <a:rPr lang="en-US" sz="3200" b="1" kern="1200" dirty="0">
                          <a:solidFill>
                            <a:schemeClr val="tx1"/>
                          </a:solidFill>
                          <a:latin typeface="+mn-lt"/>
                          <a:ea typeface="+mn-ea"/>
                          <a:cs typeface="+mn-cs"/>
                        </a:rPr>
                        <a:t>Number of locations in each Neighborhood Group.</a:t>
                      </a:r>
                    </a:p>
                  </a:txBody>
                  <a:tcPr marL="119757" marR="9980" marT="9980" marB="119757" anchor="ctr">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97553464"/>
                  </a:ext>
                </a:extLst>
              </a:tr>
            </a:tbl>
          </a:graphicData>
        </a:graphic>
      </p:graphicFrame>
    </p:spTree>
    <p:extLst>
      <p:ext uri="{BB962C8B-B14F-4D97-AF65-F5344CB8AC3E}">
        <p14:creationId xmlns:p14="http://schemas.microsoft.com/office/powerpoint/2010/main" val="236744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01950-A362-E3D8-A9F0-6F9E1B2F2452}"/>
              </a:ext>
            </a:extLst>
          </p:cNvPr>
          <p:cNvSpPr>
            <a:spLocks noGrp="1"/>
          </p:cNvSpPr>
          <p:nvPr>
            <p:ph type="title"/>
          </p:nvPr>
        </p:nvSpPr>
        <p:spPr>
          <a:xfrm>
            <a:off x="638881" y="4711903"/>
            <a:ext cx="10909640" cy="904970"/>
          </a:xfrm>
        </p:spPr>
        <p:txBody>
          <a:bodyPr vert="horz" lIns="91440" tIns="45720" rIns="91440" bIns="45720" rtlCol="0" anchor="ctr">
            <a:normAutofit/>
          </a:bodyPr>
          <a:lstStyle/>
          <a:p>
            <a:pPr algn="ctr">
              <a:lnSpc>
                <a:spcPct val="90000"/>
              </a:lnSpc>
            </a:pPr>
            <a:r>
              <a:rPr lang="en-US" sz="5600" dirty="0"/>
              <a:t>DASHBOARD</a:t>
            </a:r>
          </a:p>
        </p:txBody>
      </p:sp>
      <p:pic>
        <p:nvPicPr>
          <p:cNvPr id="7" name="Graphic 6" descr="News">
            <a:extLst>
              <a:ext uri="{FF2B5EF4-FFF2-40B4-BE49-F238E27FC236}">
                <a16:creationId xmlns:a16="http://schemas.microsoft.com/office/drawing/2014/main" id="{B2405ABE-952C-241D-CFDC-F6DB9BE0A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2232" y="320040"/>
            <a:ext cx="3904488" cy="3904488"/>
          </a:xfrm>
          <a:prstGeom prst="rect">
            <a:avLst/>
          </a:prstGeom>
        </p:spPr>
      </p:pic>
    </p:spTree>
    <p:extLst>
      <p:ext uri="{BB962C8B-B14F-4D97-AF65-F5344CB8AC3E}">
        <p14:creationId xmlns:p14="http://schemas.microsoft.com/office/powerpoint/2010/main" val="160649070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403</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Modern Love</vt:lpstr>
      <vt:lpstr>sohne</vt:lpstr>
      <vt:lpstr>source-serif-pro</vt:lpstr>
      <vt:lpstr>system-ui</vt:lpstr>
      <vt:lpstr>The Hand</vt:lpstr>
      <vt:lpstr>SketchyVTI</vt:lpstr>
      <vt:lpstr>New York City Airbnb Open Data </vt:lpstr>
      <vt:lpstr>Project Description </vt:lpstr>
      <vt:lpstr>DATASET VARIABLES</vt:lpstr>
      <vt:lpstr>DATASET VARIABLES</vt:lpstr>
      <vt:lpstr>Data cleaning</vt:lpstr>
      <vt:lpstr>Analysis questions</vt:lpstr>
      <vt:lpstr>Used pivot tables</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Airbnb Open Data </dc:title>
  <dc:creator>mariam mohamed</dc:creator>
  <cp:lastModifiedBy>mariam mohamed</cp:lastModifiedBy>
  <cp:revision>2</cp:revision>
  <dcterms:created xsi:type="dcterms:W3CDTF">2024-05-16T10:40:41Z</dcterms:created>
  <dcterms:modified xsi:type="dcterms:W3CDTF">2024-05-16T13:44:09Z</dcterms:modified>
</cp:coreProperties>
</file>