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 id="2147483966" r:id="rId2"/>
    <p:sldMasterId id="2147483978" r:id="rId3"/>
    <p:sldMasterId id="2147483990" r:id="rId4"/>
    <p:sldMasterId id="2147484026" r:id="rId5"/>
    <p:sldMasterId id="2147484038" r:id="rId6"/>
  </p:sldMasterIdLst>
  <p:sldIdLst>
    <p:sldId id="257" r:id="rId7"/>
    <p:sldId id="264" r:id="rId8"/>
    <p:sldId id="259" r:id="rId9"/>
    <p:sldId id="260"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1" d="100"/>
          <a:sy n="81" d="100"/>
        </p:scale>
        <p:origin x="-258"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0"/>
    <c:plotArea>
      <c:layout/>
      <c:barChart>
        <c:barDir val="col"/>
        <c:grouping val="clustered"/>
        <c:varyColors val="0"/>
        <c:ser>
          <c:idx val="0"/>
          <c:order val="0"/>
          <c:tx>
            <c:strRef>
              <c:f>Sheet1!$B$1</c:f>
              <c:strCache>
                <c:ptCount val="1"/>
                <c:pt idx="0">
                  <c:v>age between 05-15</c:v>
                </c:pt>
              </c:strCache>
            </c:strRef>
          </c:tx>
          <c:invertIfNegative val="0"/>
          <c:cat>
            <c:numRef>
              <c:f>Sheet1!$A$2:$A$6</c:f>
              <c:numCache>
                <c:formatCode>General</c:formatCode>
                <c:ptCount val="5"/>
                <c:pt idx="0">
                  <c:v>2018</c:v>
                </c:pt>
                <c:pt idx="1">
                  <c:v>2019</c:v>
                </c:pt>
                <c:pt idx="2">
                  <c:v>2020</c:v>
                </c:pt>
                <c:pt idx="3">
                  <c:v>2021</c:v>
                </c:pt>
                <c:pt idx="4">
                  <c:v>2022</c:v>
                </c:pt>
              </c:numCache>
            </c:numRef>
          </c:cat>
          <c:val>
            <c:numRef>
              <c:f>Sheet1!$B$2:$B$6</c:f>
              <c:numCache>
                <c:formatCode>General</c:formatCode>
                <c:ptCount val="5"/>
                <c:pt idx="0">
                  <c:v>30</c:v>
                </c:pt>
                <c:pt idx="1">
                  <c:v>44</c:v>
                </c:pt>
                <c:pt idx="2">
                  <c:v>10</c:v>
                </c:pt>
                <c:pt idx="3">
                  <c:v>50</c:v>
                </c:pt>
                <c:pt idx="4">
                  <c:v>22</c:v>
                </c:pt>
              </c:numCache>
            </c:numRef>
          </c:val>
        </c:ser>
        <c:ser>
          <c:idx val="1"/>
          <c:order val="1"/>
          <c:tx>
            <c:strRef>
              <c:f>Sheet1!$C$1</c:f>
              <c:strCache>
                <c:ptCount val="1"/>
                <c:pt idx="0">
                  <c:v>age between 16-25</c:v>
                </c:pt>
              </c:strCache>
            </c:strRef>
          </c:tx>
          <c:invertIfNegative val="0"/>
          <c:cat>
            <c:numRef>
              <c:f>Sheet1!$A$2:$A$6</c:f>
              <c:numCache>
                <c:formatCode>General</c:formatCode>
                <c:ptCount val="5"/>
                <c:pt idx="0">
                  <c:v>2018</c:v>
                </c:pt>
                <c:pt idx="1">
                  <c:v>2019</c:v>
                </c:pt>
                <c:pt idx="2">
                  <c:v>2020</c:v>
                </c:pt>
                <c:pt idx="3">
                  <c:v>2021</c:v>
                </c:pt>
                <c:pt idx="4">
                  <c:v>2022</c:v>
                </c:pt>
              </c:numCache>
            </c:numRef>
          </c:cat>
          <c:val>
            <c:numRef>
              <c:f>Sheet1!$C$2:$C$6</c:f>
              <c:numCache>
                <c:formatCode>General</c:formatCode>
                <c:ptCount val="5"/>
                <c:pt idx="0">
                  <c:v>75</c:v>
                </c:pt>
                <c:pt idx="1">
                  <c:v>70</c:v>
                </c:pt>
                <c:pt idx="2">
                  <c:v>25</c:v>
                </c:pt>
                <c:pt idx="3">
                  <c:v>70</c:v>
                </c:pt>
                <c:pt idx="4">
                  <c:v>80</c:v>
                </c:pt>
              </c:numCache>
            </c:numRef>
          </c:val>
        </c:ser>
        <c:dLbls>
          <c:showLegendKey val="0"/>
          <c:showVal val="0"/>
          <c:showCatName val="0"/>
          <c:showSerName val="0"/>
          <c:showPercent val="0"/>
          <c:showBubbleSize val="0"/>
        </c:dLbls>
        <c:gapWidth val="150"/>
        <c:axId val="37325824"/>
        <c:axId val="37544704"/>
      </c:barChart>
      <c:catAx>
        <c:axId val="37325824"/>
        <c:scaling>
          <c:orientation val="minMax"/>
        </c:scaling>
        <c:delete val="0"/>
        <c:axPos val="b"/>
        <c:numFmt formatCode="General" sourceLinked="1"/>
        <c:majorTickMark val="out"/>
        <c:minorTickMark val="none"/>
        <c:tickLblPos val="nextTo"/>
        <c:crossAx val="37544704"/>
        <c:crosses val="autoZero"/>
        <c:auto val="1"/>
        <c:lblAlgn val="ctr"/>
        <c:lblOffset val="100"/>
        <c:noMultiLvlLbl val="0"/>
      </c:catAx>
      <c:valAx>
        <c:axId val="37544704"/>
        <c:scaling>
          <c:orientation val="minMax"/>
        </c:scaling>
        <c:delete val="0"/>
        <c:axPos val="l"/>
        <c:majorGridlines/>
        <c:numFmt formatCode="General" sourceLinked="1"/>
        <c:majorTickMark val="out"/>
        <c:minorTickMark val="none"/>
        <c:tickLblPos val="nextTo"/>
        <c:crossAx val="373258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8839200" y="1447802"/>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6"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184DA70-C731-4C70-880D-CCD4705E623C}"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E1D723-8F53-4F53-90B0-1982A396982E}"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AAC38D-0552-4C82-B593-E6124DFADBE2}"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90"/>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73" y="1698990"/>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73"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DF0F1C-5577-4ACB-BB62-DF8F3C494C7E}" type="datetime1">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75B394-D9F9-4F0C-B15D-605F45CB9E9F}" type="datetime1">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9" y="1743133"/>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7"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0"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4907D986-8816-4272-A432-0437A28A9828}" type="datetime1">
              <a:rPr lang="en-US" smtClean="0"/>
              <a:t>3/23/2022</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pPr algn="l"/>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3A98EE3D-8CD1-4C3F-BD1C-C98C9596463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2A279-0833-481D-8C56-F67FD0AC6C50}"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8863589"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9042400" y="274640"/>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87DA83-5663-4C9C-B9AA-0B40A3DAFF81}" type="datetime1">
              <a:rPr lang="en-US" smtClean="0"/>
              <a:t>3/23/2022</a:t>
            </a:fld>
            <a:endParaRPr lang="en-US" dirty="0"/>
          </a:p>
        </p:txBody>
      </p:sp>
      <p:sp>
        <p:nvSpPr>
          <p:cNvPr id="5" name="Footer Placeholder 4"/>
          <p:cNvSpPr>
            <a:spLocks noGrp="1"/>
          </p:cNvSpPr>
          <p:nvPr>
            <p:ph type="ftr" sz="quarter" idx="11"/>
          </p:nvPr>
        </p:nvSpPr>
        <p:spPr>
          <a:xfrm>
            <a:off x="3520796" y="6377468"/>
            <a:ext cx="5115205"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184DA70-C731-4C70-880D-CCD4705E623C}" type="datetime1">
              <a:rPr lang="en-US" smtClean="0"/>
              <a:t>3/23/2022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3A98EE3D-8CD1-4C3F-BD1C-C98C9596463C}" type="slidenum">
              <a:rPr lang="en-US" smtClean="0"/>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E1D723-8F53-4F53-90B0-1982A396982E}"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84"/>
            <a:ext cx="1016000" cy="365125"/>
          </a:xfrm>
        </p:spPr>
        <p:txBody>
          <a:bodyPr/>
          <a:lstStyle/>
          <a:p>
            <a:fld id="{3A98EE3D-8CD1-4C3F-BD1C-C98C9596463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4"/>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4"/>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AAC38D-0552-4C82-B593-E6124DFADBE2}"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73"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8"/>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73" y="2362208"/>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DF0F1C-5577-4ACB-BB62-DF8F3C494C7E}" type="datetime1">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75B394-D9F9-4F0C-B15D-605F45CB9E9F}" type="datetime1">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8063258"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3492434"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7479318" y="4074174"/>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3" y="1524006"/>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2"/>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BEA474-078D-4E9B-9B14-09A87B19DC46}"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2A279-0833-481D-8C56-F67FD0AC6C50}"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87DA83-5663-4C9C-B9AA-0B40A3DAFF81}"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311158"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8" y="4421087"/>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9184DA70-C731-4C70-880D-CCD4705E623C}" type="datetime1">
              <a:rPr lang="en-US" smtClean="0"/>
              <a:t>3/23/2022</a:t>
            </a:fld>
            <a:endParaRPr lang="en-US" dirty="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7071360" y="5719973"/>
            <a:ext cx="3775456"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6198796" y="5719973"/>
            <a:ext cx="858221" cy="365125"/>
          </a:xfrm>
        </p:spPr>
        <p:txBody>
          <a:bodyPr/>
          <a:lstStyle>
            <a:lvl1pPr>
              <a:defRPr>
                <a:solidFill>
                  <a:schemeClr val="accent1"/>
                </a:solidFill>
              </a:defRPr>
            </a:lvl1pPr>
          </a:lstStyle>
          <a:p>
            <a:fld id="{3A98EE3D-8CD1-4C3F-BD1C-C98C9596463C}" type="slidenum">
              <a:rPr lang="en-US" smtClean="0"/>
              <a:t>‹#›</a:t>
            </a:fld>
            <a:endParaRPr lang="en-US" dirty="0"/>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5" y="2900831"/>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5" y="4267207"/>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6"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9"/>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4"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9"/>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92BEA474-078D-4E9B-9B14-09A87B19DC46}" type="datetime1">
              <a:rPr lang="en-US" smtClean="0"/>
              <a:t>3/23/2022</a:t>
            </a:fld>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58" name="Rectangle 57"/>
          <p:cNvSpPr/>
          <p:nvPr/>
        </p:nvSpPr>
        <p:spPr>
          <a:xfrm>
            <a:off x="1207431" y="601885"/>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527861"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6188597" y="5724842"/>
            <a:ext cx="4658219" cy="365125"/>
          </a:xfrm>
        </p:spPr>
        <p:txBody>
          <a:bodyPr>
            <a:normAutofit/>
          </a:bodyPr>
          <a:lstStyle/>
          <a:p>
            <a:endParaRPr lang="en-US" dirty="0"/>
          </a:p>
        </p:txBody>
      </p:sp>
      <p:sp>
        <p:nvSpPr>
          <p:cNvPr id="2" name="Title 1"/>
          <p:cNvSpPr>
            <a:spLocks noGrp="1"/>
          </p:cNvSpPr>
          <p:nvPr>
            <p:ph type="title"/>
          </p:nvPr>
        </p:nvSpPr>
        <p:spPr>
          <a:xfrm>
            <a:off x="6319777" y="2657441"/>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7"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1207431" y="601885"/>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82"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312843" y="4133093"/>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3/23/2022</a:t>
            </a:fld>
            <a:endParaRPr lang="en-US" dirty="0"/>
          </a:p>
        </p:txBody>
      </p:sp>
      <p:sp>
        <p:nvSpPr>
          <p:cNvPr id="6" name="Footer Placeholder 5"/>
          <p:cNvSpPr>
            <a:spLocks noGrp="1"/>
          </p:cNvSpPr>
          <p:nvPr>
            <p:ph type="ftr" sz="quarter" idx="11"/>
          </p:nvPr>
        </p:nvSpPr>
        <p:spPr>
          <a:xfrm>
            <a:off x="6188597" y="5724842"/>
            <a:ext cx="4658219" cy="365125"/>
          </a:xfrm>
        </p:spPr>
        <p:txBody>
          <a:bodyPr>
            <a:normAutofit/>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5"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6"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7DA83-5663-4C9C-B9AA-0B40A3DAFF81}"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9184DA70-C731-4C70-880D-CCD4705E623C}" type="datetime1">
              <a:rPr lang="en-US" smtClean="0"/>
              <a:t>3/23/2022</a:t>
            </a:fld>
            <a:endParaRPr lang="en-US" dirty="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3A98EE3D-8CD1-4C3F-BD1C-C98C9596463C}" type="slidenum">
              <a:rPr lang="en-US" smtClean="0"/>
              <a:t>‹#›</a:t>
            </a:fld>
            <a:endParaRPr lang="en-US" dirty="0"/>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6" y="3429003"/>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3"/>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92BEA474-078D-4E9B-9B14-09A87B19DC46}" type="datetime1">
              <a:rPr lang="en-US" smtClean="0"/>
              <a:t>3/23/2022</a:t>
            </a:fld>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3/23/2022</a:t>
            </a:fld>
            <a:endParaRPr lang="en-US" dirty="0"/>
          </a:p>
        </p:txBody>
      </p:sp>
      <p:sp>
        <p:nvSpPr>
          <p:cNvPr id="6" name="Footer Placeholder 5"/>
          <p:cNvSpPr>
            <a:spLocks noGrp="1"/>
          </p:cNvSpPr>
          <p:nvPr>
            <p:ph type="ftr" sz="quarter" idx="11"/>
          </p:nvPr>
        </p:nvSpPr>
        <p:spPr>
          <a:xfrm>
            <a:off x="6188597" y="5724836"/>
            <a:ext cx="4658219" cy="365125"/>
          </a:xfrm>
        </p:spPr>
        <p:txBody>
          <a:bodyPr>
            <a:normAutofit/>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7DA83-5663-4C9C-B9AA-0B40A3DAFF81}"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3A98EE3D-8CD1-4C3F-BD1C-C98C9596463C}" type="slidenum">
              <a:rPr lang="en-US" smtClean="0"/>
              <a:t>‹#›</a:t>
            </a:fld>
            <a:endParaRPr lang="en-US" dirty="0"/>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97669AF7-7BEB-44E4-9852-375E34362B5B}" type="datetime1">
              <a:rPr lang="en-US" smtClean="0"/>
              <a:t>3/23/2022</a:t>
            </a:fld>
            <a:endParaRPr lang="en-US" dirty="0"/>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39667345-2558-425A-8533-9BFDBCE15005}" type="datetime1">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BEA474-078D-4E9B-9B14-09A87B19DC46}"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4907D986-8816-4272-A432-0437A28A9828}" type="datetime1">
              <a:rPr lang="en-US" smtClean="0"/>
              <a:t>3/23/2022</a:t>
            </a:fld>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39667345-2558-425A-8533-9BFDBCE15005}" type="datetime1">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92BEA474-078D-4E9B-9B14-09A87B19DC46}"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7"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6498881"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8"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75"/>
            <a:ext cx="5048920" cy="365125"/>
          </a:xfrm>
          <a:prstGeom prst="rect">
            <a:avLst/>
          </a:prstGeom>
        </p:spPr>
        <p:txBody>
          <a:bodyPr vert="horz" lIns="91440" tIns="45720" rIns="91440" bIns="45720" rtlCol="0" anchor="ctr"/>
          <a:lstStyle>
            <a:lvl1pPr algn="r">
              <a:defRPr sz="1000">
                <a:solidFill>
                  <a:schemeClr val="tx2"/>
                </a:solidFill>
              </a:defRPr>
            </a:lvl1pPr>
          </a:lstStyle>
          <a:p>
            <a:fld id="{62D6E202-B606-4609-B914-27C9371A1F6D}" type="datetime1">
              <a:rPr lang="en-US" smtClean="0"/>
              <a:t>3/23/2022</a:t>
            </a:fld>
            <a:endParaRPr lang="en-US" dirty="0"/>
          </a:p>
        </p:txBody>
      </p:sp>
      <p:sp>
        <p:nvSpPr>
          <p:cNvPr id="5" name="Footer Placeholder 4"/>
          <p:cNvSpPr>
            <a:spLocks noGrp="1"/>
          </p:cNvSpPr>
          <p:nvPr>
            <p:ph type="ftr" sz="quarter" idx="3"/>
          </p:nvPr>
        </p:nvSpPr>
        <p:spPr>
          <a:xfrm>
            <a:off x="258187" y="625017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5321452" y="6250174"/>
            <a:ext cx="1549101" cy="365125"/>
          </a:xfrm>
          <a:prstGeom prst="rect">
            <a:avLst/>
          </a:prstGeom>
        </p:spPr>
        <p:txBody>
          <a:bodyPr vert="horz" lIns="91440" tIns="45720" rIns="91440" bIns="45720" rtlCol="0" anchor="ctr"/>
          <a:lstStyle>
            <a:lvl1pPr algn="ctr">
              <a:defRPr sz="1000">
                <a:solidFill>
                  <a:schemeClr val="tx2"/>
                </a:solidFill>
              </a:defRPr>
            </a:lvl1pPr>
          </a:lstStyle>
          <a:p>
            <a:fld id="{3A98EE3D-8CD1-4C3F-BD1C-C98C9596463C}" type="slidenum">
              <a:rPr lang="en-US" smtClean="0"/>
              <a:t>‹#›</a:t>
            </a:fld>
            <a:endParaRPr lang="en-US" dirty="0"/>
          </a:p>
        </p:txBody>
      </p:sp>
      <p:sp>
        <p:nvSpPr>
          <p:cNvPr id="3" name="Text Placeholder 2"/>
          <p:cNvSpPr>
            <a:spLocks noGrp="1"/>
          </p:cNvSpPr>
          <p:nvPr>
            <p:ph type="body" idx="1"/>
          </p:nvPr>
        </p:nvSpPr>
        <p:spPr>
          <a:xfrm>
            <a:off x="1162764"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6" y="2"/>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2D6E202-B606-4609-B914-27C9371A1F6D}" type="datetime1">
              <a:rPr lang="en-US" smtClean="0"/>
              <a:t>3/23/2022</a:t>
            </a:fld>
            <a:endParaRPr lang="en-US" dirty="0"/>
          </a:p>
        </p:txBody>
      </p:sp>
      <p:sp>
        <p:nvSpPr>
          <p:cNvPr id="5" name="Footer Placeholder 4"/>
          <p:cNvSpPr>
            <a:spLocks noGrp="1"/>
          </p:cNvSpPr>
          <p:nvPr>
            <p:ph type="ftr" sz="quarter" idx="3"/>
          </p:nvPr>
        </p:nvSpPr>
        <p:spPr>
          <a:xfrm>
            <a:off x="3520801"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10939196"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84"/>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2D6E202-B606-4609-B914-27C9371A1F6D}" type="datetime1">
              <a:rPr lang="en-US" smtClean="0"/>
              <a:t>3/23/2022</a:t>
            </a:fld>
            <a:endParaRPr lang="en-US" dirty="0"/>
          </a:p>
        </p:txBody>
      </p:sp>
      <p:sp>
        <p:nvSpPr>
          <p:cNvPr id="3" name="Footer Placeholder 2"/>
          <p:cNvSpPr>
            <a:spLocks noGrp="1"/>
          </p:cNvSpPr>
          <p:nvPr>
            <p:ph type="ftr" sz="quarter" idx="3"/>
          </p:nvPr>
        </p:nvSpPr>
        <p:spPr>
          <a:xfrm>
            <a:off x="4165600" y="6416684"/>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84"/>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A98EE3D-8CD1-4C3F-BD1C-C98C9596463C}"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609600" y="333487"/>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4"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62D6E202-B606-4609-B914-27C9371A1F6D}" type="datetime1">
              <a:rPr lang="en-US" smtClean="0"/>
              <a:t>3/23/2022</a:t>
            </a:fld>
            <a:endParaRPr lang="en-US" dirty="0"/>
          </a:p>
        </p:txBody>
      </p:sp>
      <p:sp>
        <p:nvSpPr>
          <p:cNvPr id="5" name="Footer Placeholder 4"/>
          <p:cNvSpPr>
            <a:spLocks noGrp="1"/>
          </p:cNvSpPr>
          <p:nvPr>
            <p:ph type="ftr" sz="quarter" idx="3"/>
          </p:nvPr>
        </p:nvSpPr>
        <p:spPr>
          <a:xfrm>
            <a:off x="6188597" y="5852167"/>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6198795" y="224493"/>
            <a:ext cx="1776208" cy="365125"/>
          </a:xfrm>
          <a:prstGeom prst="rect">
            <a:avLst/>
          </a:prstGeom>
        </p:spPr>
        <p:txBody>
          <a:bodyPr vert="horz" lIns="91440" tIns="45720" rIns="91440" bIns="45720" rtlCol="0" anchor="ctr"/>
          <a:lstStyle>
            <a:lvl1pPr algn="l">
              <a:defRPr sz="1200">
                <a:solidFill>
                  <a:srgbClr val="FEFEFE"/>
                </a:solidFill>
              </a:defRPr>
            </a:lvl1pPr>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609600" y="333487"/>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62D6E202-B606-4609-B914-27C9371A1F6D}" type="datetime1">
              <a:rPr lang="en-US" smtClean="0"/>
              <a:t>3/23/2022</a:t>
            </a:fld>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62D6E202-B606-4609-B914-27C9371A1F6D}" type="datetime1">
              <a:rPr lang="en-US" smtClean="0"/>
              <a:t>3/23/2022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3A98EE3D-8CD1-4C3F-BD1C-C98C9596463C}" type="slidenum">
              <a:rPr lang="en-US" smtClean="0"/>
              <a:t>‹#›</a:t>
            </a:fld>
            <a:endParaRPr lang="en-US" dirty="0"/>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C:\Users\Mano\Documents\imarticus\boost.xlsx"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6" y="639097"/>
            <a:ext cx="6253317" cy="3686015"/>
          </a:xfrm>
        </p:spPr>
        <p:txBody>
          <a:bodyPr>
            <a:normAutofit/>
          </a:bodyPr>
          <a:lstStyle/>
          <a:p>
            <a:pPr algn="ctr">
              <a:lnSpc>
                <a:spcPct val="100000"/>
              </a:lnSpc>
            </a:pPr>
            <a:r>
              <a:rPr lang="en-US" sz="8000" dirty="0"/>
              <a:t>Hypothesis </a:t>
            </a:r>
            <a:br>
              <a:rPr lang="en-US" sz="8000" dirty="0"/>
            </a:br>
            <a:r>
              <a:rPr lang="en-US" sz="8000" dirty="0" smtClean="0"/>
              <a:t>Test In </a:t>
            </a:r>
            <a:r>
              <a:rPr lang="en-US" sz="8000" dirty="0"/>
              <a:t/>
            </a:r>
            <a:br>
              <a:rPr lang="en-US" sz="8000" dirty="0"/>
            </a:br>
            <a:r>
              <a:rPr lang="en-US" dirty="0" smtClean="0"/>
              <a:t>BOOST Ad</a:t>
            </a:r>
            <a:endParaRPr lang="en-US" sz="8000"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rgbClr val="FFFF00"/>
                </a:solidFill>
              </a:rPr>
              <a:t> </a:t>
            </a:r>
            <a:r>
              <a:rPr lang="en-US" sz="2400" dirty="0" smtClean="0">
                <a:solidFill>
                  <a:srgbClr val="FFFF00"/>
                </a:solidFill>
              </a:rPr>
              <a:t>			BY</a:t>
            </a:r>
          </a:p>
          <a:p>
            <a:r>
              <a:rPr lang="en-US" sz="2400" dirty="0" smtClean="0">
                <a:solidFill>
                  <a:srgbClr val="FFFF00"/>
                </a:solidFill>
              </a:rPr>
              <a:t>		B.MARIA MANOJE</a:t>
            </a:r>
            <a:endParaRPr lang="en-US" sz="2400" dirty="0">
              <a:solidFill>
                <a:srgbClr val="FFFF00"/>
              </a:solidFill>
            </a:endParaRPr>
          </a:p>
        </p:txBody>
      </p:sp>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7"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AutoShape 2" descr="D:\manoje\7bef474cae6a8550e0819bd612f561ff6fd102f5-280x280.jpeg.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4" descr="D:\manoje\7bef474cae6a8550e0819bd612f561ff6fd102f5-280x280.jpeg.webp"/>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7937"/>
            <a:ext cx="4996644" cy="643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C1E2F-3AB0-472C-86ED-54AAF0982AC2}"/>
              </a:ext>
            </a:extLst>
          </p:cNvPr>
          <p:cNvSpPr>
            <a:spLocks noGrp="1"/>
          </p:cNvSpPr>
          <p:nvPr>
            <p:ph type="title"/>
          </p:nvPr>
        </p:nvSpPr>
        <p:spPr/>
        <p:txBody>
          <a:bodyPr/>
          <a:lstStyle/>
          <a:p>
            <a:r>
              <a:rPr lang="en-US" dirty="0"/>
              <a:t>Advertisement from </a:t>
            </a:r>
            <a:r>
              <a:rPr lang="en-US" dirty="0" smtClean="0"/>
              <a:t>the Boost</a:t>
            </a:r>
            <a:endParaRPr lang="en-IN" dirty="0"/>
          </a:p>
        </p:txBody>
      </p:sp>
      <p:sp>
        <p:nvSpPr>
          <p:cNvPr id="3" name="Content Placeholder 2">
            <a:extLst>
              <a:ext uri="{FF2B5EF4-FFF2-40B4-BE49-F238E27FC236}">
                <a16:creationId xmlns:a16="http://schemas.microsoft.com/office/drawing/2014/main" xmlns="" id="{F51B5FCF-5340-4F46-A69B-EA8BA0E08301}"/>
              </a:ext>
            </a:extLst>
          </p:cNvPr>
          <p:cNvSpPr>
            <a:spLocks noGrp="1"/>
          </p:cNvSpPr>
          <p:nvPr>
            <p:ph idx="1"/>
          </p:nvPr>
        </p:nvSpPr>
        <p:spPr/>
        <p:txBody>
          <a:bodyPr>
            <a:normAutofit fontScale="62500" lnSpcReduction="20000"/>
          </a:bodyPr>
          <a:lstStyle/>
          <a:p>
            <a:endParaRPr lang="en-US" dirty="0" smtClean="0"/>
          </a:p>
          <a:p>
            <a:pPr marL="0" indent="0">
              <a:buNone/>
            </a:pPr>
            <a:r>
              <a:rPr lang="en-US" sz="4200" b="1" dirty="0" smtClean="0">
                <a:latin typeface="Times New Roman" pitchFamily="18" charset="0"/>
                <a:cs typeface="Times New Roman" pitchFamily="18" charset="0"/>
              </a:rPr>
              <a:t>MOTTO</a:t>
            </a:r>
            <a:endParaRPr lang="en-US" sz="4200" b="1" dirty="0">
              <a:latin typeface="Times New Roman" pitchFamily="18" charset="0"/>
              <a:cs typeface="Times New Roman" pitchFamily="18" charset="0"/>
            </a:endParaRPr>
          </a:p>
          <a:p>
            <a:pPr lvl="1"/>
            <a:r>
              <a:rPr lang="en-US" sz="4000" dirty="0" smtClean="0">
                <a:latin typeface="Times New Roman" pitchFamily="18" charset="0"/>
                <a:cs typeface="Times New Roman" pitchFamily="18" charset="0"/>
              </a:rPr>
              <a:t>Boost Secret </a:t>
            </a:r>
            <a:r>
              <a:rPr lang="en-US" sz="4000" dirty="0">
                <a:latin typeface="Times New Roman" pitchFamily="18" charset="0"/>
                <a:cs typeface="Times New Roman" pitchFamily="18" charset="0"/>
              </a:rPr>
              <a:t>of my </a:t>
            </a:r>
            <a:r>
              <a:rPr lang="en-US" sz="4000" dirty="0" smtClean="0">
                <a:latin typeface="Times New Roman" pitchFamily="18" charset="0"/>
                <a:cs typeface="Times New Roman" pitchFamily="18" charset="0"/>
              </a:rPr>
              <a:t>energy:</a:t>
            </a:r>
          </a:p>
          <a:p>
            <a:r>
              <a:rPr lang="en-US" sz="5800" b="1" dirty="0">
                <a:latin typeface="Times New Roman" pitchFamily="18" charset="0"/>
                <a:cs typeface="Times New Roman" pitchFamily="18" charset="0"/>
              </a:rPr>
              <a:t>Marketing Strategies And Promotions</a:t>
            </a:r>
          </a:p>
          <a:p>
            <a:pPr lvl="2"/>
            <a:r>
              <a:rPr lang="en-US" sz="4000" dirty="0">
                <a:latin typeface="Times New Roman" pitchFamily="18" charset="0"/>
                <a:cs typeface="Times New Roman" pitchFamily="18" charset="0"/>
              </a:rPr>
              <a:t>Boost was the first health food drink brand in India that used sports celebrities to endorse its benefits to the public. Its association with the sports of cricket is of particular interest here.</a:t>
            </a:r>
          </a:p>
          <a:p>
            <a:pPr lvl="2"/>
            <a:r>
              <a:rPr lang="en-US" sz="4000" dirty="0">
                <a:latin typeface="Times New Roman" pitchFamily="18" charset="0"/>
                <a:cs typeface="Times New Roman" pitchFamily="18" charset="0"/>
              </a:rPr>
              <a:t>The superstars of the game like Kapil Dev, Sachin Tendulkar, Virendra Shewag, Mahendra Singh Dhoni and Virat Kohli have promoted the brand during their playing careers. Currently, M. S. Dhoni and Virat kohli can be seen regularly in the various media platforms endorsing the value of consuming Boost to the public. </a:t>
            </a:r>
          </a:p>
          <a:p>
            <a:endParaRPr lang="en-US" sz="4000" dirty="0">
              <a:latin typeface="Times New Roman" pitchFamily="18" charset="0"/>
              <a:cs typeface="Times New Roman" pitchFamily="18" charset="0"/>
            </a:endParaRPr>
          </a:p>
          <a:p>
            <a:endParaRPr lang="en-US" sz="40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627095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A8B6C9-E1A0-439F-B61A-08284AB4630C}"/>
              </a:ext>
            </a:extLst>
          </p:cNvPr>
          <p:cNvSpPr>
            <a:spLocks noGrp="1"/>
          </p:cNvSpPr>
          <p:nvPr>
            <p:ph idx="1"/>
          </p:nvPr>
        </p:nvSpPr>
        <p:spPr/>
        <p:txBody>
          <a:bodyPr>
            <a:normAutofit/>
          </a:bodyPr>
          <a:lstStyle/>
          <a:p>
            <a:pPr marL="114300" indent="0">
              <a:buNone/>
            </a:pPr>
            <a:r>
              <a:rPr lang="en-IN" sz="3600" dirty="0" smtClean="0">
                <a:latin typeface="Times New Roman" pitchFamily="18" charset="0"/>
                <a:cs typeface="Times New Roman" pitchFamily="18" charset="0"/>
              </a:rPr>
              <a:t>WE TAKE TWO AGE GROUPS:</a:t>
            </a:r>
            <a:endParaRPr lang="en-IN" sz="3600" dirty="0" smtClean="0">
              <a:latin typeface="Times New Roman" pitchFamily="18" charset="0"/>
              <a:cs typeface="Times New Roman" pitchFamily="18" charset="0"/>
            </a:endParaRPr>
          </a:p>
          <a:p>
            <a:pPr marL="114300" indent="0">
              <a:buNone/>
            </a:pPr>
            <a:r>
              <a:rPr lang="en-IN" sz="2000" dirty="0" smtClean="0">
                <a:latin typeface="Times New Roman" pitchFamily="18" charset="0"/>
                <a:cs typeface="Times New Roman" pitchFamily="18" charset="0"/>
              </a:rPr>
              <a:t>YEAR</a:t>
            </a:r>
            <a:r>
              <a:rPr lang="en-IN" sz="3600" dirty="0">
                <a:latin typeface="Times New Roman" pitchFamily="18" charset="0"/>
                <a:cs typeface="Times New Roman" pitchFamily="18" charset="0"/>
              </a:rPr>
              <a:t>	</a:t>
            </a:r>
            <a:r>
              <a:rPr lang="en-IN" sz="36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AGE BETWEEN 05-15                AGE BETWEEN 16-25  </a:t>
            </a:r>
          </a:p>
          <a:p>
            <a:pPr marL="11430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2018                          </a:t>
            </a:r>
            <a:r>
              <a:rPr lang="en-IN" sz="2000" dirty="0" smtClean="0">
                <a:latin typeface="Times New Roman" pitchFamily="18" charset="0"/>
                <a:cs typeface="Times New Roman" pitchFamily="18" charset="0"/>
              </a:rPr>
              <a:t>30</a:t>
            </a:r>
            <a:r>
              <a:rPr lang="en-IN" sz="2000" dirty="0" smtClean="0">
                <a:latin typeface="Times New Roman" pitchFamily="18" charset="0"/>
                <a:cs typeface="Times New Roman" pitchFamily="18" charset="0"/>
              </a:rPr>
              <a:t>                                                      75 </a:t>
            </a:r>
            <a:endParaRPr lang="en-IN" sz="2000" dirty="0" smtClean="0">
              <a:latin typeface="Times New Roman" pitchFamily="18" charset="0"/>
              <a:cs typeface="Times New Roman" pitchFamily="18" charset="0"/>
            </a:endParaRPr>
          </a:p>
          <a:p>
            <a:pPr marL="11430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2019                          </a:t>
            </a:r>
            <a:r>
              <a:rPr lang="en-IN" sz="2000" dirty="0" smtClean="0">
                <a:latin typeface="Times New Roman" pitchFamily="18" charset="0"/>
                <a:cs typeface="Times New Roman" pitchFamily="18" charset="0"/>
              </a:rPr>
              <a:t>40</a:t>
            </a:r>
            <a:r>
              <a:rPr lang="en-IN" sz="2000" dirty="0" smtClean="0">
                <a:latin typeface="Times New Roman" pitchFamily="18" charset="0"/>
                <a:cs typeface="Times New Roman" pitchFamily="18" charset="0"/>
              </a:rPr>
              <a:t>                                                      70</a:t>
            </a:r>
            <a:endParaRPr lang="en-IN" sz="2000" dirty="0" smtClean="0">
              <a:latin typeface="Times New Roman" pitchFamily="18" charset="0"/>
              <a:cs typeface="Times New Roman" pitchFamily="18" charset="0"/>
            </a:endParaRPr>
          </a:p>
          <a:p>
            <a:pPr marL="11430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2020                          </a:t>
            </a:r>
            <a:r>
              <a:rPr lang="en-IN" sz="2000" dirty="0" smtClean="0">
                <a:latin typeface="Times New Roman" pitchFamily="18" charset="0"/>
                <a:cs typeface="Times New Roman" pitchFamily="18" charset="0"/>
              </a:rPr>
              <a:t>10</a:t>
            </a:r>
            <a:r>
              <a:rPr lang="en-IN" sz="2000" dirty="0" smtClean="0">
                <a:latin typeface="Times New Roman" pitchFamily="18" charset="0"/>
                <a:cs typeface="Times New Roman" pitchFamily="18" charset="0"/>
              </a:rPr>
              <a:t>                                                      25</a:t>
            </a:r>
            <a:endParaRPr lang="en-IN" sz="2000" dirty="0" smtClean="0">
              <a:latin typeface="Times New Roman" pitchFamily="18" charset="0"/>
              <a:cs typeface="Times New Roman" pitchFamily="18" charset="0"/>
            </a:endParaRPr>
          </a:p>
          <a:p>
            <a:pPr marL="114300" indent="0">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2021                          </a:t>
            </a:r>
            <a:r>
              <a:rPr lang="en-IN" sz="2000" dirty="0" smtClean="0">
                <a:latin typeface="Times New Roman" pitchFamily="18" charset="0"/>
                <a:cs typeface="Times New Roman" pitchFamily="18" charset="0"/>
              </a:rPr>
              <a:t>50</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70  </a:t>
            </a:r>
            <a:endParaRPr lang="en-IN" sz="2000" dirty="0" smtClean="0">
              <a:latin typeface="Times New Roman" pitchFamily="18" charset="0"/>
              <a:cs typeface="Times New Roman" pitchFamily="18" charset="0"/>
            </a:endParaRPr>
          </a:p>
          <a:p>
            <a:pPr marL="11430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2022                          </a:t>
            </a:r>
            <a:r>
              <a:rPr lang="en-IN" sz="2000" dirty="0" smtClean="0">
                <a:latin typeface="Times New Roman" pitchFamily="18" charset="0"/>
                <a:cs typeface="Times New Roman" pitchFamily="18" charset="0"/>
              </a:rPr>
              <a:t>22                                                      </a:t>
            </a:r>
            <a:r>
              <a:rPr lang="en-IN" sz="2000" dirty="0" smtClean="0">
                <a:latin typeface="Times New Roman" pitchFamily="18" charset="0"/>
                <a:cs typeface="Times New Roman" pitchFamily="18" charset="0"/>
              </a:rPr>
              <a:t>80                                              </a:t>
            </a:r>
            <a:endParaRPr lang="en-IN" sz="2000" dirty="0">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EC08937E-ECB5-4033-B4BF-A0D9C33F38CE}"/>
              </a:ext>
            </a:extLst>
          </p:cNvPr>
          <p:cNvSpPr>
            <a:spLocks noGrp="1"/>
          </p:cNvSpPr>
          <p:nvPr>
            <p:ph type="title"/>
          </p:nvPr>
        </p:nvSpPr>
        <p:spPr/>
        <p:txBody>
          <a:bodyPr/>
          <a:lstStyle/>
          <a:p>
            <a:pPr algn="ctr"/>
            <a:r>
              <a:rPr lang="en-US" dirty="0"/>
              <a:t>DATA</a:t>
            </a:r>
            <a:endParaRPr lang="en-IN" dirty="0"/>
          </a:p>
        </p:txBody>
      </p:sp>
    </p:spTree>
    <p:extLst>
      <p:ext uri="{BB962C8B-B14F-4D97-AF65-F5344CB8AC3E}">
        <p14:creationId xmlns:p14="http://schemas.microsoft.com/office/powerpoint/2010/main" val="4154081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490622-C9C6-4B8F-9C20-A2DB033E075C}"/>
              </a:ext>
            </a:extLst>
          </p:cNvPr>
          <p:cNvSpPr>
            <a:spLocks noGrp="1"/>
          </p:cNvSpPr>
          <p:nvPr>
            <p:ph type="title"/>
          </p:nvPr>
        </p:nvSpPr>
        <p:spPr/>
        <p:txBody>
          <a:bodyPr/>
          <a:lstStyle/>
          <a:p>
            <a:pPr algn="ctr"/>
            <a:r>
              <a:rPr lang="en-US" dirty="0"/>
              <a:t>   Hypothesis</a:t>
            </a:r>
            <a:endParaRPr lang="en-IN" dirty="0"/>
          </a:p>
        </p:txBody>
      </p:sp>
      <p:sp>
        <p:nvSpPr>
          <p:cNvPr id="3" name="Content Placeholder 2">
            <a:extLst>
              <a:ext uri="{FF2B5EF4-FFF2-40B4-BE49-F238E27FC236}">
                <a16:creationId xmlns:a16="http://schemas.microsoft.com/office/drawing/2014/main" xmlns="" id="{2BAEA82A-D785-442B-98C5-80844BF3B434}"/>
              </a:ext>
            </a:extLst>
          </p:cNvPr>
          <p:cNvSpPr>
            <a:spLocks noGrp="1"/>
          </p:cNvSpPr>
          <p:nvPr>
            <p:ph idx="1"/>
          </p:nvPr>
        </p:nvSpPr>
        <p:spPr/>
        <p:txBody>
          <a:bodyPr/>
          <a:lstStyle/>
          <a:p>
            <a:r>
              <a:rPr lang="en-US" dirty="0"/>
              <a:t>Hypothesis for an with </a:t>
            </a:r>
            <a:r>
              <a:rPr lang="en-US" dirty="0" smtClean="0"/>
              <a:t>age between 05-15  </a:t>
            </a:r>
            <a:r>
              <a:rPr lang="en-US" dirty="0"/>
              <a:t>and </a:t>
            </a:r>
            <a:r>
              <a:rPr lang="en-US" dirty="0" smtClean="0"/>
              <a:t>age between 16-25  </a:t>
            </a:r>
            <a:endParaRPr lang="en-US" dirty="0"/>
          </a:p>
          <a:p>
            <a:r>
              <a:rPr lang="en-US" dirty="0"/>
              <a:t>              </a:t>
            </a:r>
            <a:r>
              <a:rPr lang="en-US" dirty="0" smtClean="0"/>
              <a:t>p=</a:t>
            </a:r>
            <a:r>
              <a:rPr lang="en-US" dirty="0"/>
              <a:t>0.028451</a:t>
            </a:r>
            <a:endParaRPr lang="en-US" dirty="0"/>
          </a:p>
          <a:p>
            <a:r>
              <a:rPr lang="en-US" dirty="0"/>
              <a:t>       which is less than 0.05 that is alpha </a:t>
            </a:r>
          </a:p>
          <a:p>
            <a:pPr marL="114300" indent="0">
              <a:buNone/>
            </a:pPr>
            <a:r>
              <a:rPr lang="en-US" dirty="0"/>
              <a:t>   </a:t>
            </a:r>
            <a:r>
              <a:rPr lang="en-US" dirty="0" smtClean="0"/>
              <a:t>EXCEL FILE:</a:t>
            </a:r>
          </a:p>
          <a:p>
            <a:pPr marL="114300" indent="0">
              <a:buNone/>
            </a:pPr>
            <a:r>
              <a:rPr lang="en-US" dirty="0">
                <a:hlinkClick r:id="rId2" action="ppaction://hlinkfile"/>
              </a:rPr>
              <a:t>	</a:t>
            </a:r>
            <a:r>
              <a:rPr lang="en-US" dirty="0" smtClean="0">
                <a:hlinkClick r:id="rId2" action="ppaction://hlinkfile"/>
              </a:rPr>
              <a:t>	C:\Users\Mano\Documents\imarticus\boost.xlsx</a:t>
            </a:r>
            <a:endParaRPr lang="en-US" dirty="0" smtClean="0"/>
          </a:p>
        </p:txBody>
      </p:sp>
    </p:spTree>
    <p:extLst>
      <p:ext uri="{BB962C8B-B14F-4D97-AF65-F5344CB8AC3E}">
        <p14:creationId xmlns:p14="http://schemas.microsoft.com/office/powerpoint/2010/main" val="1667296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 FOR SALES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1980623"/>
              </p:ext>
            </p:extLst>
          </p:nvPr>
        </p:nvGraphicFramePr>
        <p:xfrm>
          <a:off x="1390653" y="2324100"/>
          <a:ext cx="9037639" cy="3508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8318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a:t> </a:t>
            </a:r>
            <a:r>
              <a:rPr lang="en-US" b="1" dirty="0" smtClean="0"/>
              <a:t>                                                                                                                  Conclusion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68580" indent="0">
              <a:buNone/>
            </a:pPr>
            <a:r>
              <a:rPr lang="en-US" dirty="0"/>
              <a:t>Boost has proven its market credibility in the highly competitive Indian HFD market where there is a plethora of choice available for the consumers. With independent scientific data available to back up its claims of providing more stamina and adequate all-round nutrition to its target segment of </a:t>
            </a:r>
            <a:r>
              <a:rPr lang="en-US" dirty="0" smtClean="0"/>
              <a:t>youngster </a:t>
            </a:r>
            <a:r>
              <a:rPr lang="en-US" dirty="0"/>
              <a:t>between </a:t>
            </a:r>
            <a:r>
              <a:rPr lang="en-US" dirty="0" smtClean="0"/>
              <a:t>16 </a:t>
            </a:r>
            <a:r>
              <a:rPr lang="en-US" dirty="0"/>
              <a:t>to </a:t>
            </a:r>
            <a:r>
              <a:rPr lang="en-US" dirty="0" smtClean="0"/>
              <a:t>25, </a:t>
            </a:r>
            <a:r>
              <a:rPr lang="en-US" dirty="0"/>
              <a:t>the health food drink is a sure choice of many satisfied </a:t>
            </a:r>
            <a:r>
              <a:rPr lang="en-US" dirty="0" smtClean="0"/>
              <a:t>sports person </a:t>
            </a:r>
            <a:r>
              <a:rPr lang="en-US" dirty="0"/>
              <a:t>for the last five decades of its existence. </a:t>
            </a:r>
          </a:p>
        </p:txBody>
      </p:sp>
    </p:spTree>
    <p:extLst>
      <p:ext uri="{BB962C8B-B14F-4D97-AF65-F5344CB8AC3E}">
        <p14:creationId xmlns:p14="http://schemas.microsoft.com/office/powerpoint/2010/main" val="1391339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4.xml><?xml version="1.0" encoding="utf-8"?>
<a:theme xmlns:a="http://schemas.openxmlformats.org/drawingml/2006/main" name="1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235</TotalTime>
  <Words>227</Words>
  <Application>Microsoft Office PowerPoint</Application>
  <PresentationFormat>Custom</PresentationFormat>
  <Paragraphs>28</Paragraphs>
  <Slides>6</Slides>
  <Notes>0</Notes>
  <HiddenSlides>0</HiddenSlides>
  <MMClips>0</MMClips>
  <ScaleCrop>false</ScaleCrop>
  <HeadingPairs>
    <vt:vector size="4" baseType="variant">
      <vt:variant>
        <vt:lpstr>Theme</vt:lpstr>
      </vt:variant>
      <vt:variant>
        <vt:i4>6</vt:i4>
      </vt:variant>
      <vt:variant>
        <vt:lpstr>Slide Titles</vt:lpstr>
      </vt:variant>
      <vt:variant>
        <vt:i4>6</vt:i4>
      </vt:variant>
    </vt:vector>
  </HeadingPairs>
  <TitlesOfParts>
    <vt:vector size="12" baseType="lpstr">
      <vt:lpstr>Waveform</vt:lpstr>
      <vt:lpstr>Module</vt:lpstr>
      <vt:lpstr>Apex</vt:lpstr>
      <vt:lpstr>1_Austin</vt:lpstr>
      <vt:lpstr>Austin</vt:lpstr>
      <vt:lpstr>Apothecary</vt:lpstr>
      <vt:lpstr>Hypothesis  Test In  BOOST Ad</vt:lpstr>
      <vt:lpstr>Advertisement from the Boost</vt:lpstr>
      <vt:lpstr>DATA</vt:lpstr>
      <vt:lpstr>   Hypothesis</vt:lpstr>
      <vt:lpstr>BAR CHART FOR SALES </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of  ROOF PAINT</dc:title>
  <dc:creator>EE1952-SUDARSON N</dc:creator>
  <cp:lastModifiedBy>Mano</cp:lastModifiedBy>
  <cp:revision>19</cp:revision>
  <dcterms:created xsi:type="dcterms:W3CDTF">2022-03-20T18:22:19Z</dcterms:created>
  <dcterms:modified xsi:type="dcterms:W3CDTF">2022-03-24T04:05:39Z</dcterms:modified>
</cp:coreProperties>
</file>