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85" r:id="rId9"/>
    <p:sldId id="265" r:id="rId10"/>
    <p:sldId id="268" r:id="rId11"/>
    <p:sldId id="266" r:id="rId12"/>
    <p:sldId id="274" r:id="rId13"/>
    <p:sldId id="270" r:id="rId14"/>
    <p:sldId id="267" r:id="rId15"/>
    <p:sldId id="286" r:id="rId16"/>
    <p:sldId id="269" r:id="rId17"/>
    <p:sldId id="275" r:id="rId18"/>
    <p:sldId id="276" r:id="rId19"/>
    <p:sldId id="271" r:id="rId20"/>
    <p:sldId id="288" r:id="rId21"/>
    <p:sldId id="272" r:id="rId22"/>
    <p:sldId id="281" r:id="rId23"/>
    <p:sldId id="273" r:id="rId24"/>
    <p:sldId id="282" r:id="rId25"/>
    <p:sldId id="283" r:id="rId26"/>
    <p:sldId id="279" r:id="rId27"/>
    <p:sldId id="280" r:id="rId28"/>
    <p:sldId id="284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1CC"/>
    <a:srgbClr val="F96A4D"/>
    <a:srgbClr val="5CF8AE"/>
    <a:srgbClr val="C7E2E7"/>
    <a:srgbClr val="408896"/>
    <a:srgbClr val="2A384B"/>
    <a:srgbClr val="539CBD"/>
    <a:srgbClr val="F9B9F6"/>
    <a:srgbClr val="F96249"/>
    <a:srgbClr val="E4B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57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06668-3823-83E0-CA61-F009BEEB4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5BE8C9-C5AB-2C93-C415-9A4408F45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1FA197-6515-569B-8F24-785A88CC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1B2-D030-4AB8-A210-4A614870B8D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3CDAF4-5405-D71E-E1A4-4440344A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35AF90-0A42-4852-3C39-A1DF27E4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964-280B-49C1-9787-0C8792DB2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11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D8A5B7-074D-AED8-307B-66AE65B9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254E80-B5B0-9B6D-DD30-9344D5FFA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74097-1081-D3ED-075C-75458F4A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1B2-D030-4AB8-A210-4A614870B8D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27E46C-6603-B9B3-1BC5-694A82EC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A90B90-137B-BDA8-3DDC-9ADC722A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964-280B-49C1-9787-0C8792DB2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28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07E807-8570-D567-5AA5-6F9AA017C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4298DC-64B0-B034-7B91-9376C83C7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C437D0-3E1C-95DD-7A4C-F0B7C748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1B2-D030-4AB8-A210-4A614870B8D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EF6540-6A55-A619-6F67-063917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98F896-EC78-EBA2-135B-619D22C0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964-280B-49C1-9787-0C8792DB2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26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9122C-462A-2879-444D-278994E1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E676A-C42C-8CFD-7E6C-38CDD3210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1050D8-AA23-409D-8069-02B4B709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1B2-D030-4AB8-A210-4A614870B8D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8BE5BA-A265-20F4-5279-EF0B1223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4E7EE2-25B9-DC66-2592-5B42D513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964-280B-49C1-9787-0C8792DB2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04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8A7587-0D28-443F-5233-8994CC2B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B3643D-ABB2-0B2B-D989-E2233CB1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C0D483-C851-3D07-93C2-F0C563A9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1B2-D030-4AB8-A210-4A614870B8D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3F096-74C3-41FF-BFB5-67176206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6C5975-80DD-C321-7189-6AE92750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964-280B-49C1-9787-0C8792DB2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4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C86BC2-6FDA-1095-F666-FDA70CC2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EE1A66-2B89-2771-E133-2A3A04152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5D1AF-1AB4-261B-4633-C79174DBB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CDB438-A101-2434-D738-788AF8E6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1B2-D030-4AB8-A210-4A614870B8D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E2670C-D344-E264-89B0-8FF75267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065B6C-FF99-3590-3A84-3BE019FF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964-280B-49C1-9787-0C8792DB2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36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F5055-8310-D017-5047-1E46EB48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E7FCC3-A154-D730-A493-C13839F9A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655FE6-C0B2-1B70-7EB1-302D62985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D356D1-F8CB-CCEB-9A37-1826C18B7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611DF2-8D9C-6711-C093-1D90BAA1F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BBD43A-3E84-C86E-E2C9-0AC7B659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1B2-D030-4AB8-A210-4A614870B8D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93D3B55-258F-0E4F-F9E7-010C913B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352315-9C7E-6A46-9AEF-C703CF81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964-280B-49C1-9787-0C8792DB2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43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832B8-38CB-108D-B575-AAA3B742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EE70BD-6A53-39B3-A893-D515F5EF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1B2-D030-4AB8-A210-4A614870B8D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34649F6-2764-4E7C-B595-4E47D333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7BEFC3-BB6D-F63F-0096-80F7F314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964-280B-49C1-9787-0C8792DB2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93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90C077-F13C-1B60-2198-F7C13B8E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1B2-D030-4AB8-A210-4A614870B8D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402325-D02D-1510-020F-DB61FAE8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EC127C-0D69-FD8E-A127-D55ABD6D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964-280B-49C1-9787-0C8792DB2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12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B0622-09AD-2C33-672C-3B1AAB67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81E4A-9CF9-4804-716B-65A7AF13A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A3F1D4-BC30-AC23-FCE7-AA4E77D50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7397B7-3AB9-A0BC-9C64-C7624451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1B2-D030-4AB8-A210-4A614870B8D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C065DC-F954-D1C7-E1FA-7340E18D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63CC19-5BCC-72AD-72DB-F6F91A15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964-280B-49C1-9787-0C8792DB2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52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BE2E1-3032-6A57-09BF-C067669F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35607B-620D-0D1C-EA06-7903A9F83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6C9A04-2262-36B5-A727-9F4664EB2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EAA97B-54A2-4239-30BD-7F488243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31B2-D030-4AB8-A210-4A614870B8D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CA6133-7619-562A-698E-DAE1FFA8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A33F2F-AFF6-D764-1FA3-A739562A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964-280B-49C1-9787-0C8792DB2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01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7B0A3F-E921-3DBF-F557-03362FB4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0D2284-D1F4-0F66-8731-D7E5A304D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493A23-A65C-4F0E-D8B0-C36B0A683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31B2-D030-4AB8-A210-4A614870B8D6}" type="datetimeFigureOut">
              <a:rPr lang="fr-FR" smtClean="0"/>
              <a:t>26/11/2022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38660B-DCD4-2697-C8C8-F2E6203ED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83C6A4-8740-CB50-766E-71D2A3226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0964-280B-49C1-9787-0C8792DB25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6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C8A519E-FD53-A2C7-4D78-105E373397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E5D23D6-FC45-307B-7DE2-E31ACBCB6B1C}"/>
              </a:ext>
            </a:extLst>
          </p:cNvPr>
          <p:cNvSpPr txBox="1"/>
          <p:nvPr/>
        </p:nvSpPr>
        <p:spPr>
          <a:xfrm>
            <a:off x="2505075" y="5980152"/>
            <a:ext cx="7181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MARIE Clément, MOMY Aurore, PORTELLI Angelo, ROSSI Valentin, BEAUQUIER Quentin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DE675BF-5940-4372-BC46-9957A5681042}"/>
              </a:ext>
            </a:extLst>
          </p:cNvPr>
          <p:cNvSpPr txBox="1"/>
          <p:nvPr/>
        </p:nvSpPr>
        <p:spPr>
          <a:xfrm>
            <a:off x="1748167" y="2017752"/>
            <a:ext cx="9086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Les systèmes de vote</a:t>
            </a:r>
          </a:p>
        </p:txBody>
      </p:sp>
      <p:sp useBgFill="1">
        <p:nvSpPr>
          <p:cNvPr id="9" name="Forme libre : forme 8">
            <a:extLst>
              <a:ext uri="{FF2B5EF4-FFF2-40B4-BE49-F238E27FC236}">
                <a16:creationId xmlns:a16="http://schemas.microsoft.com/office/drawing/2014/main" id="{7AAD125E-B19F-5008-98CA-D6E06E5A632F}"/>
              </a:ext>
            </a:extLst>
          </p:cNvPr>
          <p:cNvSpPr/>
          <p:nvPr/>
        </p:nvSpPr>
        <p:spPr>
          <a:xfrm>
            <a:off x="1" y="0"/>
            <a:ext cx="5256941" cy="6858000"/>
          </a:xfrm>
          <a:custGeom>
            <a:avLst/>
            <a:gdLst>
              <a:gd name="connsiteX0" fmla="*/ 0 w 5256941"/>
              <a:gd name="connsiteY0" fmla="*/ 0 h 6858000"/>
              <a:gd name="connsiteX1" fmla="*/ 5256941 w 5256941"/>
              <a:gd name="connsiteY1" fmla="*/ 0 h 6858000"/>
              <a:gd name="connsiteX2" fmla="*/ 3629513 w 5256941"/>
              <a:gd name="connsiteY2" fmla="*/ 6858000 h 6858000"/>
              <a:gd name="connsiteX3" fmla="*/ 0 w 525694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6941" h="6858000">
                <a:moveTo>
                  <a:pt x="0" y="0"/>
                </a:moveTo>
                <a:lnTo>
                  <a:pt x="5256941" y="0"/>
                </a:lnTo>
                <a:lnTo>
                  <a:pt x="362951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Forme libre : forme 10">
            <a:extLst>
              <a:ext uri="{FF2B5EF4-FFF2-40B4-BE49-F238E27FC236}">
                <a16:creationId xmlns:a16="http://schemas.microsoft.com/office/drawing/2014/main" id="{7C3E999F-E102-FE1F-FF96-0BE2C6E73385}"/>
              </a:ext>
            </a:extLst>
          </p:cNvPr>
          <p:cNvSpPr/>
          <p:nvPr/>
        </p:nvSpPr>
        <p:spPr>
          <a:xfrm>
            <a:off x="0" y="0"/>
            <a:ext cx="4264218" cy="6858000"/>
          </a:xfrm>
          <a:custGeom>
            <a:avLst/>
            <a:gdLst>
              <a:gd name="connsiteX0" fmla="*/ 0 w 4264218"/>
              <a:gd name="connsiteY0" fmla="*/ 0 h 6858000"/>
              <a:gd name="connsiteX1" fmla="*/ 4264218 w 4264218"/>
              <a:gd name="connsiteY1" fmla="*/ 0 h 6858000"/>
              <a:gd name="connsiteX2" fmla="*/ 3480428 w 4264218"/>
              <a:gd name="connsiteY2" fmla="*/ 6858000 h 6858000"/>
              <a:gd name="connsiteX3" fmla="*/ 0 w 426421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4218" h="6858000">
                <a:moveTo>
                  <a:pt x="0" y="0"/>
                </a:moveTo>
                <a:lnTo>
                  <a:pt x="4264218" y="0"/>
                </a:lnTo>
                <a:lnTo>
                  <a:pt x="348042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 useBgFill="1">
        <p:nvSpPr>
          <p:cNvPr id="13" name="Forme libre : forme 12">
            <a:extLst>
              <a:ext uri="{FF2B5EF4-FFF2-40B4-BE49-F238E27FC236}">
                <a16:creationId xmlns:a16="http://schemas.microsoft.com/office/drawing/2014/main" id="{285C1FA0-146A-1F81-6846-6FE085B23E28}"/>
              </a:ext>
            </a:extLst>
          </p:cNvPr>
          <p:cNvSpPr/>
          <p:nvPr/>
        </p:nvSpPr>
        <p:spPr>
          <a:xfrm>
            <a:off x="6800349" y="0"/>
            <a:ext cx="6252316" cy="6858000"/>
          </a:xfrm>
          <a:custGeom>
            <a:avLst/>
            <a:gdLst>
              <a:gd name="connsiteX0" fmla="*/ 1627428 w 6252316"/>
              <a:gd name="connsiteY0" fmla="*/ 0 h 6858000"/>
              <a:gd name="connsiteX1" fmla="*/ 6252316 w 6252316"/>
              <a:gd name="connsiteY1" fmla="*/ 0 h 6858000"/>
              <a:gd name="connsiteX2" fmla="*/ 6252316 w 6252316"/>
              <a:gd name="connsiteY2" fmla="*/ 6858000 h 6858000"/>
              <a:gd name="connsiteX3" fmla="*/ 0 w 62523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2316" h="6858000">
                <a:moveTo>
                  <a:pt x="1627428" y="0"/>
                </a:moveTo>
                <a:lnTo>
                  <a:pt x="6252316" y="0"/>
                </a:lnTo>
                <a:lnTo>
                  <a:pt x="625231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 useBgFill="1">
        <p:nvSpPr>
          <p:cNvPr id="15" name="Forme libre : forme 14">
            <a:extLst>
              <a:ext uri="{FF2B5EF4-FFF2-40B4-BE49-F238E27FC236}">
                <a16:creationId xmlns:a16="http://schemas.microsoft.com/office/drawing/2014/main" id="{C027AEF3-DA08-B962-A49E-ED90B3DE6EBF}"/>
              </a:ext>
            </a:extLst>
          </p:cNvPr>
          <p:cNvSpPr/>
          <p:nvPr/>
        </p:nvSpPr>
        <p:spPr>
          <a:xfrm>
            <a:off x="7834999" y="0"/>
            <a:ext cx="5217667" cy="6858000"/>
          </a:xfrm>
          <a:custGeom>
            <a:avLst/>
            <a:gdLst>
              <a:gd name="connsiteX0" fmla="*/ 783790 w 5217667"/>
              <a:gd name="connsiteY0" fmla="*/ 0 h 6858000"/>
              <a:gd name="connsiteX1" fmla="*/ 5217667 w 5217667"/>
              <a:gd name="connsiteY1" fmla="*/ 0 h 6858000"/>
              <a:gd name="connsiteX2" fmla="*/ 5217667 w 5217667"/>
              <a:gd name="connsiteY2" fmla="*/ 6858000 h 6858000"/>
              <a:gd name="connsiteX3" fmla="*/ 0 w 521766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667" h="6858000">
                <a:moveTo>
                  <a:pt x="783790" y="0"/>
                </a:moveTo>
                <a:lnTo>
                  <a:pt x="5217667" y="0"/>
                </a:lnTo>
                <a:lnTo>
                  <a:pt x="521766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89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33333" decel="3333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-0.26862 0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3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33333" decel="3333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5" presetClass="path" presetSubtype="0" accel="33333" decel="3333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18268 0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accel="33333" decel="3333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3" presetClass="path" presetSubtype="0" accel="33333" decel="3333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0.32135 0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6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33333" decel="3333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3" presetClass="path" presetSubtype="0" accel="33333" decel="3333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L 0.21992 0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accel="33333" decel="3333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3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400" y="148709"/>
            <a:ext cx="5951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Algorigramme</a:t>
            </a:r>
            <a:endParaRPr lang="fr-FR" sz="3600" dirty="0"/>
          </a:p>
        </p:txBody>
      </p:sp>
      <p:sp>
        <p:nvSpPr>
          <p:cNvPr id="10" name="Organigramme : Décision 9">
            <a:extLst>
              <a:ext uri="{FF2B5EF4-FFF2-40B4-BE49-F238E27FC236}">
                <a16:creationId xmlns:a16="http://schemas.microsoft.com/office/drawing/2014/main" id="{1CFED77B-8BE7-0CC2-1B9C-13261B03F6A8}"/>
              </a:ext>
            </a:extLst>
          </p:cNvPr>
          <p:cNvSpPr/>
          <p:nvPr/>
        </p:nvSpPr>
        <p:spPr>
          <a:xfrm>
            <a:off x="3441529" y="3077872"/>
            <a:ext cx="3043247" cy="1015663"/>
          </a:xfrm>
          <a:prstGeom prst="flowChartDecision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Deuxième tour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D373ADA1-4365-3076-3984-DAF57E33CD81}"/>
              </a:ext>
            </a:extLst>
          </p:cNvPr>
          <p:cNvCxnSpPr>
            <a:cxnSpLocks/>
            <a:stCxn id="10" idx="2"/>
            <a:endCxn id="93" idx="0"/>
          </p:cNvCxnSpPr>
          <p:nvPr/>
        </p:nvCxnSpPr>
        <p:spPr>
          <a:xfrm flipH="1">
            <a:off x="4963152" y="4093535"/>
            <a:ext cx="1" cy="624075"/>
          </a:xfrm>
          <a:prstGeom prst="straightConnector1">
            <a:avLst/>
          </a:prstGeom>
          <a:ln w="57150">
            <a:solidFill>
              <a:srgbClr val="5CF8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8BB0E6BA-1B74-A70B-F231-2671C321C5B6}"/>
              </a:ext>
            </a:extLst>
          </p:cNvPr>
          <p:cNvSpPr txBox="1"/>
          <p:nvPr/>
        </p:nvSpPr>
        <p:spPr>
          <a:xfrm>
            <a:off x="5046836" y="4190884"/>
            <a:ext cx="4857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CF8AE"/>
                </a:solidFill>
              </a:rPr>
              <a:t>Yes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A8925394-BB7A-285C-1014-9AC2A9B608E6}"/>
              </a:ext>
            </a:extLst>
          </p:cNvPr>
          <p:cNvSpPr txBox="1"/>
          <p:nvPr/>
        </p:nvSpPr>
        <p:spPr>
          <a:xfrm>
            <a:off x="7226367" y="3731752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96A4D"/>
                </a:solidFill>
              </a:rPr>
              <a:t>No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F019B75D-48D8-79F1-7FBB-1D00F15586E4}"/>
              </a:ext>
            </a:extLst>
          </p:cNvPr>
          <p:cNvSpPr/>
          <p:nvPr/>
        </p:nvSpPr>
        <p:spPr>
          <a:xfrm>
            <a:off x="3672515" y="1503233"/>
            <a:ext cx="2581275" cy="475282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Décompte des votes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D500F63B-2346-3EBF-1C10-2CC2CC478E4C}"/>
              </a:ext>
            </a:extLst>
          </p:cNvPr>
          <p:cNvCxnSpPr>
            <a:cxnSpLocks/>
            <a:stCxn id="63" idx="2"/>
            <a:endCxn id="10" idx="0"/>
          </p:cNvCxnSpPr>
          <p:nvPr/>
        </p:nvCxnSpPr>
        <p:spPr>
          <a:xfrm>
            <a:off x="4963153" y="1978515"/>
            <a:ext cx="0" cy="1099357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27473E64-B05A-FF12-4CF0-7C7EF8948AC5}"/>
              </a:ext>
            </a:extLst>
          </p:cNvPr>
          <p:cNvSpPr/>
          <p:nvPr/>
        </p:nvSpPr>
        <p:spPr>
          <a:xfrm>
            <a:off x="7226367" y="1978515"/>
            <a:ext cx="2212369" cy="922766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Les 2 premiers passe au deuxième tour</a:t>
            </a:r>
          </a:p>
        </p:txBody>
      </p: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E4CF551E-7EB9-ACC8-C66C-0172F8074A64}"/>
              </a:ext>
            </a:extLst>
          </p:cNvPr>
          <p:cNvCxnSpPr>
            <a:stCxn id="10" idx="3"/>
            <a:endCxn id="85" idx="2"/>
          </p:cNvCxnSpPr>
          <p:nvPr/>
        </p:nvCxnSpPr>
        <p:spPr>
          <a:xfrm flipV="1">
            <a:off x="6484776" y="2901281"/>
            <a:ext cx="1847776" cy="684423"/>
          </a:xfrm>
          <a:prstGeom prst="bentConnector2">
            <a:avLst/>
          </a:prstGeom>
          <a:ln w="57150">
            <a:solidFill>
              <a:srgbClr val="F96A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6224CA59-37BD-E3B2-06E4-3672E8A0870C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4963152" y="2439898"/>
            <a:ext cx="2263215" cy="17522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17ADA3C9-47BA-8AEB-7B1E-4779AAB1BF70}"/>
              </a:ext>
            </a:extLst>
          </p:cNvPr>
          <p:cNvSpPr/>
          <p:nvPr/>
        </p:nvSpPr>
        <p:spPr>
          <a:xfrm>
            <a:off x="3672514" y="4717610"/>
            <a:ext cx="2581275" cy="475282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Décompte des votes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C9E62DF3-D8E8-89F9-7640-CC26E27516DC}"/>
              </a:ext>
            </a:extLst>
          </p:cNvPr>
          <p:cNvSpPr/>
          <p:nvPr/>
        </p:nvSpPr>
        <p:spPr>
          <a:xfrm>
            <a:off x="3672513" y="5719622"/>
            <a:ext cx="2581275" cy="664849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Le candidat avec le plus de voix gagne</a:t>
            </a:r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D63B0825-6FC4-AF31-5DC8-B6E5E639D23D}"/>
              </a:ext>
            </a:extLst>
          </p:cNvPr>
          <p:cNvCxnSpPr>
            <a:cxnSpLocks/>
            <a:stCxn id="93" idx="2"/>
            <a:endCxn id="95" idx="0"/>
          </p:cNvCxnSpPr>
          <p:nvPr/>
        </p:nvCxnSpPr>
        <p:spPr>
          <a:xfrm flipH="1">
            <a:off x="4963151" y="5192892"/>
            <a:ext cx="1" cy="526730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3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399" y="148709"/>
            <a:ext cx="106394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Vote par approbation</a:t>
            </a:r>
            <a:endParaRPr lang="fr-FR" sz="3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6721FD-58DD-F122-EBD0-5A05A6C5F9F4}"/>
              </a:ext>
            </a:extLst>
          </p:cNvPr>
          <p:cNvSpPr txBox="1"/>
          <p:nvPr/>
        </p:nvSpPr>
        <p:spPr>
          <a:xfrm>
            <a:off x="533399" y="1261646"/>
            <a:ext cx="8458201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Utilisé :</a:t>
            </a: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Pendant la République de Venise au XIIIe et en Angleterre au XIXe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Dans des associations :</a:t>
            </a:r>
          </a:p>
          <a:p>
            <a:pPr marL="914400" lvl="1" indent="-457200">
              <a:buFontTx/>
              <a:buChar char="-"/>
            </a:pPr>
            <a:r>
              <a:rPr lang="fr-FR" sz="20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Mathematical</a:t>
            </a:r>
            <a:r>
              <a:rPr lang="fr-FR" sz="20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Association of America</a:t>
            </a:r>
          </a:p>
          <a:p>
            <a:pPr marL="914400" lvl="1" indent="-457200">
              <a:buFontTx/>
              <a:buChar char="-"/>
            </a:pPr>
            <a:r>
              <a:rPr lang="fr-FR" sz="20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Association Américaine de Statistique</a:t>
            </a:r>
          </a:p>
          <a:p>
            <a:pPr marL="914400" lvl="1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Dans des sociétés :</a:t>
            </a:r>
          </a:p>
          <a:p>
            <a:pPr marL="914400" lvl="1" indent="-457200">
              <a:buFontTx/>
              <a:buChar char="-"/>
            </a:pPr>
            <a:r>
              <a:rPr lang="fr-FR" sz="20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Société Social </a:t>
            </a:r>
            <a:r>
              <a:rPr lang="fr-FR" sz="20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Choice</a:t>
            </a:r>
            <a:r>
              <a:rPr lang="fr-FR" sz="20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and </a:t>
            </a:r>
            <a:r>
              <a:rPr lang="fr-FR" sz="20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Welfare</a:t>
            </a:r>
            <a:endParaRPr lang="fr-FR" sz="20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914400" lvl="1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Dans certains pays d’Europe de l’Est ou de l’ancien bloc soviétique</a:t>
            </a:r>
          </a:p>
        </p:txBody>
      </p:sp>
      <p:pic>
        <p:nvPicPr>
          <p:cNvPr id="5" name="Graphique 4" descr="Fermer avec un remplissage uni">
            <a:extLst>
              <a:ext uri="{FF2B5EF4-FFF2-40B4-BE49-F238E27FC236}">
                <a16:creationId xmlns:a16="http://schemas.microsoft.com/office/drawing/2014/main" id="{741F42C2-9CF8-7DD3-C3CD-E6210A555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02942">
            <a:off x="9534525" y="981075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5F89BE-1BBB-5A24-6AFE-152BBFC5A21B}"/>
              </a:ext>
            </a:extLst>
          </p:cNvPr>
          <p:cNvSpPr/>
          <p:nvPr/>
        </p:nvSpPr>
        <p:spPr>
          <a:xfrm rot="19538672">
            <a:off x="10616038" y="2062586"/>
            <a:ext cx="857250" cy="857250"/>
          </a:xfrm>
          <a:prstGeom prst="rect">
            <a:avLst/>
          </a:prstGeom>
          <a:noFill/>
          <a:ln w="76200">
            <a:solidFill>
              <a:srgbClr val="C7E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Graphique 7" descr="Fermer avec un remplissage uni">
            <a:extLst>
              <a:ext uri="{FF2B5EF4-FFF2-40B4-BE49-F238E27FC236}">
                <a16:creationId xmlns:a16="http://schemas.microsoft.com/office/drawing/2014/main" id="{F12EA88B-8DCC-724B-ABA1-33144DEA8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692968">
            <a:off x="10258424" y="3771053"/>
            <a:ext cx="914400" cy="914400"/>
          </a:xfrm>
          <a:prstGeom prst="rect">
            <a:avLst/>
          </a:prstGeom>
        </p:spPr>
      </p:pic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52B84C67-BCCA-BF68-D3E2-3774A40AA183}"/>
              </a:ext>
            </a:extLst>
          </p:cNvPr>
          <p:cNvSpPr/>
          <p:nvPr/>
        </p:nvSpPr>
        <p:spPr>
          <a:xfrm rot="19796076">
            <a:off x="10840016" y="407180"/>
            <a:ext cx="836698" cy="721292"/>
          </a:xfrm>
          <a:prstGeom prst="triangle">
            <a:avLst/>
          </a:prstGeom>
          <a:noFill/>
          <a:ln w="7620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DDE76D-9F59-2E1A-3AFE-F50E2BF6922E}"/>
              </a:ext>
            </a:extLst>
          </p:cNvPr>
          <p:cNvSpPr/>
          <p:nvPr/>
        </p:nvSpPr>
        <p:spPr>
          <a:xfrm rot="1809184">
            <a:off x="9035587" y="2960251"/>
            <a:ext cx="643842" cy="643842"/>
          </a:xfrm>
          <a:prstGeom prst="rect">
            <a:avLst/>
          </a:prstGeom>
          <a:noFill/>
          <a:ln w="76200">
            <a:solidFill>
              <a:srgbClr val="2A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45F64778-55DA-5CF8-33C7-FD8735D4FD9A}"/>
              </a:ext>
            </a:extLst>
          </p:cNvPr>
          <p:cNvSpPr/>
          <p:nvPr/>
        </p:nvSpPr>
        <p:spPr>
          <a:xfrm rot="2550780">
            <a:off x="9653993" y="4917588"/>
            <a:ext cx="675464" cy="596355"/>
          </a:xfrm>
          <a:prstGeom prst="triangle">
            <a:avLst/>
          </a:prstGeom>
          <a:noFill/>
          <a:ln w="7620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Graphique 11" descr="Fermer avec un remplissage uni">
            <a:extLst>
              <a:ext uri="{FF2B5EF4-FFF2-40B4-BE49-F238E27FC236}">
                <a16:creationId xmlns:a16="http://schemas.microsoft.com/office/drawing/2014/main" id="{13956381-3008-7B79-E5A2-67E773F04A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65521">
            <a:off x="10847133" y="5672317"/>
            <a:ext cx="793654" cy="7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50000" decel="5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8100000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ccel="50000" decel="50000" autoRev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8100000">
                                      <p:cBhvr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8100000">
                                      <p:cBhvr>
                                        <p:cTn id="1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8100000">
                                      <p:cBhvr>
                                        <p:cTn id="1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100000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8100000">
                                      <p:cBhvr>
                                        <p:cTn id="1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100000">
                                      <p:cBhvr>
                                        <p:cTn id="1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794668D-939F-5410-6A25-B1A07D29667E}"/>
              </a:ext>
            </a:extLst>
          </p:cNvPr>
          <p:cNvSpPr txBox="1"/>
          <p:nvPr/>
        </p:nvSpPr>
        <p:spPr>
          <a:xfrm>
            <a:off x="533400" y="148709"/>
            <a:ext cx="110814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Avantages et inconvénients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1E9F65-FACE-2008-88CA-B7C11541C688}"/>
              </a:ext>
            </a:extLst>
          </p:cNvPr>
          <p:cNvSpPr txBox="1"/>
          <p:nvPr/>
        </p:nvSpPr>
        <p:spPr>
          <a:xfrm>
            <a:off x="1533525" y="2474893"/>
            <a:ext cx="78771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Très simple d’utilisation</a:t>
            </a: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Élection rapides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596516-007D-6F52-3AEF-8983758A685C}"/>
              </a:ext>
            </a:extLst>
          </p:cNvPr>
          <p:cNvSpPr txBox="1"/>
          <p:nvPr/>
        </p:nvSpPr>
        <p:spPr>
          <a:xfrm>
            <a:off x="533400" y="1747570"/>
            <a:ext cx="7877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+ Avantage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B79636-CD44-263F-93D8-A6B9C192C085}"/>
              </a:ext>
            </a:extLst>
          </p:cNvPr>
          <p:cNvSpPr txBox="1"/>
          <p:nvPr/>
        </p:nvSpPr>
        <p:spPr>
          <a:xfrm>
            <a:off x="1533525" y="4360426"/>
            <a:ext cx="82677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Cas anti-démocratique (En cas d’égalité le premier dans la liste gagne</a:t>
            </a: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Pas très précis, il doit être utilisé en petit comité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56F430-D5C5-33A8-691F-CA6B15DAC1E9}"/>
              </a:ext>
            </a:extLst>
          </p:cNvPr>
          <p:cNvSpPr txBox="1"/>
          <p:nvPr/>
        </p:nvSpPr>
        <p:spPr>
          <a:xfrm>
            <a:off x="533400" y="3633103"/>
            <a:ext cx="7877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- Inconvénients :</a:t>
            </a:r>
          </a:p>
        </p:txBody>
      </p:sp>
    </p:spTree>
    <p:extLst>
      <p:ext uri="{BB962C8B-B14F-4D97-AF65-F5344CB8AC3E}">
        <p14:creationId xmlns:p14="http://schemas.microsoft.com/office/powerpoint/2010/main" val="280021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400" y="148709"/>
            <a:ext cx="5951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Mise en œuvre </a:t>
            </a:r>
            <a:endParaRPr lang="fr-FR" sz="3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A501E5-1702-E393-557D-6994F159822C}"/>
              </a:ext>
            </a:extLst>
          </p:cNvPr>
          <p:cNvSpPr txBox="1"/>
          <p:nvPr/>
        </p:nvSpPr>
        <p:spPr>
          <a:xfrm>
            <a:off x="533400" y="2305615"/>
            <a:ext cx="1024890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Chaque votant vote parmi les candidats, en précisant pour chacun s’il :</a:t>
            </a:r>
          </a:p>
          <a:p>
            <a:pPr marL="914400" lvl="1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Approuve</a:t>
            </a:r>
          </a:p>
          <a:p>
            <a:pPr marL="914400" lvl="1" indent="-457200">
              <a:buFontTx/>
              <a:buChar char="-"/>
            </a:pPr>
            <a:r>
              <a:rPr lang="fr-FR" sz="28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Désapporouve</a:t>
            </a: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Il doit impérativement approuver ou désapprouver, il n’y pas de vote blanc</a:t>
            </a:r>
          </a:p>
        </p:txBody>
      </p:sp>
    </p:spTree>
    <p:extLst>
      <p:ext uri="{BB962C8B-B14F-4D97-AF65-F5344CB8AC3E}">
        <p14:creationId xmlns:p14="http://schemas.microsoft.com/office/powerpoint/2010/main" val="4177479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399" y="148709"/>
            <a:ext cx="111156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Notre solution au problème</a:t>
            </a:r>
            <a:endParaRPr lang="fr-FR" sz="3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C688F9-5D85-CF74-E512-A0A3655C6BFE}"/>
              </a:ext>
            </a:extLst>
          </p:cNvPr>
          <p:cNvSpPr txBox="1"/>
          <p:nvPr/>
        </p:nvSpPr>
        <p:spPr>
          <a:xfrm>
            <a:off x="533399" y="1433096"/>
            <a:ext cx="1024890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1. recupVote :</a:t>
            </a: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	- Récupère les votes « oui » ou « non » dans une 	matrice de string</a:t>
            </a:r>
          </a:p>
          <a:p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2. </a:t>
            </a:r>
            <a:r>
              <a:rPr lang="fr-FR" sz="28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voteApprobation</a:t>
            </a: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:</a:t>
            </a: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	- Traite la matrice de vote pour donner un tableau 	avec le score de chaque candidat</a:t>
            </a:r>
          </a:p>
          <a:p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3. </a:t>
            </a:r>
            <a:r>
              <a:rPr lang="fr-FR" sz="28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indiceDuPlusGrand</a:t>
            </a: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:</a:t>
            </a: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	- Récupère le plus haut score pour donner l’indice 	du gagnant</a:t>
            </a:r>
          </a:p>
        </p:txBody>
      </p:sp>
    </p:spTree>
    <p:extLst>
      <p:ext uri="{BB962C8B-B14F-4D97-AF65-F5344CB8AC3E}">
        <p14:creationId xmlns:p14="http://schemas.microsoft.com/office/powerpoint/2010/main" val="2004457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400" y="148709"/>
            <a:ext cx="5951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Algorigramme</a:t>
            </a:r>
            <a:endParaRPr lang="fr-FR" sz="3600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FC664A6-A36C-FC2E-E154-D82465667195}"/>
              </a:ext>
            </a:extLst>
          </p:cNvPr>
          <p:cNvSpPr/>
          <p:nvPr/>
        </p:nvSpPr>
        <p:spPr>
          <a:xfrm>
            <a:off x="8553450" y="273786"/>
            <a:ext cx="1647825" cy="609600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Vote par approbation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A5227EB-589D-D782-CB6F-C20110DA3E75}"/>
              </a:ext>
            </a:extLst>
          </p:cNvPr>
          <p:cNvSpPr/>
          <p:nvPr/>
        </p:nvSpPr>
        <p:spPr>
          <a:xfrm>
            <a:off x="8086720" y="1102380"/>
            <a:ext cx="2581275" cy="435829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Récupère les candidats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89931CB-FB9A-F65C-7D73-BA4F7457B900}"/>
              </a:ext>
            </a:extLst>
          </p:cNvPr>
          <p:cNvSpPr/>
          <p:nvPr/>
        </p:nvSpPr>
        <p:spPr>
          <a:xfrm>
            <a:off x="7631893" y="1757202"/>
            <a:ext cx="3490915" cy="619125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Récupère les noms et prénoms des votants et leurs votes</a:t>
            </a:r>
          </a:p>
        </p:txBody>
      </p:sp>
      <p:sp>
        <p:nvSpPr>
          <p:cNvPr id="7" name="Organigramme : Décision 6">
            <a:extLst>
              <a:ext uri="{FF2B5EF4-FFF2-40B4-BE49-F238E27FC236}">
                <a16:creationId xmlns:a16="http://schemas.microsoft.com/office/drawing/2014/main" id="{81432DD4-1F44-4A45-58BC-43423AFF708D}"/>
              </a:ext>
            </a:extLst>
          </p:cNvPr>
          <p:cNvSpPr/>
          <p:nvPr/>
        </p:nvSpPr>
        <p:spPr>
          <a:xfrm>
            <a:off x="7928358" y="3412353"/>
            <a:ext cx="2897999" cy="979525"/>
          </a:xfrm>
          <a:prstGeom prst="flowChartDecision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Tant que tous les votes n’ont pas été lu</a:t>
            </a:r>
          </a:p>
        </p:txBody>
      </p:sp>
      <p:sp>
        <p:nvSpPr>
          <p:cNvPr id="10" name="Organigramme : Décision 9">
            <a:extLst>
              <a:ext uri="{FF2B5EF4-FFF2-40B4-BE49-F238E27FC236}">
                <a16:creationId xmlns:a16="http://schemas.microsoft.com/office/drawing/2014/main" id="{1CFED77B-8BE7-0CC2-1B9C-13261B03F6A8}"/>
              </a:ext>
            </a:extLst>
          </p:cNvPr>
          <p:cNvSpPr/>
          <p:nvPr/>
        </p:nvSpPr>
        <p:spPr>
          <a:xfrm>
            <a:off x="4107635" y="3394283"/>
            <a:ext cx="3043247" cy="1015663"/>
          </a:xfrm>
          <a:prstGeom prst="flowChartDecision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Si le vote vaut « oui »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36E8075-D5B5-3D2B-8649-18206AE2D04D}"/>
              </a:ext>
            </a:extLst>
          </p:cNvPr>
          <p:cNvSpPr/>
          <p:nvPr/>
        </p:nvSpPr>
        <p:spPr>
          <a:xfrm>
            <a:off x="748884" y="3592550"/>
            <a:ext cx="2581275" cy="619127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Incrémenter le compteur du candidat respectif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ED7ADAA-EBC5-DC11-6589-0F466696891D}"/>
              </a:ext>
            </a:extLst>
          </p:cNvPr>
          <p:cNvSpPr/>
          <p:nvPr/>
        </p:nvSpPr>
        <p:spPr>
          <a:xfrm>
            <a:off x="8086710" y="4591168"/>
            <a:ext cx="2581275" cy="640496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Récupérer l’indice du candidat vainqueur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29C502D-21CE-F00A-3233-7FC45BEBB6A9}"/>
              </a:ext>
            </a:extLst>
          </p:cNvPr>
          <p:cNvSpPr/>
          <p:nvPr/>
        </p:nvSpPr>
        <p:spPr>
          <a:xfrm>
            <a:off x="8086708" y="5467467"/>
            <a:ext cx="2581275" cy="440472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Afficher le vainqueur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0B25B84-0E69-EDED-FDE6-F213943B82EC}"/>
              </a:ext>
            </a:extLst>
          </p:cNvPr>
          <p:cNvSpPr/>
          <p:nvPr/>
        </p:nvSpPr>
        <p:spPr>
          <a:xfrm>
            <a:off x="8667732" y="6143742"/>
            <a:ext cx="1419226" cy="4404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Fin</a:t>
            </a:r>
            <a:endParaRPr lang="fr-FR" dirty="0">
              <a:solidFill>
                <a:srgbClr val="87C1CC"/>
              </a:solidFill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245A716-1D0A-3BE7-0B2F-49EE3D23317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377358" y="883386"/>
            <a:ext cx="5" cy="218994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7C8A1C3-C3AD-5E12-2092-85306FAAB6B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377351" y="1538209"/>
            <a:ext cx="7" cy="218993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4D40B49-8996-3241-CC18-DE1E51CFD12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377351" y="2376327"/>
            <a:ext cx="7" cy="1036026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2BBD4AB-AA87-60C5-E8B6-EA22DEEDF1A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9377348" y="4391878"/>
            <a:ext cx="10" cy="199290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58235F8-36F0-9792-ABFC-B77ADFAA55FE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9377346" y="5231664"/>
            <a:ext cx="2" cy="235803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C3E687D-97D7-5153-FC36-FBC075AF629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377345" y="5907939"/>
            <a:ext cx="1" cy="235803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ACE3E35-9BB4-64D7-EE36-FD2CBBEC5A34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 flipV="1">
            <a:off x="7150882" y="3902115"/>
            <a:ext cx="777476" cy="1"/>
          </a:xfrm>
          <a:prstGeom prst="straightConnector1">
            <a:avLst/>
          </a:prstGeom>
          <a:ln w="57150">
            <a:solidFill>
              <a:srgbClr val="5CF8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D373ADA1-4365-3076-3984-DAF57E33CD81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3330159" y="3902114"/>
            <a:ext cx="777476" cy="1"/>
          </a:xfrm>
          <a:prstGeom prst="straightConnector1">
            <a:avLst/>
          </a:prstGeom>
          <a:ln w="57150">
            <a:solidFill>
              <a:srgbClr val="5CF8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2DE494C8-C898-2CF8-5B0A-3DC772204F4D}"/>
              </a:ext>
            </a:extLst>
          </p:cNvPr>
          <p:cNvSpPr txBox="1"/>
          <p:nvPr/>
        </p:nvSpPr>
        <p:spPr>
          <a:xfrm>
            <a:off x="7406851" y="3933757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CF8AE"/>
                </a:solidFill>
              </a:rPr>
              <a:t>Yes</a:t>
            </a:r>
          </a:p>
        </p:txBody>
      </p: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DA7B9C27-1F28-0FCB-FAC4-8DCD6BF3DE77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5288981" y="-495813"/>
            <a:ext cx="838905" cy="7337823"/>
          </a:xfrm>
          <a:prstGeom prst="bentConnector2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D01E0434-21D8-B393-929B-3EC0641A2904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7312407" y="1329345"/>
            <a:ext cx="381790" cy="3748086"/>
          </a:xfrm>
          <a:prstGeom prst="bentConnector2">
            <a:avLst/>
          </a:prstGeom>
          <a:ln w="57150">
            <a:solidFill>
              <a:srgbClr val="F96A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8BB0E6BA-1B74-A70B-F231-2671C321C5B6}"/>
              </a:ext>
            </a:extLst>
          </p:cNvPr>
          <p:cNvSpPr txBox="1"/>
          <p:nvPr/>
        </p:nvSpPr>
        <p:spPr>
          <a:xfrm>
            <a:off x="3509088" y="3921095"/>
            <a:ext cx="4857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CF8AE"/>
                </a:solidFill>
              </a:rPr>
              <a:t>Yes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A8925394-BB7A-285C-1014-9AC2A9B608E6}"/>
              </a:ext>
            </a:extLst>
          </p:cNvPr>
          <p:cNvSpPr txBox="1"/>
          <p:nvPr/>
        </p:nvSpPr>
        <p:spPr>
          <a:xfrm>
            <a:off x="7296732" y="309420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96A4D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52001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399" y="148709"/>
            <a:ext cx="84486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Vote par valeur</a:t>
            </a:r>
            <a:endParaRPr lang="fr-FR" sz="3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8611F0-A9CB-380A-33C0-A6F657DE980D}"/>
              </a:ext>
            </a:extLst>
          </p:cNvPr>
          <p:cNvSpPr txBox="1"/>
          <p:nvPr/>
        </p:nvSpPr>
        <p:spPr>
          <a:xfrm>
            <a:off x="533399" y="2118896"/>
            <a:ext cx="845820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Système basé sur des notes attribuées aux candidats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Plus la note maximale est élevé plus le choix est nuancé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Utilisé dans les compétitions et les jurys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C94519-1FD1-4689-0B31-DADDD4ECB57F}"/>
              </a:ext>
            </a:extLst>
          </p:cNvPr>
          <p:cNvSpPr/>
          <p:nvPr/>
        </p:nvSpPr>
        <p:spPr>
          <a:xfrm>
            <a:off x="9134475" y="-133350"/>
            <a:ext cx="180975" cy="7210425"/>
          </a:xfrm>
          <a:prstGeom prst="rect">
            <a:avLst/>
          </a:prstGeom>
          <a:solidFill>
            <a:srgbClr val="2A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67663-FA71-8EC3-0C83-D5A33970AB6F}"/>
              </a:ext>
            </a:extLst>
          </p:cNvPr>
          <p:cNvSpPr/>
          <p:nvPr/>
        </p:nvSpPr>
        <p:spPr>
          <a:xfrm>
            <a:off x="9667876" y="-133351"/>
            <a:ext cx="76200" cy="7210425"/>
          </a:xfrm>
          <a:prstGeom prst="rect">
            <a:avLst/>
          </a:prstGeom>
          <a:solidFill>
            <a:srgbClr val="C7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1D4F68-52A4-4A92-C117-38ADB267A1F1}"/>
              </a:ext>
            </a:extLst>
          </p:cNvPr>
          <p:cNvSpPr/>
          <p:nvPr/>
        </p:nvSpPr>
        <p:spPr>
          <a:xfrm>
            <a:off x="9991728" y="-133351"/>
            <a:ext cx="104774" cy="7210425"/>
          </a:xfrm>
          <a:prstGeom prst="rect">
            <a:avLst/>
          </a:prstGeom>
          <a:solidFill>
            <a:srgbClr val="87C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181D5B-B0B0-16DD-A030-19C3BAC735B4}"/>
              </a:ext>
            </a:extLst>
          </p:cNvPr>
          <p:cNvSpPr/>
          <p:nvPr/>
        </p:nvSpPr>
        <p:spPr>
          <a:xfrm>
            <a:off x="10329865" y="-133353"/>
            <a:ext cx="195258" cy="7210425"/>
          </a:xfrm>
          <a:prstGeom prst="rect">
            <a:avLst/>
          </a:prstGeom>
          <a:solidFill>
            <a:srgbClr val="539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FE1611-5D5C-48F6-9D56-0BA227BB38C4}"/>
              </a:ext>
            </a:extLst>
          </p:cNvPr>
          <p:cNvSpPr/>
          <p:nvPr/>
        </p:nvSpPr>
        <p:spPr>
          <a:xfrm>
            <a:off x="11325225" y="-133352"/>
            <a:ext cx="76200" cy="7210425"/>
          </a:xfrm>
          <a:prstGeom prst="rect">
            <a:avLst/>
          </a:prstGeom>
          <a:solidFill>
            <a:srgbClr val="539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77AA13-163D-3D21-58C8-330ECDFC3C0A}"/>
              </a:ext>
            </a:extLst>
          </p:cNvPr>
          <p:cNvSpPr/>
          <p:nvPr/>
        </p:nvSpPr>
        <p:spPr>
          <a:xfrm>
            <a:off x="10953749" y="-133352"/>
            <a:ext cx="76200" cy="7210425"/>
          </a:xfrm>
          <a:prstGeom prst="rect">
            <a:avLst/>
          </a:prstGeom>
          <a:solidFill>
            <a:srgbClr val="C7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690BD-DE43-5064-0450-544DFBFF77E9}"/>
              </a:ext>
            </a:extLst>
          </p:cNvPr>
          <p:cNvSpPr/>
          <p:nvPr/>
        </p:nvSpPr>
        <p:spPr>
          <a:xfrm>
            <a:off x="11734800" y="-133353"/>
            <a:ext cx="152395" cy="7210425"/>
          </a:xfrm>
          <a:prstGeom prst="rect">
            <a:avLst/>
          </a:prstGeom>
          <a:solidFill>
            <a:srgbClr val="2A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393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293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0 L -0.0293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0 L -0.0293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0 L -0.0293 0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0 L -0.0293 0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0293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0 L -0.0293 0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794668D-939F-5410-6A25-B1A07D29667E}"/>
              </a:ext>
            </a:extLst>
          </p:cNvPr>
          <p:cNvSpPr txBox="1"/>
          <p:nvPr/>
        </p:nvSpPr>
        <p:spPr>
          <a:xfrm>
            <a:off x="533400" y="148709"/>
            <a:ext cx="110814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Avantages et inconvénients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1E9F65-FACE-2008-88CA-B7C11541C688}"/>
              </a:ext>
            </a:extLst>
          </p:cNvPr>
          <p:cNvSpPr txBox="1"/>
          <p:nvPr/>
        </p:nvSpPr>
        <p:spPr>
          <a:xfrm>
            <a:off x="1533525" y="2474893"/>
            <a:ext cx="7877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Permet de nuancer les votes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596516-007D-6F52-3AEF-8983758A685C}"/>
              </a:ext>
            </a:extLst>
          </p:cNvPr>
          <p:cNvSpPr txBox="1"/>
          <p:nvPr/>
        </p:nvSpPr>
        <p:spPr>
          <a:xfrm>
            <a:off x="533400" y="1747570"/>
            <a:ext cx="7877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+ Avantage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56F430-D5C5-33A8-691F-CA6B15DAC1E9}"/>
              </a:ext>
            </a:extLst>
          </p:cNvPr>
          <p:cNvSpPr txBox="1"/>
          <p:nvPr/>
        </p:nvSpPr>
        <p:spPr>
          <a:xfrm>
            <a:off x="533400" y="3633103"/>
            <a:ext cx="7877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- Inconvénients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BF1F27-1F32-EF38-FF7F-656F674B993E}"/>
              </a:ext>
            </a:extLst>
          </p:cNvPr>
          <p:cNvSpPr txBox="1"/>
          <p:nvPr/>
        </p:nvSpPr>
        <p:spPr>
          <a:xfrm>
            <a:off x="1533525" y="4409416"/>
            <a:ext cx="78771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Il a été conçu pour correspondre quasi exclusivement à l’environnement des jurys et des compétitions</a:t>
            </a:r>
          </a:p>
        </p:txBody>
      </p:sp>
    </p:spTree>
    <p:extLst>
      <p:ext uri="{BB962C8B-B14F-4D97-AF65-F5344CB8AC3E}">
        <p14:creationId xmlns:p14="http://schemas.microsoft.com/office/powerpoint/2010/main" val="26911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400" y="148709"/>
            <a:ext cx="5951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Mise en œuvre </a:t>
            </a:r>
            <a:endParaRPr lang="fr-FR" sz="3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97C1225-963F-453E-586F-2E33FDCA8690}"/>
              </a:ext>
            </a:extLst>
          </p:cNvPr>
          <p:cNvSpPr txBox="1"/>
          <p:nvPr/>
        </p:nvSpPr>
        <p:spPr>
          <a:xfrm>
            <a:off x="533400" y="2305615"/>
            <a:ext cx="102489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On récupère les notes allant de 0 à 100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On les additionne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Le candidat avec le plus de points gagne</a:t>
            </a:r>
          </a:p>
        </p:txBody>
      </p:sp>
    </p:spTree>
    <p:extLst>
      <p:ext uri="{BB962C8B-B14F-4D97-AF65-F5344CB8AC3E}">
        <p14:creationId xmlns:p14="http://schemas.microsoft.com/office/powerpoint/2010/main" val="807693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399" y="148709"/>
            <a:ext cx="111252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Notre solution au problème</a:t>
            </a:r>
            <a:endParaRPr lang="fr-FR" sz="3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90BFB86-379A-3540-BB28-7FD4EA4914C4}"/>
              </a:ext>
            </a:extLst>
          </p:cNvPr>
          <p:cNvSpPr txBox="1"/>
          <p:nvPr/>
        </p:nvSpPr>
        <p:spPr>
          <a:xfrm>
            <a:off x="533399" y="1433096"/>
            <a:ext cx="1024890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1. recupVote :</a:t>
            </a: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	- Récupère les notes dans une matrice de </a:t>
            </a:r>
            <a:r>
              <a:rPr lang="fr-FR" sz="28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unsigned</a:t>
            </a: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2. </a:t>
            </a:r>
            <a:r>
              <a:rPr lang="fr-FR" sz="28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voteValeur</a:t>
            </a: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:</a:t>
            </a: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	- Traite la matrice de vote pour donner un tableau 	avec le score de chaque candidat</a:t>
            </a:r>
          </a:p>
          <a:p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3. </a:t>
            </a:r>
            <a:r>
              <a:rPr lang="fr-FR" sz="28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findIndex</a:t>
            </a: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:</a:t>
            </a: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	- Récupère le plus haut score pour donner l’indice 	du gagnant</a:t>
            </a:r>
          </a:p>
        </p:txBody>
      </p:sp>
    </p:spTree>
    <p:extLst>
      <p:ext uri="{BB962C8B-B14F-4D97-AF65-F5344CB8AC3E}">
        <p14:creationId xmlns:p14="http://schemas.microsoft.com/office/powerpoint/2010/main" val="3508953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0CD5553-64D8-FA56-970F-2C076860F6D5}"/>
              </a:ext>
            </a:extLst>
          </p:cNvPr>
          <p:cNvSpPr txBox="1"/>
          <p:nvPr/>
        </p:nvSpPr>
        <p:spPr>
          <a:xfrm>
            <a:off x="533400" y="148709"/>
            <a:ext cx="4819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Sommaire</a:t>
            </a:r>
            <a:endParaRPr lang="fr-FR" sz="3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EC1A95C-BB66-1BEE-FBB3-841E6BF8A7E7}"/>
              </a:ext>
            </a:extLst>
          </p:cNvPr>
          <p:cNvSpPr txBox="1"/>
          <p:nvPr/>
        </p:nvSpPr>
        <p:spPr>
          <a:xfrm>
            <a:off x="533400" y="1659285"/>
            <a:ext cx="78390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indent="-857250">
              <a:buAutoNum type="romanUcPeriod"/>
            </a:pPr>
            <a:r>
              <a:rPr lang="fr-FR" sz="3200" dirty="0">
                <a:solidFill>
                  <a:srgbClr val="87C1CC"/>
                </a:solidFill>
                <a:latin typeface="Bodoni MT Black" panose="02070A03080606020203" pitchFamily="18" charset="0"/>
              </a:rPr>
              <a:t>Introduction</a:t>
            </a:r>
          </a:p>
          <a:p>
            <a:pPr marL="857250" indent="-857250">
              <a:buAutoNum type="romanUcPeriod"/>
            </a:pPr>
            <a:r>
              <a:rPr lang="fr-FR" sz="3200" dirty="0">
                <a:solidFill>
                  <a:srgbClr val="87C1CC"/>
                </a:solidFill>
                <a:latin typeface="Bodoni MT Black" panose="02070A03080606020203" pitchFamily="18" charset="0"/>
              </a:rPr>
              <a:t>Fichier d’entrée et de sortie</a:t>
            </a:r>
          </a:p>
          <a:p>
            <a:pPr marL="857250" indent="-857250">
              <a:buAutoNum type="romanUcPeriod"/>
            </a:pPr>
            <a:r>
              <a:rPr lang="fr-FR" sz="3200" dirty="0">
                <a:solidFill>
                  <a:srgbClr val="87C1CC"/>
                </a:solidFill>
                <a:latin typeface="Bodoni MT Black" panose="02070A03080606020203" pitchFamily="18" charset="0"/>
              </a:rPr>
              <a:t>Scrutin Majoritaire à deux tours</a:t>
            </a:r>
          </a:p>
          <a:p>
            <a:pPr marL="857250" indent="-857250">
              <a:buAutoNum type="romanUcPeriod"/>
            </a:pPr>
            <a:r>
              <a:rPr lang="fr-FR" sz="3200" dirty="0">
                <a:solidFill>
                  <a:srgbClr val="87C1CC"/>
                </a:solidFill>
                <a:latin typeface="Bodoni MT Black" panose="02070A03080606020203" pitchFamily="18" charset="0"/>
              </a:rPr>
              <a:t>Vote par approbation</a:t>
            </a:r>
          </a:p>
          <a:p>
            <a:pPr marL="857250" indent="-857250">
              <a:buAutoNum type="romanUcPeriod"/>
            </a:pPr>
            <a:r>
              <a:rPr lang="fr-FR" sz="3200" dirty="0">
                <a:solidFill>
                  <a:srgbClr val="87C1CC"/>
                </a:solidFill>
                <a:latin typeface="Bodoni MT Black" panose="02070A03080606020203" pitchFamily="18" charset="0"/>
              </a:rPr>
              <a:t>Vote par valeur</a:t>
            </a:r>
          </a:p>
          <a:p>
            <a:pPr marL="857250" indent="-857250">
              <a:buAutoNum type="romanUcPeriod"/>
            </a:pPr>
            <a:r>
              <a:rPr lang="fr-FR" sz="3200" dirty="0">
                <a:solidFill>
                  <a:srgbClr val="87C1CC"/>
                </a:solidFill>
                <a:latin typeface="Bodoni MT Black" panose="02070A03080606020203" pitchFamily="18" charset="0"/>
              </a:rPr>
              <a:t>Vote alternatif</a:t>
            </a:r>
          </a:p>
          <a:p>
            <a:pPr marL="857250" indent="-857250">
              <a:buAutoNum type="romanUcPeriod"/>
            </a:pPr>
            <a:r>
              <a:rPr lang="fr-FR" sz="3200" dirty="0">
                <a:solidFill>
                  <a:srgbClr val="87C1CC"/>
                </a:solidFill>
                <a:latin typeface="Bodoni MT Black" panose="02070A03080606020203" pitchFamily="18" charset="0"/>
              </a:rPr>
              <a:t>Conclusion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E07B06FA-D43D-E1B8-2B79-EE643592A185}"/>
              </a:ext>
            </a:extLst>
          </p:cNvPr>
          <p:cNvSpPr/>
          <p:nvPr/>
        </p:nvSpPr>
        <p:spPr>
          <a:xfrm rot="16200000">
            <a:off x="6302649" y="622349"/>
            <a:ext cx="5149164" cy="545104"/>
          </a:xfrm>
          <a:prstGeom prst="roundRect">
            <a:avLst>
              <a:gd name="adj" fmla="val 50000"/>
            </a:avLst>
          </a:prstGeom>
          <a:solidFill>
            <a:srgbClr val="C7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EEA5FBA-23E4-FF1A-D935-3F2C384F492B}"/>
              </a:ext>
            </a:extLst>
          </p:cNvPr>
          <p:cNvSpPr/>
          <p:nvPr/>
        </p:nvSpPr>
        <p:spPr>
          <a:xfrm rot="16200000">
            <a:off x="7484897" y="623278"/>
            <a:ext cx="4610240" cy="709174"/>
          </a:xfrm>
          <a:prstGeom prst="roundRect">
            <a:avLst>
              <a:gd name="adj" fmla="val 50000"/>
            </a:avLst>
          </a:prstGeom>
          <a:solidFill>
            <a:srgbClr val="87C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79458536-F571-8350-DC26-D7B2571C07C8}"/>
              </a:ext>
            </a:extLst>
          </p:cNvPr>
          <p:cNvSpPr/>
          <p:nvPr/>
        </p:nvSpPr>
        <p:spPr>
          <a:xfrm rot="16200000">
            <a:off x="6738679" y="424255"/>
            <a:ext cx="7932167" cy="465138"/>
          </a:xfrm>
          <a:prstGeom prst="roundRect">
            <a:avLst>
              <a:gd name="adj" fmla="val 50000"/>
            </a:avLst>
          </a:prstGeom>
          <a:solidFill>
            <a:srgbClr val="539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E9F3E33-8F12-6C2E-DBA8-CD452A1755C9}"/>
              </a:ext>
            </a:extLst>
          </p:cNvPr>
          <p:cNvSpPr/>
          <p:nvPr/>
        </p:nvSpPr>
        <p:spPr>
          <a:xfrm rot="16200000">
            <a:off x="8490914" y="1094325"/>
            <a:ext cx="6107325" cy="559315"/>
          </a:xfrm>
          <a:prstGeom prst="roundRect">
            <a:avLst>
              <a:gd name="adj" fmla="val 50000"/>
            </a:avLst>
          </a:prstGeom>
          <a:solidFill>
            <a:srgbClr val="2A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809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5301 L 5E-6 0.18542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5301 L -4.79167E-6 0.08727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5301 L -4.79167E-6 0.25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3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5301 L 5E-6 0.14815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400" y="148709"/>
            <a:ext cx="5951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Algorigramme</a:t>
            </a:r>
            <a:endParaRPr lang="fr-FR" sz="3600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FC664A6-A36C-FC2E-E154-D82465667195}"/>
              </a:ext>
            </a:extLst>
          </p:cNvPr>
          <p:cNvSpPr/>
          <p:nvPr/>
        </p:nvSpPr>
        <p:spPr>
          <a:xfrm>
            <a:off x="8553450" y="273786"/>
            <a:ext cx="1647825" cy="609600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Vote par valeur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A5227EB-589D-D782-CB6F-C20110DA3E75}"/>
              </a:ext>
            </a:extLst>
          </p:cNvPr>
          <p:cNvSpPr/>
          <p:nvPr/>
        </p:nvSpPr>
        <p:spPr>
          <a:xfrm>
            <a:off x="8086720" y="1128858"/>
            <a:ext cx="2581275" cy="435829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Récupère les candidats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89931CB-FB9A-F65C-7D73-BA4F7457B900}"/>
              </a:ext>
            </a:extLst>
          </p:cNvPr>
          <p:cNvSpPr/>
          <p:nvPr/>
        </p:nvSpPr>
        <p:spPr>
          <a:xfrm>
            <a:off x="7631900" y="1810159"/>
            <a:ext cx="3490915" cy="619125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Récupère les noms et prénoms des votants et leurs votes</a:t>
            </a:r>
          </a:p>
        </p:txBody>
      </p:sp>
      <p:sp>
        <p:nvSpPr>
          <p:cNvPr id="7" name="Organigramme : Décision 6">
            <a:extLst>
              <a:ext uri="{FF2B5EF4-FFF2-40B4-BE49-F238E27FC236}">
                <a16:creationId xmlns:a16="http://schemas.microsoft.com/office/drawing/2014/main" id="{81432DD4-1F44-4A45-58BC-43423AFF708D}"/>
              </a:ext>
            </a:extLst>
          </p:cNvPr>
          <p:cNvSpPr/>
          <p:nvPr/>
        </p:nvSpPr>
        <p:spPr>
          <a:xfrm>
            <a:off x="7928358" y="4024674"/>
            <a:ext cx="2897999" cy="979525"/>
          </a:xfrm>
          <a:prstGeom prst="flowChartDecision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I &lt; au nombre de candidats ?</a:t>
            </a:r>
          </a:p>
        </p:txBody>
      </p:sp>
      <p:sp>
        <p:nvSpPr>
          <p:cNvPr id="10" name="Organigramme : Décision 9">
            <a:extLst>
              <a:ext uri="{FF2B5EF4-FFF2-40B4-BE49-F238E27FC236}">
                <a16:creationId xmlns:a16="http://schemas.microsoft.com/office/drawing/2014/main" id="{1CFED77B-8BE7-0CC2-1B9C-13261B03F6A8}"/>
              </a:ext>
            </a:extLst>
          </p:cNvPr>
          <p:cNvSpPr/>
          <p:nvPr/>
        </p:nvSpPr>
        <p:spPr>
          <a:xfrm>
            <a:off x="4140714" y="3731874"/>
            <a:ext cx="3043247" cy="1561439"/>
          </a:xfrm>
          <a:prstGeom prst="flowChartDecision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Pour j initialisé à 0 inférieur au nombre de notes données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36E8075-D5B5-3D2B-8649-18206AE2D04D}"/>
              </a:ext>
            </a:extLst>
          </p:cNvPr>
          <p:cNvSpPr/>
          <p:nvPr/>
        </p:nvSpPr>
        <p:spPr>
          <a:xfrm>
            <a:off x="340670" y="4024675"/>
            <a:ext cx="2581275" cy="979520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On ajoute la note sélectionnée à la note total du candidat courant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ED7ADAA-EBC5-DC11-6589-0F466696891D}"/>
              </a:ext>
            </a:extLst>
          </p:cNvPr>
          <p:cNvSpPr/>
          <p:nvPr/>
        </p:nvSpPr>
        <p:spPr>
          <a:xfrm>
            <a:off x="8086710" y="5203489"/>
            <a:ext cx="2581275" cy="640496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Récupérer l’indice du candidat vainqueur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29C502D-21CE-F00A-3233-7FC45BEBB6A9}"/>
              </a:ext>
            </a:extLst>
          </p:cNvPr>
          <p:cNvSpPr/>
          <p:nvPr/>
        </p:nvSpPr>
        <p:spPr>
          <a:xfrm>
            <a:off x="8086708" y="6079788"/>
            <a:ext cx="2581275" cy="440472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Afficher le vainqueur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245A716-1D0A-3BE7-0B2F-49EE3D23317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377358" y="883386"/>
            <a:ext cx="5" cy="245472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7C8A1C3-C3AD-5E12-2092-85306FAAB6B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377358" y="1564687"/>
            <a:ext cx="0" cy="245472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4D40B49-8996-3241-CC18-DE1E51CFD126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>
            <a:off x="9377358" y="3293880"/>
            <a:ext cx="0" cy="730794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2BBD4AB-AA87-60C5-E8B6-EA22DEEDF1AF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9377348" y="5004199"/>
            <a:ext cx="10" cy="199290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58235F8-36F0-9792-ABFC-B77ADFAA55FE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9377346" y="5843985"/>
            <a:ext cx="2" cy="235803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ACE3E35-9BB4-64D7-EE36-FD2CBBEC5A34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 flipV="1">
            <a:off x="7183961" y="4512594"/>
            <a:ext cx="744397" cy="1843"/>
          </a:xfrm>
          <a:prstGeom prst="straightConnector1">
            <a:avLst/>
          </a:prstGeom>
          <a:ln w="57150">
            <a:solidFill>
              <a:srgbClr val="5CF8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D373ADA1-4365-3076-3984-DAF57E33CD81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2921945" y="4512594"/>
            <a:ext cx="1218769" cy="1841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2DE494C8-C898-2CF8-5B0A-3DC772204F4D}"/>
              </a:ext>
            </a:extLst>
          </p:cNvPr>
          <p:cNvSpPr txBox="1"/>
          <p:nvPr/>
        </p:nvSpPr>
        <p:spPr>
          <a:xfrm>
            <a:off x="7392448" y="4136068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CF8AE"/>
                </a:solidFill>
              </a:rPr>
              <a:t>Yes</a:t>
            </a:r>
          </a:p>
        </p:txBody>
      </p: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D01E0434-21D8-B393-929B-3EC0641A2904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7439417" y="1760869"/>
            <a:ext cx="193926" cy="3748084"/>
          </a:xfrm>
          <a:prstGeom prst="bentConnector2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8BB0E6BA-1B74-A70B-F231-2671C321C5B6}"/>
              </a:ext>
            </a:extLst>
          </p:cNvPr>
          <p:cNvSpPr txBox="1"/>
          <p:nvPr/>
        </p:nvSpPr>
        <p:spPr>
          <a:xfrm>
            <a:off x="2980642" y="3892411"/>
            <a:ext cx="15688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87C1CC"/>
                </a:solidFill>
              </a:rPr>
              <a:t>j &lt; nombre de note données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A8925394-BB7A-285C-1014-9AC2A9B608E6}"/>
              </a:ext>
            </a:extLst>
          </p:cNvPr>
          <p:cNvSpPr txBox="1"/>
          <p:nvPr/>
        </p:nvSpPr>
        <p:spPr>
          <a:xfrm>
            <a:off x="9958387" y="4748459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96A4D"/>
                </a:solidFill>
              </a:rPr>
              <a:t>No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65246D7-B78D-1A61-D145-94696BB67A47}"/>
              </a:ext>
            </a:extLst>
          </p:cNvPr>
          <p:cNvSpPr/>
          <p:nvPr/>
        </p:nvSpPr>
        <p:spPr>
          <a:xfrm>
            <a:off x="7631900" y="2674755"/>
            <a:ext cx="3490915" cy="619125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Initialisation de i à 0 pour une boucle avec incrément de 1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4BD4C4C-0526-634F-CD84-24F1125252A1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9377358" y="2429284"/>
            <a:ext cx="0" cy="245471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0CD6B876-7274-4A17-4941-B7ED91C9A9EA}"/>
              </a:ext>
            </a:extLst>
          </p:cNvPr>
          <p:cNvCxnSpPr>
            <a:cxnSpLocks/>
            <a:stCxn id="11" idx="2"/>
            <a:endCxn id="44" idx="2"/>
          </p:cNvCxnSpPr>
          <p:nvPr/>
        </p:nvCxnSpPr>
        <p:spPr>
          <a:xfrm rot="5400000" flipH="1" flipV="1">
            <a:off x="4383924" y="1752784"/>
            <a:ext cx="498795" cy="6004028"/>
          </a:xfrm>
          <a:prstGeom prst="bentConnector3">
            <a:avLst>
              <a:gd name="adj1" fmla="val -232426"/>
            </a:avLst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700C2FC1-390E-AF95-9D8E-4DC30125B0F7}"/>
              </a:ext>
            </a:extLst>
          </p:cNvPr>
          <p:cNvSpPr txBox="1"/>
          <p:nvPr/>
        </p:nvSpPr>
        <p:spPr>
          <a:xfrm>
            <a:off x="5615142" y="2943447"/>
            <a:ext cx="15688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87C1CC"/>
                </a:solidFill>
              </a:rPr>
              <a:t>i &gt;= nombre de note données</a:t>
            </a:r>
          </a:p>
        </p:txBody>
      </p:sp>
    </p:spTree>
    <p:extLst>
      <p:ext uri="{BB962C8B-B14F-4D97-AF65-F5344CB8AC3E}">
        <p14:creationId xmlns:p14="http://schemas.microsoft.com/office/powerpoint/2010/main" val="3198589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400" y="148709"/>
            <a:ext cx="5951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Vote Alternatif</a:t>
            </a:r>
            <a:endParaRPr lang="fr-FR" sz="3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677D7D7-2354-64B6-267A-1180114CA221}"/>
              </a:ext>
            </a:extLst>
          </p:cNvPr>
          <p:cNvSpPr txBox="1"/>
          <p:nvPr/>
        </p:nvSpPr>
        <p:spPr>
          <a:xfrm>
            <a:off x="533399" y="2118896"/>
            <a:ext cx="845820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Vote électoral par classement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Utilisé en Océanie ( ex : Australie )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Inventé en 1871 par William Robert </a:t>
            </a:r>
            <a:r>
              <a:rPr lang="fr-FR" sz="28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Ware</a:t>
            </a: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( ce n’es en fait qu’un dérivé du scrutin à vote unique transférable, développé en 1850 )</a:t>
            </a:r>
          </a:p>
        </p:txBody>
      </p:sp>
      <p:sp>
        <p:nvSpPr>
          <p:cNvPr id="4" name="Étoile : 5 branches 3">
            <a:extLst>
              <a:ext uri="{FF2B5EF4-FFF2-40B4-BE49-F238E27FC236}">
                <a16:creationId xmlns:a16="http://schemas.microsoft.com/office/drawing/2014/main" id="{2864BD3A-0236-35D8-E49D-DBF41AE10F68}"/>
              </a:ext>
            </a:extLst>
          </p:cNvPr>
          <p:cNvSpPr/>
          <p:nvPr/>
        </p:nvSpPr>
        <p:spPr>
          <a:xfrm>
            <a:off x="5781675" y="-925142"/>
            <a:ext cx="628650" cy="628650"/>
          </a:xfrm>
          <a:prstGeom prst="star5">
            <a:avLst/>
          </a:prstGeom>
          <a:noFill/>
          <a:ln w="57150">
            <a:solidFill>
              <a:srgbClr val="539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Étoile : 5 branches 4">
            <a:extLst>
              <a:ext uri="{FF2B5EF4-FFF2-40B4-BE49-F238E27FC236}">
                <a16:creationId xmlns:a16="http://schemas.microsoft.com/office/drawing/2014/main" id="{DE7B02D0-B80B-ADBA-BEA6-ADA4A4723D15}"/>
              </a:ext>
            </a:extLst>
          </p:cNvPr>
          <p:cNvSpPr/>
          <p:nvPr/>
        </p:nvSpPr>
        <p:spPr>
          <a:xfrm rot="1844432">
            <a:off x="7489500" y="-837939"/>
            <a:ext cx="470547" cy="470547"/>
          </a:xfrm>
          <a:prstGeom prst="star5">
            <a:avLst/>
          </a:prstGeom>
          <a:noFill/>
          <a:ln w="57150">
            <a:solidFill>
              <a:srgbClr val="C7E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Étoile : 5 branches 5">
            <a:extLst>
              <a:ext uri="{FF2B5EF4-FFF2-40B4-BE49-F238E27FC236}">
                <a16:creationId xmlns:a16="http://schemas.microsoft.com/office/drawing/2014/main" id="{8D608B89-8FDD-9534-A2B9-DBB383E45EAB}"/>
              </a:ext>
            </a:extLst>
          </p:cNvPr>
          <p:cNvSpPr/>
          <p:nvPr/>
        </p:nvSpPr>
        <p:spPr>
          <a:xfrm rot="1554904">
            <a:off x="8587185" y="-1022460"/>
            <a:ext cx="823288" cy="823288"/>
          </a:xfrm>
          <a:prstGeom prst="star5">
            <a:avLst/>
          </a:prstGeom>
          <a:noFill/>
          <a:ln w="57150">
            <a:solidFill>
              <a:srgbClr val="2A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Étoile : 5 branches 6">
            <a:extLst>
              <a:ext uri="{FF2B5EF4-FFF2-40B4-BE49-F238E27FC236}">
                <a16:creationId xmlns:a16="http://schemas.microsoft.com/office/drawing/2014/main" id="{C9E3AFCD-0550-0D6C-0541-E1CB886DDD34}"/>
              </a:ext>
            </a:extLst>
          </p:cNvPr>
          <p:cNvSpPr/>
          <p:nvPr/>
        </p:nvSpPr>
        <p:spPr>
          <a:xfrm rot="3762472">
            <a:off x="8920985" y="-1593035"/>
            <a:ext cx="421338" cy="421338"/>
          </a:xfrm>
          <a:prstGeom prst="star5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Étoile : 5 branches 7">
            <a:extLst>
              <a:ext uri="{FF2B5EF4-FFF2-40B4-BE49-F238E27FC236}">
                <a16:creationId xmlns:a16="http://schemas.microsoft.com/office/drawing/2014/main" id="{501291CD-8A53-A77A-5526-996AC62AA8A7}"/>
              </a:ext>
            </a:extLst>
          </p:cNvPr>
          <p:cNvSpPr/>
          <p:nvPr/>
        </p:nvSpPr>
        <p:spPr>
          <a:xfrm rot="3762472">
            <a:off x="9870483" y="-996287"/>
            <a:ext cx="610170" cy="610170"/>
          </a:xfrm>
          <a:prstGeom prst="star5">
            <a:avLst/>
          </a:prstGeom>
          <a:noFill/>
          <a:ln w="57150">
            <a:solidFill>
              <a:srgbClr val="408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Étoile : 5 branches 8">
            <a:extLst>
              <a:ext uri="{FF2B5EF4-FFF2-40B4-BE49-F238E27FC236}">
                <a16:creationId xmlns:a16="http://schemas.microsoft.com/office/drawing/2014/main" id="{888D123E-C1E6-B3FE-E3E1-008CCC8CE824}"/>
              </a:ext>
            </a:extLst>
          </p:cNvPr>
          <p:cNvSpPr/>
          <p:nvPr/>
        </p:nvSpPr>
        <p:spPr>
          <a:xfrm rot="3762472">
            <a:off x="10716269" y="-675552"/>
            <a:ext cx="523933" cy="523933"/>
          </a:xfrm>
          <a:prstGeom prst="star5">
            <a:avLst/>
          </a:prstGeom>
          <a:noFill/>
          <a:ln w="57150">
            <a:solidFill>
              <a:srgbClr val="C7E2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618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repeatCount="indefinite" accel="1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69 C 0.13945 0.24236 0.18516 0.34213 0.27344 0.54005 C 0.38776 0.82708 0.44987 1.01366 0.52708 1.36944 " pathEditMode="relative" rAng="0" ptsTypes="A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54" y="684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4" presetClass="path" presetSubtype="0" repeatCount="indefinite" accel="1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.00069 C 0.13945 0.24236 0.18516 0.34213 0.27344 0.54005 C 0.38776 0.82708 0.44987 1.01366 0.52708 1.36944 " pathEditMode="relative" rAng="0" ptsTypes="A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54" y="6842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4" presetClass="path" presetSubtype="0" repeatCount="indefinite" accel="1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0069 C 0.13945 0.24236 0.18516 0.34213 0.27344 0.54005 C 0.38776 0.82708 0.44987 1.01366 0.52708 1.36944 " pathEditMode="relative" rAng="0" ptsTypes="A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54" y="6842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44" presetClass="path" presetSubtype="0" repeatCount="indefinite" accel="13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.00069 C 0.13945 0.24236 0.18516 0.34213 0.27344 0.54005 C 0.38776 0.82708 0.44987 1.01366 0.52708 1.36944 " pathEditMode="relative" rAng="0" ptsTypes="A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54" y="684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4" presetClass="path" presetSubtype="0" repeatCount="indefinite" accel="13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.00069 C 0.13945 0.24236 0.18516 0.34213 0.27344 0.54005 C 0.38776 0.82708 0.44987 1.01366 0.52708 1.36944 " pathEditMode="relative" rAng="0" ptsTypes="A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54" y="684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4" presetClass="path" presetSubtype="0" repeatCount="indefinite" accel="13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.00069 C 0.13945 0.24236 0.18516 0.34213 0.27344 0.54005 C 0.38776 0.82708 0.44987 1.01366 0.52708 1.36944 " pathEditMode="relative" rAng="0" ptsTypes="AAA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54" y="6842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794668D-939F-5410-6A25-B1A07D29667E}"/>
              </a:ext>
            </a:extLst>
          </p:cNvPr>
          <p:cNvSpPr txBox="1"/>
          <p:nvPr/>
        </p:nvSpPr>
        <p:spPr>
          <a:xfrm>
            <a:off x="533400" y="148709"/>
            <a:ext cx="110814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Avantages et inconvénients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1E9F65-FACE-2008-88CA-B7C11541C688}"/>
              </a:ext>
            </a:extLst>
          </p:cNvPr>
          <p:cNvSpPr txBox="1"/>
          <p:nvPr/>
        </p:nvSpPr>
        <p:spPr>
          <a:xfrm>
            <a:off x="1533525" y="2246293"/>
            <a:ext cx="78771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L’électeur peut s’exprimer sur l’ensemble des candidats</a:t>
            </a: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Obligation d’obtenir une majorité, légitimation de l’élu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596516-007D-6F52-3AEF-8983758A685C}"/>
              </a:ext>
            </a:extLst>
          </p:cNvPr>
          <p:cNvSpPr txBox="1"/>
          <p:nvPr/>
        </p:nvSpPr>
        <p:spPr>
          <a:xfrm>
            <a:off x="533400" y="1518970"/>
            <a:ext cx="7877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+ Avantage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56F430-D5C5-33A8-691F-CA6B15DAC1E9}"/>
              </a:ext>
            </a:extLst>
          </p:cNvPr>
          <p:cNvSpPr txBox="1"/>
          <p:nvPr/>
        </p:nvSpPr>
        <p:spPr>
          <a:xfrm>
            <a:off x="533400" y="4226353"/>
            <a:ext cx="7877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- Inconvénients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300B51-32F1-9E18-4513-A0710B034ADB}"/>
              </a:ext>
            </a:extLst>
          </p:cNvPr>
          <p:cNvSpPr txBox="1"/>
          <p:nvPr/>
        </p:nvSpPr>
        <p:spPr>
          <a:xfrm>
            <a:off x="1533525" y="4791246"/>
            <a:ext cx="78771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Difficile à mettre en œuvre à la main</a:t>
            </a: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Le classement des électeurs est souvent influencé par le parti de son choix</a:t>
            </a:r>
          </a:p>
        </p:txBody>
      </p:sp>
    </p:spTree>
    <p:extLst>
      <p:ext uri="{BB962C8B-B14F-4D97-AF65-F5344CB8AC3E}">
        <p14:creationId xmlns:p14="http://schemas.microsoft.com/office/powerpoint/2010/main" val="2182236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400" y="148709"/>
            <a:ext cx="5951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Mise en œuvre</a:t>
            </a:r>
            <a:endParaRPr lang="fr-FR" sz="3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CCACB77-F658-6B20-EA0D-67C51DFB2E40}"/>
              </a:ext>
            </a:extLst>
          </p:cNvPr>
          <p:cNvSpPr txBox="1"/>
          <p:nvPr/>
        </p:nvSpPr>
        <p:spPr>
          <a:xfrm>
            <a:off x="533400" y="1705540"/>
            <a:ext cx="109347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On compte pour chaque candidat le nombre de 1</a:t>
            </a:r>
            <a:r>
              <a:rPr lang="fr-FR" sz="2800" b="1" baseline="30000" dirty="0">
                <a:solidFill>
                  <a:srgbClr val="87C1CC"/>
                </a:solidFill>
                <a:latin typeface="Bodoni MT Black" panose="02070A03080606020203" pitchFamily="18" charset="0"/>
              </a:rPr>
              <a:t>ère</a:t>
            </a: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place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Si il y a majorité le candidat l’emporte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Sinon le candidat ayant le moins de 1</a:t>
            </a:r>
            <a:r>
              <a:rPr lang="fr-FR" sz="2800" b="1" baseline="30000" dirty="0">
                <a:solidFill>
                  <a:srgbClr val="87C1CC"/>
                </a:solidFill>
                <a:latin typeface="Bodoni MT Black" panose="02070A03080606020203" pitchFamily="18" charset="0"/>
              </a:rPr>
              <a:t>ère</a:t>
            </a: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place est éliminé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Ses votes sont alors redistribués en fonction du choix suivant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On recommence depuis le début jusqu’à une majorité</a:t>
            </a:r>
          </a:p>
        </p:txBody>
      </p:sp>
    </p:spTree>
    <p:extLst>
      <p:ext uri="{BB962C8B-B14F-4D97-AF65-F5344CB8AC3E}">
        <p14:creationId xmlns:p14="http://schemas.microsoft.com/office/powerpoint/2010/main" val="735115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399" y="148709"/>
            <a:ext cx="111252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Notre solution au problème</a:t>
            </a:r>
            <a:endParaRPr lang="fr-FR" sz="3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90BFB86-379A-3540-BB28-7FD4EA4914C4}"/>
              </a:ext>
            </a:extLst>
          </p:cNvPr>
          <p:cNvSpPr txBox="1"/>
          <p:nvPr/>
        </p:nvSpPr>
        <p:spPr>
          <a:xfrm>
            <a:off x="533399" y="1294304"/>
            <a:ext cx="1024890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fr-FR" sz="24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compterNbDeVote</a:t>
            </a: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:</a:t>
            </a:r>
          </a:p>
          <a:p>
            <a:pPr lvl="1"/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-	Compte le score de chaque candidat</a:t>
            </a:r>
          </a:p>
          <a:p>
            <a:pPr lvl="1"/>
            <a:endParaRPr lang="fr-FR" sz="24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514350" indent="-514350">
              <a:buAutoNum type="arabicPeriod"/>
            </a:pPr>
            <a:r>
              <a:rPr lang="fr-FR" sz="24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majoriteAbsolue</a:t>
            </a: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:</a:t>
            </a:r>
          </a:p>
          <a:p>
            <a:pPr marL="914400" lvl="1" indent="-457200">
              <a:buFontTx/>
              <a:buChar char="-"/>
            </a:pP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Renvoie un vrai si un candidat a la majorité</a:t>
            </a:r>
          </a:p>
          <a:p>
            <a:pPr marL="514350" indent="-514350">
              <a:buAutoNum type="arabicPeriod"/>
            </a:pPr>
            <a:endParaRPr lang="fr-FR" sz="24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514350" indent="-514350">
              <a:buAutoNum type="arabicPeriod"/>
            </a:pP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supprimer :</a:t>
            </a:r>
          </a:p>
          <a:p>
            <a:pPr marL="914400" lvl="1" indent="-457200">
              <a:buFontTx/>
              <a:buChar char="-"/>
            </a:pP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Supprime dans un vecteur le candidat</a:t>
            </a:r>
          </a:p>
          <a:p>
            <a:pPr marL="914400" lvl="1" indent="-457200">
              <a:buFontTx/>
              <a:buChar char="-"/>
            </a:pP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Supprime dans un vecteur de vecteur les votes relatif à ce candidat</a:t>
            </a:r>
          </a:p>
          <a:p>
            <a:pPr marL="514350" indent="-514350">
              <a:buAutoNum type="arabicPeriod"/>
            </a:pPr>
            <a:endParaRPr lang="fr-FR" sz="24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514350" indent="-514350">
              <a:buAutoNum type="arabicPeriod"/>
            </a:pPr>
            <a:r>
              <a:rPr lang="fr-FR" sz="24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candidatAEliminer</a:t>
            </a: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:</a:t>
            </a:r>
          </a:p>
          <a:p>
            <a:pPr lvl="1"/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-	Renvoie le candidat à éliminer</a:t>
            </a:r>
          </a:p>
        </p:txBody>
      </p:sp>
    </p:spTree>
    <p:extLst>
      <p:ext uri="{BB962C8B-B14F-4D97-AF65-F5344CB8AC3E}">
        <p14:creationId xmlns:p14="http://schemas.microsoft.com/office/powerpoint/2010/main" val="41204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399" y="148709"/>
            <a:ext cx="111252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Notre solution au problème</a:t>
            </a:r>
            <a:endParaRPr lang="fr-FR" sz="3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90BFB86-379A-3540-BB28-7FD4EA4914C4}"/>
              </a:ext>
            </a:extLst>
          </p:cNvPr>
          <p:cNvSpPr txBox="1"/>
          <p:nvPr/>
        </p:nvSpPr>
        <p:spPr>
          <a:xfrm>
            <a:off x="533399" y="1164372"/>
            <a:ext cx="1024890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5.  </a:t>
            </a:r>
            <a:r>
              <a:rPr lang="fr-FR" sz="24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indiceCandidat</a:t>
            </a: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:</a:t>
            </a:r>
          </a:p>
          <a:p>
            <a:pPr lvl="1"/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-	 Permet de retrouver un candidat avec la liste de bulletin ou avec la liste de référence</a:t>
            </a:r>
          </a:p>
          <a:p>
            <a:endParaRPr lang="fr-FR" sz="24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6.  </a:t>
            </a:r>
            <a:r>
              <a:rPr lang="fr-FR" sz="24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depouiller</a:t>
            </a: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:</a:t>
            </a:r>
          </a:p>
          <a:p>
            <a:pPr marL="914400" lvl="1" indent="-457200">
              <a:buFontTx/>
              <a:buChar char="-"/>
            </a:pP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On compte le nombre de 1</a:t>
            </a:r>
            <a:r>
              <a:rPr lang="fr-FR" sz="2400" b="1" baseline="30000" dirty="0">
                <a:solidFill>
                  <a:srgbClr val="87C1CC"/>
                </a:solidFill>
                <a:latin typeface="Bodoni MT Black" panose="02070A03080606020203" pitchFamily="18" charset="0"/>
              </a:rPr>
              <a:t>ère</a:t>
            </a: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place pour chaque candidat</a:t>
            </a:r>
          </a:p>
          <a:p>
            <a:pPr lvl="1"/>
            <a:endParaRPr lang="fr-FR" sz="24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On vérifie dans une boucle si un candidat à la majorité absolue, si c’est le cas le programme s’arrête et il gagne</a:t>
            </a:r>
          </a:p>
          <a:p>
            <a:pPr marL="914400" lvl="1" indent="-457200">
              <a:buFontTx/>
              <a:buChar char="-"/>
            </a:pPr>
            <a:endParaRPr lang="fr-FR" sz="24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Sinon, on regarde qui à le moins de 1</a:t>
            </a:r>
            <a:r>
              <a:rPr lang="fr-FR" sz="2400" b="1" baseline="30000" dirty="0">
                <a:solidFill>
                  <a:srgbClr val="87C1CC"/>
                </a:solidFill>
                <a:latin typeface="Bodoni MT Black" panose="02070A03080606020203" pitchFamily="18" charset="0"/>
              </a:rPr>
              <a:t>ère</a:t>
            </a: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place, le candidat concerné est alors éliminé et on le supprime de la liste. Ses 2</a:t>
            </a:r>
            <a:r>
              <a:rPr lang="fr-FR" sz="2400" b="1" baseline="30000" dirty="0">
                <a:solidFill>
                  <a:srgbClr val="87C1CC"/>
                </a:solidFill>
                <a:latin typeface="Bodoni MT Black" panose="02070A03080606020203" pitchFamily="18" charset="0"/>
              </a:rPr>
              <a:t>ème</a:t>
            </a: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place deviennent alors des 1</a:t>
            </a:r>
            <a:r>
              <a:rPr lang="fr-FR" sz="2400" b="1" baseline="30000" dirty="0">
                <a:solidFill>
                  <a:srgbClr val="87C1CC"/>
                </a:solidFill>
                <a:latin typeface="Bodoni MT Black" panose="02070A03080606020203" pitchFamily="18" charset="0"/>
              </a:rPr>
              <a:t>ère</a:t>
            </a: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place</a:t>
            </a:r>
          </a:p>
          <a:p>
            <a:pPr marL="914400" lvl="1" indent="-457200">
              <a:buFontTx/>
              <a:buChar char="-"/>
            </a:pPr>
            <a:endParaRPr lang="fr-FR" sz="24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fr-FR" sz="24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On recommence avec la nouvelle liste</a:t>
            </a:r>
          </a:p>
          <a:p>
            <a:endParaRPr lang="fr-FR" sz="24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4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400" y="148709"/>
            <a:ext cx="5951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Algorigramme</a:t>
            </a:r>
            <a:endParaRPr lang="fr-FR" sz="3600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A73C846-25F8-F154-38E7-78976EAEE976}"/>
              </a:ext>
            </a:extLst>
          </p:cNvPr>
          <p:cNvSpPr/>
          <p:nvPr/>
        </p:nvSpPr>
        <p:spPr>
          <a:xfrm>
            <a:off x="7728856" y="1053434"/>
            <a:ext cx="1647825" cy="609600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Vote Alternatif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3D085B2-0E8B-0523-2795-659CC9E9389E}"/>
              </a:ext>
            </a:extLst>
          </p:cNvPr>
          <p:cNvCxnSpPr>
            <a:cxnSpLocks/>
            <a:stCxn id="36" idx="2"/>
            <a:endCxn id="42" idx="0"/>
          </p:cNvCxnSpPr>
          <p:nvPr/>
        </p:nvCxnSpPr>
        <p:spPr>
          <a:xfrm flipH="1">
            <a:off x="8549367" y="1663034"/>
            <a:ext cx="3402" cy="312083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2C4F6292-2039-C51D-1F65-B0986A81592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549367" y="776524"/>
            <a:ext cx="3402" cy="276910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6FCCD5AF-F34E-82AF-1E29-5490FE9856B7}"/>
              </a:ext>
            </a:extLst>
          </p:cNvPr>
          <p:cNvSpPr txBox="1"/>
          <p:nvPr/>
        </p:nvSpPr>
        <p:spPr>
          <a:xfrm>
            <a:off x="6834867" y="360981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87C1CC"/>
                </a:solidFill>
              </a:rPr>
              <a:t>Récupération des votes et autres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C3037A3B-F97D-47DA-1D1E-27C061281F34}"/>
              </a:ext>
            </a:extLst>
          </p:cNvPr>
          <p:cNvSpPr/>
          <p:nvPr/>
        </p:nvSpPr>
        <p:spPr>
          <a:xfrm>
            <a:off x="7258729" y="1975117"/>
            <a:ext cx="2581275" cy="435829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87C1CC"/>
                </a:solidFill>
              </a:rPr>
              <a:t>compterNbDeVote</a:t>
            </a:r>
            <a:endParaRPr lang="fr-FR" sz="1600" dirty="0">
              <a:solidFill>
                <a:srgbClr val="87C1CC"/>
              </a:solidFill>
            </a:endParaRP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E3344D9F-7133-D71B-D8B1-BA856CF6DB93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flipH="1">
            <a:off x="8545964" y="2410946"/>
            <a:ext cx="3403" cy="589279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rganigramme : Décision 46">
            <a:extLst>
              <a:ext uri="{FF2B5EF4-FFF2-40B4-BE49-F238E27FC236}">
                <a16:creationId xmlns:a16="http://schemas.microsoft.com/office/drawing/2014/main" id="{FB4C6FCB-B947-016F-A964-B3E9C302DB4D}"/>
              </a:ext>
            </a:extLst>
          </p:cNvPr>
          <p:cNvSpPr/>
          <p:nvPr/>
        </p:nvSpPr>
        <p:spPr>
          <a:xfrm>
            <a:off x="7200901" y="3000225"/>
            <a:ext cx="2690125" cy="1061357"/>
          </a:xfrm>
          <a:prstGeom prst="flowChartDecision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87C1CC"/>
                </a:solidFill>
              </a:rPr>
              <a:t>Majorité absolue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2CB3188-9948-104F-220C-B19F261DA0E0}"/>
              </a:ext>
            </a:extLst>
          </p:cNvPr>
          <p:cNvSpPr/>
          <p:nvPr/>
        </p:nvSpPr>
        <p:spPr>
          <a:xfrm>
            <a:off x="10712902" y="3226103"/>
            <a:ext cx="1100819" cy="609600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Fin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E015778A-F0E2-171F-E3B0-F64ABEABF900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9891026" y="3530903"/>
            <a:ext cx="821876" cy="1"/>
          </a:xfrm>
          <a:prstGeom prst="straightConnector1">
            <a:avLst/>
          </a:prstGeom>
          <a:ln w="57150">
            <a:solidFill>
              <a:srgbClr val="5CF8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7EFAED0D-B197-3883-815F-87AD7FE3CB6A}"/>
              </a:ext>
            </a:extLst>
          </p:cNvPr>
          <p:cNvSpPr/>
          <p:nvPr/>
        </p:nvSpPr>
        <p:spPr>
          <a:xfrm>
            <a:off x="7254646" y="4483619"/>
            <a:ext cx="2581275" cy="435829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87C1CC"/>
                </a:solidFill>
              </a:rPr>
              <a:t>candidatAElimine</a:t>
            </a:r>
            <a:endParaRPr lang="fr-FR" sz="1600" dirty="0">
              <a:solidFill>
                <a:srgbClr val="87C1CC"/>
              </a:solidFill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B5E1EE6A-AEA1-C35E-DCAD-FA0C398FD5AC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 flipH="1">
            <a:off x="8545284" y="4061582"/>
            <a:ext cx="680" cy="422037"/>
          </a:xfrm>
          <a:prstGeom prst="straightConnector1">
            <a:avLst/>
          </a:prstGeom>
          <a:ln w="57150">
            <a:solidFill>
              <a:srgbClr val="F96A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16CE0107-9487-D62E-5D86-8D60F71C61A1}"/>
              </a:ext>
            </a:extLst>
          </p:cNvPr>
          <p:cNvSpPr/>
          <p:nvPr/>
        </p:nvSpPr>
        <p:spPr>
          <a:xfrm>
            <a:off x="7262131" y="5619510"/>
            <a:ext cx="2581275" cy="742120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Supprimer (dans l’ensemble des bulletins)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249A2774-41E0-B2FE-6DE7-46693DCBE300}"/>
              </a:ext>
            </a:extLst>
          </p:cNvPr>
          <p:cNvCxnSpPr>
            <a:cxnSpLocks/>
            <a:stCxn id="53" idx="2"/>
            <a:endCxn id="59" idx="0"/>
          </p:cNvCxnSpPr>
          <p:nvPr/>
        </p:nvCxnSpPr>
        <p:spPr>
          <a:xfrm>
            <a:off x="8545284" y="4919448"/>
            <a:ext cx="7485" cy="700062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493A8AAB-0789-1137-CDF7-625D880B08E3}"/>
              </a:ext>
            </a:extLst>
          </p:cNvPr>
          <p:cNvSpPr/>
          <p:nvPr/>
        </p:nvSpPr>
        <p:spPr>
          <a:xfrm>
            <a:off x="3269796" y="5619510"/>
            <a:ext cx="2581275" cy="742120"/>
          </a:xfrm>
          <a:prstGeom prst="roundRect">
            <a:avLst/>
          </a:prstGeom>
          <a:noFill/>
          <a:ln w="57150">
            <a:solidFill>
              <a:srgbClr val="87C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87C1CC"/>
                </a:solidFill>
              </a:rPr>
              <a:t>Supprimer (dans la liste des candidats)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59D0DE97-B02D-9E40-6645-84985C779AD4}"/>
              </a:ext>
            </a:extLst>
          </p:cNvPr>
          <p:cNvCxnSpPr>
            <a:cxnSpLocks/>
            <a:stCxn id="59" idx="1"/>
            <a:endCxn id="65" idx="3"/>
          </p:cNvCxnSpPr>
          <p:nvPr/>
        </p:nvCxnSpPr>
        <p:spPr>
          <a:xfrm flipH="1">
            <a:off x="5851071" y="5990570"/>
            <a:ext cx="1411060" cy="0"/>
          </a:xfrm>
          <a:prstGeom prst="straightConnector1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393CED77-F654-77BC-98D9-013AC5A5920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93954" y="2140444"/>
            <a:ext cx="2925295" cy="3984849"/>
          </a:xfrm>
          <a:prstGeom prst="bentConnector2">
            <a:avLst/>
          </a:prstGeom>
          <a:ln w="57150">
            <a:solidFill>
              <a:srgbClr val="87C1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69434CF3-DD10-B695-CC98-3FA5C4A7B141}"/>
              </a:ext>
            </a:extLst>
          </p:cNvPr>
          <p:cNvSpPr txBox="1"/>
          <p:nvPr/>
        </p:nvSpPr>
        <p:spPr>
          <a:xfrm>
            <a:off x="9976755" y="3059668"/>
            <a:ext cx="57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CF8AE"/>
                </a:solidFill>
              </a:rPr>
              <a:t>Yes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6E43C596-9C69-A12C-462E-399D5AC4AB91}"/>
              </a:ext>
            </a:extLst>
          </p:cNvPr>
          <p:cNvSpPr txBox="1"/>
          <p:nvPr/>
        </p:nvSpPr>
        <p:spPr>
          <a:xfrm>
            <a:off x="8645804" y="4030284"/>
            <a:ext cx="57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96A4D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57107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1611566" y="2563587"/>
            <a:ext cx="89688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Conclusion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06600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1611566" y="2277837"/>
            <a:ext cx="896886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6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Merci de votre attention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6536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8815915-1551-C3AE-2F15-F0BF5830FCAF}"/>
              </a:ext>
            </a:extLst>
          </p:cNvPr>
          <p:cNvSpPr txBox="1"/>
          <p:nvPr/>
        </p:nvSpPr>
        <p:spPr>
          <a:xfrm>
            <a:off x="1611566" y="2563587"/>
            <a:ext cx="89688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Introduction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903624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04F13D2-F732-5F5F-BE49-22BA8C5A0756}"/>
              </a:ext>
            </a:extLst>
          </p:cNvPr>
          <p:cNvSpPr txBox="1"/>
          <p:nvPr/>
        </p:nvSpPr>
        <p:spPr>
          <a:xfrm>
            <a:off x="533400" y="148709"/>
            <a:ext cx="110814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Fichier d’entrée et de sortie</a:t>
            </a:r>
            <a:endParaRPr lang="fr-FR" sz="32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94CBFAA-5DA6-9696-8CA5-CD7152EFCB99}"/>
              </a:ext>
            </a:extLst>
          </p:cNvPr>
          <p:cNvSpPr txBox="1"/>
          <p:nvPr/>
        </p:nvSpPr>
        <p:spPr>
          <a:xfrm>
            <a:off x="533400" y="1517395"/>
            <a:ext cx="8153400" cy="450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Exemple de fichier d’entrée :</a:t>
            </a:r>
          </a:p>
          <a:p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r>
              <a:rPr lang="fr-FR" sz="2000" b="1" dirty="0">
                <a:solidFill>
                  <a:srgbClr val="87C1CC"/>
                </a:solidFill>
              </a:rPr>
              <a:t>Zelda BOTW</a:t>
            </a:r>
          </a:p>
          <a:p>
            <a:r>
              <a:rPr lang="fr-FR" sz="2000" b="1" dirty="0" err="1">
                <a:solidFill>
                  <a:srgbClr val="87C1CC"/>
                </a:solidFill>
              </a:rPr>
              <a:t>Hollow</a:t>
            </a:r>
            <a:r>
              <a:rPr lang="fr-FR" sz="2000" b="1" dirty="0">
                <a:solidFill>
                  <a:srgbClr val="87C1CC"/>
                </a:solidFill>
              </a:rPr>
              <a:t> Knight</a:t>
            </a:r>
          </a:p>
          <a:p>
            <a:r>
              <a:rPr lang="fr-FR" sz="2000" b="1" dirty="0">
                <a:solidFill>
                  <a:srgbClr val="87C1CC"/>
                </a:solidFill>
              </a:rPr>
              <a:t>Pokémon</a:t>
            </a:r>
          </a:p>
          <a:p>
            <a:endParaRPr lang="fr-FR" sz="2000" b="1" dirty="0">
              <a:solidFill>
                <a:srgbClr val="87C1CC"/>
              </a:solidFill>
            </a:endParaRPr>
          </a:p>
          <a:p>
            <a:r>
              <a:rPr lang="fr-FR" sz="2000" b="1" dirty="0">
                <a:solidFill>
                  <a:srgbClr val="87C1CC"/>
                </a:solidFill>
              </a:rPr>
              <a:t>BEAUQUIER</a:t>
            </a:r>
          </a:p>
          <a:p>
            <a:r>
              <a:rPr lang="fr-FR" sz="2000" b="1" dirty="0">
                <a:solidFill>
                  <a:srgbClr val="87C1CC"/>
                </a:solidFill>
              </a:rPr>
              <a:t>Quentin</a:t>
            </a:r>
          </a:p>
          <a:p>
            <a:r>
              <a:rPr lang="fr-FR" sz="2000" b="1" dirty="0">
                <a:solidFill>
                  <a:srgbClr val="87C1CC"/>
                </a:solidFill>
              </a:rPr>
              <a:t>2</a:t>
            </a:r>
          </a:p>
          <a:p>
            <a:r>
              <a:rPr lang="fr-FR" sz="2000" b="1" dirty="0">
                <a:solidFill>
                  <a:srgbClr val="87C1CC"/>
                </a:solidFill>
              </a:rPr>
              <a:t>MOMY</a:t>
            </a:r>
          </a:p>
          <a:p>
            <a:r>
              <a:rPr lang="fr-FR" sz="2000" b="1" dirty="0">
                <a:solidFill>
                  <a:srgbClr val="87C1CC"/>
                </a:solidFill>
              </a:rPr>
              <a:t>Aurore</a:t>
            </a:r>
          </a:p>
          <a:p>
            <a:r>
              <a:rPr lang="fr-FR" sz="2000" b="1" dirty="0">
                <a:solidFill>
                  <a:srgbClr val="87C1CC"/>
                </a:solidFill>
              </a:rPr>
              <a:t>1</a:t>
            </a:r>
          </a:p>
          <a:p>
            <a:r>
              <a:rPr lang="fr-FR" sz="2000" b="1" dirty="0">
                <a:solidFill>
                  <a:srgbClr val="87C1CC"/>
                </a:solidFill>
              </a:rPr>
              <a:t>…</a:t>
            </a:r>
          </a:p>
          <a:p>
            <a:endParaRPr lang="fr-FR" sz="1050" dirty="0">
              <a:solidFill>
                <a:srgbClr val="87C1CC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93B8C9A-9BD4-F723-4CA1-827CEB882062}"/>
              </a:ext>
            </a:extLst>
          </p:cNvPr>
          <p:cNvSpPr/>
          <p:nvPr/>
        </p:nvSpPr>
        <p:spPr>
          <a:xfrm>
            <a:off x="9004299" y="3333092"/>
            <a:ext cx="6673851" cy="545104"/>
          </a:xfrm>
          <a:prstGeom prst="roundRect">
            <a:avLst>
              <a:gd name="adj" fmla="val 50000"/>
            </a:avLst>
          </a:prstGeom>
          <a:solidFill>
            <a:srgbClr val="C7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FB231CC-AA2B-9D68-B53F-C3E40A000816}"/>
              </a:ext>
            </a:extLst>
          </p:cNvPr>
          <p:cNvSpPr/>
          <p:nvPr/>
        </p:nvSpPr>
        <p:spPr>
          <a:xfrm>
            <a:off x="7404100" y="4163843"/>
            <a:ext cx="8274050" cy="709174"/>
          </a:xfrm>
          <a:prstGeom prst="roundRect">
            <a:avLst>
              <a:gd name="adj" fmla="val 50000"/>
            </a:avLst>
          </a:prstGeom>
          <a:solidFill>
            <a:srgbClr val="87C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9B56DBA-6109-9714-1C4E-8DEF14990028}"/>
              </a:ext>
            </a:extLst>
          </p:cNvPr>
          <p:cNvSpPr/>
          <p:nvPr/>
        </p:nvSpPr>
        <p:spPr>
          <a:xfrm>
            <a:off x="5346700" y="5200607"/>
            <a:ext cx="11474450" cy="465138"/>
          </a:xfrm>
          <a:prstGeom prst="roundRect">
            <a:avLst>
              <a:gd name="adj" fmla="val 50000"/>
            </a:avLst>
          </a:prstGeom>
          <a:solidFill>
            <a:srgbClr val="539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3E86327-CED0-D05E-8BC8-C7F6892DCE4F}"/>
              </a:ext>
            </a:extLst>
          </p:cNvPr>
          <p:cNvSpPr/>
          <p:nvPr/>
        </p:nvSpPr>
        <p:spPr>
          <a:xfrm>
            <a:off x="6426200" y="5993332"/>
            <a:ext cx="9842500" cy="559315"/>
          </a:xfrm>
          <a:prstGeom prst="roundRect">
            <a:avLst>
              <a:gd name="adj" fmla="val 50000"/>
            </a:avLst>
          </a:prstGeom>
          <a:solidFill>
            <a:srgbClr val="2A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197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L -0.25 -4.44444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-0.10911 3.7037E-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0.19661 3.7037E-7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3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32344 -3.33333E-6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A9748F78-ADCF-F4AF-A344-D8864DFBCF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61"/>
          <a:stretch>
            <a:fillRect/>
          </a:stretch>
        </p:blipFill>
        <p:spPr>
          <a:xfrm>
            <a:off x="4009604" y="4198679"/>
            <a:ext cx="3943900" cy="564943"/>
          </a:xfrm>
          <a:custGeom>
            <a:avLst/>
            <a:gdLst>
              <a:gd name="connsiteX0" fmla="*/ 159664 w 3943900"/>
              <a:gd name="connsiteY0" fmla="*/ 0 h 564943"/>
              <a:gd name="connsiteX1" fmla="*/ 3784236 w 3943900"/>
              <a:gd name="connsiteY1" fmla="*/ 0 h 564943"/>
              <a:gd name="connsiteX2" fmla="*/ 3815908 w 3943900"/>
              <a:gd name="connsiteY2" fmla="*/ 9832 h 564943"/>
              <a:gd name="connsiteX3" fmla="*/ 3943900 w 3943900"/>
              <a:gd name="connsiteY3" fmla="*/ 202927 h 564943"/>
              <a:gd name="connsiteX4" fmla="*/ 3943900 w 3943900"/>
              <a:gd name="connsiteY4" fmla="*/ 355379 h 564943"/>
              <a:gd name="connsiteX5" fmla="*/ 3734336 w 3943900"/>
              <a:gd name="connsiteY5" fmla="*/ 564943 h 564943"/>
              <a:gd name="connsiteX6" fmla="*/ 209564 w 3943900"/>
              <a:gd name="connsiteY6" fmla="*/ 564943 h 564943"/>
              <a:gd name="connsiteX7" fmla="*/ 0 w 3943900"/>
              <a:gd name="connsiteY7" fmla="*/ 355379 h 564943"/>
              <a:gd name="connsiteX8" fmla="*/ 0 w 3943900"/>
              <a:gd name="connsiteY8" fmla="*/ 202927 h 564943"/>
              <a:gd name="connsiteX9" fmla="*/ 127992 w 3943900"/>
              <a:gd name="connsiteY9" fmla="*/ 9832 h 56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43900" h="564943">
                <a:moveTo>
                  <a:pt x="159664" y="0"/>
                </a:moveTo>
                <a:lnTo>
                  <a:pt x="3784236" y="0"/>
                </a:lnTo>
                <a:lnTo>
                  <a:pt x="3815908" y="9832"/>
                </a:lnTo>
                <a:cubicBezTo>
                  <a:pt x="3891124" y="41645"/>
                  <a:pt x="3943900" y="116123"/>
                  <a:pt x="3943900" y="202927"/>
                </a:cubicBezTo>
                <a:lnTo>
                  <a:pt x="3943900" y="355379"/>
                </a:lnTo>
                <a:cubicBezTo>
                  <a:pt x="3943900" y="471118"/>
                  <a:pt x="3850075" y="564943"/>
                  <a:pt x="3734336" y="564943"/>
                </a:cubicBezTo>
                <a:lnTo>
                  <a:pt x="209564" y="564943"/>
                </a:lnTo>
                <a:cubicBezTo>
                  <a:pt x="93825" y="564943"/>
                  <a:pt x="0" y="471118"/>
                  <a:pt x="0" y="355379"/>
                </a:cubicBezTo>
                <a:lnTo>
                  <a:pt x="0" y="202927"/>
                </a:lnTo>
                <a:cubicBezTo>
                  <a:pt x="0" y="116123"/>
                  <a:pt x="52777" y="41645"/>
                  <a:pt x="127992" y="9832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06E8011-D30C-FDB3-D3E3-205E67159C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33446" y="4269533"/>
            <a:ext cx="3696216" cy="476315"/>
          </a:xfrm>
          <a:custGeom>
            <a:avLst/>
            <a:gdLst>
              <a:gd name="connsiteX0" fmla="*/ 174636 w 3696216"/>
              <a:gd name="connsiteY0" fmla="*/ 0 h 476315"/>
              <a:gd name="connsiteX1" fmla="*/ 3521580 w 3696216"/>
              <a:gd name="connsiteY1" fmla="*/ 0 h 476315"/>
              <a:gd name="connsiteX2" fmla="*/ 3696216 w 3696216"/>
              <a:gd name="connsiteY2" fmla="*/ 174636 h 476315"/>
              <a:gd name="connsiteX3" fmla="*/ 3696216 w 3696216"/>
              <a:gd name="connsiteY3" fmla="*/ 301680 h 476315"/>
              <a:gd name="connsiteX4" fmla="*/ 3589557 w 3696216"/>
              <a:gd name="connsiteY4" fmla="*/ 462593 h 476315"/>
              <a:gd name="connsiteX5" fmla="*/ 3521585 w 3696216"/>
              <a:gd name="connsiteY5" fmla="*/ 476315 h 476315"/>
              <a:gd name="connsiteX6" fmla="*/ 174631 w 3696216"/>
              <a:gd name="connsiteY6" fmla="*/ 476315 h 476315"/>
              <a:gd name="connsiteX7" fmla="*/ 106660 w 3696216"/>
              <a:gd name="connsiteY7" fmla="*/ 462593 h 476315"/>
              <a:gd name="connsiteX8" fmla="*/ 0 w 3696216"/>
              <a:gd name="connsiteY8" fmla="*/ 301680 h 476315"/>
              <a:gd name="connsiteX9" fmla="*/ 0 w 3696216"/>
              <a:gd name="connsiteY9" fmla="*/ 174636 h 476315"/>
              <a:gd name="connsiteX10" fmla="*/ 174636 w 3696216"/>
              <a:gd name="connsiteY10" fmla="*/ 0 h 47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96216" h="476315">
                <a:moveTo>
                  <a:pt x="174636" y="0"/>
                </a:moveTo>
                <a:lnTo>
                  <a:pt x="3521580" y="0"/>
                </a:lnTo>
                <a:cubicBezTo>
                  <a:pt x="3618029" y="0"/>
                  <a:pt x="3696216" y="78187"/>
                  <a:pt x="3696216" y="174636"/>
                </a:cubicBezTo>
                <a:lnTo>
                  <a:pt x="3696216" y="301680"/>
                </a:lnTo>
                <a:cubicBezTo>
                  <a:pt x="3696216" y="374017"/>
                  <a:pt x="3652236" y="436081"/>
                  <a:pt x="3589557" y="462593"/>
                </a:cubicBezTo>
                <a:lnTo>
                  <a:pt x="3521585" y="476315"/>
                </a:lnTo>
                <a:lnTo>
                  <a:pt x="174631" y="476315"/>
                </a:lnTo>
                <a:lnTo>
                  <a:pt x="106660" y="462593"/>
                </a:lnTo>
                <a:cubicBezTo>
                  <a:pt x="43980" y="436081"/>
                  <a:pt x="0" y="374017"/>
                  <a:pt x="0" y="301680"/>
                </a:cubicBezTo>
                <a:lnTo>
                  <a:pt x="0" y="174636"/>
                </a:lnTo>
                <a:cubicBezTo>
                  <a:pt x="0" y="78187"/>
                  <a:pt x="78187" y="0"/>
                  <a:pt x="174636" y="0"/>
                </a:cubicBezTo>
                <a:close/>
              </a:path>
            </a:pathLst>
          </a:cu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AD1DD20-A87E-66AD-CFCD-13E11A5AAAAA}"/>
              </a:ext>
            </a:extLst>
          </p:cNvPr>
          <p:cNvSpPr txBox="1"/>
          <p:nvPr/>
        </p:nvSpPr>
        <p:spPr>
          <a:xfrm>
            <a:off x="533400" y="148709"/>
            <a:ext cx="1108142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Fonction de récupération</a:t>
            </a:r>
          </a:p>
          <a:p>
            <a:r>
              <a:rPr lang="fr-FR" sz="4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Pseudo universel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9DB5B1-6B15-C11F-6B03-A99FF3098E3F}"/>
              </a:ext>
            </a:extLst>
          </p:cNvPr>
          <p:cNvSpPr txBox="1"/>
          <p:nvPr/>
        </p:nvSpPr>
        <p:spPr>
          <a:xfrm>
            <a:off x="533400" y="2613392"/>
            <a:ext cx="50105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J’ai besoin d’un vecteur de 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342EE35-0B13-2CC8-C71B-EAC047400B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766947" y="4262187"/>
            <a:ext cx="2429214" cy="466790"/>
          </a:xfrm>
          <a:custGeom>
            <a:avLst/>
            <a:gdLst>
              <a:gd name="connsiteX0" fmla="*/ 171144 w 2429214"/>
              <a:gd name="connsiteY0" fmla="*/ 0 h 466790"/>
              <a:gd name="connsiteX1" fmla="*/ 2258070 w 2429214"/>
              <a:gd name="connsiteY1" fmla="*/ 0 h 466790"/>
              <a:gd name="connsiteX2" fmla="*/ 2429214 w 2429214"/>
              <a:gd name="connsiteY2" fmla="*/ 171144 h 466790"/>
              <a:gd name="connsiteX3" fmla="*/ 2429214 w 2429214"/>
              <a:gd name="connsiteY3" fmla="*/ 295646 h 466790"/>
              <a:gd name="connsiteX4" fmla="*/ 2258070 w 2429214"/>
              <a:gd name="connsiteY4" fmla="*/ 466790 h 466790"/>
              <a:gd name="connsiteX5" fmla="*/ 171144 w 2429214"/>
              <a:gd name="connsiteY5" fmla="*/ 466790 h 466790"/>
              <a:gd name="connsiteX6" fmla="*/ 0 w 2429214"/>
              <a:gd name="connsiteY6" fmla="*/ 295646 h 466790"/>
              <a:gd name="connsiteX7" fmla="*/ 0 w 2429214"/>
              <a:gd name="connsiteY7" fmla="*/ 171144 h 466790"/>
              <a:gd name="connsiteX8" fmla="*/ 171144 w 2429214"/>
              <a:gd name="connsiteY8" fmla="*/ 0 h 46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9214" h="466790">
                <a:moveTo>
                  <a:pt x="171144" y="0"/>
                </a:moveTo>
                <a:lnTo>
                  <a:pt x="2258070" y="0"/>
                </a:lnTo>
                <a:cubicBezTo>
                  <a:pt x="2352590" y="0"/>
                  <a:pt x="2429214" y="76624"/>
                  <a:pt x="2429214" y="171144"/>
                </a:cubicBezTo>
                <a:lnTo>
                  <a:pt x="2429214" y="295646"/>
                </a:lnTo>
                <a:cubicBezTo>
                  <a:pt x="2429214" y="390166"/>
                  <a:pt x="2352590" y="466790"/>
                  <a:pt x="2258070" y="466790"/>
                </a:cubicBezTo>
                <a:lnTo>
                  <a:pt x="171144" y="466790"/>
                </a:lnTo>
                <a:cubicBezTo>
                  <a:pt x="76624" y="466790"/>
                  <a:pt x="0" y="390166"/>
                  <a:pt x="0" y="295646"/>
                </a:cubicBezTo>
                <a:lnTo>
                  <a:pt x="0" y="171144"/>
                </a:lnTo>
                <a:cubicBezTo>
                  <a:pt x="0" y="76624"/>
                  <a:pt x="76624" y="0"/>
                  <a:pt x="171144" y="0"/>
                </a:cubicBezTo>
                <a:close/>
              </a:path>
            </a:pathLst>
          </a:cu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28360AB-8D25-5D23-550D-B7A0BB626ED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559"/>
          <a:stretch>
            <a:fillRect/>
          </a:stretch>
        </p:blipFill>
        <p:spPr>
          <a:xfrm>
            <a:off x="4933658" y="4251759"/>
            <a:ext cx="2095792" cy="487645"/>
          </a:xfrm>
          <a:custGeom>
            <a:avLst/>
            <a:gdLst>
              <a:gd name="connsiteX0" fmla="*/ 132023 w 2095792"/>
              <a:gd name="connsiteY0" fmla="*/ 0 h 487645"/>
              <a:gd name="connsiteX1" fmla="*/ 1963769 w 2095792"/>
              <a:gd name="connsiteY1" fmla="*/ 0 h 487645"/>
              <a:gd name="connsiteX2" fmla="*/ 1984866 w 2095792"/>
              <a:gd name="connsiteY2" fmla="*/ 6549 h 487645"/>
              <a:gd name="connsiteX3" fmla="*/ 2095792 w 2095792"/>
              <a:gd name="connsiteY3" fmla="*/ 173898 h 487645"/>
              <a:gd name="connsiteX4" fmla="*/ 2095792 w 2095792"/>
              <a:gd name="connsiteY4" fmla="*/ 306023 h 487645"/>
              <a:gd name="connsiteX5" fmla="*/ 1914170 w 2095792"/>
              <a:gd name="connsiteY5" fmla="*/ 487645 h 487645"/>
              <a:gd name="connsiteX6" fmla="*/ 181622 w 2095792"/>
              <a:gd name="connsiteY6" fmla="*/ 487645 h 487645"/>
              <a:gd name="connsiteX7" fmla="*/ 0 w 2095792"/>
              <a:gd name="connsiteY7" fmla="*/ 306023 h 487645"/>
              <a:gd name="connsiteX8" fmla="*/ 0 w 2095792"/>
              <a:gd name="connsiteY8" fmla="*/ 173898 h 487645"/>
              <a:gd name="connsiteX9" fmla="*/ 110927 w 2095792"/>
              <a:gd name="connsiteY9" fmla="*/ 6549 h 48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5792" h="487645">
                <a:moveTo>
                  <a:pt x="132023" y="0"/>
                </a:moveTo>
                <a:lnTo>
                  <a:pt x="1963769" y="0"/>
                </a:lnTo>
                <a:lnTo>
                  <a:pt x="1984866" y="6549"/>
                </a:lnTo>
                <a:cubicBezTo>
                  <a:pt x="2050052" y="34121"/>
                  <a:pt x="2095792" y="98668"/>
                  <a:pt x="2095792" y="173898"/>
                </a:cubicBezTo>
                <a:lnTo>
                  <a:pt x="2095792" y="306023"/>
                </a:lnTo>
                <a:cubicBezTo>
                  <a:pt x="2095792" y="406330"/>
                  <a:pt x="2014477" y="487645"/>
                  <a:pt x="1914170" y="487645"/>
                </a:cubicBezTo>
                <a:lnTo>
                  <a:pt x="181622" y="487645"/>
                </a:lnTo>
                <a:cubicBezTo>
                  <a:pt x="81315" y="487645"/>
                  <a:pt x="0" y="406330"/>
                  <a:pt x="0" y="306023"/>
                </a:cubicBezTo>
                <a:lnTo>
                  <a:pt x="0" y="173898"/>
                </a:lnTo>
                <a:cubicBezTo>
                  <a:pt x="0" y="98668"/>
                  <a:pt x="45740" y="34121"/>
                  <a:pt x="110927" y="6549"/>
                </a:cubicBezTo>
                <a:close/>
              </a:path>
            </a:pathLst>
          </a:cu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EF16D0BD-9E26-AAB9-0752-D5BF3F02A22E}"/>
              </a:ext>
            </a:extLst>
          </p:cNvPr>
          <p:cNvSpPr txBox="1"/>
          <p:nvPr/>
        </p:nvSpPr>
        <p:spPr>
          <a:xfrm>
            <a:off x="5572128" y="2613392"/>
            <a:ext cx="145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string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E9E372E-F5E8-6892-B735-2269497A7E70}"/>
              </a:ext>
            </a:extLst>
          </p:cNvPr>
          <p:cNvSpPr txBox="1"/>
          <p:nvPr/>
        </p:nvSpPr>
        <p:spPr>
          <a:xfrm>
            <a:off x="5572127" y="2606754"/>
            <a:ext cx="1809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unsigned</a:t>
            </a: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B50DD1B-C836-2DFE-6AB9-B68E79AC0D89}"/>
              </a:ext>
            </a:extLst>
          </p:cNvPr>
          <p:cNvSpPr txBox="1"/>
          <p:nvPr/>
        </p:nvSpPr>
        <p:spPr>
          <a:xfrm>
            <a:off x="5572127" y="2606754"/>
            <a:ext cx="3333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Vecteur de string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D637862-7CDA-05A4-A973-78BE51224EE1}"/>
              </a:ext>
            </a:extLst>
          </p:cNvPr>
          <p:cNvSpPr txBox="1"/>
          <p:nvPr/>
        </p:nvSpPr>
        <p:spPr>
          <a:xfrm>
            <a:off x="5572126" y="2600116"/>
            <a:ext cx="41624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Vecteur de </a:t>
            </a:r>
            <a:r>
              <a:rPr lang="fr-FR" sz="28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unsigned</a:t>
            </a: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064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remove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remove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remove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remove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A075D92-E14E-CDD5-2687-709F4E9A112D}"/>
              </a:ext>
            </a:extLst>
          </p:cNvPr>
          <p:cNvSpPr txBox="1"/>
          <p:nvPr/>
        </p:nvSpPr>
        <p:spPr>
          <a:xfrm>
            <a:off x="533400" y="148709"/>
            <a:ext cx="1108142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Scrutin Majoritaire</a:t>
            </a:r>
          </a:p>
          <a:p>
            <a:r>
              <a:rPr lang="fr-FR" sz="4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à deux tours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94A35E0-196F-5765-1AD6-CD8D64B851D9}"/>
              </a:ext>
            </a:extLst>
          </p:cNvPr>
          <p:cNvSpPr txBox="1"/>
          <p:nvPr/>
        </p:nvSpPr>
        <p:spPr>
          <a:xfrm>
            <a:off x="533400" y="2213342"/>
            <a:ext cx="78771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Vote simple sans pondération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Deux tours maximum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L’une des méthodes les plus anciennes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Permet d’attribuer un ou plusieurs sièges à celui/celle ou ceux/celles qui ont obtenu le plus de voix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58CA767-73CD-6EF9-8AD4-BFD2C9505F1E}"/>
              </a:ext>
            </a:extLst>
          </p:cNvPr>
          <p:cNvSpPr/>
          <p:nvPr/>
        </p:nvSpPr>
        <p:spPr>
          <a:xfrm>
            <a:off x="10001250" y="-651391"/>
            <a:ext cx="2590800" cy="2590800"/>
          </a:xfrm>
          <a:prstGeom prst="ellipse">
            <a:avLst/>
          </a:prstGeom>
          <a:solidFill>
            <a:srgbClr val="539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C7D59F-90B2-E52F-9B93-0F8F69002C23}"/>
              </a:ext>
            </a:extLst>
          </p:cNvPr>
          <p:cNvSpPr/>
          <p:nvPr/>
        </p:nvSpPr>
        <p:spPr>
          <a:xfrm>
            <a:off x="8830689" y="1368069"/>
            <a:ext cx="1363898" cy="1363898"/>
          </a:xfrm>
          <a:prstGeom prst="ellipse">
            <a:avLst/>
          </a:prstGeom>
          <a:solidFill>
            <a:srgbClr val="C7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FCBF2C-C32A-C1FF-E3C2-9A0E0CF907EA}"/>
              </a:ext>
            </a:extLst>
          </p:cNvPr>
          <p:cNvSpPr/>
          <p:nvPr/>
        </p:nvSpPr>
        <p:spPr>
          <a:xfrm>
            <a:off x="10250927" y="2124395"/>
            <a:ext cx="1664847" cy="1664847"/>
          </a:xfrm>
          <a:prstGeom prst="ellipse">
            <a:avLst/>
          </a:prstGeom>
          <a:solidFill>
            <a:srgbClr val="2A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EAB8C4D-067B-A241-CF89-5A169B107BF9}"/>
              </a:ext>
            </a:extLst>
          </p:cNvPr>
          <p:cNvSpPr/>
          <p:nvPr/>
        </p:nvSpPr>
        <p:spPr>
          <a:xfrm>
            <a:off x="9208692" y="2869449"/>
            <a:ext cx="792558" cy="792558"/>
          </a:xfrm>
          <a:prstGeom prst="ellipse">
            <a:avLst/>
          </a:prstGeom>
          <a:solidFill>
            <a:srgbClr val="58A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E2A8D68-0B29-2BB6-92C2-5CC38FA14039}"/>
              </a:ext>
            </a:extLst>
          </p:cNvPr>
          <p:cNvSpPr/>
          <p:nvPr/>
        </p:nvSpPr>
        <p:spPr>
          <a:xfrm>
            <a:off x="11296650" y="3911770"/>
            <a:ext cx="697227" cy="697227"/>
          </a:xfrm>
          <a:prstGeom prst="ellipse">
            <a:avLst/>
          </a:prstGeom>
          <a:solidFill>
            <a:srgbClr val="539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22050D3-BC84-80AA-69D2-BBC6017E41A3}"/>
              </a:ext>
            </a:extLst>
          </p:cNvPr>
          <p:cNvSpPr/>
          <p:nvPr/>
        </p:nvSpPr>
        <p:spPr>
          <a:xfrm>
            <a:off x="9870394" y="3988551"/>
            <a:ext cx="1164910" cy="1164910"/>
          </a:xfrm>
          <a:prstGeom prst="ellipse">
            <a:avLst/>
          </a:prstGeom>
          <a:solidFill>
            <a:srgbClr val="C7E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83AAF92-5598-91B0-EEBB-719E2EFC045E}"/>
              </a:ext>
            </a:extLst>
          </p:cNvPr>
          <p:cNvSpPr/>
          <p:nvPr/>
        </p:nvSpPr>
        <p:spPr>
          <a:xfrm>
            <a:off x="11083350" y="5229080"/>
            <a:ext cx="405230" cy="405230"/>
          </a:xfrm>
          <a:prstGeom prst="ellipse">
            <a:avLst/>
          </a:prstGeom>
          <a:solidFill>
            <a:srgbClr val="2A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1DA1B47-78AB-CB52-543A-B8C1FDAD1B26}"/>
              </a:ext>
            </a:extLst>
          </p:cNvPr>
          <p:cNvSpPr/>
          <p:nvPr/>
        </p:nvSpPr>
        <p:spPr>
          <a:xfrm>
            <a:off x="11658600" y="4957864"/>
            <a:ext cx="405230" cy="405230"/>
          </a:xfrm>
          <a:prstGeom prst="ellipse">
            <a:avLst/>
          </a:prstGeom>
          <a:solidFill>
            <a:srgbClr val="87C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D78157C-6156-DBB6-14E0-1108D282C324}"/>
              </a:ext>
            </a:extLst>
          </p:cNvPr>
          <p:cNvSpPr/>
          <p:nvPr/>
        </p:nvSpPr>
        <p:spPr>
          <a:xfrm>
            <a:off x="11364545" y="5983177"/>
            <a:ext cx="405230" cy="405230"/>
          </a:xfrm>
          <a:prstGeom prst="ellipse">
            <a:avLst/>
          </a:prstGeom>
          <a:solidFill>
            <a:srgbClr val="87C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43CF36B-ADBF-17CD-19E5-A7E4ED5BDCFE}"/>
              </a:ext>
            </a:extLst>
          </p:cNvPr>
          <p:cNvSpPr/>
          <p:nvPr/>
        </p:nvSpPr>
        <p:spPr>
          <a:xfrm>
            <a:off x="9184780" y="561557"/>
            <a:ext cx="405230" cy="405230"/>
          </a:xfrm>
          <a:prstGeom prst="ellipse">
            <a:avLst/>
          </a:prstGeom>
          <a:solidFill>
            <a:srgbClr val="408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E2BB46D-B5C9-1D04-F331-251FD4762167}"/>
              </a:ext>
            </a:extLst>
          </p:cNvPr>
          <p:cNvSpPr/>
          <p:nvPr/>
        </p:nvSpPr>
        <p:spPr>
          <a:xfrm>
            <a:off x="7830160" y="1414967"/>
            <a:ext cx="405230" cy="405230"/>
          </a:xfrm>
          <a:prstGeom prst="ellipse">
            <a:avLst/>
          </a:prstGeom>
          <a:solidFill>
            <a:srgbClr val="2A3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5A1C6DB-AD5C-FFA9-86F9-D96B477E2ACA}"/>
              </a:ext>
            </a:extLst>
          </p:cNvPr>
          <p:cNvSpPr/>
          <p:nvPr/>
        </p:nvSpPr>
        <p:spPr>
          <a:xfrm>
            <a:off x="8421217" y="2999285"/>
            <a:ext cx="405230" cy="405230"/>
          </a:xfrm>
          <a:prstGeom prst="ellipse">
            <a:avLst/>
          </a:prstGeom>
          <a:solidFill>
            <a:srgbClr val="539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038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" fill="hold"/>
                                        <p:tgtEl>
                                          <p:spTgt spid="13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0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2" dur="3000" fill="hold"/>
                                        <p:tgtEl>
                                          <p:spTgt spid="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" dur="3000" fill="hold"/>
                                        <p:tgtEl>
                                          <p:spTgt spid="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1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3000" fill="hold"/>
                                        <p:tgtEl>
                                          <p:spTgt spid="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0" dur="3000" fill="hold"/>
                                        <p:tgtEl>
                                          <p:spTgt spid="9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3000" fill="hold"/>
                                        <p:tgtEl>
                                          <p:spTgt spid="11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6" dur="3000" fill="hold"/>
                                        <p:tgtEl>
                                          <p:spTgt spid="10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8" dur="3000" fill="hold"/>
                                        <p:tgtEl>
                                          <p:spTgt spid="1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794668D-939F-5410-6A25-B1A07D29667E}"/>
              </a:ext>
            </a:extLst>
          </p:cNvPr>
          <p:cNvSpPr txBox="1"/>
          <p:nvPr/>
        </p:nvSpPr>
        <p:spPr>
          <a:xfrm>
            <a:off x="533400" y="148709"/>
            <a:ext cx="110814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Avantages et inconvénients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1E9F65-FACE-2008-88CA-B7C11541C688}"/>
              </a:ext>
            </a:extLst>
          </p:cNvPr>
          <p:cNvSpPr txBox="1"/>
          <p:nvPr/>
        </p:nvSpPr>
        <p:spPr>
          <a:xfrm>
            <a:off x="1533525" y="2474893"/>
            <a:ext cx="78771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- Le scrutin majoritaire à 2 tours et est facile à dépouiller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596516-007D-6F52-3AEF-8983758A685C}"/>
              </a:ext>
            </a:extLst>
          </p:cNvPr>
          <p:cNvSpPr txBox="1"/>
          <p:nvPr/>
        </p:nvSpPr>
        <p:spPr>
          <a:xfrm>
            <a:off x="533400" y="1747570"/>
            <a:ext cx="7877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+ Avantage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B79636-CD44-263F-93D8-A6B9C192C085}"/>
              </a:ext>
            </a:extLst>
          </p:cNvPr>
          <p:cNvSpPr txBox="1"/>
          <p:nvPr/>
        </p:nvSpPr>
        <p:spPr>
          <a:xfrm>
            <a:off x="1533525" y="4360426"/>
            <a:ext cx="82677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Impossible de faire plusieurs choix</a:t>
            </a: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Impossible d’exprimer un vote d’adhésion ou de rejet</a:t>
            </a: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Risque de tyrannie de la majorité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56F430-D5C5-33A8-691F-CA6B15DAC1E9}"/>
              </a:ext>
            </a:extLst>
          </p:cNvPr>
          <p:cNvSpPr txBox="1"/>
          <p:nvPr/>
        </p:nvSpPr>
        <p:spPr>
          <a:xfrm>
            <a:off x="533400" y="3633103"/>
            <a:ext cx="7877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- Inconvénients :</a:t>
            </a:r>
          </a:p>
        </p:txBody>
      </p:sp>
    </p:spTree>
    <p:extLst>
      <p:ext uri="{BB962C8B-B14F-4D97-AF65-F5344CB8AC3E}">
        <p14:creationId xmlns:p14="http://schemas.microsoft.com/office/powerpoint/2010/main" val="179910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400" y="148709"/>
            <a:ext cx="59513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Mise en œuvre </a:t>
            </a:r>
            <a:endParaRPr lang="fr-FR" sz="3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64C4C34-422A-3E88-90C1-ACE8D4BC5CC5}"/>
              </a:ext>
            </a:extLst>
          </p:cNvPr>
          <p:cNvSpPr txBox="1"/>
          <p:nvPr/>
        </p:nvSpPr>
        <p:spPr>
          <a:xfrm>
            <a:off x="533400" y="2305615"/>
            <a:ext cx="102489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On récupère les votes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On prend les deux candidats ayant le plus de voix</a:t>
            </a:r>
          </a:p>
          <a:p>
            <a:pPr marL="457200" indent="-457200">
              <a:buFontTx/>
              <a:buChar char="-"/>
            </a:pP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pPr marL="457200" indent="-457200">
              <a:buFontTx/>
              <a:buChar char="-"/>
            </a:pP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On refait un vote pour élire le gagnant</a:t>
            </a:r>
          </a:p>
        </p:txBody>
      </p:sp>
    </p:spTree>
    <p:extLst>
      <p:ext uri="{BB962C8B-B14F-4D97-AF65-F5344CB8AC3E}">
        <p14:creationId xmlns:p14="http://schemas.microsoft.com/office/powerpoint/2010/main" val="3788504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FA22171-F1F6-6FAB-3D70-CBD6BEE6BC6A}"/>
              </a:ext>
            </a:extLst>
          </p:cNvPr>
          <p:cNvSpPr txBox="1"/>
          <p:nvPr/>
        </p:nvSpPr>
        <p:spPr>
          <a:xfrm>
            <a:off x="533400" y="148709"/>
            <a:ext cx="113347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000" b="1" dirty="0">
                <a:solidFill>
                  <a:srgbClr val="C7E2E7"/>
                </a:solidFill>
                <a:latin typeface="Bodoni MT Black" panose="02070A03080606020203" pitchFamily="18" charset="0"/>
              </a:rPr>
              <a:t>Notre solution au problème</a:t>
            </a:r>
            <a:endParaRPr lang="fr-FR" sz="3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66FB9B-DB2B-4B9D-20F0-1A6D31842F28}"/>
              </a:ext>
            </a:extLst>
          </p:cNvPr>
          <p:cNvSpPr txBox="1"/>
          <p:nvPr/>
        </p:nvSpPr>
        <p:spPr>
          <a:xfrm>
            <a:off x="533400" y="1596382"/>
            <a:ext cx="1024890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1. recupVote :</a:t>
            </a: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	- Récupère les votes dans une matrice de </a:t>
            </a:r>
            <a:r>
              <a:rPr lang="fr-FR" sz="28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unsigned</a:t>
            </a:r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2. </a:t>
            </a:r>
            <a:r>
              <a:rPr lang="fr-FR" sz="2800" b="1" dirty="0" err="1">
                <a:solidFill>
                  <a:srgbClr val="87C1CC"/>
                </a:solidFill>
                <a:latin typeface="Bodoni MT Black" panose="02070A03080606020203" pitchFamily="18" charset="0"/>
              </a:rPr>
              <a:t>voteMajoritaire</a:t>
            </a:r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 :</a:t>
            </a: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	- Traite la matrice de vote pour donner un tableau 	avec le score de chaque candidat</a:t>
            </a: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	- Les deux candidats ayant le plus de vote sont 	extraits dans un nouveau vecteur</a:t>
            </a:r>
          </a:p>
          <a:p>
            <a:endParaRPr lang="fr-FR" sz="2800" b="1" dirty="0">
              <a:solidFill>
                <a:srgbClr val="87C1CC"/>
              </a:solidFill>
              <a:latin typeface="Bodoni MT Black" panose="02070A03080606020203" pitchFamily="18" charset="0"/>
            </a:endParaRPr>
          </a:p>
          <a:p>
            <a:r>
              <a:rPr lang="fr-FR" sz="2800" b="1" dirty="0">
                <a:solidFill>
                  <a:srgbClr val="87C1CC"/>
                </a:solidFill>
                <a:latin typeface="Bodoni MT Black" panose="02070A03080606020203" pitchFamily="18" charset="0"/>
              </a:rPr>
              <a:t>Le programme recommence pour le second tour</a:t>
            </a:r>
          </a:p>
        </p:txBody>
      </p:sp>
    </p:spTree>
    <p:extLst>
      <p:ext uri="{BB962C8B-B14F-4D97-AF65-F5344CB8AC3E}">
        <p14:creationId xmlns:p14="http://schemas.microsoft.com/office/powerpoint/2010/main" val="3019775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1053</Words>
  <Application>Microsoft Office PowerPoint</Application>
  <PresentationFormat>Grand écran</PresentationFormat>
  <Paragraphs>219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Bodoni MT Black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BEAUQUIER Quentin</dc:creator>
  <cp:lastModifiedBy>BEAUQUIER Quentin</cp:lastModifiedBy>
  <cp:revision>27</cp:revision>
  <dcterms:created xsi:type="dcterms:W3CDTF">2022-11-25T16:10:12Z</dcterms:created>
  <dcterms:modified xsi:type="dcterms:W3CDTF">2022-11-26T10:23:41Z</dcterms:modified>
</cp:coreProperties>
</file>