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655" r:id="rId1"/>
  </p:sldMasterIdLst>
  <p:sldIdLst>
    <p:sldId id="273" r:id="rId2"/>
    <p:sldId id="257" r:id="rId3"/>
    <p:sldId id="264" r:id="rId4"/>
    <p:sldId id="280" r:id="rId5"/>
    <p:sldId id="278" r:id="rId6"/>
    <p:sldId id="283" r:id="rId7"/>
    <p:sldId id="282" r:id="rId8"/>
    <p:sldId id="284" r:id="rId9"/>
    <p:sldId id="277" r:id="rId10"/>
    <p:sldId id="269" r:id="rId11"/>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660"/>
  </p:normalViewPr>
  <p:slideViewPr>
    <p:cSldViewPr snapToGrid="0">
      <p:cViewPr varScale="1">
        <p:scale>
          <a:sx n="59" d="100"/>
          <a:sy n="59" d="100"/>
        </p:scale>
        <p:origin x="8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CC79149-1E1A-446D-8808-BC90DFF96347}" type="datetimeFigureOut">
              <a:rPr lang="es-ES" smtClean="0"/>
              <a:t>16/07/2024</a:t>
            </a:fld>
            <a:endParaRPr lang="es-E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s-E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F6AAF6B-D80D-45DC-B1A1-64F78AC3A51F}" type="slidenum">
              <a:rPr lang="es-ES" smtClean="0"/>
              <a:t>‹Nº›</a:t>
            </a:fld>
            <a:endParaRPr lang="es-E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873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C79149-1E1A-446D-8808-BC90DFF96347}" type="datetimeFigureOut">
              <a:rPr lang="es-ES" smtClean="0"/>
              <a:t>16/07/2024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F6AAF6B-D80D-45DC-B1A1-64F78AC3A51F}" type="slidenum">
              <a:rPr lang="es-ES" smtClean="0"/>
              <a:t>‹Nº›</a:t>
            </a:fld>
            <a:endParaRPr lang="es-ES"/>
          </a:p>
        </p:txBody>
      </p:sp>
    </p:spTree>
    <p:extLst>
      <p:ext uri="{BB962C8B-B14F-4D97-AF65-F5344CB8AC3E}">
        <p14:creationId xmlns:p14="http://schemas.microsoft.com/office/powerpoint/2010/main" val="398768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C79149-1E1A-446D-8808-BC90DFF96347}" type="datetimeFigureOut">
              <a:rPr lang="es-ES" smtClean="0"/>
              <a:t>16/07/2024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F6AAF6B-D80D-45DC-B1A1-64F78AC3A51F}" type="slidenum">
              <a:rPr lang="es-ES" smtClean="0"/>
              <a:t>‹Nº›</a:t>
            </a:fld>
            <a:endParaRPr lang="es-ES"/>
          </a:p>
        </p:txBody>
      </p:sp>
    </p:spTree>
    <p:extLst>
      <p:ext uri="{BB962C8B-B14F-4D97-AF65-F5344CB8AC3E}">
        <p14:creationId xmlns:p14="http://schemas.microsoft.com/office/powerpoint/2010/main" val="4058740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C79149-1E1A-446D-8808-BC90DFF96347}" type="datetimeFigureOut">
              <a:rPr lang="es-ES" smtClean="0"/>
              <a:t>16/07/2024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F6AAF6B-D80D-45DC-B1A1-64F78AC3A51F}" type="slidenum">
              <a:rPr lang="es-ES" smtClean="0"/>
              <a:t>‹Nº›</a:t>
            </a:fld>
            <a:endParaRPr lang="es-ES"/>
          </a:p>
        </p:txBody>
      </p:sp>
    </p:spTree>
    <p:extLst>
      <p:ext uri="{BB962C8B-B14F-4D97-AF65-F5344CB8AC3E}">
        <p14:creationId xmlns:p14="http://schemas.microsoft.com/office/powerpoint/2010/main" val="2990126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CC79149-1E1A-446D-8808-BC90DFF96347}" type="datetimeFigureOut">
              <a:rPr lang="es-ES" smtClean="0"/>
              <a:t>16/07/2024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F6AAF6B-D80D-45DC-B1A1-64F78AC3A51F}" type="slidenum">
              <a:rPr lang="es-ES" smtClean="0"/>
              <a:t>‹Nº›</a:t>
            </a:fld>
            <a:endParaRPr lang="es-E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538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CC79149-1E1A-446D-8808-BC90DFF96347}" type="datetimeFigureOut">
              <a:rPr lang="es-ES" smtClean="0"/>
              <a:t>16/07/2024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F6AAF6B-D80D-45DC-B1A1-64F78AC3A51F}" type="slidenum">
              <a:rPr lang="es-ES" smtClean="0"/>
              <a:t>‹Nº›</a:t>
            </a:fld>
            <a:endParaRPr lang="es-ES"/>
          </a:p>
        </p:txBody>
      </p:sp>
    </p:spTree>
    <p:extLst>
      <p:ext uri="{BB962C8B-B14F-4D97-AF65-F5344CB8AC3E}">
        <p14:creationId xmlns:p14="http://schemas.microsoft.com/office/powerpoint/2010/main" val="105362361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CC79149-1E1A-446D-8808-BC90DFF96347}" type="datetimeFigureOut">
              <a:rPr lang="es-ES" smtClean="0"/>
              <a:t>16/07/2024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6F6AAF6B-D80D-45DC-B1A1-64F78AC3A51F}" type="slidenum">
              <a:rPr lang="es-ES" smtClean="0"/>
              <a:t>‹Nº›</a:t>
            </a:fld>
            <a:endParaRPr lang="es-ES"/>
          </a:p>
        </p:txBody>
      </p:sp>
    </p:spTree>
    <p:extLst>
      <p:ext uri="{BB962C8B-B14F-4D97-AF65-F5344CB8AC3E}">
        <p14:creationId xmlns:p14="http://schemas.microsoft.com/office/powerpoint/2010/main" val="43713610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CC79149-1E1A-446D-8808-BC90DFF96347}" type="datetimeFigureOut">
              <a:rPr lang="es-ES" smtClean="0"/>
              <a:t>16/07/2024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F6AAF6B-D80D-45DC-B1A1-64F78AC3A51F}" type="slidenum">
              <a:rPr lang="es-ES" smtClean="0"/>
              <a:t>‹Nº›</a:t>
            </a:fld>
            <a:endParaRPr lang="es-ES"/>
          </a:p>
        </p:txBody>
      </p:sp>
    </p:spTree>
    <p:extLst>
      <p:ext uri="{BB962C8B-B14F-4D97-AF65-F5344CB8AC3E}">
        <p14:creationId xmlns:p14="http://schemas.microsoft.com/office/powerpoint/2010/main" val="3351046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C79149-1E1A-446D-8808-BC90DFF96347}" type="datetimeFigureOut">
              <a:rPr lang="es-ES" smtClean="0"/>
              <a:t>16/07/2024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6F6AAF6B-D80D-45DC-B1A1-64F78AC3A51F}" type="slidenum">
              <a:rPr lang="es-ES" smtClean="0"/>
              <a:t>‹Nº›</a:t>
            </a:fld>
            <a:endParaRPr lang="es-ES"/>
          </a:p>
        </p:txBody>
      </p:sp>
    </p:spTree>
    <p:extLst>
      <p:ext uri="{BB962C8B-B14F-4D97-AF65-F5344CB8AC3E}">
        <p14:creationId xmlns:p14="http://schemas.microsoft.com/office/powerpoint/2010/main" val="183030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CC79149-1E1A-446D-8808-BC90DFF96347}" type="datetimeFigureOut">
              <a:rPr lang="es-ES" smtClean="0"/>
              <a:t>16/07/2024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F6AAF6B-D80D-45DC-B1A1-64F78AC3A51F}" type="slidenum">
              <a:rPr lang="es-ES" smtClean="0"/>
              <a:t>‹Nº›</a:t>
            </a:fld>
            <a:endParaRPr lang="es-ES"/>
          </a:p>
        </p:txBody>
      </p:sp>
    </p:spTree>
    <p:extLst>
      <p:ext uri="{BB962C8B-B14F-4D97-AF65-F5344CB8AC3E}">
        <p14:creationId xmlns:p14="http://schemas.microsoft.com/office/powerpoint/2010/main" val="373315427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CC79149-1E1A-446D-8808-BC90DFF96347}" type="datetimeFigureOut">
              <a:rPr lang="es-ES" smtClean="0"/>
              <a:t>16/07/2024</a:t>
            </a:fld>
            <a:endParaRPr lang="es-E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6AAF6B-D80D-45DC-B1A1-64F78AC3A51F}" type="slidenum">
              <a:rPr lang="es-ES" smtClean="0"/>
              <a:t>‹Nº›</a:t>
            </a:fld>
            <a:endParaRPr lang="es-ES"/>
          </a:p>
        </p:txBody>
      </p:sp>
    </p:spTree>
    <p:extLst>
      <p:ext uri="{BB962C8B-B14F-4D97-AF65-F5344CB8AC3E}">
        <p14:creationId xmlns:p14="http://schemas.microsoft.com/office/powerpoint/2010/main" val="722895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CC79149-1E1A-446D-8808-BC90DFF96347}" type="datetimeFigureOut">
              <a:rPr lang="es-ES" smtClean="0"/>
              <a:t>16/07/2024</a:t>
            </a:fld>
            <a:endParaRPr lang="es-E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s-E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F6AAF6B-D80D-45DC-B1A1-64F78AC3A51F}" type="slidenum">
              <a:rPr lang="es-ES" smtClean="0"/>
              <a:t>‹Nº›</a:t>
            </a:fld>
            <a:endParaRPr lang="es-ES"/>
          </a:p>
        </p:txBody>
      </p:sp>
    </p:spTree>
    <p:extLst>
      <p:ext uri="{BB962C8B-B14F-4D97-AF65-F5344CB8AC3E}">
        <p14:creationId xmlns:p14="http://schemas.microsoft.com/office/powerpoint/2010/main" val="4154748130"/>
      </p:ext>
    </p:extLst>
  </p:cSld>
  <p:clrMap bg1="lt1" tx1="dk1" bg2="lt2" tx2="dk2" accent1="accent1" accent2="accent2" accent3="accent3" accent4="accent4" accent5="accent5" accent6="accent6" hlink="hlink" folHlink="folHlink"/>
  <p:sldLayoutIdLst>
    <p:sldLayoutId id="2147485656" r:id="rId1"/>
    <p:sldLayoutId id="2147485657" r:id="rId2"/>
    <p:sldLayoutId id="2147485658" r:id="rId3"/>
    <p:sldLayoutId id="2147485659" r:id="rId4"/>
    <p:sldLayoutId id="2147485660" r:id="rId5"/>
    <p:sldLayoutId id="2147485661" r:id="rId6"/>
    <p:sldLayoutId id="2147485662" r:id="rId7"/>
    <p:sldLayoutId id="2147485663" r:id="rId8"/>
    <p:sldLayoutId id="2147485664" r:id="rId9"/>
    <p:sldLayoutId id="2147485665" r:id="rId10"/>
    <p:sldLayoutId id="2147485666"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umerhaddii/global-cheese-dataset" TargetMode="External"/><Relationship Id="rId2" Type="http://schemas.openxmlformats.org/officeDocument/2006/relationships/hyperlink" Target="https://www.iberconseil.es/en/cheese-professionals/cheese-culture/origin-history-cheese.htm" TargetMode="External"/><Relationship Id="rId1" Type="http://schemas.openxmlformats.org/officeDocument/2006/relationships/slideLayout" Target="../slideLayouts/slideLayout7.xml"/><Relationship Id="rId6" Type="http://schemas.openxmlformats.org/officeDocument/2006/relationships/image" Target="../media/image20.jfif"/><Relationship Id="rId5" Type="http://schemas.openxmlformats.org/officeDocument/2006/relationships/image" Target="../media/image19.jfif"/><Relationship Id="rId4" Type="http://schemas.openxmlformats.org/officeDocument/2006/relationships/image" Target="../media/image18.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352F3D-F291-59FC-A1E2-08A461F637F3}"/>
              </a:ext>
            </a:extLst>
          </p:cNvPr>
          <p:cNvSpPr>
            <a:spLocks noGrp="1"/>
          </p:cNvSpPr>
          <p:nvPr>
            <p:ph type="title"/>
          </p:nvPr>
        </p:nvSpPr>
        <p:spPr>
          <a:xfrm>
            <a:off x="1143000" y="867966"/>
            <a:ext cx="9875520" cy="459389"/>
          </a:xfrm>
        </p:spPr>
        <p:txBody>
          <a:bodyPr>
            <a:normAutofit fontScale="90000"/>
          </a:bodyPr>
          <a:lstStyle/>
          <a:p>
            <a:pPr algn="ctr"/>
            <a:r>
              <a:rPr lang="es-ES" sz="4000" dirty="0">
                <a:solidFill>
                  <a:schemeClr val="tx1"/>
                </a:solidFill>
              </a:rPr>
              <a:t> </a:t>
            </a:r>
            <a:r>
              <a:rPr lang="es-ES" sz="6000" dirty="0">
                <a:solidFill>
                  <a:schemeClr val="accent2">
                    <a:lumMod val="75000"/>
                  </a:schemeClr>
                </a:solidFill>
              </a:rPr>
              <a:t>CHEESES IN THE WORLD</a:t>
            </a:r>
            <a:br>
              <a:rPr lang="es-ES" sz="4000" dirty="0">
                <a:solidFill>
                  <a:schemeClr val="tx1"/>
                </a:solidFill>
              </a:rPr>
            </a:br>
            <a:endParaRPr lang="es-ES" sz="2800" dirty="0">
              <a:solidFill>
                <a:schemeClr val="tx1"/>
              </a:solidFill>
            </a:endParaRPr>
          </a:p>
        </p:txBody>
      </p:sp>
      <p:pic>
        <p:nvPicPr>
          <p:cNvPr id="8" name="Marcador de contenido 4" descr="Un grupo de alimentos&#10;&#10;Descripción generada automáticamente con confianza media">
            <a:extLst>
              <a:ext uri="{FF2B5EF4-FFF2-40B4-BE49-F238E27FC236}">
                <a16:creationId xmlns:a16="http://schemas.microsoft.com/office/drawing/2014/main" id="{082E4F7B-2EE6-BCEE-41E2-CBA790B42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008" y="2449286"/>
            <a:ext cx="10381984" cy="3102428"/>
          </a:xfrm>
        </p:spPr>
      </p:pic>
      <p:sp>
        <p:nvSpPr>
          <p:cNvPr id="3" name="CuadroTexto 2">
            <a:extLst>
              <a:ext uri="{FF2B5EF4-FFF2-40B4-BE49-F238E27FC236}">
                <a16:creationId xmlns:a16="http://schemas.microsoft.com/office/drawing/2014/main" id="{809AE1E4-162A-CFBF-A298-5982D2C5142C}"/>
              </a:ext>
            </a:extLst>
          </p:cNvPr>
          <p:cNvSpPr txBox="1"/>
          <p:nvPr/>
        </p:nvSpPr>
        <p:spPr>
          <a:xfrm>
            <a:off x="1578077" y="1602078"/>
            <a:ext cx="8731045" cy="461665"/>
          </a:xfrm>
          <a:prstGeom prst="rect">
            <a:avLst/>
          </a:prstGeom>
          <a:noFill/>
        </p:spPr>
        <p:txBody>
          <a:bodyPr wrap="square" rtlCol="0">
            <a:spAutoFit/>
          </a:bodyPr>
          <a:lstStyle/>
          <a:p>
            <a:pPr algn="ctr"/>
            <a:r>
              <a:rPr lang="en-US" sz="2400" i="1" dirty="0">
                <a:solidFill>
                  <a:schemeClr val="accent2">
                    <a:lumMod val="75000"/>
                  </a:schemeClr>
                </a:solidFill>
              </a:rPr>
              <a:t>ANALYSIS OF THE CHEESE INDUSTRY</a:t>
            </a:r>
            <a:endParaRPr lang="es-ES" sz="2400" i="1" dirty="0">
              <a:solidFill>
                <a:schemeClr val="accent2">
                  <a:lumMod val="75000"/>
                </a:schemeClr>
              </a:solidFill>
            </a:endParaRPr>
          </a:p>
        </p:txBody>
      </p:sp>
      <p:sp>
        <p:nvSpPr>
          <p:cNvPr id="7" name="CuadroTexto 6">
            <a:extLst>
              <a:ext uri="{FF2B5EF4-FFF2-40B4-BE49-F238E27FC236}">
                <a16:creationId xmlns:a16="http://schemas.microsoft.com/office/drawing/2014/main" id="{EB9E24E7-24CE-B1B7-28BD-F7A5C09166B1}"/>
              </a:ext>
            </a:extLst>
          </p:cNvPr>
          <p:cNvSpPr txBox="1"/>
          <p:nvPr/>
        </p:nvSpPr>
        <p:spPr>
          <a:xfrm>
            <a:off x="6371303" y="5914103"/>
            <a:ext cx="5206181" cy="523220"/>
          </a:xfrm>
          <a:prstGeom prst="rect">
            <a:avLst/>
          </a:prstGeom>
          <a:noFill/>
        </p:spPr>
        <p:txBody>
          <a:bodyPr wrap="square" rtlCol="0">
            <a:spAutoFit/>
          </a:bodyPr>
          <a:lstStyle/>
          <a:p>
            <a:pPr algn="r"/>
            <a:r>
              <a:rPr lang="es-ES" sz="2800" dirty="0" err="1">
                <a:solidFill>
                  <a:schemeClr val="accent2">
                    <a:lumMod val="75000"/>
                  </a:schemeClr>
                </a:solidFill>
              </a:rPr>
              <a:t>by</a:t>
            </a:r>
            <a:r>
              <a:rPr lang="es-ES" sz="2800" dirty="0">
                <a:solidFill>
                  <a:schemeClr val="accent2">
                    <a:lumMod val="75000"/>
                  </a:schemeClr>
                </a:solidFill>
              </a:rPr>
              <a:t> Marie Lourdes Corti</a:t>
            </a:r>
          </a:p>
        </p:txBody>
      </p:sp>
    </p:spTree>
    <p:extLst>
      <p:ext uri="{BB962C8B-B14F-4D97-AF65-F5344CB8AC3E}">
        <p14:creationId xmlns:p14="http://schemas.microsoft.com/office/powerpoint/2010/main" val="4294897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2" name="Rectangle 27">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43" name="Rectangle 29">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cxnSp>
        <p:nvCxnSpPr>
          <p:cNvPr id="44" name="Straight Connector 31">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5" name="Straight Connector 33">
            <a:extLst>
              <a:ext uri="{FF2B5EF4-FFF2-40B4-BE49-F238E27FC236}">
                <a16:creationId xmlns:a16="http://schemas.microsoft.com/office/drawing/2014/main" id="{63FED537-3AF1-4C36-9904-77B6A54D27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06E62ABC-71E1-F2B6-67A3-D4164DC54E3C}"/>
              </a:ext>
            </a:extLst>
          </p:cNvPr>
          <p:cNvSpPr txBox="1"/>
          <p:nvPr/>
        </p:nvSpPr>
        <p:spPr>
          <a:xfrm>
            <a:off x="1109980" y="4208424"/>
            <a:ext cx="9966960" cy="1325880"/>
          </a:xfrm>
          <a:prstGeom prst="rect">
            <a:avLst/>
          </a:prstGeom>
        </p:spPr>
        <p:txBody>
          <a:bodyPr vert="horz" lIns="91440" tIns="45720" rIns="91440" bIns="45720" rtlCol="0" anchor="b">
            <a:normAutofit/>
          </a:bodyPr>
          <a:lstStyle/>
          <a:p>
            <a:pPr algn="ctr" defTabSz="914400">
              <a:lnSpc>
                <a:spcPct val="85000"/>
              </a:lnSpc>
              <a:spcBef>
                <a:spcPct val="0"/>
              </a:spcBef>
              <a:spcAft>
                <a:spcPts val="600"/>
              </a:spcAft>
            </a:pPr>
            <a:r>
              <a:rPr lang="en-US" sz="6600" b="1" cap="all" spc="200">
                <a:ln w="3175" cmpd="sng">
                  <a:noFill/>
                </a:ln>
                <a:solidFill>
                  <a:srgbClr val="FFFFFF"/>
                </a:solidFill>
                <a:latin typeface="+mj-lt"/>
                <a:ea typeface="+mj-ea"/>
                <a:cs typeface="+mj-cs"/>
              </a:rPr>
              <a:t>THANK YOU!!!</a:t>
            </a:r>
          </a:p>
        </p:txBody>
      </p:sp>
      <p:pic>
        <p:nvPicPr>
          <p:cNvPr id="3" name="Marcador de contenido 4" descr="Imagen que contiene queso, alimentos, tabla, hecho de madera&#10;&#10;Descripción generada automáticamente">
            <a:extLst>
              <a:ext uri="{FF2B5EF4-FFF2-40B4-BE49-F238E27FC236}">
                <a16:creationId xmlns:a16="http://schemas.microsoft.com/office/drawing/2014/main" id="{C42DB952-CB06-F5CA-F2A6-C603CF2CAB4F}"/>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t="23844" r="1" b="11833"/>
          <a:stretch/>
        </p:blipFill>
        <p:spPr>
          <a:xfrm>
            <a:off x="243840" y="256540"/>
            <a:ext cx="11704320" cy="3764276"/>
          </a:xfrm>
          <a:prstGeom prst="rect">
            <a:avLst/>
          </a:prstGeom>
        </p:spPr>
      </p:pic>
    </p:spTree>
    <p:extLst>
      <p:ext uri="{BB962C8B-B14F-4D97-AF65-F5344CB8AC3E}">
        <p14:creationId xmlns:p14="http://schemas.microsoft.com/office/powerpoint/2010/main" val="2946178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CD701816-BBBA-283D-2C55-AFB2CB4A6A13}"/>
              </a:ext>
            </a:extLst>
          </p:cNvPr>
          <p:cNvPicPr>
            <a:picLocks noChangeAspect="1"/>
          </p:cNvPicPr>
          <p:nvPr/>
        </p:nvPicPr>
        <p:blipFill>
          <a:blip r:embed="rId2"/>
          <a:stretch>
            <a:fillRect/>
          </a:stretch>
        </p:blipFill>
        <p:spPr>
          <a:xfrm>
            <a:off x="425725" y="1087518"/>
            <a:ext cx="11329664" cy="5472916"/>
          </a:xfrm>
          <a:prstGeom prst="rect">
            <a:avLst/>
          </a:prstGeom>
        </p:spPr>
      </p:pic>
      <p:sp>
        <p:nvSpPr>
          <p:cNvPr id="2" name="CuadroTexto 1">
            <a:extLst>
              <a:ext uri="{FF2B5EF4-FFF2-40B4-BE49-F238E27FC236}">
                <a16:creationId xmlns:a16="http://schemas.microsoft.com/office/drawing/2014/main" id="{1ED2C85A-45CF-E031-FFB9-2DA1C057E2E6}"/>
              </a:ext>
            </a:extLst>
          </p:cNvPr>
          <p:cNvSpPr txBox="1"/>
          <p:nvPr/>
        </p:nvSpPr>
        <p:spPr>
          <a:xfrm>
            <a:off x="3031671" y="441187"/>
            <a:ext cx="6117772" cy="646331"/>
          </a:xfrm>
          <a:prstGeom prst="rect">
            <a:avLst/>
          </a:prstGeom>
          <a:noFill/>
        </p:spPr>
        <p:txBody>
          <a:bodyPr wrap="square" rtlCol="0">
            <a:spAutoFit/>
          </a:bodyPr>
          <a:lstStyle/>
          <a:p>
            <a:pPr algn="ctr"/>
            <a:r>
              <a:rPr lang="es-ES" sz="3600" b="1" dirty="0">
                <a:solidFill>
                  <a:schemeClr val="accent2">
                    <a:lumMod val="75000"/>
                  </a:schemeClr>
                </a:solidFill>
              </a:rPr>
              <a:t>BRIEF HISTORY OF CHEESE</a:t>
            </a:r>
          </a:p>
        </p:txBody>
      </p:sp>
    </p:spTree>
    <p:extLst>
      <p:ext uri="{BB962C8B-B14F-4D97-AF65-F5344CB8AC3E}">
        <p14:creationId xmlns:p14="http://schemas.microsoft.com/office/powerpoint/2010/main" val="104164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1E439FE-BC33-475B-3CE7-95F0FC1086EE}"/>
              </a:ext>
            </a:extLst>
          </p:cNvPr>
          <p:cNvSpPr txBox="1"/>
          <p:nvPr/>
        </p:nvSpPr>
        <p:spPr>
          <a:xfrm>
            <a:off x="2101646" y="410497"/>
            <a:ext cx="9121877" cy="73250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b="1" spc="-50" dirty="0">
                <a:solidFill>
                  <a:schemeClr val="accent2">
                    <a:lumMod val="75000"/>
                  </a:schemeClr>
                </a:solidFill>
                <a:latin typeface="+mj-lt"/>
                <a:ea typeface="+mj-ea"/>
                <a:cs typeface="+mj-cs"/>
              </a:rPr>
              <a:t>CHEESE PRODUCTION IN THE WORLD</a:t>
            </a:r>
          </a:p>
        </p:txBody>
      </p:sp>
      <p:sp>
        <p:nvSpPr>
          <p:cNvPr id="8" name="CuadroTexto 7">
            <a:extLst>
              <a:ext uri="{FF2B5EF4-FFF2-40B4-BE49-F238E27FC236}">
                <a16:creationId xmlns:a16="http://schemas.microsoft.com/office/drawing/2014/main" id="{1D878A79-1F05-073A-3267-D637DE82B021}"/>
              </a:ext>
            </a:extLst>
          </p:cNvPr>
          <p:cNvSpPr txBox="1"/>
          <p:nvPr/>
        </p:nvSpPr>
        <p:spPr>
          <a:xfrm>
            <a:off x="402771" y="1058197"/>
            <a:ext cx="4552687" cy="2370803"/>
          </a:xfrm>
          <a:prstGeom prst="rect">
            <a:avLst/>
          </a:prstGeom>
        </p:spPr>
        <p:txBody>
          <a:bodyPr vert="horz" lIns="91440" tIns="45720" rIns="91440" bIns="45720" rtlCol="0">
            <a:normAutofit/>
          </a:bodyPr>
          <a:lstStyle/>
          <a:p>
            <a:pPr indent="-182880" defTabSz="914400">
              <a:lnSpc>
                <a:spcPct val="90000"/>
              </a:lnSpc>
              <a:spcAft>
                <a:spcPts val="600"/>
              </a:spcAft>
              <a:buClr>
                <a:schemeClr val="accent1"/>
              </a:buClr>
              <a:buSzPct val="80000"/>
              <a:buFont typeface="Corbel" pitchFamily="34" charset="0"/>
              <a:buChar char="•"/>
            </a:pPr>
            <a:endParaRPr lang="en-US" dirty="0">
              <a:solidFill>
                <a:schemeClr val="accent1"/>
              </a:solidFill>
            </a:endParaRPr>
          </a:p>
          <a:p>
            <a:pPr marL="102870" defTabSz="914400">
              <a:lnSpc>
                <a:spcPct val="90000"/>
              </a:lnSpc>
              <a:spcAft>
                <a:spcPts val="600"/>
              </a:spcAft>
              <a:buClr>
                <a:schemeClr val="accent1"/>
              </a:buClr>
              <a:buSzPct val="80000"/>
            </a:pPr>
            <a:endParaRPr lang="en-US" sz="2000" b="1" dirty="0">
              <a:solidFill>
                <a:schemeClr val="accent2">
                  <a:lumMod val="75000"/>
                </a:schemeClr>
              </a:solidFill>
            </a:endParaRPr>
          </a:p>
          <a:p>
            <a:pPr marL="285750" indent="-182880" defTabSz="914400">
              <a:lnSpc>
                <a:spcPct val="90000"/>
              </a:lnSpc>
              <a:spcAft>
                <a:spcPts val="600"/>
              </a:spcAft>
              <a:buClr>
                <a:schemeClr val="accent1"/>
              </a:buClr>
              <a:buSzPct val="80000"/>
              <a:buFont typeface="Corbel" pitchFamily="34" charset="0"/>
              <a:buChar char="•"/>
            </a:pPr>
            <a:endParaRPr lang="en-US" dirty="0">
              <a:solidFill>
                <a:schemeClr val="accent2">
                  <a:lumMod val="75000"/>
                </a:schemeClr>
              </a:solidFill>
            </a:endParaRPr>
          </a:p>
          <a:p>
            <a:pPr marL="285750" indent="-182880" defTabSz="914400">
              <a:lnSpc>
                <a:spcPct val="90000"/>
              </a:lnSpc>
              <a:spcAft>
                <a:spcPts val="600"/>
              </a:spcAft>
              <a:buClr>
                <a:schemeClr val="accent1"/>
              </a:buClr>
              <a:buSzPct val="80000"/>
              <a:buFont typeface="Corbel" pitchFamily="34" charset="0"/>
              <a:buChar char="•"/>
            </a:pPr>
            <a:endParaRPr lang="en-US" sz="1500" dirty="0">
              <a:solidFill>
                <a:schemeClr val="accent1"/>
              </a:solidFill>
            </a:endParaRPr>
          </a:p>
        </p:txBody>
      </p:sp>
      <p:sp>
        <p:nvSpPr>
          <p:cNvPr id="10" name="CuadroTexto 9">
            <a:extLst>
              <a:ext uri="{FF2B5EF4-FFF2-40B4-BE49-F238E27FC236}">
                <a16:creationId xmlns:a16="http://schemas.microsoft.com/office/drawing/2014/main" id="{B22CECF4-5F28-7F9E-5311-37D655716F50}"/>
              </a:ext>
            </a:extLst>
          </p:cNvPr>
          <p:cNvSpPr txBox="1"/>
          <p:nvPr/>
        </p:nvSpPr>
        <p:spPr>
          <a:xfrm>
            <a:off x="6335487" y="4218414"/>
            <a:ext cx="5539302" cy="2526846"/>
          </a:xfrm>
          <a:prstGeom prst="rect">
            <a:avLst/>
          </a:prstGeom>
          <a:noFill/>
        </p:spPr>
        <p:txBody>
          <a:bodyPr wrap="square" rtlCol="0">
            <a:spAutoFit/>
          </a:bodyPr>
          <a:lstStyle/>
          <a:p>
            <a:pPr marL="102870" defTabSz="914400">
              <a:lnSpc>
                <a:spcPct val="90000"/>
              </a:lnSpc>
              <a:spcAft>
                <a:spcPts val="600"/>
              </a:spcAft>
              <a:buClr>
                <a:schemeClr val="accent1"/>
              </a:buClr>
              <a:buSzPct val="80000"/>
            </a:pPr>
            <a:r>
              <a:rPr lang="en-US" sz="1600" b="1" dirty="0">
                <a:solidFill>
                  <a:schemeClr val="accent2">
                    <a:lumMod val="75000"/>
                  </a:schemeClr>
                </a:solidFill>
              </a:rPr>
              <a:t>ACTION</a:t>
            </a:r>
          </a:p>
          <a:p>
            <a:pPr marL="102870" defTabSz="914400">
              <a:lnSpc>
                <a:spcPct val="90000"/>
              </a:lnSpc>
              <a:spcAft>
                <a:spcPts val="600"/>
              </a:spcAft>
              <a:buClr>
                <a:schemeClr val="accent1"/>
              </a:buClr>
              <a:buSzPct val="80000"/>
            </a:pPr>
            <a:r>
              <a:rPr lang="en-US" sz="1600" dirty="0">
                <a:solidFill>
                  <a:schemeClr val="accent2">
                    <a:lumMod val="75000"/>
                  </a:schemeClr>
                </a:solidFill>
              </a:rPr>
              <a:t>Build two graphs to see the distribution of production by country, applying the top ten filter to highlight who the largest producers are.</a:t>
            </a:r>
          </a:p>
          <a:p>
            <a:pPr marL="102870" defTabSz="914400">
              <a:lnSpc>
                <a:spcPct val="90000"/>
              </a:lnSpc>
              <a:spcAft>
                <a:spcPts val="600"/>
              </a:spcAft>
              <a:buClr>
                <a:schemeClr val="accent1"/>
              </a:buClr>
              <a:buSzPct val="80000"/>
            </a:pPr>
            <a:endParaRPr lang="en-US" sz="1600" dirty="0">
              <a:solidFill>
                <a:schemeClr val="accent2">
                  <a:lumMod val="75000"/>
                </a:schemeClr>
              </a:solidFill>
            </a:endParaRPr>
          </a:p>
          <a:p>
            <a:pPr marL="102870" defTabSz="914400">
              <a:lnSpc>
                <a:spcPct val="90000"/>
              </a:lnSpc>
              <a:spcAft>
                <a:spcPts val="600"/>
              </a:spcAft>
              <a:buClr>
                <a:schemeClr val="accent1"/>
              </a:buClr>
              <a:buSzPct val="80000"/>
            </a:pPr>
            <a:r>
              <a:rPr lang="en-US" sz="1600" b="1" dirty="0">
                <a:solidFill>
                  <a:schemeClr val="accent2">
                    <a:lumMod val="75000"/>
                  </a:schemeClr>
                </a:solidFill>
              </a:rPr>
              <a:t>RESULT</a:t>
            </a:r>
          </a:p>
          <a:p>
            <a:pPr marL="102870" defTabSz="914400">
              <a:lnSpc>
                <a:spcPct val="90000"/>
              </a:lnSpc>
              <a:spcAft>
                <a:spcPts val="600"/>
              </a:spcAft>
              <a:buClr>
                <a:schemeClr val="accent1"/>
              </a:buClr>
              <a:buSzPct val="80000"/>
            </a:pPr>
            <a:r>
              <a:rPr lang="en-US" sz="1600" dirty="0">
                <a:solidFill>
                  <a:schemeClr val="accent2">
                    <a:lumMod val="75000"/>
                  </a:schemeClr>
                </a:solidFill>
              </a:rPr>
              <a:t>We can visualize in the two graphs that the countries with the highest production are United States, France and Italy.</a:t>
            </a:r>
          </a:p>
          <a:p>
            <a:endParaRPr lang="es-ES" dirty="0"/>
          </a:p>
        </p:txBody>
      </p:sp>
      <p:pic>
        <p:nvPicPr>
          <p:cNvPr id="5" name="Imagen 4">
            <a:extLst>
              <a:ext uri="{FF2B5EF4-FFF2-40B4-BE49-F238E27FC236}">
                <a16:creationId xmlns:a16="http://schemas.microsoft.com/office/drawing/2014/main" id="{706E3BAE-77EC-D786-E5FB-6ADC4369F0BE}"/>
              </a:ext>
            </a:extLst>
          </p:cNvPr>
          <p:cNvPicPr>
            <a:picLocks noChangeAspect="1"/>
          </p:cNvPicPr>
          <p:nvPr/>
        </p:nvPicPr>
        <p:blipFill>
          <a:blip r:embed="rId2"/>
          <a:stretch>
            <a:fillRect/>
          </a:stretch>
        </p:blipFill>
        <p:spPr>
          <a:xfrm>
            <a:off x="5660571" y="1058197"/>
            <a:ext cx="5808759" cy="2748445"/>
          </a:xfrm>
          <a:prstGeom prst="rect">
            <a:avLst/>
          </a:prstGeom>
        </p:spPr>
      </p:pic>
      <p:pic>
        <p:nvPicPr>
          <p:cNvPr id="7" name="Imagen 6">
            <a:extLst>
              <a:ext uri="{FF2B5EF4-FFF2-40B4-BE49-F238E27FC236}">
                <a16:creationId xmlns:a16="http://schemas.microsoft.com/office/drawing/2014/main" id="{13B10619-DAC0-DC24-F73A-1F7454D9EF9C}"/>
              </a:ext>
            </a:extLst>
          </p:cNvPr>
          <p:cNvPicPr>
            <a:picLocks noChangeAspect="1"/>
          </p:cNvPicPr>
          <p:nvPr/>
        </p:nvPicPr>
        <p:blipFill>
          <a:blip r:embed="rId3"/>
          <a:stretch>
            <a:fillRect/>
          </a:stretch>
        </p:blipFill>
        <p:spPr>
          <a:xfrm>
            <a:off x="317211" y="3731913"/>
            <a:ext cx="6018276" cy="2826358"/>
          </a:xfrm>
          <a:prstGeom prst="rect">
            <a:avLst/>
          </a:prstGeom>
        </p:spPr>
      </p:pic>
      <p:sp>
        <p:nvSpPr>
          <p:cNvPr id="3" name="CuadroTexto 2">
            <a:extLst>
              <a:ext uri="{FF2B5EF4-FFF2-40B4-BE49-F238E27FC236}">
                <a16:creationId xmlns:a16="http://schemas.microsoft.com/office/drawing/2014/main" id="{7FF105F4-CABA-CB1B-0CBA-9D586D4C3A0E}"/>
              </a:ext>
            </a:extLst>
          </p:cNvPr>
          <p:cNvSpPr txBox="1"/>
          <p:nvPr/>
        </p:nvSpPr>
        <p:spPr>
          <a:xfrm>
            <a:off x="402771" y="1058197"/>
            <a:ext cx="5257800" cy="2062103"/>
          </a:xfrm>
          <a:prstGeom prst="rect">
            <a:avLst/>
          </a:prstGeom>
          <a:noFill/>
        </p:spPr>
        <p:txBody>
          <a:bodyPr wrap="square" rtlCol="0">
            <a:spAutoFit/>
          </a:bodyPr>
          <a:lstStyle/>
          <a:p>
            <a:r>
              <a:rPr lang="es-ES" sz="1600" b="1" dirty="0">
                <a:solidFill>
                  <a:schemeClr val="accent2">
                    <a:lumMod val="75000"/>
                  </a:schemeClr>
                </a:solidFill>
              </a:rPr>
              <a:t>SITUATION</a:t>
            </a:r>
          </a:p>
          <a:p>
            <a:r>
              <a:rPr lang="es-ES" sz="1600" dirty="0" err="1">
                <a:solidFill>
                  <a:schemeClr val="accent2">
                    <a:lumMod val="75000"/>
                  </a:schemeClr>
                </a:solidFill>
              </a:rPr>
              <a:t>The</a:t>
            </a:r>
            <a:r>
              <a:rPr lang="es-ES" sz="1600" dirty="0">
                <a:solidFill>
                  <a:schemeClr val="accent2">
                    <a:lumMod val="75000"/>
                  </a:schemeClr>
                </a:solidFill>
              </a:rPr>
              <a:t> </a:t>
            </a:r>
            <a:r>
              <a:rPr lang="es-ES" sz="1600" dirty="0" err="1">
                <a:solidFill>
                  <a:schemeClr val="accent2">
                    <a:lumMod val="75000"/>
                  </a:schemeClr>
                </a:solidFill>
              </a:rPr>
              <a:t>distribution</a:t>
            </a:r>
            <a:r>
              <a:rPr lang="es-ES" sz="1600" dirty="0">
                <a:solidFill>
                  <a:schemeClr val="accent2">
                    <a:lumMod val="75000"/>
                  </a:schemeClr>
                </a:solidFill>
              </a:rPr>
              <a:t> </a:t>
            </a:r>
            <a:r>
              <a:rPr lang="es-ES" sz="1600" dirty="0" err="1">
                <a:solidFill>
                  <a:schemeClr val="accent2">
                    <a:lumMod val="75000"/>
                  </a:schemeClr>
                </a:solidFill>
              </a:rPr>
              <a:t>of</a:t>
            </a:r>
            <a:r>
              <a:rPr lang="es-ES" sz="1600" dirty="0">
                <a:solidFill>
                  <a:schemeClr val="accent2">
                    <a:lumMod val="75000"/>
                  </a:schemeClr>
                </a:solidFill>
              </a:rPr>
              <a:t> </a:t>
            </a:r>
            <a:r>
              <a:rPr lang="es-ES" sz="1600" dirty="0" err="1">
                <a:solidFill>
                  <a:schemeClr val="accent2">
                    <a:lumMod val="75000"/>
                  </a:schemeClr>
                </a:solidFill>
              </a:rPr>
              <a:t>cheese</a:t>
            </a:r>
            <a:r>
              <a:rPr lang="es-ES" sz="1600" dirty="0">
                <a:solidFill>
                  <a:schemeClr val="accent2">
                    <a:lumMod val="75000"/>
                  </a:schemeClr>
                </a:solidFill>
              </a:rPr>
              <a:t> </a:t>
            </a:r>
            <a:r>
              <a:rPr lang="es-ES" sz="1600" dirty="0" err="1">
                <a:solidFill>
                  <a:schemeClr val="accent2">
                    <a:lumMod val="75000"/>
                  </a:schemeClr>
                </a:solidFill>
              </a:rPr>
              <a:t>production</a:t>
            </a:r>
            <a:r>
              <a:rPr lang="es-ES" sz="1600" dirty="0">
                <a:solidFill>
                  <a:schemeClr val="accent2">
                    <a:lumMod val="75000"/>
                  </a:schemeClr>
                </a:solidFill>
              </a:rPr>
              <a:t> </a:t>
            </a:r>
            <a:r>
              <a:rPr lang="es-ES" sz="1600" dirty="0" err="1">
                <a:solidFill>
                  <a:schemeClr val="accent2">
                    <a:lumMod val="75000"/>
                  </a:schemeClr>
                </a:solidFill>
              </a:rPr>
              <a:t>by</a:t>
            </a:r>
            <a:r>
              <a:rPr lang="es-ES" sz="1600" dirty="0">
                <a:solidFill>
                  <a:schemeClr val="accent2">
                    <a:lumMod val="75000"/>
                  </a:schemeClr>
                </a:solidFill>
              </a:rPr>
              <a:t> country </a:t>
            </a:r>
            <a:r>
              <a:rPr lang="es-ES" sz="1600" dirty="0" err="1">
                <a:solidFill>
                  <a:schemeClr val="accent2">
                    <a:lumMod val="75000"/>
                  </a:schemeClr>
                </a:solidFill>
              </a:rPr>
              <a:t>is</a:t>
            </a:r>
            <a:r>
              <a:rPr lang="es-ES" sz="1600" dirty="0">
                <a:solidFill>
                  <a:schemeClr val="accent2">
                    <a:lumMod val="75000"/>
                  </a:schemeClr>
                </a:solidFill>
              </a:rPr>
              <a:t> </a:t>
            </a:r>
            <a:r>
              <a:rPr lang="es-ES" sz="1600" dirty="0" err="1">
                <a:solidFill>
                  <a:schemeClr val="accent2">
                    <a:lumMod val="75000"/>
                  </a:schemeClr>
                </a:solidFill>
              </a:rPr>
              <a:t>important</a:t>
            </a:r>
            <a:r>
              <a:rPr lang="es-ES" sz="1600" dirty="0">
                <a:solidFill>
                  <a:schemeClr val="accent2">
                    <a:lumMod val="75000"/>
                  </a:schemeClr>
                </a:solidFill>
              </a:rPr>
              <a:t> </a:t>
            </a:r>
            <a:r>
              <a:rPr lang="es-ES" sz="1600" dirty="0" err="1">
                <a:solidFill>
                  <a:schemeClr val="accent2">
                    <a:lumMod val="75000"/>
                  </a:schemeClr>
                </a:solidFill>
              </a:rPr>
              <a:t>to</a:t>
            </a:r>
            <a:r>
              <a:rPr lang="es-ES" sz="1600" dirty="0">
                <a:solidFill>
                  <a:schemeClr val="accent2">
                    <a:lumMod val="75000"/>
                  </a:schemeClr>
                </a:solidFill>
              </a:rPr>
              <a:t> </a:t>
            </a:r>
            <a:r>
              <a:rPr lang="es-ES" sz="1600" dirty="0" err="1">
                <a:solidFill>
                  <a:schemeClr val="accent2">
                    <a:lumMod val="75000"/>
                  </a:schemeClr>
                </a:solidFill>
              </a:rPr>
              <a:t>understand</a:t>
            </a:r>
            <a:r>
              <a:rPr lang="es-ES" sz="1600" dirty="0">
                <a:solidFill>
                  <a:schemeClr val="accent2">
                    <a:lumMod val="75000"/>
                  </a:schemeClr>
                </a:solidFill>
              </a:rPr>
              <a:t> </a:t>
            </a:r>
            <a:r>
              <a:rPr lang="es-ES" sz="1600" dirty="0" err="1">
                <a:solidFill>
                  <a:schemeClr val="accent2">
                    <a:lumMod val="75000"/>
                  </a:schemeClr>
                </a:solidFill>
              </a:rPr>
              <a:t>which</a:t>
            </a:r>
            <a:r>
              <a:rPr lang="es-ES" sz="1600" dirty="0">
                <a:solidFill>
                  <a:schemeClr val="accent2">
                    <a:lumMod val="75000"/>
                  </a:schemeClr>
                </a:solidFill>
              </a:rPr>
              <a:t> are </a:t>
            </a:r>
            <a:r>
              <a:rPr lang="es-ES" sz="1600" dirty="0" err="1">
                <a:solidFill>
                  <a:schemeClr val="accent2">
                    <a:lumMod val="75000"/>
                  </a:schemeClr>
                </a:solidFill>
              </a:rPr>
              <a:t>the</a:t>
            </a:r>
            <a:r>
              <a:rPr lang="es-ES" sz="1600" dirty="0">
                <a:solidFill>
                  <a:schemeClr val="accent2">
                    <a:lumMod val="75000"/>
                  </a:schemeClr>
                </a:solidFill>
              </a:rPr>
              <a:t> </a:t>
            </a:r>
            <a:r>
              <a:rPr lang="es-ES" sz="1600" dirty="0" err="1">
                <a:solidFill>
                  <a:schemeClr val="accent2">
                    <a:lumMod val="75000"/>
                  </a:schemeClr>
                </a:solidFill>
              </a:rPr>
              <a:t>producing</a:t>
            </a:r>
            <a:r>
              <a:rPr lang="es-ES" sz="1600" dirty="0">
                <a:solidFill>
                  <a:schemeClr val="accent2">
                    <a:lumMod val="75000"/>
                  </a:schemeClr>
                </a:solidFill>
              </a:rPr>
              <a:t> </a:t>
            </a:r>
            <a:r>
              <a:rPr lang="es-ES" sz="1600" dirty="0" err="1">
                <a:solidFill>
                  <a:schemeClr val="accent2">
                    <a:lumMod val="75000"/>
                  </a:schemeClr>
                </a:solidFill>
              </a:rPr>
              <a:t>countries</a:t>
            </a:r>
            <a:r>
              <a:rPr lang="es-ES" sz="1600" dirty="0">
                <a:solidFill>
                  <a:schemeClr val="accent2">
                    <a:lumMod val="75000"/>
                  </a:schemeClr>
                </a:solidFill>
              </a:rPr>
              <a:t> and </a:t>
            </a:r>
            <a:r>
              <a:rPr lang="es-ES" sz="1600" dirty="0" err="1">
                <a:solidFill>
                  <a:schemeClr val="accent2">
                    <a:lumMod val="75000"/>
                  </a:schemeClr>
                </a:solidFill>
              </a:rPr>
              <a:t>type</a:t>
            </a:r>
            <a:r>
              <a:rPr lang="es-ES" sz="1600" dirty="0">
                <a:solidFill>
                  <a:schemeClr val="accent2">
                    <a:lumMod val="75000"/>
                  </a:schemeClr>
                </a:solidFill>
              </a:rPr>
              <a:t> </a:t>
            </a:r>
            <a:r>
              <a:rPr lang="es-ES" sz="1600" dirty="0" err="1">
                <a:solidFill>
                  <a:schemeClr val="accent2">
                    <a:lumMod val="75000"/>
                  </a:schemeClr>
                </a:solidFill>
              </a:rPr>
              <a:t>of</a:t>
            </a:r>
            <a:r>
              <a:rPr lang="es-ES" sz="1600" dirty="0">
                <a:solidFill>
                  <a:schemeClr val="accent2">
                    <a:lumMod val="75000"/>
                  </a:schemeClr>
                </a:solidFill>
              </a:rPr>
              <a:t> </a:t>
            </a:r>
            <a:r>
              <a:rPr lang="es-ES" sz="1600" dirty="0" err="1">
                <a:solidFill>
                  <a:schemeClr val="accent2">
                    <a:lumMod val="75000"/>
                  </a:schemeClr>
                </a:solidFill>
              </a:rPr>
              <a:t>production</a:t>
            </a:r>
            <a:r>
              <a:rPr lang="es-ES" sz="1600" dirty="0">
                <a:solidFill>
                  <a:schemeClr val="accent2">
                    <a:lumMod val="75000"/>
                  </a:schemeClr>
                </a:solidFill>
              </a:rPr>
              <a:t>.</a:t>
            </a:r>
          </a:p>
          <a:p>
            <a:endParaRPr lang="es-ES" sz="1600" dirty="0"/>
          </a:p>
          <a:p>
            <a:r>
              <a:rPr lang="es-ES" sz="1600" b="1" dirty="0">
                <a:solidFill>
                  <a:schemeClr val="accent2">
                    <a:lumMod val="75000"/>
                  </a:schemeClr>
                </a:solidFill>
              </a:rPr>
              <a:t>TASK</a:t>
            </a:r>
          </a:p>
          <a:p>
            <a:r>
              <a:rPr lang="en-US" sz="1600" dirty="0">
                <a:solidFill>
                  <a:schemeClr val="accent2">
                    <a:lumMod val="75000"/>
                  </a:schemeClr>
                </a:solidFill>
              </a:rPr>
              <a:t>Using Tableau, determine the data of the selected dataset, using filters to highlight the main ones.</a:t>
            </a:r>
            <a:endParaRPr lang="es-ES" sz="1600" dirty="0">
              <a:solidFill>
                <a:schemeClr val="accent2">
                  <a:lumMod val="75000"/>
                </a:schemeClr>
              </a:solidFill>
            </a:endParaRPr>
          </a:p>
        </p:txBody>
      </p:sp>
    </p:spTree>
    <p:extLst>
      <p:ext uri="{BB962C8B-B14F-4D97-AF65-F5344CB8AC3E}">
        <p14:creationId xmlns:p14="http://schemas.microsoft.com/office/powerpoint/2010/main" val="5279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6BDB890-13FD-EE09-A9B4-60A6400B5C88}"/>
              </a:ext>
            </a:extLst>
          </p:cNvPr>
          <p:cNvSpPr txBox="1"/>
          <p:nvPr/>
        </p:nvSpPr>
        <p:spPr>
          <a:xfrm>
            <a:off x="587478" y="457201"/>
            <a:ext cx="10857270" cy="646331"/>
          </a:xfrm>
          <a:prstGeom prst="rect">
            <a:avLst/>
          </a:prstGeom>
          <a:noFill/>
        </p:spPr>
        <p:txBody>
          <a:bodyPr wrap="square" rtlCol="0">
            <a:spAutoFit/>
          </a:bodyPr>
          <a:lstStyle/>
          <a:p>
            <a:pPr algn="ctr"/>
            <a:r>
              <a:rPr lang="en-US" sz="3600" b="1" spc="-50" dirty="0">
                <a:solidFill>
                  <a:schemeClr val="accent2">
                    <a:lumMod val="75000"/>
                  </a:schemeClr>
                </a:solidFill>
                <a:latin typeface="+mj-lt"/>
                <a:ea typeface="+mj-ea"/>
                <a:cs typeface="+mj-cs"/>
              </a:rPr>
              <a:t>TYPES OF CHEESE</a:t>
            </a:r>
            <a:endParaRPr lang="es-ES" sz="3600" b="1" spc="-50" dirty="0">
              <a:solidFill>
                <a:schemeClr val="accent2">
                  <a:lumMod val="75000"/>
                </a:schemeClr>
              </a:solidFill>
              <a:latin typeface="+mj-lt"/>
              <a:ea typeface="+mj-ea"/>
              <a:cs typeface="+mj-cs"/>
            </a:endParaRPr>
          </a:p>
        </p:txBody>
      </p:sp>
      <p:sp>
        <p:nvSpPr>
          <p:cNvPr id="9" name="CuadroTexto 8">
            <a:extLst>
              <a:ext uri="{FF2B5EF4-FFF2-40B4-BE49-F238E27FC236}">
                <a16:creationId xmlns:a16="http://schemas.microsoft.com/office/drawing/2014/main" id="{3AA70964-EF2D-D6B6-689E-B3BE699D98F9}"/>
              </a:ext>
            </a:extLst>
          </p:cNvPr>
          <p:cNvSpPr txBox="1"/>
          <p:nvPr/>
        </p:nvSpPr>
        <p:spPr>
          <a:xfrm>
            <a:off x="7388942" y="1384041"/>
            <a:ext cx="4449096" cy="5016758"/>
          </a:xfrm>
          <a:prstGeom prst="rect">
            <a:avLst/>
          </a:prstGeom>
          <a:noFill/>
        </p:spPr>
        <p:txBody>
          <a:bodyPr wrap="square" rtlCol="0">
            <a:spAutoFit/>
          </a:bodyPr>
          <a:lstStyle/>
          <a:p>
            <a:r>
              <a:rPr lang="en-US" sz="1600" b="1" u="sng" dirty="0">
                <a:solidFill>
                  <a:srgbClr val="00B050"/>
                </a:solidFill>
              </a:rPr>
              <a:t>Question: </a:t>
            </a:r>
            <a:r>
              <a:rPr lang="en-US" sz="1600" b="1" dirty="0">
                <a:solidFill>
                  <a:srgbClr val="00B050"/>
                </a:solidFill>
              </a:rPr>
              <a:t>What are the most produced types of cheese in the world?</a:t>
            </a:r>
          </a:p>
          <a:p>
            <a:endParaRPr lang="en-US" sz="1600" dirty="0">
              <a:solidFill>
                <a:schemeClr val="accent2">
                  <a:lumMod val="75000"/>
                </a:schemeClr>
              </a:solidFill>
            </a:endParaRPr>
          </a:p>
          <a:p>
            <a:r>
              <a:rPr lang="en-US" sz="1600" b="1" dirty="0">
                <a:solidFill>
                  <a:schemeClr val="accent2">
                    <a:lumMod val="75000"/>
                  </a:schemeClr>
                </a:solidFill>
              </a:rPr>
              <a:t>SITUATION</a:t>
            </a:r>
          </a:p>
          <a:p>
            <a:r>
              <a:rPr lang="en-US" sz="1600" dirty="0">
                <a:solidFill>
                  <a:schemeClr val="accent2">
                    <a:lumMod val="75000"/>
                  </a:schemeClr>
                </a:solidFill>
              </a:rPr>
              <a:t>The distribution of production by types of cheese is important to understand which cheeses are produced and to be able to visualize subsequent analyses.</a:t>
            </a:r>
          </a:p>
          <a:p>
            <a:endParaRPr lang="en-US" sz="1600" dirty="0">
              <a:solidFill>
                <a:schemeClr val="accent2">
                  <a:lumMod val="75000"/>
                </a:schemeClr>
              </a:solidFill>
            </a:endParaRPr>
          </a:p>
          <a:p>
            <a:r>
              <a:rPr lang="en-US" sz="1600" b="1" dirty="0">
                <a:solidFill>
                  <a:schemeClr val="accent2">
                    <a:lumMod val="75000"/>
                  </a:schemeClr>
                </a:solidFill>
              </a:rPr>
              <a:t>TASK</a:t>
            </a:r>
          </a:p>
          <a:p>
            <a:r>
              <a:rPr lang="en-US" sz="1600" dirty="0">
                <a:solidFill>
                  <a:schemeClr val="accent2">
                    <a:lumMod val="75000"/>
                  </a:schemeClr>
                </a:solidFill>
              </a:rPr>
              <a:t>Visualize the distribution of production of each type of cheese.</a:t>
            </a:r>
          </a:p>
          <a:p>
            <a:endParaRPr lang="en-US" sz="1600" dirty="0">
              <a:solidFill>
                <a:schemeClr val="accent2">
                  <a:lumMod val="75000"/>
                </a:schemeClr>
              </a:solidFill>
            </a:endParaRPr>
          </a:p>
          <a:p>
            <a:r>
              <a:rPr lang="en-US" sz="1600" b="1" dirty="0">
                <a:solidFill>
                  <a:schemeClr val="accent2">
                    <a:lumMod val="75000"/>
                  </a:schemeClr>
                </a:solidFill>
              </a:rPr>
              <a:t>ACTION</a:t>
            </a:r>
          </a:p>
          <a:p>
            <a:r>
              <a:rPr lang="en-US" sz="1600" dirty="0">
                <a:solidFill>
                  <a:schemeClr val="accent2">
                    <a:lumMod val="75000"/>
                  </a:schemeClr>
                </a:solidFill>
              </a:rPr>
              <a:t>Build a graph to analyze the production percentage of each cheese.</a:t>
            </a:r>
          </a:p>
          <a:p>
            <a:endParaRPr lang="en-US" sz="1600" dirty="0">
              <a:solidFill>
                <a:schemeClr val="accent2">
                  <a:lumMod val="75000"/>
                </a:schemeClr>
              </a:solidFill>
            </a:endParaRPr>
          </a:p>
          <a:p>
            <a:r>
              <a:rPr lang="en-US" sz="1600" b="1" dirty="0">
                <a:solidFill>
                  <a:schemeClr val="accent2">
                    <a:lumMod val="75000"/>
                  </a:schemeClr>
                </a:solidFill>
              </a:rPr>
              <a:t>RESULT</a:t>
            </a:r>
          </a:p>
          <a:p>
            <a:r>
              <a:rPr lang="en-US" sz="1600" dirty="0">
                <a:solidFill>
                  <a:schemeClr val="accent2">
                    <a:lumMod val="75000"/>
                  </a:schemeClr>
                </a:solidFill>
              </a:rPr>
              <a:t>We can see that the types of cheese that are most produced are Blue, Cheddar and Brie.</a:t>
            </a:r>
            <a:endParaRPr lang="es-ES" sz="1600" dirty="0">
              <a:solidFill>
                <a:schemeClr val="accent2">
                  <a:lumMod val="75000"/>
                </a:schemeClr>
              </a:solidFill>
            </a:endParaRPr>
          </a:p>
        </p:txBody>
      </p:sp>
      <p:pic>
        <p:nvPicPr>
          <p:cNvPr id="6" name="Imagen 5">
            <a:extLst>
              <a:ext uri="{FF2B5EF4-FFF2-40B4-BE49-F238E27FC236}">
                <a16:creationId xmlns:a16="http://schemas.microsoft.com/office/drawing/2014/main" id="{5F29399A-0F9F-FFB9-2523-A48598B0363C}"/>
              </a:ext>
            </a:extLst>
          </p:cNvPr>
          <p:cNvPicPr>
            <a:picLocks noChangeAspect="1"/>
          </p:cNvPicPr>
          <p:nvPr/>
        </p:nvPicPr>
        <p:blipFill>
          <a:blip r:embed="rId2"/>
          <a:stretch>
            <a:fillRect/>
          </a:stretch>
        </p:blipFill>
        <p:spPr>
          <a:xfrm>
            <a:off x="353962" y="1430593"/>
            <a:ext cx="7034980" cy="5155263"/>
          </a:xfrm>
          <a:prstGeom prst="rect">
            <a:avLst/>
          </a:prstGeom>
        </p:spPr>
      </p:pic>
    </p:spTree>
    <p:extLst>
      <p:ext uri="{BB962C8B-B14F-4D97-AF65-F5344CB8AC3E}">
        <p14:creationId xmlns:p14="http://schemas.microsoft.com/office/powerpoint/2010/main" val="1773034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6BDB890-13FD-EE09-A9B4-60A6400B5C88}"/>
              </a:ext>
            </a:extLst>
          </p:cNvPr>
          <p:cNvSpPr txBox="1"/>
          <p:nvPr/>
        </p:nvSpPr>
        <p:spPr>
          <a:xfrm>
            <a:off x="884904" y="457201"/>
            <a:ext cx="10559844" cy="646331"/>
          </a:xfrm>
          <a:prstGeom prst="rect">
            <a:avLst/>
          </a:prstGeom>
          <a:noFill/>
        </p:spPr>
        <p:txBody>
          <a:bodyPr wrap="square" rtlCol="0">
            <a:spAutoFit/>
          </a:bodyPr>
          <a:lstStyle/>
          <a:p>
            <a:pPr algn="ctr"/>
            <a:r>
              <a:rPr lang="en-US" sz="3600" b="1" spc="-50" dirty="0">
                <a:solidFill>
                  <a:schemeClr val="accent2">
                    <a:lumMod val="75000"/>
                  </a:schemeClr>
                </a:solidFill>
                <a:latin typeface="+mj-lt"/>
                <a:ea typeface="+mj-ea"/>
                <a:cs typeface="+mj-cs"/>
              </a:rPr>
              <a:t>WHAT HAPPENS WITH THE VEGETARIAN CHEESES?</a:t>
            </a:r>
            <a:endParaRPr lang="es-ES" sz="3600" b="1" spc="-50" dirty="0">
              <a:solidFill>
                <a:schemeClr val="accent2">
                  <a:lumMod val="75000"/>
                </a:schemeClr>
              </a:solidFill>
              <a:latin typeface="+mj-lt"/>
              <a:ea typeface="+mj-ea"/>
              <a:cs typeface="+mj-cs"/>
            </a:endParaRPr>
          </a:p>
        </p:txBody>
      </p:sp>
      <p:sp>
        <p:nvSpPr>
          <p:cNvPr id="3" name="CuadroTexto 2">
            <a:extLst>
              <a:ext uri="{FF2B5EF4-FFF2-40B4-BE49-F238E27FC236}">
                <a16:creationId xmlns:a16="http://schemas.microsoft.com/office/drawing/2014/main" id="{2A4ECE8E-ED4C-4315-305A-EC82D1D87147}"/>
              </a:ext>
            </a:extLst>
          </p:cNvPr>
          <p:cNvSpPr txBox="1"/>
          <p:nvPr/>
        </p:nvSpPr>
        <p:spPr>
          <a:xfrm>
            <a:off x="319551" y="1252315"/>
            <a:ext cx="4218303" cy="2600712"/>
          </a:xfrm>
          <a:prstGeom prst="rect">
            <a:avLst/>
          </a:prstGeom>
          <a:noFill/>
        </p:spPr>
        <p:txBody>
          <a:bodyPr wrap="square" rtlCol="0">
            <a:spAutoFit/>
          </a:bodyPr>
          <a:lstStyle/>
          <a:p>
            <a:r>
              <a:rPr lang="en-US" sz="1600" b="1" dirty="0">
                <a:solidFill>
                  <a:schemeClr val="accent2">
                    <a:lumMod val="75000"/>
                  </a:schemeClr>
                </a:solidFill>
              </a:rPr>
              <a:t>SITUATION</a:t>
            </a:r>
          </a:p>
          <a:p>
            <a:r>
              <a:rPr lang="en-US" sz="1600" dirty="0">
                <a:solidFill>
                  <a:schemeClr val="accent2">
                    <a:lumMod val="75000"/>
                  </a:schemeClr>
                </a:solidFill>
              </a:rPr>
              <a:t>Currently, vegetarian cheeses are being produced due to the boom in demand for organic and vegetarian products.</a:t>
            </a:r>
          </a:p>
          <a:p>
            <a:endParaRPr lang="en-US" sz="1600" dirty="0">
              <a:solidFill>
                <a:schemeClr val="accent2">
                  <a:lumMod val="75000"/>
                </a:schemeClr>
              </a:solidFill>
            </a:endParaRPr>
          </a:p>
          <a:p>
            <a:r>
              <a:rPr lang="en-US" sz="1600" b="1" dirty="0">
                <a:solidFill>
                  <a:schemeClr val="accent2">
                    <a:lumMod val="75000"/>
                  </a:schemeClr>
                </a:solidFill>
              </a:rPr>
              <a:t>TASK</a:t>
            </a:r>
          </a:p>
          <a:p>
            <a:r>
              <a:rPr lang="en-US" sz="1600" dirty="0">
                <a:solidFill>
                  <a:schemeClr val="accent2">
                    <a:lumMod val="75000"/>
                  </a:schemeClr>
                </a:solidFill>
              </a:rPr>
              <a:t>Visualize the distribution of the production of vegetarian cheeses.</a:t>
            </a:r>
          </a:p>
          <a:p>
            <a:endParaRPr lang="en-US" sz="1700" b="1" dirty="0">
              <a:solidFill>
                <a:schemeClr val="accent2">
                  <a:lumMod val="75000"/>
                </a:schemeClr>
              </a:solidFill>
            </a:endParaRPr>
          </a:p>
          <a:p>
            <a:endParaRPr lang="en-US" dirty="0"/>
          </a:p>
        </p:txBody>
      </p:sp>
      <p:sp>
        <p:nvSpPr>
          <p:cNvPr id="4" name="CuadroTexto 3">
            <a:extLst>
              <a:ext uri="{FF2B5EF4-FFF2-40B4-BE49-F238E27FC236}">
                <a16:creationId xmlns:a16="http://schemas.microsoft.com/office/drawing/2014/main" id="{2748E7D0-E69F-71E9-B687-B67A869B0F25}"/>
              </a:ext>
            </a:extLst>
          </p:cNvPr>
          <p:cNvSpPr txBox="1"/>
          <p:nvPr/>
        </p:nvSpPr>
        <p:spPr>
          <a:xfrm>
            <a:off x="6096001" y="4120664"/>
            <a:ext cx="5776450" cy="2585323"/>
          </a:xfrm>
          <a:prstGeom prst="rect">
            <a:avLst/>
          </a:prstGeom>
          <a:noFill/>
        </p:spPr>
        <p:txBody>
          <a:bodyPr wrap="square" rtlCol="0">
            <a:spAutoFit/>
          </a:bodyPr>
          <a:lstStyle/>
          <a:p>
            <a:r>
              <a:rPr lang="en-US" sz="1600" b="1" dirty="0">
                <a:solidFill>
                  <a:schemeClr val="accent2">
                    <a:lumMod val="75000"/>
                  </a:schemeClr>
                </a:solidFill>
              </a:rPr>
              <a:t>ACTION</a:t>
            </a:r>
          </a:p>
          <a:p>
            <a:r>
              <a:rPr lang="en-US" sz="1600" dirty="0">
                <a:solidFill>
                  <a:schemeClr val="accent2">
                    <a:lumMod val="75000"/>
                  </a:schemeClr>
                </a:solidFill>
              </a:rPr>
              <a:t>Build three graphs to understand how this production is distributed.</a:t>
            </a:r>
          </a:p>
          <a:p>
            <a:endParaRPr lang="en-US" sz="1600" dirty="0">
              <a:solidFill>
                <a:schemeClr val="accent2">
                  <a:lumMod val="75000"/>
                </a:schemeClr>
              </a:solidFill>
            </a:endParaRPr>
          </a:p>
          <a:p>
            <a:r>
              <a:rPr lang="en-US" sz="1600" b="1" dirty="0">
                <a:solidFill>
                  <a:schemeClr val="accent2">
                    <a:lumMod val="75000"/>
                  </a:schemeClr>
                </a:solidFill>
              </a:rPr>
              <a:t>RESULT</a:t>
            </a:r>
          </a:p>
          <a:p>
            <a:r>
              <a:rPr lang="en-US" sz="1600" dirty="0">
                <a:solidFill>
                  <a:schemeClr val="accent2">
                    <a:lumMod val="75000"/>
                  </a:schemeClr>
                </a:solidFill>
              </a:rPr>
              <a:t>We can see that the largest production of vegetarian cheeses is in the United States, and that in France and Italy, the distribution is lower and the classic production tends to be preserved.</a:t>
            </a:r>
          </a:p>
          <a:p>
            <a:endParaRPr lang="en-US" sz="1700" dirty="0">
              <a:solidFill>
                <a:schemeClr val="accent2">
                  <a:lumMod val="75000"/>
                </a:schemeClr>
              </a:solidFill>
            </a:endParaRPr>
          </a:p>
          <a:p>
            <a:endParaRPr lang="es-ES" sz="1700" dirty="0">
              <a:solidFill>
                <a:schemeClr val="accent2">
                  <a:lumMod val="75000"/>
                </a:schemeClr>
              </a:solidFill>
            </a:endParaRPr>
          </a:p>
        </p:txBody>
      </p:sp>
      <p:pic>
        <p:nvPicPr>
          <p:cNvPr id="6" name="Imagen 5">
            <a:extLst>
              <a:ext uri="{FF2B5EF4-FFF2-40B4-BE49-F238E27FC236}">
                <a16:creationId xmlns:a16="http://schemas.microsoft.com/office/drawing/2014/main" id="{9AB5FB6D-0D47-E5D5-72F6-A7D829E576A8}"/>
              </a:ext>
            </a:extLst>
          </p:cNvPr>
          <p:cNvPicPr>
            <a:picLocks noChangeAspect="1"/>
          </p:cNvPicPr>
          <p:nvPr/>
        </p:nvPicPr>
        <p:blipFill>
          <a:blip r:embed="rId2"/>
          <a:stretch>
            <a:fillRect/>
          </a:stretch>
        </p:blipFill>
        <p:spPr>
          <a:xfrm>
            <a:off x="4537854" y="1252314"/>
            <a:ext cx="2074072" cy="1807259"/>
          </a:xfrm>
          <a:prstGeom prst="rect">
            <a:avLst/>
          </a:prstGeom>
        </p:spPr>
      </p:pic>
      <p:pic>
        <p:nvPicPr>
          <p:cNvPr id="10" name="Imagen 9">
            <a:extLst>
              <a:ext uri="{FF2B5EF4-FFF2-40B4-BE49-F238E27FC236}">
                <a16:creationId xmlns:a16="http://schemas.microsoft.com/office/drawing/2014/main" id="{B2570828-055F-66A2-595A-0F1E89B9C547}"/>
              </a:ext>
            </a:extLst>
          </p:cNvPr>
          <p:cNvPicPr>
            <a:picLocks noChangeAspect="1"/>
          </p:cNvPicPr>
          <p:nvPr/>
        </p:nvPicPr>
        <p:blipFill>
          <a:blip r:embed="rId3"/>
          <a:stretch>
            <a:fillRect/>
          </a:stretch>
        </p:blipFill>
        <p:spPr>
          <a:xfrm>
            <a:off x="6592529" y="1042854"/>
            <a:ext cx="4852219" cy="3142744"/>
          </a:xfrm>
          <a:prstGeom prst="rect">
            <a:avLst/>
          </a:prstGeom>
        </p:spPr>
      </p:pic>
      <p:pic>
        <p:nvPicPr>
          <p:cNvPr id="12" name="Imagen 11">
            <a:extLst>
              <a:ext uri="{FF2B5EF4-FFF2-40B4-BE49-F238E27FC236}">
                <a16:creationId xmlns:a16="http://schemas.microsoft.com/office/drawing/2014/main" id="{FFAB3B21-BBFB-9A4F-4B78-2D481E14F770}"/>
              </a:ext>
            </a:extLst>
          </p:cNvPr>
          <p:cNvPicPr>
            <a:picLocks noChangeAspect="1"/>
          </p:cNvPicPr>
          <p:nvPr/>
        </p:nvPicPr>
        <p:blipFill>
          <a:blip r:embed="rId4"/>
          <a:stretch>
            <a:fillRect/>
          </a:stretch>
        </p:blipFill>
        <p:spPr>
          <a:xfrm>
            <a:off x="435429" y="3429000"/>
            <a:ext cx="5660571" cy="3142744"/>
          </a:xfrm>
          <a:prstGeom prst="rect">
            <a:avLst/>
          </a:prstGeom>
        </p:spPr>
      </p:pic>
    </p:spTree>
    <p:extLst>
      <p:ext uri="{BB962C8B-B14F-4D97-AF65-F5344CB8AC3E}">
        <p14:creationId xmlns:p14="http://schemas.microsoft.com/office/powerpoint/2010/main" val="2605979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965DA5A-29DC-32BF-5270-4BD9674E65D5}"/>
              </a:ext>
            </a:extLst>
          </p:cNvPr>
          <p:cNvSpPr txBox="1"/>
          <p:nvPr/>
        </p:nvSpPr>
        <p:spPr>
          <a:xfrm>
            <a:off x="1828098" y="324464"/>
            <a:ext cx="5176684" cy="923330"/>
          </a:xfrm>
          <a:prstGeom prst="rect">
            <a:avLst/>
          </a:prstGeom>
          <a:noFill/>
        </p:spPr>
        <p:txBody>
          <a:bodyPr wrap="square" rtlCol="0">
            <a:spAutoFit/>
          </a:bodyPr>
          <a:lstStyle/>
          <a:p>
            <a:pPr algn="ctr"/>
            <a:r>
              <a:rPr lang="en-US" sz="3600" b="1" spc="-50" dirty="0">
                <a:solidFill>
                  <a:schemeClr val="accent2">
                    <a:lumMod val="75000"/>
                  </a:schemeClr>
                </a:solidFill>
                <a:latin typeface="+mj-lt"/>
                <a:ea typeface="+mj-ea"/>
                <a:cs typeface="+mj-cs"/>
              </a:rPr>
              <a:t>PRODUCERS</a:t>
            </a:r>
          </a:p>
          <a:p>
            <a:pPr algn="ctr"/>
            <a:endParaRPr lang="es-ES" sz="1800" b="1" spc="-50" dirty="0">
              <a:solidFill>
                <a:schemeClr val="accent2">
                  <a:lumMod val="75000"/>
                </a:schemeClr>
              </a:solidFill>
              <a:latin typeface="+mj-lt"/>
              <a:ea typeface="+mj-ea"/>
              <a:cs typeface="+mj-cs"/>
            </a:endParaRPr>
          </a:p>
        </p:txBody>
      </p:sp>
      <p:pic>
        <p:nvPicPr>
          <p:cNvPr id="3" name="Imagen 2">
            <a:extLst>
              <a:ext uri="{FF2B5EF4-FFF2-40B4-BE49-F238E27FC236}">
                <a16:creationId xmlns:a16="http://schemas.microsoft.com/office/drawing/2014/main" id="{58618903-4981-7926-6CA1-0845C1626A3C}"/>
              </a:ext>
            </a:extLst>
          </p:cNvPr>
          <p:cNvPicPr>
            <a:picLocks noChangeAspect="1"/>
          </p:cNvPicPr>
          <p:nvPr/>
        </p:nvPicPr>
        <p:blipFill>
          <a:blip r:embed="rId2"/>
          <a:stretch>
            <a:fillRect/>
          </a:stretch>
        </p:blipFill>
        <p:spPr>
          <a:xfrm>
            <a:off x="7359445" y="324464"/>
            <a:ext cx="4115794" cy="2920181"/>
          </a:xfrm>
          <a:prstGeom prst="rect">
            <a:avLst/>
          </a:prstGeom>
        </p:spPr>
      </p:pic>
      <p:pic>
        <p:nvPicPr>
          <p:cNvPr id="5" name="Imagen 4">
            <a:extLst>
              <a:ext uri="{FF2B5EF4-FFF2-40B4-BE49-F238E27FC236}">
                <a16:creationId xmlns:a16="http://schemas.microsoft.com/office/drawing/2014/main" id="{F8B05F68-7578-4ACC-E266-DE0BAF455352}"/>
              </a:ext>
            </a:extLst>
          </p:cNvPr>
          <p:cNvPicPr>
            <a:picLocks noChangeAspect="1"/>
          </p:cNvPicPr>
          <p:nvPr/>
        </p:nvPicPr>
        <p:blipFill>
          <a:blip r:embed="rId3"/>
          <a:stretch>
            <a:fillRect/>
          </a:stretch>
        </p:blipFill>
        <p:spPr>
          <a:xfrm>
            <a:off x="6482267" y="3327165"/>
            <a:ext cx="5317029" cy="3206371"/>
          </a:xfrm>
          <a:prstGeom prst="rect">
            <a:avLst/>
          </a:prstGeom>
        </p:spPr>
      </p:pic>
      <p:pic>
        <p:nvPicPr>
          <p:cNvPr id="9" name="Imagen 8">
            <a:extLst>
              <a:ext uri="{FF2B5EF4-FFF2-40B4-BE49-F238E27FC236}">
                <a16:creationId xmlns:a16="http://schemas.microsoft.com/office/drawing/2014/main" id="{D91BB3F5-F2B6-B3EE-921A-1DB98009D8A3}"/>
              </a:ext>
            </a:extLst>
          </p:cNvPr>
          <p:cNvPicPr>
            <a:picLocks noChangeAspect="1"/>
          </p:cNvPicPr>
          <p:nvPr/>
        </p:nvPicPr>
        <p:blipFill>
          <a:blip r:embed="rId4"/>
          <a:stretch>
            <a:fillRect/>
          </a:stretch>
        </p:blipFill>
        <p:spPr>
          <a:xfrm>
            <a:off x="261094" y="3052916"/>
            <a:ext cx="6124958" cy="3480620"/>
          </a:xfrm>
          <a:prstGeom prst="rect">
            <a:avLst/>
          </a:prstGeom>
        </p:spPr>
      </p:pic>
      <p:sp>
        <p:nvSpPr>
          <p:cNvPr id="12" name="CuadroTexto 11">
            <a:extLst>
              <a:ext uri="{FF2B5EF4-FFF2-40B4-BE49-F238E27FC236}">
                <a16:creationId xmlns:a16="http://schemas.microsoft.com/office/drawing/2014/main" id="{7B4358D3-DDAA-9C9E-BB02-0DF1D3AB99A5}"/>
              </a:ext>
            </a:extLst>
          </p:cNvPr>
          <p:cNvSpPr txBox="1"/>
          <p:nvPr/>
        </p:nvSpPr>
        <p:spPr>
          <a:xfrm>
            <a:off x="393829" y="1113924"/>
            <a:ext cx="6965616" cy="1815882"/>
          </a:xfrm>
          <a:prstGeom prst="rect">
            <a:avLst/>
          </a:prstGeom>
          <a:noFill/>
        </p:spPr>
        <p:txBody>
          <a:bodyPr wrap="square" rtlCol="0">
            <a:spAutoFit/>
          </a:bodyPr>
          <a:lstStyle/>
          <a:p>
            <a:r>
              <a:rPr lang="en-US" sz="1600" b="1" u="sng" dirty="0">
                <a:solidFill>
                  <a:srgbClr val="00B050"/>
                </a:solidFill>
              </a:rPr>
              <a:t>Question: </a:t>
            </a:r>
            <a:r>
              <a:rPr lang="en-US" sz="1600" b="1" dirty="0">
                <a:solidFill>
                  <a:srgbClr val="00B050"/>
                </a:solidFill>
              </a:rPr>
              <a:t>Who are the largest cheese producers in the world?</a:t>
            </a:r>
          </a:p>
          <a:p>
            <a:endParaRPr lang="en-US" sz="1600" dirty="0"/>
          </a:p>
          <a:p>
            <a:r>
              <a:rPr lang="en-US" sz="1600" dirty="0">
                <a:solidFill>
                  <a:schemeClr val="accent2">
                    <a:lumMod val="75000"/>
                  </a:schemeClr>
                </a:solidFill>
              </a:rPr>
              <a:t>To visualize who the largest producers are, three graphs are built in Tableau, and a filter is applied to determine the top ten producers and in which countries they are located.</a:t>
            </a:r>
          </a:p>
          <a:p>
            <a:r>
              <a:rPr lang="en-US" sz="1600" dirty="0">
                <a:solidFill>
                  <a:schemeClr val="accent2">
                    <a:lumMod val="75000"/>
                  </a:schemeClr>
                </a:solidFill>
              </a:rPr>
              <a:t>The largest cheese distributors are Sartori and La Maison Alexis de </a:t>
            </a:r>
            <a:r>
              <a:rPr lang="en-US" sz="1600" dirty="0" err="1">
                <a:solidFill>
                  <a:schemeClr val="accent2">
                    <a:lumMod val="75000"/>
                  </a:schemeClr>
                </a:solidFill>
              </a:rPr>
              <a:t>Portneuf</a:t>
            </a:r>
            <a:r>
              <a:rPr lang="en-US" sz="1600" dirty="0">
                <a:solidFill>
                  <a:schemeClr val="accent2">
                    <a:lumMod val="75000"/>
                  </a:schemeClr>
                </a:solidFill>
              </a:rPr>
              <a:t> Inc, and they are located in the United States and Canada.</a:t>
            </a:r>
            <a:endParaRPr lang="es-ES" sz="1600" dirty="0">
              <a:solidFill>
                <a:schemeClr val="accent2">
                  <a:lumMod val="75000"/>
                </a:schemeClr>
              </a:solidFill>
            </a:endParaRPr>
          </a:p>
        </p:txBody>
      </p:sp>
    </p:spTree>
    <p:extLst>
      <p:ext uri="{BB962C8B-B14F-4D97-AF65-F5344CB8AC3E}">
        <p14:creationId xmlns:p14="http://schemas.microsoft.com/office/powerpoint/2010/main" val="2075816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6BDB890-13FD-EE09-A9B4-60A6400B5C88}"/>
              </a:ext>
            </a:extLst>
          </p:cNvPr>
          <p:cNvSpPr txBox="1"/>
          <p:nvPr/>
        </p:nvSpPr>
        <p:spPr>
          <a:xfrm>
            <a:off x="3120191" y="380566"/>
            <a:ext cx="5762902" cy="646331"/>
          </a:xfrm>
          <a:prstGeom prst="rect">
            <a:avLst/>
          </a:prstGeom>
          <a:noFill/>
        </p:spPr>
        <p:txBody>
          <a:bodyPr wrap="square" rtlCol="0">
            <a:spAutoFit/>
          </a:bodyPr>
          <a:lstStyle/>
          <a:p>
            <a:pPr algn="ctr"/>
            <a:r>
              <a:rPr lang="en-US" sz="3600" b="1" spc="-50" dirty="0">
                <a:solidFill>
                  <a:schemeClr val="accent2">
                    <a:lumMod val="75000"/>
                  </a:schemeClr>
                </a:solidFill>
                <a:latin typeface="+mj-lt"/>
                <a:ea typeface="+mj-ea"/>
                <a:cs typeface="+mj-cs"/>
              </a:rPr>
              <a:t>CHEESE CHARACTERISTICS</a:t>
            </a:r>
            <a:endParaRPr lang="es-ES" sz="3600" b="1" spc="-50" dirty="0">
              <a:solidFill>
                <a:schemeClr val="accent2">
                  <a:lumMod val="75000"/>
                </a:schemeClr>
              </a:solidFill>
              <a:latin typeface="+mj-lt"/>
              <a:ea typeface="+mj-ea"/>
              <a:cs typeface="+mj-cs"/>
            </a:endParaRPr>
          </a:p>
        </p:txBody>
      </p:sp>
      <p:pic>
        <p:nvPicPr>
          <p:cNvPr id="4" name="Imagen 3">
            <a:extLst>
              <a:ext uri="{FF2B5EF4-FFF2-40B4-BE49-F238E27FC236}">
                <a16:creationId xmlns:a16="http://schemas.microsoft.com/office/drawing/2014/main" id="{5DDB59F2-BC95-2177-E076-70B85389E118}"/>
              </a:ext>
            </a:extLst>
          </p:cNvPr>
          <p:cNvPicPr>
            <a:picLocks noChangeAspect="1"/>
          </p:cNvPicPr>
          <p:nvPr/>
        </p:nvPicPr>
        <p:blipFill>
          <a:blip r:embed="rId2"/>
          <a:stretch>
            <a:fillRect/>
          </a:stretch>
        </p:blipFill>
        <p:spPr>
          <a:xfrm>
            <a:off x="9133691" y="1137130"/>
            <a:ext cx="2419688" cy="2293374"/>
          </a:xfrm>
          <a:prstGeom prst="rect">
            <a:avLst/>
          </a:prstGeom>
        </p:spPr>
      </p:pic>
      <p:pic>
        <p:nvPicPr>
          <p:cNvPr id="7" name="Imagen 6">
            <a:extLst>
              <a:ext uri="{FF2B5EF4-FFF2-40B4-BE49-F238E27FC236}">
                <a16:creationId xmlns:a16="http://schemas.microsoft.com/office/drawing/2014/main" id="{C2FE27EE-CD6D-2057-49D3-DBE9A4E533CB}"/>
              </a:ext>
            </a:extLst>
          </p:cNvPr>
          <p:cNvPicPr>
            <a:picLocks noChangeAspect="1"/>
          </p:cNvPicPr>
          <p:nvPr/>
        </p:nvPicPr>
        <p:blipFill>
          <a:blip r:embed="rId3"/>
          <a:stretch>
            <a:fillRect/>
          </a:stretch>
        </p:blipFill>
        <p:spPr>
          <a:xfrm>
            <a:off x="9385855" y="656342"/>
            <a:ext cx="1590897" cy="371527"/>
          </a:xfrm>
          <a:prstGeom prst="rect">
            <a:avLst/>
          </a:prstGeom>
        </p:spPr>
      </p:pic>
      <p:pic>
        <p:nvPicPr>
          <p:cNvPr id="9" name="Imagen 8">
            <a:extLst>
              <a:ext uri="{FF2B5EF4-FFF2-40B4-BE49-F238E27FC236}">
                <a16:creationId xmlns:a16="http://schemas.microsoft.com/office/drawing/2014/main" id="{6625A0C8-856F-1102-8AFB-0C1ACD1F3AA3}"/>
              </a:ext>
            </a:extLst>
          </p:cNvPr>
          <p:cNvPicPr>
            <a:picLocks noChangeAspect="1"/>
          </p:cNvPicPr>
          <p:nvPr/>
        </p:nvPicPr>
        <p:blipFill>
          <a:blip r:embed="rId4"/>
          <a:stretch>
            <a:fillRect/>
          </a:stretch>
        </p:blipFill>
        <p:spPr>
          <a:xfrm>
            <a:off x="287396" y="2580968"/>
            <a:ext cx="5039428" cy="3896466"/>
          </a:xfrm>
          <a:prstGeom prst="rect">
            <a:avLst/>
          </a:prstGeom>
        </p:spPr>
      </p:pic>
      <p:pic>
        <p:nvPicPr>
          <p:cNvPr id="13" name="Imagen 12">
            <a:extLst>
              <a:ext uri="{FF2B5EF4-FFF2-40B4-BE49-F238E27FC236}">
                <a16:creationId xmlns:a16="http://schemas.microsoft.com/office/drawing/2014/main" id="{77BDD528-6597-00FF-A5F1-2D589EB0EB47}"/>
              </a:ext>
            </a:extLst>
          </p:cNvPr>
          <p:cNvPicPr>
            <a:picLocks noChangeAspect="1"/>
          </p:cNvPicPr>
          <p:nvPr/>
        </p:nvPicPr>
        <p:blipFill>
          <a:blip r:embed="rId5"/>
          <a:stretch>
            <a:fillRect/>
          </a:stretch>
        </p:blipFill>
        <p:spPr>
          <a:xfrm>
            <a:off x="5388595" y="3274143"/>
            <a:ext cx="6516009" cy="3326216"/>
          </a:xfrm>
          <a:prstGeom prst="rect">
            <a:avLst/>
          </a:prstGeom>
        </p:spPr>
      </p:pic>
      <p:sp>
        <p:nvSpPr>
          <p:cNvPr id="15" name="CuadroTexto 14">
            <a:extLst>
              <a:ext uri="{FF2B5EF4-FFF2-40B4-BE49-F238E27FC236}">
                <a16:creationId xmlns:a16="http://schemas.microsoft.com/office/drawing/2014/main" id="{C5BE3A23-7AD1-7204-4400-6E1EE5495307}"/>
              </a:ext>
            </a:extLst>
          </p:cNvPr>
          <p:cNvSpPr txBox="1"/>
          <p:nvPr/>
        </p:nvSpPr>
        <p:spPr>
          <a:xfrm>
            <a:off x="435789" y="1026897"/>
            <a:ext cx="8207467" cy="1323439"/>
          </a:xfrm>
          <a:prstGeom prst="rect">
            <a:avLst/>
          </a:prstGeom>
          <a:noFill/>
        </p:spPr>
        <p:txBody>
          <a:bodyPr wrap="square" rtlCol="0">
            <a:spAutoFit/>
          </a:bodyPr>
          <a:lstStyle/>
          <a:p>
            <a:r>
              <a:rPr lang="en-US" sz="1600" b="1" dirty="0">
                <a:solidFill>
                  <a:srgbClr val="00B050"/>
                </a:solidFill>
              </a:rPr>
              <a:t>What are the characteristics of cheeses?</a:t>
            </a:r>
          </a:p>
          <a:p>
            <a:endParaRPr lang="en-US" sz="1600" b="1" dirty="0"/>
          </a:p>
          <a:p>
            <a:r>
              <a:rPr lang="en-US" sz="1600" b="1" dirty="0">
                <a:solidFill>
                  <a:schemeClr val="accent2">
                    <a:lumMod val="75000"/>
                  </a:schemeClr>
                </a:solidFill>
              </a:rPr>
              <a:t>SITUATION</a:t>
            </a:r>
          </a:p>
          <a:p>
            <a:r>
              <a:rPr lang="en-US" sz="1600" dirty="0">
                <a:solidFill>
                  <a:schemeClr val="accent2">
                    <a:lumMod val="75000"/>
                  </a:schemeClr>
                </a:solidFill>
              </a:rPr>
              <a:t>Cheese production is very varied, and depends on how it is done in each country and the demand for it according to its characteristics.</a:t>
            </a:r>
            <a:endParaRPr lang="es-ES" sz="1600" dirty="0">
              <a:solidFill>
                <a:schemeClr val="accent2">
                  <a:lumMod val="75000"/>
                </a:schemeClr>
              </a:solidFill>
            </a:endParaRPr>
          </a:p>
        </p:txBody>
      </p:sp>
    </p:spTree>
    <p:extLst>
      <p:ext uri="{BB962C8B-B14F-4D97-AF65-F5344CB8AC3E}">
        <p14:creationId xmlns:p14="http://schemas.microsoft.com/office/powerpoint/2010/main" val="301504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E4C9113-AA3C-E320-70F9-C182031B1C6B}"/>
              </a:ext>
            </a:extLst>
          </p:cNvPr>
          <p:cNvSpPr txBox="1"/>
          <p:nvPr/>
        </p:nvSpPr>
        <p:spPr>
          <a:xfrm>
            <a:off x="1135626" y="427705"/>
            <a:ext cx="9394722" cy="646331"/>
          </a:xfrm>
          <a:prstGeom prst="rect">
            <a:avLst/>
          </a:prstGeom>
          <a:noFill/>
        </p:spPr>
        <p:txBody>
          <a:bodyPr wrap="square" rtlCol="0">
            <a:spAutoFit/>
          </a:bodyPr>
          <a:lstStyle/>
          <a:p>
            <a:pPr algn="ctr"/>
            <a:r>
              <a:rPr lang="en-US" sz="3600" b="1" spc="-50" dirty="0">
                <a:solidFill>
                  <a:schemeClr val="accent2">
                    <a:lumMod val="75000"/>
                  </a:schemeClr>
                </a:solidFill>
                <a:latin typeface="+mj-lt"/>
                <a:ea typeface="+mj-ea"/>
                <a:cs typeface="+mj-cs"/>
              </a:rPr>
              <a:t>... MORE CHEESE   CHARACTERISTICS</a:t>
            </a:r>
            <a:endParaRPr lang="es-ES" sz="3600" b="1" spc="-50" dirty="0">
              <a:solidFill>
                <a:schemeClr val="accent2">
                  <a:lumMod val="75000"/>
                </a:schemeClr>
              </a:solidFill>
              <a:latin typeface="+mj-lt"/>
              <a:ea typeface="+mj-ea"/>
              <a:cs typeface="+mj-cs"/>
            </a:endParaRPr>
          </a:p>
        </p:txBody>
      </p:sp>
      <p:pic>
        <p:nvPicPr>
          <p:cNvPr id="4" name="Imagen 3">
            <a:extLst>
              <a:ext uri="{FF2B5EF4-FFF2-40B4-BE49-F238E27FC236}">
                <a16:creationId xmlns:a16="http://schemas.microsoft.com/office/drawing/2014/main" id="{634946EC-CD45-2A60-514B-B2FA7EF2A6DD}"/>
              </a:ext>
            </a:extLst>
          </p:cNvPr>
          <p:cNvPicPr>
            <a:picLocks noChangeAspect="1"/>
          </p:cNvPicPr>
          <p:nvPr/>
        </p:nvPicPr>
        <p:blipFill>
          <a:blip r:embed="rId2"/>
          <a:stretch>
            <a:fillRect/>
          </a:stretch>
        </p:blipFill>
        <p:spPr>
          <a:xfrm>
            <a:off x="346877" y="1074036"/>
            <a:ext cx="9050013" cy="2295845"/>
          </a:xfrm>
          <a:prstGeom prst="rect">
            <a:avLst/>
          </a:prstGeom>
        </p:spPr>
      </p:pic>
      <p:pic>
        <p:nvPicPr>
          <p:cNvPr id="8" name="Imagen 7">
            <a:extLst>
              <a:ext uri="{FF2B5EF4-FFF2-40B4-BE49-F238E27FC236}">
                <a16:creationId xmlns:a16="http://schemas.microsoft.com/office/drawing/2014/main" id="{F9CEACBD-C871-F36A-CB34-1D517D578A5E}"/>
              </a:ext>
            </a:extLst>
          </p:cNvPr>
          <p:cNvPicPr>
            <a:picLocks noChangeAspect="1"/>
          </p:cNvPicPr>
          <p:nvPr/>
        </p:nvPicPr>
        <p:blipFill>
          <a:blip r:embed="rId3"/>
          <a:stretch>
            <a:fillRect/>
          </a:stretch>
        </p:blipFill>
        <p:spPr>
          <a:xfrm>
            <a:off x="6236842" y="2580968"/>
            <a:ext cx="5608281" cy="3849327"/>
          </a:xfrm>
          <a:prstGeom prst="rect">
            <a:avLst/>
          </a:prstGeom>
        </p:spPr>
      </p:pic>
      <p:sp>
        <p:nvSpPr>
          <p:cNvPr id="10" name="CuadroTexto 9">
            <a:extLst>
              <a:ext uri="{FF2B5EF4-FFF2-40B4-BE49-F238E27FC236}">
                <a16:creationId xmlns:a16="http://schemas.microsoft.com/office/drawing/2014/main" id="{17598EE5-88DB-7C24-8B77-2CA735718B9C}"/>
              </a:ext>
            </a:extLst>
          </p:cNvPr>
          <p:cNvSpPr txBox="1"/>
          <p:nvPr/>
        </p:nvSpPr>
        <p:spPr>
          <a:xfrm>
            <a:off x="346877" y="3624838"/>
            <a:ext cx="5749123" cy="2800767"/>
          </a:xfrm>
          <a:prstGeom prst="rect">
            <a:avLst/>
          </a:prstGeom>
          <a:noFill/>
        </p:spPr>
        <p:txBody>
          <a:bodyPr wrap="square" rtlCol="0">
            <a:spAutoFit/>
          </a:bodyPr>
          <a:lstStyle/>
          <a:p>
            <a:r>
              <a:rPr lang="en-US" sz="1600" b="1" dirty="0">
                <a:solidFill>
                  <a:schemeClr val="accent2">
                    <a:lumMod val="75000"/>
                  </a:schemeClr>
                </a:solidFill>
              </a:rPr>
              <a:t>TASK</a:t>
            </a:r>
          </a:p>
          <a:p>
            <a:r>
              <a:rPr lang="en-US" sz="1600" dirty="0">
                <a:solidFill>
                  <a:schemeClr val="accent2">
                    <a:lumMod val="75000"/>
                  </a:schemeClr>
                </a:solidFill>
              </a:rPr>
              <a:t>Determine the characteristics of the main types of cheeses that are produced.</a:t>
            </a:r>
          </a:p>
          <a:p>
            <a:endParaRPr lang="en-US" sz="1600" dirty="0">
              <a:solidFill>
                <a:schemeClr val="accent2">
                  <a:lumMod val="75000"/>
                </a:schemeClr>
              </a:solidFill>
            </a:endParaRPr>
          </a:p>
          <a:p>
            <a:r>
              <a:rPr lang="en-US" sz="1600" b="1" dirty="0">
                <a:solidFill>
                  <a:schemeClr val="accent2">
                    <a:lumMod val="75000"/>
                  </a:schemeClr>
                </a:solidFill>
              </a:rPr>
              <a:t>ACTION</a:t>
            </a:r>
          </a:p>
          <a:p>
            <a:r>
              <a:rPr lang="en-US" sz="1600" dirty="0">
                <a:solidFill>
                  <a:schemeClr val="accent2">
                    <a:lumMod val="75000"/>
                  </a:schemeClr>
                </a:solidFill>
              </a:rPr>
              <a:t>Construct five graphs to determine the characteristics of the following: flavor, color, milk used, rind and aroma.</a:t>
            </a:r>
          </a:p>
          <a:p>
            <a:endParaRPr lang="en-US" sz="1600" dirty="0">
              <a:solidFill>
                <a:schemeClr val="accent2">
                  <a:lumMod val="75000"/>
                </a:schemeClr>
              </a:solidFill>
            </a:endParaRPr>
          </a:p>
          <a:p>
            <a:r>
              <a:rPr lang="en-US" sz="1600" b="1" dirty="0">
                <a:solidFill>
                  <a:schemeClr val="accent2">
                    <a:lumMod val="75000"/>
                  </a:schemeClr>
                </a:solidFill>
              </a:rPr>
              <a:t>RESULT</a:t>
            </a:r>
          </a:p>
          <a:p>
            <a:r>
              <a:rPr lang="en-US" sz="1600" dirty="0">
                <a:solidFill>
                  <a:schemeClr val="accent2">
                    <a:lumMod val="75000"/>
                  </a:schemeClr>
                </a:solidFill>
              </a:rPr>
              <a:t>From the graphs constructed we can draw conclusions about the greater production of the main types of cheese.</a:t>
            </a:r>
            <a:endParaRPr lang="es-ES" sz="1600" dirty="0">
              <a:solidFill>
                <a:schemeClr val="accent2">
                  <a:lumMod val="75000"/>
                </a:schemeClr>
              </a:solidFill>
            </a:endParaRPr>
          </a:p>
        </p:txBody>
      </p:sp>
    </p:spTree>
    <p:extLst>
      <p:ext uri="{BB962C8B-B14F-4D97-AF65-F5344CB8AC3E}">
        <p14:creationId xmlns:p14="http://schemas.microsoft.com/office/powerpoint/2010/main" val="3395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EC752AD-6554-15B8-3DF5-9E8AE83E1BEB}"/>
              </a:ext>
            </a:extLst>
          </p:cNvPr>
          <p:cNvSpPr txBox="1"/>
          <p:nvPr/>
        </p:nvSpPr>
        <p:spPr>
          <a:xfrm>
            <a:off x="481736" y="366602"/>
            <a:ext cx="8324806" cy="6832640"/>
          </a:xfrm>
          <a:prstGeom prst="rect">
            <a:avLst/>
          </a:prstGeom>
          <a:noFill/>
        </p:spPr>
        <p:txBody>
          <a:bodyPr wrap="square" rtlCol="0">
            <a:spAutoFit/>
          </a:bodyPr>
          <a:lstStyle/>
          <a:p>
            <a:r>
              <a:rPr lang="en-US" sz="2200" b="1" spc="-50" dirty="0">
                <a:solidFill>
                  <a:schemeClr val="accent2">
                    <a:lumMod val="75000"/>
                  </a:schemeClr>
                </a:solidFill>
                <a:latin typeface="+mj-lt"/>
                <a:ea typeface="+mj-ea"/>
                <a:cs typeface="+mj-cs"/>
              </a:rPr>
              <a:t>CONCLUSIONS:</a:t>
            </a:r>
          </a:p>
          <a:p>
            <a:endParaRPr lang="en-US" dirty="0"/>
          </a:p>
          <a:p>
            <a:pPr marL="285750" indent="-285750">
              <a:buFont typeface="Wingdings" panose="05000000000000000000" pitchFamily="2" charset="2"/>
              <a:buChar char="v"/>
            </a:pPr>
            <a:r>
              <a:rPr lang="en-US" sz="1600" dirty="0">
                <a:solidFill>
                  <a:schemeClr val="accent2">
                    <a:lumMod val="75000"/>
                  </a:schemeClr>
                </a:solidFill>
              </a:rPr>
              <a:t>The countries with the largest cheese production in the world are: the United States, France and Italy. The largest production companies are located in the United States, Canada and Italy.</a:t>
            </a:r>
          </a:p>
          <a:p>
            <a:endParaRPr lang="en-US" sz="1600" dirty="0">
              <a:solidFill>
                <a:schemeClr val="accent2">
                  <a:lumMod val="75000"/>
                </a:schemeClr>
              </a:solidFill>
            </a:endParaRPr>
          </a:p>
          <a:p>
            <a:pPr marL="285750" indent="-285750">
              <a:buFont typeface="Wingdings" panose="05000000000000000000" pitchFamily="2" charset="2"/>
              <a:buChar char="v"/>
            </a:pPr>
            <a:r>
              <a:rPr lang="en-US" sz="1600" dirty="0">
                <a:solidFill>
                  <a:schemeClr val="accent2">
                    <a:lumMod val="75000"/>
                  </a:schemeClr>
                </a:solidFill>
              </a:rPr>
              <a:t>The types of cheeses most produced in the world are Blue, Cheddar and Brie.</a:t>
            </a:r>
          </a:p>
          <a:p>
            <a:endParaRPr lang="en-US" sz="1600" dirty="0">
              <a:solidFill>
                <a:schemeClr val="accent2">
                  <a:lumMod val="75000"/>
                </a:schemeClr>
              </a:solidFill>
            </a:endParaRPr>
          </a:p>
          <a:p>
            <a:pPr marL="285750" indent="-285750">
              <a:buFont typeface="Wingdings" panose="05000000000000000000" pitchFamily="2" charset="2"/>
              <a:buChar char="v"/>
            </a:pPr>
            <a:r>
              <a:rPr lang="en-US" sz="1600" dirty="0">
                <a:solidFill>
                  <a:schemeClr val="accent2">
                    <a:lumMod val="75000"/>
                  </a:schemeClr>
                </a:solidFill>
              </a:rPr>
              <a:t>There is more and more production of vegetarian cheeses in the world. They are mainly produced in the United States, Australia, Ireland and Great Britain. In France, Italy, Spain, Holland, Canada and Germany, classical cheese production is chosen and almost no vegetarian cheeses are produced.</a:t>
            </a:r>
          </a:p>
          <a:p>
            <a:pPr marL="285750" indent="-285750">
              <a:buFont typeface="Wingdings" panose="05000000000000000000" pitchFamily="2" charset="2"/>
              <a:buChar char="v"/>
            </a:pPr>
            <a:endParaRPr lang="en-US" sz="1600" dirty="0">
              <a:solidFill>
                <a:schemeClr val="accent2">
                  <a:lumMod val="75000"/>
                </a:schemeClr>
              </a:solidFill>
            </a:endParaRPr>
          </a:p>
          <a:p>
            <a:pPr marL="285750" indent="-285750">
              <a:buFont typeface="Wingdings" panose="05000000000000000000" pitchFamily="2" charset="2"/>
              <a:buChar char="v"/>
            </a:pPr>
            <a:r>
              <a:rPr lang="en-US" sz="1600" dirty="0">
                <a:solidFill>
                  <a:schemeClr val="accent2">
                    <a:lumMod val="75000"/>
                  </a:schemeClr>
                </a:solidFill>
              </a:rPr>
              <a:t> The cheese is mainly produced with cow's milk. The main aromas are: rich, strong, fresh and aromatic. The main colors are white and pale </a:t>
            </a:r>
            <a:r>
              <a:rPr lang="en-US" sz="1600" dirty="0" err="1">
                <a:solidFill>
                  <a:schemeClr val="accent2">
                    <a:lumMod val="75000"/>
                  </a:schemeClr>
                </a:solidFill>
              </a:rPr>
              <a:t>yellow.The</a:t>
            </a:r>
            <a:r>
              <a:rPr lang="en-US" sz="1600" dirty="0">
                <a:solidFill>
                  <a:schemeClr val="accent2">
                    <a:lumMod val="75000"/>
                  </a:schemeClr>
                </a:solidFill>
              </a:rPr>
              <a:t> main flavors are creamy, sweet and </a:t>
            </a:r>
            <a:r>
              <a:rPr lang="en-US" sz="1600" dirty="0" err="1">
                <a:solidFill>
                  <a:schemeClr val="accent2">
                    <a:lumMod val="75000"/>
                  </a:schemeClr>
                </a:solidFill>
              </a:rPr>
              <a:t>mil.Cheeses</a:t>
            </a:r>
            <a:r>
              <a:rPr lang="en-US" sz="1600" dirty="0">
                <a:solidFill>
                  <a:schemeClr val="accent2">
                    <a:lumMod val="75000"/>
                  </a:schemeClr>
                </a:solidFill>
              </a:rPr>
              <a:t> are mostly produced with natural rind.</a:t>
            </a:r>
          </a:p>
          <a:p>
            <a:endParaRPr lang="en-US" sz="1700" dirty="0">
              <a:solidFill>
                <a:schemeClr val="accent2">
                  <a:lumMod val="75000"/>
                </a:schemeClr>
              </a:solidFill>
            </a:endParaRPr>
          </a:p>
          <a:p>
            <a:r>
              <a:rPr lang="en-US" sz="2200" b="1" spc="-50" dirty="0">
                <a:solidFill>
                  <a:schemeClr val="accent2">
                    <a:lumMod val="75000"/>
                  </a:schemeClr>
                </a:solidFill>
                <a:latin typeface="+mj-lt"/>
                <a:ea typeface="+mj-ea"/>
                <a:cs typeface="+mj-cs"/>
              </a:rPr>
              <a:t>REFERENCES:</a:t>
            </a:r>
          </a:p>
          <a:p>
            <a:endParaRPr lang="en-US" b="1" spc="-50" dirty="0">
              <a:solidFill>
                <a:schemeClr val="accent2">
                  <a:lumMod val="75000"/>
                </a:schemeClr>
              </a:solidFill>
              <a:latin typeface="+mj-lt"/>
              <a:ea typeface="+mj-ea"/>
              <a:cs typeface="+mj-cs"/>
            </a:endParaRPr>
          </a:p>
          <a:p>
            <a:pPr marL="285750" indent="-285750">
              <a:buFont typeface="Wingdings" panose="05000000000000000000" pitchFamily="2" charset="2"/>
              <a:buChar char="v"/>
            </a:pPr>
            <a:r>
              <a:rPr lang="en-US" sz="1600" spc="-50" dirty="0">
                <a:solidFill>
                  <a:schemeClr val="accent2">
                    <a:lumMod val="75000"/>
                  </a:schemeClr>
                </a:solidFill>
                <a:latin typeface="+mj-lt"/>
                <a:ea typeface="+mj-ea"/>
                <a:cs typeface="+mj-cs"/>
              </a:rPr>
              <a:t>History of cheese:  </a:t>
            </a:r>
            <a:r>
              <a:rPr lang="en-US" sz="1600" spc="-50" dirty="0">
                <a:solidFill>
                  <a:schemeClr val="accent2">
                    <a:lumMod val="75000"/>
                  </a:schemeClr>
                </a:solidFill>
                <a:latin typeface="+mj-lt"/>
                <a:ea typeface="+mj-ea"/>
                <a:cs typeface="+mj-cs"/>
                <a:hlinkClick r:id="rId2"/>
              </a:rPr>
              <a:t>https://www.iberconseil.es/en/cheese-professionals/cheese-culture/origin-history-cheese.htm</a:t>
            </a:r>
            <a:endParaRPr lang="en-US" sz="1600" spc="-50" dirty="0">
              <a:solidFill>
                <a:schemeClr val="accent2">
                  <a:lumMod val="75000"/>
                </a:schemeClr>
              </a:solidFill>
              <a:latin typeface="+mj-lt"/>
              <a:ea typeface="+mj-ea"/>
              <a:cs typeface="+mj-cs"/>
            </a:endParaRPr>
          </a:p>
          <a:p>
            <a:pPr marL="285750" indent="-285750">
              <a:buFont typeface="Wingdings" panose="05000000000000000000" pitchFamily="2" charset="2"/>
              <a:buChar char="v"/>
            </a:pPr>
            <a:endParaRPr lang="en-US" sz="1600" b="1" spc="-50" dirty="0">
              <a:solidFill>
                <a:schemeClr val="accent2">
                  <a:lumMod val="75000"/>
                </a:schemeClr>
              </a:solidFill>
              <a:latin typeface="+mj-lt"/>
              <a:ea typeface="+mj-ea"/>
              <a:cs typeface="+mj-cs"/>
            </a:endParaRPr>
          </a:p>
          <a:p>
            <a:pPr marL="285750" indent="-285750">
              <a:buFont typeface="Wingdings" panose="05000000000000000000" pitchFamily="2" charset="2"/>
              <a:buChar char="v"/>
            </a:pPr>
            <a:r>
              <a:rPr lang="en-US" sz="1600" spc="-50" dirty="0">
                <a:solidFill>
                  <a:schemeClr val="accent2">
                    <a:lumMod val="75000"/>
                  </a:schemeClr>
                </a:solidFill>
                <a:latin typeface="+mj-lt"/>
                <a:ea typeface="+mj-ea"/>
                <a:cs typeface="+mj-cs"/>
              </a:rPr>
              <a:t>Dataset used:  </a:t>
            </a:r>
            <a:r>
              <a:rPr lang="en-US" sz="1600" spc="-50" dirty="0">
                <a:solidFill>
                  <a:schemeClr val="accent2">
                    <a:lumMod val="75000"/>
                  </a:schemeClr>
                </a:solidFill>
                <a:latin typeface="+mj-lt"/>
                <a:ea typeface="+mj-ea"/>
                <a:cs typeface="+mj-cs"/>
                <a:hlinkClick r:id="rId3"/>
              </a:rPr>
              <a:t>https://www.kaggle.com/datasets/umerhaddii/global-cheese-dataset</a:t>
            </a:r>
            <a:endParaRPr lang="en-US" sz="1600" spc="-50" dirty="0">
              <a:solidFill>
                <a:schemeClr val="accent2">
                  <a:lumMod val="75000"/>
                </a:schemeClr>
              </a:solidFill>
              <a:latin typeface="+mj-lt"/>
              <a:ea typeface="+mj-ea"/>
              <a:cs typeface="+mj-cs"/>
            </a:endParaRPr>
          </a:p>
          <a:p>
            <a:pPr marL="285750" indent="-285750">
              <a:buFont typeface="Wingdings" panose="05000000000000000000" pitchFamily="2" charset="2"/>
              <a:buChar char="v"/>
            </a:pPr>
            <a:endParaRPr lang="en-US" b="1" spc="-50" dirty="0">
              <a:solidFill>
                <a:schemeClr val="accent2">
                  <a:lumMod val="75000"/>
                </a:schemeClr>
              </a:solidFill>
              <a:latin typeface="+mj-lt"/>
              <a:ea typeface="+mj-ea"/>
              <a:cs typeface="+mj-cs"/>
            </a:endParaRPr>
          </a:p>
          <a:p>
            <a:endParaRPr lang="en-US" sz="1800" b="1" spc="-50" dirty="0">
              <a:solidFill>
                <a:schemeClr val="accent2">
                  <a:lumMod val="75000"/>
                </a:schemeClr>
              </a:solidFill>
              <a:latin typeface="+mj-lt"/>
              <a:ea typeface="+mj-ea"/>
              <a:cs typeface="+mj-cs"/>
            </a:endParaRPr>
          </a:p>
          <a:p>
            <a:endParaRPr lang="es-ES" sz="1700" dirty="0">
              <a:solidFill>
                <a:schemeClr val="accent2">
                  <a:lumMod val="75000"/>
                </a:schemeClr>
              </a:solidFill>
            </a:endParaRPr>
          </a:p>
        </p:txBody>
      </p:sp>
      <p:pic>
        <p:nvPicPr>
          <p:cNvPr id="5" name="Imagen 4" descr="Imagen que contiene queso, alimentos, tabla&#10;&#10;Descripción generada automáticamente">
            <a:extLst>
              <a:ext uri="{FF2B5EF4-FFF2-40B4-BE49-F238E27FC236}">
                <a16:creationId xmlns:a16="http://schemas.microsoft.com/office/drawing/2014/main" id="{D94DBD76-2AD2-735D-B391-DC669834A7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1235" y="4748962"/>
            <a:ext cx="2743200" cy="1714500"/>
          </a:xfrm>
          <a:prstGeom prst="rect">
            <a:avLst/>
          </a:prstGeom>
        </p:spPr>
      </p:pic>
      <p:pic>
        <p:nvPicPr>
          <p:cNvPr id="11" name="Imagen 10" descr="El rostro de queso amarillo&#10;&#10;Descripción generada automáticamente con confianza media">
            <a:extLst>
              <a:ext uri="{FF2B5EF4-FFF2-40B4-BE49-F238E27FC236}">
                <a16:creationId xmlns:a16="http://schemas.microsoft.com/office/drawing/2014/main" id="{87B6F757-914B-3484-0942-E9E602DC03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1235" y="693174"/>
            <a:ext cx="2743200" cy="1925466"/>
          </a:xfrm>
          <a:prstGeom prst="rect">
            <a:avLst/>
          </a:prstGeom>
        </p:spPr>
      </p:pic>
      <p:pic>
        <p:nvPicPr>
          <p:cNvPr id="13" name="Imagen 12" descr="Imagen que contiene alimentos, tabla, comida, pastel&#10;&#10;Descripción generada automáticamente">
            <a:extLst>
              <a:ext uri="{FF2B5EF4-FFF2-40B4-BE49-F238E27FC236}">
                <a16:creationId xmlns:a16="http://schemas.microsoft.com/office/drawing/2014/main" id="{D30D4CB4-5BF3-2B4D-DFA4-A5E203BF40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1235" y="2826551"/>
            <a:ext cx="2743200" cy="1714500"/>
          </a:xfrm>
          <a:prstGeom prst="rect">
            <a:avLst/>
          </a:prstGeom>
        </p:spPr>
      </p:pic>
    </p:spTree>
    <p:extLst>
      <p:ext uri="{BB962C8B-B14F-4D97-AF65-F5344CB8AC3E}">
        <p14:creationId xmlns:p14="http://schemas.microsoft.com/office/powerpoint/2010/main" val="2494280024"/>
      </p:ext>
    </p:extLst>
  </p:cSld>
  <p:clrMapOvr>
    <a:masterClrMapping/>
  </p:clrMapOvr>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TM03457444[[fn=Base]]</Template>
  <TotalTime>1301</TotalTime>
  <Words>659</Words>
  <Application>Microsoft Office PowerPoint</Application>
  <PresentationFormat>Panorámica</PresentationFormat>
  <Paragraphs>78</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Corbel</vt:lpstr>
      <vt:lpstr>Wingdings</vt:lpstr>
      <vt:lpstr>Base</vt:lpstr>
      <vt:lpstr> CHEESES IN THE WORLD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Lourdes Corti</dc:creator>
  <cp:lastModifiedBy>Lourdes Corti</cp:lastModifiedBy>
  <cp:revision>171</cp:revision>
  <cp:lastPrinted>2024-07-16T14:53:24Z</cp:lastPrinted>
  <dcterms:created xsi:type="dcterms:W3CDTF">2024-07-12T07:57:35Z</dcterms:created>
  <dcterms:modified xsi:type="dcterms:W3CDTF">2024-07-16T14:55:19Z</dcterms:modified>
</cp:coreProperties>
</file>