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7" r:id="rId2"/>
    <p:sldId id="258" r:id="rId3"/>
    <p:sldId id="259" r:id="rId4"/>
    <p:sldId id="263" r:id="rId5"/>
    <p:sldId id="262" r:id="rId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8" d="100"/>
          <a:sy n="78" d="100"/>
        </p:scale>
        <p:origin x="456" y="84"/>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1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0386138-BD6E-4C82-9A1E-59A82AE924AC}" type="datetime1">
              <a:rPr lang="es-ES" smtClean="0"/>
              <a:t>21/10/2019</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C33ADDF-418B-4AEE-81B9-E77B3218F8B3}" type="slidenum">
              <a:rPr lang="es-ES" smtClean="0"/>
              <a:t>‹Nº›</a:t>
            </a:fld>
            <a:endParaRPr lang="es-ES"/>
          </a:p>
        </p:txBody>
      </p:sp>
    </p:spTree>
    <p:extLst>
      <p:ext uri="{BB962C8B-B14F-4D97-AF65-F5344CB8AC3E}">
        <p14:creationId xmlns:p14="http://schemas.microsoft.com/office/powerpoint/2010/main" val="4148959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1059635-B08A-4C6A-BAEA-F69B78A1101B}" type="datetime1">
              <a:rPr lang="es-ES" noProof="0" smtClean="0"/>
              <a:t>21/10/2019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75029A-2D1E-47A5-9598-4A9AC47B3AC1}" type="slidenum">
              <a:rPr lang="es-ES" noProof="0" smtClean="0"/>
              <a:t>‹Nº›</a:t>
            </a:fld>
            <a:endParaRPr lang="es-ES" noProof="0"/>
          </a:p>
        </p:txBody>
      </p:sp>
    </p:spTree>
    <p:extLst>
      <p:ext uri="{BB962C8B-B14F-4D97-AF65-F5344CB8AC3E}">
        <p14:creationId xmlns:p14="http://schemas.microsoft.com/office/powerpoint/2010/main" val="20307704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75029A-2D1E-47A5-9598-4A9AC47B3AC1}" type="slidenum">
              <a:rPr lang="es-ES" smtClean="0"/>
              <a:t>1</a:t>
            </a:fld>
            <a:endParaRPr lang="es-ES"/>
          </a:p>
        </p:txBody>
      </p:sp>
    </p:spTree>
    <p:extLst>
      <p:ext uri="{BB962C8B-B14F-4D97-AF65-F5344CB8AC3E}">
        <p14:creationId xmlns:p14="http://schemas.microsoft.com/office/powerpoint/2010/main" val="296531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75029A-2D1E-47A5-9598-4A9AC47B3AC1}" type="slidenum">
              <a:rPr lang="es-ES" smtClean="0"/>
              <a:t>2</a:t>
            </a:fld>
            <a:endParaRPr lang="es-ES"/>
          </a:p>
        </p:txBody>
      </p:sp>
    </p:spTree>
    <p:extLst>
      <p:ext uri="{BB962C8B-B14F-4D97-AF65-F5344CB8AC3E}">
        <p14:creationId xmlns:p14="http://schemas.microsoft.com/office/powerpoint/2010/main" val="2450363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75029A-2D1E-47A5-9598-4A9AC47B3AC1}" type="slidenum">
              <a:rPr lang="es-ES" smtClean="0"/>
              <a:t>3</a:t>
            </a:fld>
            <a:endParaRPr lang="es-ES"/>
          </a:p>
        </p:txBody>
      </p:sp>
    </p:spTree>
    <p:extLst>
      <p:ext uri="{BB962C8B-B14F-4D97-AF65-F5344CB8AC3E}">
        <p14:creationId xmlns:p14="http://schemas.microsoft.com/office/powerpoint/2010/main" val="220621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41400"/>
            <a:ext cx="9144000" cy="2387600"/>
          </a:xfrm>
        </p:spPr>
        <p:txBody>
          <a:bodyPr rtlCol="0" anchor="b"/>
          <a:lstStyle>
            <a:lvl1pPr algn="l">
              <a:defRPr sz="6000">
                <a:solidFill>
                  <a:schemeClr val="tx2"/>
                </a:solid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rtlCol="0"/>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B9B19A57-216D-4726-8027-78D6DF86AE57}" type="datetime1">
              <a:rPr lang="es-ES" noProof="0" smtClean="0"/>
              <a:t>21/10/2019</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248326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7307DB99-EAA6-4A45-9133-CA4DE4472099}" type="datetime1">
              <a:rPr lang="es-ES" noProof="0" smtClean="0"/>
              <a:t>21/10/2019</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631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838200"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A53B0A2-B7EB-4949-B47C-E90B14CD5AC9}" type="datetime1">
              <a:rPr lang="es-ES" noProof="0" smtClean="0"/>
              <a:t>21/10/2019</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244623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4346229-01B0-43DF-B024-0D7C4C8FFB1F}" type="datetime1">
              <a:rPr lang="es-ES" noProof="0" smtClean="0"/>
              <a:t>21/10/2019</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17024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62262"/>
          </a:xfrm>
        </p:spPr>
        <p:txBody>
          <a:bodyPr rtlCol="0" anchor="b"/>
          <a:lstStyle>
            <a:lvl1pPr>
              <a:defRPr sz="60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31850" y="4589463"/>
            <a:ext cx="10515600" cy="1500187"/>
          </a:xfrm>
        </p:spPr>
        <p:txBody>
          <a:bodyPr rtlCol="0"/>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E36F5A-C86A-4CC8-9217-9434ADBA6804}" type="datetime1">
              <a:rPr lang="es-ES" noProof="0" smtClean="0"/>
              <a:t>21/10/2019</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12336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838200" y="1825625"/>
            <a:ext cx="518160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72200" y="1825625"/>
            <a:ext cx="518160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D4D3459A-8ECF-4BAB-AC4C-64EFC244E8B9}" type="datetime1">
              <a:rPr lang="es-ES" noProof="0" smtClean="0"/>
              <a:t>21/10/2019</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15218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274638"/>
            <a:ext cx="10515600" cy="1143000"/>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31850"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hasCustomPrompt="1"/>
          </p:nvPr>
        </p:nvSpPr>
        <p:spPr>
          <a:xfrm>
            <a:off x="831850" y="2193925"/>
            <a:ext cx="515620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189663"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hasCustomPrompt="1"/>
          </p:nvPr>
        </p:nvSpPr>
        <p:spPr>
          <a:xfrm>
            <a:off x="6189663" y="2193925"/>
            <a:ext cx="5157787"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2B458C73-13A3-4E2D-9C5F-19706DF64985}" type="datetime1">
              <a:rPr lang="es-ES" noProof="0" smtClean="0"/>
              <a:t>21/10/2019</a:t>
            </a:fld>
            <a:endParaRPr lang="es-ES" noProof="0"/>
          </a:p>
        </p:txBody>
      </p:sp>
      <p:sp>
        <p:nvSpPr>
          <p:cNvPr id="8" name="Marcador de pie de página 7"/>
          <p:cNvSpPr>
            <a:spLocks noGrp="1"/>
          </p:cNvSpPr>
          <p:nvPr>
            <p:ph type="ftr" sz="quarter" idx="11"/>
          </p:nvPr>
        </p:nvSpPr>
        <p:spPr/>
        <p:txBody>
          <a:bodyPr rtlCol="0"/>
          <a:lstStyle/>
          <a:p>
            <a:pPr rtl="0"/>
            <a:r>
              <a:rPr lang="es-ES" noProof="0"/>
              <a:t>Agregar un pie de página</a:t>
            </a:r>
          </a:p>
        </p:txBody>
      </p:sp>
      <p:sp>
        <p:nvSpPr>
          <p:cNvPr id="9" name="Marcador de posición de número de diapositiva 8"/>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110092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6A3922B5-F60C-402F-9A23-91471F0006F2}" type="datetime1">
              <a:rPr lang="es-ES" noProof="0" smtClean="0"/>
              <a:t>21/10/2019</a:t>
            </a:fld>
            <a:endParaRPr lang="es-ES" noProof="0"/>
          </a:p>
        </p:txBody>
      </p:sp>
      <p:sp>
        <p:nvSpPr>
          <p:cNvPr id="4" name="Marcador de pie de página 3"/>
          <p:cNvSpPr>
            <a:spLocks noGrp="1"/>
          </p:cNvSpPr>
          <p:nvPr>
            <p:ph type="ftr" sz="quarter" idx="11"/>
          </p:nvPr>
        </p:nvSpPr>
        <p:spPr/>
        <p:txBody>
          <a:bodyPr rtlCol="0"/>
          <a:lstStyle/>
          <a:p>
            <a:pPr rtl="0"/>
            <a:r>
              <a:rPr lang="es-ES" noProof="0"/>
              <a:t>Agregar un pie de página</a:t>
            </a:r>
          </a:p>
        </p:txBody>
      </p:sp>
      <p:sp>
        <p:nvSpPr>
          <p:cNvPr id="5" name="Marcador de posición de número de diapositiva 4"/>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91840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CB720DE4-9B4E-44F2-A785-9B0AF922A209}" type="datetime1">
              <a:rPr lang="es-ES" noProof="0" smtClean="0"/>
              <a:t>21/10/2019</a:t>
            </a:fld>
            <a:endParaRPr lang="es-ES" noProof="0"/>
          </a:p>
        </p:txBody>
      </p:sp>
      <p:sp>
        <p:nvSpPr>
          <p:cNvPr id="3" name="Marcador de pie de página 2"/>
          <p:cNvSpPr>
            <a:spLocks noGrp="1"/>
          </p:cNvSpPr>
          <p:nvPr>
            <p:ph type="ftr" sz="quarter" idx="11"/>
          </p:nvPr>
        </p:nvSpPr>
        <p:spPr/>
        <p:txBody>
          <a:bodyPr rtlCol="0"/>
          <a:lstStyle/>
          <a:p>
            <a:pPr rtl="0"/>
            <a:r>
              <a:rPr lang="es-ES" noProof="0"/>
              <a:t>Agregar un pie de página</a:t>
            </a:r>
          </a:p>
        </p:txBody>
      </p:sp>
      <p:sp>
        <p:nvSpPr>
          <p:cNvPr id="4" name="Marcador de posición de número de diapositiva 3"/>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249762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589DB46B-D47B-48DB-9C65-6142E5F58CA3}" type="datetime1">
              <a:rPr lang="es-ES" noProof="0" smtClean="0"/>
              <a:t>21/10/2019</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94365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9504169D-D721-4416-9EDE-40928B9DF53A}" type="datetime1">
              <a:rPr lang="es-ES" noProof="0" smtClean="0"/>
              <a:t>21/10/2019</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062D6987-FB6D-4DB8-81B8-AD0F35E3BB5F}" type="slidenum">
              <a:rPr lang="es-ES" noProof="0" smtClean="0"/>
              <a:t>‹Nº›</a:t>
            </a:fld>
            <a:endParaRPr lang="es-ES" noProof="0"/>
          </a:p>
        </p:txBody>
      </p:sp>
    </p:spTree>
    <p:extLst>
      <p:ext uri="{BB962C8B-B14F-4D97-AF65-F5344CB8AC3E}">
        <p14:creationId xmlns:p14="http://schemas.microsoft.com/office/powerpoint/2010/main" val="252229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pPr rtl="0"/>
            <a:fld id="{54CBE884-F72A-43FA-A073-B1EA46164795}" type="datetime1">
              <a:rPr lang="es-ES" noProof="0" smtClean="0"/>
              <a:t>21/10/2019</a:t>
            </a:fld>
            <a:endParaRPr lang="es-ES" noProof="0"/>
          </a:p>
        </p:txBody>
      </p:sp>
      <p:sp>
        <p:nvSpPr>
          <p:cNvPr id="5" name="Marcador de pie de página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pPr rtl="0"/>
            <a:r>
              <a:rPr lang="es-ES" noProof="0"/>
              <a:t>Agregar un pie de página</a:t>
            </a:r>
          </a:p>
        </p:txBody>
      </p:sp>
      <p:sp>
        <p:nvSpPr>
          <p:cNvPr id="6" name="Marcador de posición de número de diapositiva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pPr rtl="0"/>
            <a:fld id="{062D6987-FB6D-4DB8-81B8-AD0F35E3BB5F}" type="slidenum">
              <a:rPr lang="es-ES" noProof="0" smtClean="0"/>
              <a:pPr rtl="0"/>
              <a:t>‹Nº›</a:t>
            </a:fld>
            <a:endParaRPr lang="es-ES" noProof="0"/>
          </a:p>
        </p:txBody>
      </p:sp>
    </p:spTree>
    <p:extLst>
      <p:ext uri="{BB962C8B-B14F-4D97-AF65-F5344CB8AC3E}">
        <p14:creationId xmlns:p14="http://schemas.microsoft.com/office/powerpoint/2010/main" val="981562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2035" y="1537252"/>
            <a:ext cx="9144000" cy="2387600"/>
          </a:xfrm>
        </p:spPr>
        <p:txBody>
          <a:bodyPr rtlCol="0"/>
          <a:lstStyle/>
          <a:p>
            <a:pPr rtl="0"/>
            <a:r>
              <a:rPr lang="es-ES" dirty="0"/>
              <a:t>Método Hamming</a:t>
            </a:r>
          </a:p>
        </p:txBody>
      </p:sp>
      <p:pic>
        <p:nvPicPr>
          <p:cNvPr id="7" name="Imagen 6">
            <a:extLst>
              <a:ext uri="{FF2B5EF4-FFF2-40B4-BE49-F238E27FC236}">
                <a16:creationId xmlns:a16="http://schemas.microsoft.com/office/drawing/2014/main" id="{7A537AAB-B298-434C-B94B-8948710BE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415" y="1695208"/>
            <a:ext cx="4534533" cy="3467584"/>
          </a:xfrm>
          <a:prstGeom prst="rect">
            <a:avLst/>
          </a:prstGeom>
        </p:spPr>
      </p:pic>
    </p:spTree>
    <p:extLst>
      <p:ext uri="{BB962C8B-B14F-4D97-AF65-F5344CB8AC3E}">
        <p14:creationId xmlns:p14="http://schemas.microsoft.com/office/powerpoint/2010/main" val="175613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Código Hamming</a:t>
            </a:r>
          </a:p>
        </p:txBody>
      </p:sp>
      <p:sp>
        <p:nvSpPr>
          <p:cNvPr id="14" name="Marcador de contenido 13"/>
          <p:cNvSpPr>
            <a:spLocks noGrp="1"/>
          </p:cNvSpPr>
          <p:nvPr>
            <p:ph idx="1"/>
          </p:nvPr>
        </p:nvSpPr>
        <p:spPr>
          <a:xfrm>
            <a:off x="838200" y="1253331"/>
            <a:ext cx="10515600" cy="4351338"/>
          </a:xfrm>
        </p:spPr>
        <p:txBody>
          <a:bodyPr rtlCol="0"/>
          <a:lstStyle/>
          <a:p>
            <a:endParaRPr lang="es-MX" dirty="0"/>
          </a:p>
          <a:p>
            <a:pPr marL="0" indent="0">
              <a:buNone/>
            </a:pPr>
            <a:r>
              <a:rPr lang="es-MX" sz="2000" dirty="0"/>
              <a:t>En el año de 1950, el profesor Richard W. Hamming (1915 - 1988) matemático Estadunidense público un artículo sobre detección de errores. </a:t>
            </a:r>
          </a:p>
          <a:p>
            <a:pPr marL="0" indent="0">
              <a:buNone/>
            </a:pPr>
            <a:r>
              <a:rPr lang="es-MX" sz="2000" dirty="0"/>
              <a:t>Esta publicación supuso el comienzo de una nueva área de investigación dentro de la teoría de la información ya que actualmente el código de Hamming tiene un papel importante en la vida cotidiana y son usados en muchos sistemas electrónicos. </a:t>
            </a:r>
            <a:endParaRPr lang="es-ES" sz="2000" dirty="0"/>
          </a:p>
        </p:txBody>
      </p:sp>
      <p:pic>
        <p:nvPicPr>
          <p:cNvPr id="3" name="Imagen 2">
            <a:extLst>
              <a:ext uri="{FF2B5EF4-FFF2-40B4-BE49-F238E27FC236}">
                <a16:creationId xmlns:a16="http://schemas.microsoft.com/office/drawing/2014/main" id="{AD568B8F-ED41-485D-B9AB-284A13D6E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524" y="3429000"/>
            <a:ext cx="4438951" cy="2947695"/>
          </a:xfrm>
          <a:prstGeom prst="rect">
            <a:avLst/>
          </a:prstGeom>
        </p:spPr>
      </p:pic>
    </p:spTree>
    <p:extLst>
      <p:ext uri="{BB962C8B-B14F-4D97-AF65-F5344CB8AC3E}">
        <p14:creationId xmlns:p14="http://schemas.microsoft.com/office/powerpoint/2010/main" val="343241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title="Diseño de título y contenido con gráfico"/>
          <p:cNvSpPr>
            <a:spLocks noGrp="1"/>
          </p:cNvSpPr>
          <p:nvPr>
            <p:ph type="title"/>
          </p:nvPr>
        </p:nvSpPr>
        <p:spPr/>
        <p:txBody>
          <a:bodyPr rtlCol="0">
            <a:normAutofit fontScale="90000"/>
          </a:bodyPr>
          <a:lstStyle/>
          <a:p>
            <a:br>
              <a:rPr lang="es-MX" dirty="0"/>
            </a:br>
            <a:r>
              <a:rPr lang="es-MX" dirty="0"/>
              <a:t> </a:t>
            </a:r>
            <a:endParaRPr lang="es-ES" dirty="0"/>
          </a:p>
        </p:txBody>
      </p:sp>
      <p:sp>
        <p:nvSpPr>
          <p:cNvPr id="3" name="Marcador de contenido 2">
            <a:extLst>
              <a:ext uri="{FF2B5EF4-FFF2-40B4-BE49-F238E27FC236}">
                <a16:creationId xmlns:a16="http://schemas.microsoft.com/office/drawing/2014/main" id="{1BD0151F-2908-493D-8AD5-421A3ED98EB4}"/>
              </a:ext>
            </a:extLst>
          </p:cNvPr>
          <p:cNvSpPr>
            <a:spLocks noGrp="1"/>
          </p:cNvSpPr>
          <p:nvPr>
            <p:ph idx="1"/>
          </p:nvPr>
        </p:nvSpPr>
        <p:spPr>
          <a:xfrm>
            <a:off x="838200" y="1547330"/>
            <a:ext cx="10515600" cy="4351338"/>
          </a:xfrm>
        </p:spPr>
        <p:txBody>
          <a:bodyPr>
            <a:normAutofit/>
          </a:bodyPr>
          <a:lstStyle/>
          <a:p>
            <a:endParaRPr lang="es-MX" dirty="0"/>
          </a:p>
          <a:p>
            <a:pPr marL="0" indent="0">
              <a:buNone/>
            </a:pPr>
            <a:r>
              <a:rPr lang="es-MX" sz="2400" dirty="0"/>
              <a:t>Antes de la llegada del código Hamming se utilizaron algunos otros códigos detectores de errores entre los más importantes podemos encontrar: </a:t>
            </a:r>
          </a:p>
          <a:p>
            <a:endParaRPr lang="es-MX" sz="2400" dirty="0"/>
          </a:p>
          <a:p>
            <a:r>
              <a:rPr lang="es-MX" sz="2400" dirty="0"/>
              <a:t> Paridad</a:t>
            </a:r>
          </a:p>
          <a:p>
            <a:endParaRPr lang="es-MX" sz="2400" dirty="0"/>
          </a:p>
          <a:p>
            <a:r>
              <a:rPr lang="es-MX" sz="2400" dirty="0"/>
              <a:t> Repetición </a:t>
            </a:r>
          </a:p>
          <a:p>
            <a:endParaRPr lang="es-MX" sz="2400" dirty="0"/>
          </a:p>
          <a:p>
            <a:r>
              <a:rPr lang="es-MX" sz="2400" dirty="0"/>
              <a:t> Dos entre cinco </a:t>
            </a:r>
          </a:p>
        </p:txBody>
      </p:sp>
      <p:sp>
        <p:nvSpPr>
          <p:cNvPr id="7" name="Título 12">
            <a:extLst>
              <a:ext uri="{FF2B5EF4-FFF2-40B4-BE49-F238E27FC236}">
                <a16:creationId xmlns:a16="http://schemas.microsoft.com/office/drawing/2014/main" id="{CEE7985C-ED35-4A0E-B8B7-199C583111B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s-ES" dirty="0"/>
              <a:t>Código Pre-Hamming</a:t>
            </a:r>
          </a:p>
        </p:txBody>
      </p:sp>
    </p:spTree>
    <p:extLst>
      <p:ext uri="{BB962C8B-B14F-4D97-AF65-F5344CB8AC3E}">
        <p14:creationId xmlns:p14="http://schemas.microsoft.com/office/powerpoint/2010/main" val="117709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D5B1978-BA6D-4743-93DE-0C420A9258F7}"/>
              </a:ext>
            </a:extLst>
          </p:cNvPr>
          <p:cNvSpPr>
            <a:spLocks noGrp="1"/>
          </p:cNvSpPr>
          <p:nvPr>
            <p:ph type="title"/>
          </p:nvPr>
        </p:nvSpPr>
        <p:spPr>
          <a:xfrm>
            <a:off x="298405" y="131275"/>
            <a:ext cx="10058400" cy="771135"/>
          </a:xfrm>
        </p:spPr>
        <p:txBody>
          <a:bodyPr/>
          <a:lstStyle/>
          <a:p>
            <a:r>
              <a:rPr lang="es-MX" dirty="0">
                <a:latin typeface="Arial" panose="020B0604020202020204" pitchFamily="34" charset="0"/>
                <a:cs typeface="Arial" panose="020B0604020202020204" pitchFamily="34" charset="0"/>
              </a:rPr>
              <a:t>Ejemplo</a:t>
            </a:r>
          </a:p>
        </p:txBody>
      </p:sp>
      <p:graphicFrame>
        <p:nvGraphicFramePr>
          <p:cNvPr id="6" name="Tabla 4">
            <a:extLst>
              <a:ext uri="{FF2B5EF4-FFF2-40B4-BE49-F238E27FC236}">
                <a16:creationId xmlns:a16="http://schemas.microsoft.com/office/drawing/2014/main" id="{880A05D2-62AA-4033-AEEA-A1DDA60D4627}"/>
              </a:ext>
            </a:extLst>
          </p:cNvPr>
          <p:cNvGraphicFramePr>
            <a:graphicFrameLocks noGrp="1"/>
          </p:cNvGraphicFramePr>
          <p:nvPr>
            <p:extLst>
              <p:ext uri="{D42A27DB-BD31-4B8C-83A1-F6EECF244321}">
                <p14:modId xmlns:p14="http://schemas.microsoft.com/office/powerpoint/2010/main" val="722014848"/>
              </p:ext>
            </p:extLst>
          </p:nvPr>
        </p:nvGraphicFramePr>
        <p:xfrm>
          <a:off x="533183" y="2397212"/>
          <a:ext cx="10614450" cy="3847896"/>
        </p:xfrm>
        <a:graphic>
          <a:graphicData uri="http://schemas.openxmlformats.org/drawingml/2006/table">
            <a:tbl>
              <a:tblPr firstRow="1" bandRow="1">
                <a:tableStyleId>{2D5ABB26-0587-4C30-8999-92F81FD0307C}</a:tableStyleId>
              </a:tblPr>
              <a:tblGrid>
                <a:gridCol w="1061445">
                  <a:extLst>
                    <a:ext uri="{9D8B030D-6E8A-4147-A177-3AD203B41FA5}">
                      <a16:colId xmlns:a16="http://schemas.microsoft.com/office/drawing/2014/main" val="2733618464"/>
                    </a:ext>
                  </a:extLst>
                </a:gridCol>
                <a:gridCol w="1061445">
                  <a:extLst>
                    <a:ext uri="{9D8B030D-6E8A-4147-A177-3AD203B41FA5}">
                      <a16:colId xmlns:a16="http://schemas.microsoft.com/office/drawing/2014/main" val="2274736390"/>
                    </a:ext>
                  </a:extLst>
                </a:gridCol>
                <a:gridCol w="1061445">
                  <a:extLst>
                    <a:ext uri="{9D8B030D-6E8A-4147-A177-3AD203B41FA5}">
                      <a16:colId xmlns:a16="http://schemas.microsoft.com/office/drawing/2014/main" val="4069751235"/>
                    </a:ext>
                  </a:extLst>
                </a:gridCol>
                <a:gridCol w="1061445">
                  <a:extLst>
                    <a:ext uri="{9D8B030D-6E8A-4147-A177-3AD203B41FA5}">
                      <a16:colId xmlns:a16="http://schemas.microsoft.com/office/drawing/2014/main" val="1043754160"/>
                    </a:ext>
                  </a:extLst>
                </a:gridCol>
                <a:gridCol w="1061445">
                  <a:extLst>
                    <a:ext uri="{9D8B030D-6E8A-4147-A177-3AD203B41FA5}">
                      <a16:colId xmlns:a16="http://schemas.microsoft.com/office/drawing/2014/main" val="3526169508"/>
                    </a:ext>
                  </a:extLst>
                </a:gridCol>
                <a:gridCol w="1061445">
                  <a:extLst>
                    <a:ext uri="{9D8B030D-6E8A-4147-A177-3AD203B41FA5}">
                      <a16:colId xmlns:a16="http://schemas.microsoft.com/office/drawing/2014/main" val="1973656498"/>
                    </a:ext>
                  </a:extLst>
                </a:gridCol>
                <a:gridCol w="1061445">
                  <a:extLst>
                    <a:ext uri="{9D8B030D-6E8A-4147-A177-3AD203B41FA5}">
                      <a16:colId xmlns:a16="http://schemas.microsoft.com/office/drawing/2014/main" val="3906097921"/>
                    </a:ext>
                  </a:extLst>
                </a:gridCol>
                <a:gridCol w="1061445">
                  <a:extLst>
                    <a:ext uri="{9D8B030D-6E8A-4147-A177-3AD203B41FA5}">
                      <a16:colId xmlns:a16="http://schemas.microsoft.com/office/drawing/2014/main" val="1523997585"/>
                    </a:ext>
                  </a:extLst>
                </a:gridCol>
                <a:gridCol w="1061445">
                  <a:extLst>
                    <a:ext uri="{9D8B030D-6E8A-4147-A177-3AD203B41FA5}">
                      <a16:colId xmlns:a16="http://schemas.microsoft.com/office/drawing/2014/main" val="1054594823"/>
                    </a:ext>
                  </a:extLst>
                </a:gridCol>
                <a:gridCol w="1061445">
                  <a:extLst>
                    <a:ext uri="{9D8B030D-6E8A-4147-A177-3AD203B41FA5}">
                      <a16:colId xmlns:a16="http://schemas.microsoft.com/office/drawing/2014/main" val="1931571994"/>
                    </a:ext>
                  </a:extLst>
                </a:gridCol>
              </a:tblGrid>
              <a:tr h="641316">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MX" sz="2000" dirty="0">
                          <a:latin typeface="Arial" panose="020B0604020202020204" pitchFamily="34" charset="0"/>
                          <a:cs typeface="Arial" panose="020B0604020202020204" pitchFamily="34" charset="0"/>
                        </a:rPr>
                        <a:t>Paridad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4439723"/>
                  </a:ext>
                </a:extLst>
              </a:tr>
              <a:tr h="641316">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08656"/>
                  </a:ext>
                </a:extLst>
              </a:tr>
              <a:tr h="641316">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4668815"/>
                  </a:ext>
                </a:extLst>
              </a:tr>
              <a:tr h="641316">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5833964"/>
                  </a:ext>
                </a:extLst>
              </a:tr>
              <a:tr h="641316">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110590"/>
                  </a:ext>
                </a:extLst>
              </a:tr>
              <a:tr h="641316">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3101493"/>
                  </a:ext>
                </a:extLst>
              </a:tr>
            </a:tbl>
          </a:graphicData>
        </a:graphic>
      </p:graphicFrame>
      <p:sp>
        <p:nvSpPr>
          <p:cNvPr id="8" name="Marcador de contenido 2">
            <a:extLst>
              <a:ext uri="{FF2B5EF4-FFF2-40B4-BE49-F238E27FC236}">
                <a16:creationId xmlns:a16="http://schemas.microsoft.com/office/drawing/2014/main" id="{8A5C4864-8483-4671-9B56-A831353CE958}"/>
              </a:ext>
            </a:extLst>
          </p:cNvPr>
          <p:cNvSpPr>
            <a:spLocks noGrp="1"/>
          </p:cNvSpPr>
          <p:nvPr>
            <p:ph idx="1"/>
          </p:nvPr>
        </p:nvSpPr>
        <p:spPr>
          <a:xfrm>
            <a:off x="533183" y="988907"/>
            <a:ext cx="10614454" cy="1741936"/>
          </a:xfrm>
        </p:spPr>
        <p:txBody>
          <a:bodyPr>
            <a:normAutofit/>
          </a:bodyPr>
          <a:lstStyle/>
          <a:p>
            <a:r>
              <a:rPr lang="es-MX" sz="1800" dirty="0">
                <a:latin typeface="Arial" panose="020B0604020202020204" pitchFamily="34" charset="0"/>
                <a:cs typeface="Arial" panose="020B0604020202020204" pitchFamily="34" charset="0"/>
              </a:rPr>
              <a:t>Se transmite una palabra de 9 bits en un código </a:t>
            </a:r>
            <a:r>
              <a:rPr lang="es-MX" sz="1800" dirty="0" err="1">
                <a:latin typeface="Arial" panose="020B0604020202020204" pitchFamily="34" charset="0"/>
                <a:cs typeface="Arial" panose="020B0604020202020204" pitchFamily="34" charset="0"/>
              </a:rPr>
              <a:t>Hammig</a:t>
            </a:r>
            <a:r>
              <a:rPr lang="es-MX" sz="1800" dirty="0">
                <a:latin typeface="Arial" panose="020B0604020202020204" pitchFamily="34" charset="0"/>
                <a:cs typeface="Arial" panose="020B0604020202020204" pitchFamily="34" charset="0"/>
              </a:rPr>
              <a:t>	(101010101)</a:t>
            </a:r>
          </a:p>
          <a:p>
            <a:pPr>
              <a:buFont typeface="Wingdings" panose="05000000000000000000" pitchFamily="2" charset="2"/>
              <a:buChar char="Ø"/>
            </a:pPr>
            <a:r>
              <a:rPr lang="es-MX" sz="1800" dirty="0">
                <a:latin typeface="Arial" panose="020B0604020202020204" pitchFamily="34" charset="0"/>
                <a:cs typeface="Arial" panose="020B0604020202020204" pitchFamily="34" charset="0"/>
              </a:rPr>
              <a:t>Verificar su estado y si es erróneo , encontrar el bit incorrecto</a:t>
            </a:r>
          </a:p>
          <a:p>
            <a:pPr>
              <a:buFont typeface="Wingdings" panose="05000000000000000000" pitchFamily="2" charset="2"/>
              <a:buChar char="Ø"/>
            </a:pPr>
            <a:r>
              <a:rPr lang="es-MX" sz="1800" dirty="0">
                <a:latin typeface="Arial" panose="020B0604020202020204" pitchFamily="34" charset="0"/>
                <a:cs typeface="Arial" panose="020B0604020202020204" pitchFamily="34" charset="0"/>
              </a:rPr>
              <a:t>Determinar el valor original </a:t>
            </a:r>
          </a:p>
          <a:p>
            <a:pPr marL="0" indent="0">
              <a:buNone/>
            </a:pPr>
            <a:r>
              <a:rPr lang="es-MX" sz="1800" dirty="0">
                <a:latin typeface="Arial" panose="020B0604020202020204" pitchFamily="34" charset="0"/>
                <a:cs typeface="Arial" panose="020B0604020202020204" pitchFamily="34" charset="0"/>
              </a:rPr>
              <a:t> </a:t>
            </a:r>
          </a:p>
        </p:txBody>
      </p:sp>
      <p:pic>
        <p:nvPicPr>
          <p:cNvPr id="9" name="Imagen 8">
            <a:extLst>
              <a:ext uri="{FF2B5EF4-FFF2-40B4-BE49-F238E27FC236}">
                <a16:creationId xmlns:a16="http://schemas.microsoft.com/office/drawing/2014/main" id="{4126FFAC-2441-4D04-852A-3043BA45A287}"/>
              </a:ext>
            </a:extLst>
          </p:cNvPr>
          <p:cNvPicPr>
            <a:picLocks noChangeAspect="1"/>
          </p:cNvPicPr>
          <p:nvPr/>
        </p:nvPicPr>
        <p:blipFill rotWithShape="1">
          <a:blip r:embed="rId2"/>
          <a:srcRect l="27263" t="62529" r="37568" b="25573"/>
          <a:stretch/>
        </p:blipFill>
        <p:spPr>
          <a:xfrm>
            <a:off x="7904206" y="0"/>
            <a:ext cx="4287794" cy="8155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000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EB1E65-D67D-43F4-9C42-F5CE8740DEBC}"/>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06508E82-315F-453B-AEAA-9AC79E412611}"/>
              </a:ext>
            </a:extLst>
          </p:cNvPr>
          <p:cNvSpPr>
            <a:spLocks noGrp="1"/>
          </p:cNvSpPr>
          <p:nvPr>
            <p:ph sz="half" idx="1"/>
          </p:nvPr>
        </p:nvSpPr>
        <p:spPr>
          <a:xfrm>
            <a:off x="838200" y="1825625"/>
            <a:ext cx="10515600" cy="4351338"/>
          </a:xfrm>
        </p:spPr>
        <p:txBody>
          <a:bodyPr>
            <a:normAutofit fontScale="92500" lnSpcReduction="20000"/>
          </a:bodyPr>
          <a:lstStyle/>
          <a:p>
            <a:pPr marL="0" indent="0">
              <a:buNone/>
            </a:pPr>
            <a:r>
              <a:rPr lang="es-MX" dirty="0"/>
              <a:t>El código haming el cual es un detector y corrector de errores, asocia una serie de bits de paridad a los bits de datos y con alguna alteración en estos es posible que este error sea detectado y corregido.</a:t>
            </a:r>
          </a:p>
          <a:p>
            <a:pPr marL="0" indent="0">
              <a:buNone/>
            </a:pPr>
            <a:endParaRPr lang="es-MX" dirty="0"/>
          </a:p>
          <a:p>
            <a:pPr marL="0" indent="0">
              <a:buNone/>
            </a:pPr>
            <a:endParaRPr lang="es-MX" dirty="0"/>
          </a:p>
          <a:p>
            <a:pPr marL="0" indent="0">
              <a:buNone/>
            </a:pPr>
            <a:r>
              <a:rPr lang="es-MX" dirty="0"/>
              <a:t>Integrantes</a:t>
            </a:r>
          </a:p>
          <a:p>
            <a:pPr marL="0" indent="0">
              <a:buNone/>
            </a:pPr>
            <a:r>
              <a:rPr lang="es-MX" dirty="0"/>
              <a:t>Castellanos </a:t>
            </a:r>
            <a:r>
              <a:rPr lang="es-MX" dirty="0" err="1"/>
              <a:t>sanchez</a:t>
            </a:r>
            <a:r>
              <a:rPr lang="es-MX" dirty="0"/>
              <a:t> Fernando</a:t>
            </a:r>
          </a:p>
          <a:p>
            <a:pPr marL="0" indent="0">
              <a:buNone/>
            </a:pPr>
            <a:r>
              <a:rPr lang="es-MX" dirty="0" err="1"/>
              <a:t>Perez</a:t>
            </a:r>
            <a:r>
              <a:rPr lang="es-MX" dirty="0"/>
              <a:t> cerda Jorge Luis</a:t>
            </a:r>
          </a:p>
          <a:p>
            <a:pPr marL="0" indent="0">
              <a:buNone/>
            </a:pPr>
            <a:r>
              <a:rPr lang="es-MX" dirty="0"/>
              <a:t>Avaloz </a:t>
            </a:r>
            <a:r>
              <a:rPr lang="es-MX" dirty="0" err="1"/>
              <a:t>vazques</a:t>
            </a:r>
            <a:r>
              <a:rPr lang="es-MX" dirty="0"/>
              <a:t> </a:t>
            </a:r>
            <a:r>
              <a:rPr lang="es-MX" dirty="0" err="1"/>
              <a:t>jose</a:t>
            </a:r>
            <a:r>
              <a:rPr lang="es-MX" dirty="0"/>
              <a:t> juan </a:t>
            </a:r>
          </a:p>
          <a:p>
            <a:pPr marL="0" indent="0">
              <a:buNone/>
            </a:pPr>
            <a:r>
              <a:rPr lang="es-MX" dirty="0"/>
              <a:t>Avaloz </a:t>
            </a:r>
            <a:r>
              <a:rPr lang="es-MX" dirty="0" err="1"/>
              <a:t>zacarias</a:t>
            </a:r>
            <a:r>
              <a:rPr lang="es-MX" dirty="0"/>
              <a:t> ángel </a:t>
            </a:r>
            <a:r>
              <a:rPr lang="es-MX"/>
              <a:t>adrian </a:t>
            </a:r>
            <a:endParaRPr lang="es-MX" dirty="0"/>
          </a:p>
        </p:txBody>
      </p:sp>
    </p:spTree>
    <p:extLst>
      <p:ext uri="{BB962C8B-B14F-4D97-AF65-F5344CB8AC3E}">
        <p14:creationId xmlns:p14="http://schemas.microsoft.com/office/powerpoint/2010/main" val="4198456964"/>
      </p:ext>
    </p:extLst>
  </p:cSld>
  <p:clrMapOvr>
    <a:masterClrMapping/>
  </p:clrMapOvr>
</p:sld>
</file>

<file path=ppt/theme/theme1.xml><?xml version="1.0" encoding="utf-8"?>
<a:theme xmlns:a="http://schemas.openxmlformats.org/drawingml/2006/main" name="Plantilla con diseño abstracto melancóli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26713965_TF03460530" id="{21635475-6792-44A6-A8E3-1C7EF2148DF0}" vid="{F2F81E98-68FC-45E7-BC18-42DD6EFEA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Diapositivas con diseño abstracto melancólico</Template>
  <TotalTime>38</TotalTime>
  <Words>178</Words>
  <Application>Microsoft Office PowerPoint</Application>
  <PresentationFormat>Panorámica</PresentationFormat>
  <Paragraphs>33</Paragraphs>
  <Slides>5</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Century Gothic</vt:lpstr>
      <vt:lpstr>Wingdings</vt:lpstr>
      <vt:lpstr>Plantilla con diseño abstracto melancólico</vt:lpstr>
      <vt:lpstr>Método Hamming</vt:lpstr>
      <vt:lpstr>Código Hamming</vt:lpstr>
      <vt:lpstr>  </vt:lpstr>
      <vt:lpstr>Ejemplo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Hamming</dc:title>
  <dc:creator>Adrian Zacarias</dc:creator>
  <cp:lastModifiedBy>Fernando</cp:lastModifiedBy>
  <cp:revision>6</cp:revision>
  <dcterms:created xsi:type="dcterms:W3CDTF">2019-10-06T19:10:49Z</dcterms:created>
  <dcterms:modified xsi:type="dcterms:W3CDTF">2019-10-21T16:35:47Z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74064600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