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3" r:id="rId3"/>
    <p:sldId id="262" r:id="rId4"/>
    <p:sldId id="261" r:id="rId5"/>
    <p:sldId id="265" r:id="rId6"/>
    <p:sldId id="258" r:id="rId7"/>
    <p:sldId id="264" r:id="rId8"/>
    <p:sldId id="266" r:id="rId9"/>
    <p:sldId id="267" r:id="rId10"/>
    <p:sldId id="268" r:id="rId11"/>
    <p:sldId id="260"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7ABAD24D-82BC-4FE5-AA1D-F19310B1D948}">
          <p14:sldIdLst>
            <p14:sldId id="256"/>
            <p14:sldId id="263"/>
            <p14:sldId id="262"/>
            <p14:sldId id="261"/>
            <p14:sldId id="265"/>
            <p14:sldId id="258"/>
            <p14:sldId id="264"/>
            <p14:sldId id="266"/>
            <p14:sldId id="267"/>
            <p14:sldId id="268"/>
            <p14:sldId id="260"/>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9" autoAdjust="0"/>
    <p:restoredTop sz="94660"/>
  </p:normalViewPr>
  <p:slideViewPr>
    <p:cSldViewPr snapToGrid="0">
      <p:cViewPr varScale="1">
        <p:scale>
          <a:sx n="83" d="100"/>
          <a:sy n="83" d="100"/>
        </p:scale>
        <p:origin x="6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814E62E-2B7A-49EB-8F9B-4FD8559A2D8E}" type="datetimeFigureOut">
              <a:rPr lang="es-MX" smtClean="0"/>
              <a:t>05/10/2019</a:t>
            </a:fld>
            <a:endParaRPr lang="es-MX"/>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MX"/>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96A890F-35DB-401B-8F6A-0A5E7836B2A9}" type="slidenum">
              <a:rPr lang="es-MX" smtClean="0"/>
              <a:t>‹Nº›</a:t>
            </a:fld>
            <a:endParaRPr lang="es-MX"/>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1179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814E62E-2B7A-49EB-8F9B-4FD8559A2D8E}" type="datetimeFigureOut">
              <a:rPr lang="es-MX" smtClean="0"/>
              <a:t>05/10/2019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6A890F-35DB-401B-8F6A-0A5E7836B2A9}" type="slidenum">
              <a:rPr lang="es-MX" smtClean="0"/>
              <a:t>‹Nº›</a:t>
            </a:fld>
            <a:endParaRPr lang="es-MX"/>
          </a:p>
        </p:txBody>
      </p:sp>
    </p:spTree>
    <p:extLst>
      <p:ext uri="{BB962C8B-B14F-4D97-AF65-F5344CB8AC3E}">
        <p14:creationId xmlns:p14="http://schemas.microsoft.com/office/powerpoint/2010/main" val="16519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814E62E-2B7A-49EB-8F9B-4FD8559A2D8E}" type="datetimeFigureOut">
              <a:rPr lang="es-MX" smtClean="0"/>
              <a:t>05/10/2019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6A890F-35DB-401B-8F6A-0A5E7836B2A9}" type="slidenum">
              <a:rPr lang="es-MX" smtClean="0"/>
              <a:t>‹Nº›</a:t>
            </a:fld>
            <a:endParaRPr lang="es-MX"/>
          </a:p>
        </p:txBody>
      </p:sp>
    </p:spTree>
    <p:extLst>
      <p:ext uri="{BB962C8B-B14F-4D97-AF65-F5344CB8AC3E}">
        <p14:creationId xmlns:p14="http://schemas.microsoft.com/office/powerpoint/2010/main" val="2948990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814E62E-2B7A-49EB-8F9B-4FD8559A2D8E}" type="datetimeFigureOut">
              <a:rPr lang="es-MX" smtClean="0"/>
              <a:t>05/10/2019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96A890F-35DB-401B-8F6A-0A5E7836B2A9}" type="slidenum">
              <a:rPr lang="es-MX" smtClean="0"/>
              <a:t>‹Nº›</a:t>
            </a:fld>
            <a:endParaRPr lang="es-MX"/>
          </a:p>
        </p:txBody>
      </p:sp>
    </p:spTree>
    <p:extLst>
      <p:ext uri="{BB962C8B-B14F-4D97-AF65-F5344CB8AC3E}">
        <p14:creationId xmlns:p14="http://schemas.microsoft.com/office/powerpoint/2010/main" val="1782381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814E62E-2B7A-49EB-8F9B-4FD8559A2D8E}" type="datetimeFigureOut">
              <a:rPr lang="es-MX" smtClean="0"/>
              <a:t>05/10/2019</a:t>
            </a:fld>
            <a:endParaRPr lang="es-MX"/>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MX"/>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96A890F-35DB-401B-8F6A-0A5E7836B2A9}" type="slidenum">
              <a:rPr lang="es-MX" smtClean="0"/>
              <a:t>‹Nº›</a:t>
            </a:fld>
            <a:endParaRPr lang="es-MX"/>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8959133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814E62E-2B7A-49EB-8F9B-4FD8559A2D8E}" type="datetimeFigureOut">
              <a:rPr lang="es-MX" smtClean="0"/>
              <a:t>05/10/2019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96A890F-35DB-401B-8F6A-0A5E7836B2A9}" type="slidenum">
              <a:rPr lang="es-MX" smtClean="0"/>
              <a:t>‹Nº›</a:t>
            </a:fld>
            <a:endParaRPr lang="es-MX"/>
          </a:p>
        </p:txBody>
      </p:sp>
    </p:spTree>
    <p:extLst>
      <p:ext uri="{BB962C8B-B14F-4D97-AF65-F5344CB8AC3E}">
        <p14:creationId xmlns:p14="http://schemas.microsoft.com/office/powerpoint/2010/main" val="82533364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814E62E-2B7A-49EB-8F9B-4FD8559A2D8E}" type="datetimeFigureOut">
              <a:rPr lang="es-MX" smtClean="0"/>
              <a:t>05/10/2019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96A890F-35DB-401B-8F6A-0A5E7836B2A9}" type="slidenum">
              <a:rPr lang="es-MX" smtClean="0"/>
              <a:t>‹Nº›</a:t>
            </a:fld>
            <a:endParaRPr lang="es-MX"/>
          </a:p>
        </p:txBody>
      </p:sp>
    </p:spTree>
    <p:extLst>
      <p:ext uri="{BB962C8B-B14F-4D97-AF65-F5344CB8AC3E}">
        <p14:creationId xmlns:p14="http://schemas.microsoft.com/office/powerpoint/2010/main" val="2911710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814E62E-2B7A-49EB-8F9B-4FD8559A2D8E}" type="datetimeFigureOut">
              <a:rPr lang="es-MX" smtClean="0"/>
              <a:t>05/10/2019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96A890F-35DB-401B-8F6A-0A5E7836B2A9}" type="slidenum">
              <a:rPr lang="es-MX" smtClean="0"/>
              <a:t>‹Nº›</a:t>
            </a:fld>
            <a:endParaRPr lang="es-MX"/>
          </a:p>
        </p:txBody>
      </p:sp>
    </p:spTree>
    <p:extLst>
      <p:ext uri="{BB962C8B-B14F-4D97-AF65-F5344CB8AC3E}">
        <p14:creationId xmlns:p14="http://schemas.microsoft.com/office/powerpoint/2010/main" val="389178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4E62E-2B7A-49EB-8F9B-4FD8559A2D8E}" type="datetimeFigureOut">
              <a:rPr lang="es-MX" smtClean="0"/>
              <a:t>05/10/2019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96A890F-35DB-401B-8F6A-0A5E7836B2A9}" type="slidenum">
              <a:rPr lang="es-MX" smtClean="0"/>
              <a:t>‹Nº›</a:t>
            </a:fld>
            <a:endParaRPr lang="es-MX"/>
          </a:p>
        </p:txBody>
      </p:sp>
    </p:spTree>
    <p:extLst>
      <p:ext uri="{BB962C8B-B14F-4D97-AF65-F5344CB8AC3E}">
        <p14:creationId xmlns:p14="http://schemas.microsoft.com/office/powerpoint/2010/main" val="1210667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8814E62E-2B7A-49EB-8F9B-4FD8559A2D8E}" type="datetimeFigureOut">
              <a:rPr lang="es-MX" smtClean="0"/>
              <a:t>05/10/2019</a:t>
            </a:fld>
            <a:endParaRPr lang="es-MX"/>
          </a:p>
        </p:txBody>
      </p:sp>
      <p:sp>
        <p:nvSpPr>
          <p:cNvPr id="6" name="Footer Placeholder 5"/>
          <p:cNvSpPr>
            <a:spLocks noGrp="1"/>
          </p:cNvSpPr>
          <p:nvPr>
            <p:ph type="ftr" sz="quarter" idx="11"/>
          </p:nvPr>
        </p:nvSpPr>
        <p:spPr>
          <a:xfrm>
            <a:off x="2103620" y="6375679"/>
            <a:ext cx="3482179" cy="345796"/>
          </a:xfrm>
        </p:spPr>
        <p:txBody>
          <a:bodyPr/>
          <a:lstStyle/>
          <a:p>
            <a:endParaRPr lang="es-MX"/>
          </a:p>
        </p:txBody>
      </p:sp>
      <p:sp>
        <p:nvSpPr>
          <p:cNvPr id="7" name="Slide Number Placeholder 6"/>
          <p:cNvSpPr>
            <a:spLocks noGrp="1"/>
          </p:cNvSpPr>
          <p:nvPr>
            <p:ph type="sldNum" sz="quarter" idx="12"/>
          </p:nvPr>
        </p:nvSpPr>
        <p:spPr>
          <a:xfrm>
            <a:off x="5691014" y="6375679"/>
            <a:ext cx="1232456" cy="345796"/>
          </a:xfrm>
        </p:spPr>
        <p:txBody>
          <a:bodyPr/>
          <a:lstStyle/>
          <a:p>
            <a:fld id="{096A890F-35DB-401B-8F6A-0A5E7836B2A9}" type="slidenum">
              <a:rPr lang="es-MX" smtClean="0"/>
              <a:t>‹Nº›</a:t>
            </a:fld>
            <a:endParaRPr lang="es-MX"/>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914465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8814E62E-2B7A-49EB-8F9B-4FD8559A2D8E}" type="datetimeFigureOut">
              <a:rPr lang="es-MX" smtClean="0"/>
              <a:t>05/10/2019</a:t>
            </a:fld>
            <a:endParaRPr lang="es-MX"/>
          </a:p>
        </p:txBody>
      </p:sp>
      <p:sp>
        <p:nvSpPr>
          <p:cNvPr id="6" name="Footer Placeholder 5"/>
          <p:cNvSpPr>
            <a:spLocks noGrp="1"/>
          </p:cNvSpPr>
          <p:nvPr>
            <p:ph type="ftr" sz="quarter" idx="11"/>
          </p:nvPr>
        </p:nvSpPr>
        <p:spPr>
          <a:xfrm>
            <a:off x="2103621" y="6375679"/>
            <a:ext cx="3482178" cy="345796"/>
          </a:xfrm>
        </p:spPr>
        <p:txBody>
          <a:bodyPr/>
          <a:lstStyle/>
          <a:p>
            <a:endParaRPr lang="es-MX"/>
          </a:p>
        </p:txBody>
      </p:sp>
      <p:sp>
        <p:nvSpPr>
          <p:cNvPr id="7" name="Slide Number Placeholder 6"/>
          <p:cNvSpPr>
            <a:spLocks noGrp="1"/>
          </p:cNvSpPr>
          <p:nvPr>
            <p:ph type="sldNum" sz="quarter" idx="12"/>
          </p:nvPr>
        </p:nvSpPr>
        <p:spPr>
          <a:xfrm>
            <a:off x="5687568" y="6375679"/>
            <a:ext cx="1234440" cy="345796"/>
          </a:xfrm>
        </p:spPr>
        <p:txBody>
          <a:bodyPr/>
          <a:lstStyle/>
          <a:p>
            <a:fld id="{096A890F-35DB-401B-8F6A-0A5E7836B2A9}" type="slidenum">
              <a:rPr lang="es-MX" smtClean="0"/>
              <a:t>‹Nº›</a:t>
            </a:fld>
            <a:endParaRPr lang="es-MX"/>
          </a:p>
        </p:txBody>
      </p:sp>
    </p:spTree>
    <p:extLst>
      <p:ext uri="{BB962C8B-B14F-4D97-AF65-F5344CB8AC3E}">
        <p14:creationId xmlns:p14="http://schemas.microsoft.com/office/powerpoint/2010/main" val="1942583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814E62E-2B7A-49EB-8F9B-4FD8559A2D8E}" type="datetimeFigureOut">
              <a:rPr lang="es-MX" smtClean="0"/>
              <a:t>05/10/2019</a:t>
            </a:fld>
            <a:endParaRPr lang="es-MX"/>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MX"/>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96A890F-35DB-401B-8F6A-0A5E7836B2A9}" type="slidenum">
              <a:rPr lang="es-MX" smtClean="0"/>
              <a:t>‹Nº›</a:t>
            </a:fld>
            <a:endParaRPr lang="es-MX"/>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223695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BE2C8B-1E7D-408C-A171-4FF53F317C18}"/>
              </a:ext>
            </a:extLst>
          </p:cNvPr>
          <p:cNvSpPr>
            <a:spLocks noGrp="1"/>
          </p:cNvSpPr>
          <p:nvPr>
            <p:ph type="ctrTitle"/>
          </p:nvPr>
        </p:nvSpPr>
        <p:spPr/>
        <p:txBody>
          <a:bodyPr/>
          <a:lstStyle/>
          <a:p>
            <a:r>
              <a:rPr lang="es-MX" sz="3200" dirty="0"/>
              <a:t>Ventana Deslizante</a:t>
            </a:r>
          </a:p>
        </p:txBody>
      </p:sp>
      <p:sp>
        <p:nvSpPr>
          <p:cNvPr id="3" name="Subtítulo 2">
            <a:extLst>
              <a:ext uri="{FF2B5EF4-FFF2-40B4-BE49-F238E27FC236}">
                <a16:creationId xmlns:a16="http://schemas.microsoft.com/office/drawing/2014/main" id="{1C8DFD8D-982E-49C7-8136-C56472DAC40A}"/>
              </a:ext>
            </a:extLst>
          </p:cNvPr>
          <p:cNvSpPr>
            <a:spLocks noGrp="1"/>
          </p:cNvSpPr>
          <p:nvPr>
            <p:ph type="subTitle" idx="1"/>
          </p:nvPr>
        </p:nvSpPr>
        <p:spPr>
          <a:xfrm>
            <a:off x="295563" y="3874654"/>
            <a:ext cx="4959927" cy="2983346"/>
          </a:xfrm>
        </p:spPr>
        <p:txBody>
          <a:bodyPr>
            <a:normAutofit/>
          </a:bodyPr>
          <a:lstStyle/>
          <a:p>
            <a:pPr marL="285750" indent="-285750" algn="l">
              <a:buFont typeface="Arial" panose="020B0604020202020204" pitchFamily="34" charset="0"/>
              <a:buChar char="•"/>
            </a:pPr>
            <a:r>
              <a:rPr lang="es-MX" sz="1400" dirty="0">
                <a:latin typeface="Arial" panose="020B0604020202020204" pitchFamily="34" charset="0"/>
                <a:cs typeface="Arial" panose="020B0604020202020204" pitchFamily="34" charset="0"/>
              </a:rPr>
              <a:t>Raul Tejeda Narvaez</a:t>
            </a:r>
          </a:p>
          <a:p>
            <a:pPr marL="285750" indent="-285750" algn="l">
              <a:buFont typeface="Arial" panose="020B0604020202020204" pitchFamily="34" charset="0"/>
              <a:buChar char="•"/>
            </a:pPr>
            <a:r>
              <a:rPr lang="es-MX" sz="1400" dirty="0" err="1">
                <a:latin typeface="Arial" panose="020B0604020202020204" pitchFamily="34" charset="0"/>
                <a:cs typeface="Arial" panose="020B0604020202020204" pitchFamily="34" charset="0"/>
              </a:rPr>
              <a:t>Adrian</a:t>
            </a:r>
            <a:r>
              <a:rPr lang="es-MX" sz="1400" dirty="0">
                <a:latin typeface="Arial" panose="020B0604020202020204" pitchFamily="34" charset="0"/>
                <a:cs typeface="Arial" panose="020B0604020202020204" pitchFamily="34" charset="0"/>
              </a:rPr>
              <a:t> </a:t>
            </a:r>
            <a:r>
              <a:rPr lang="es-MX" sz="1400" dirty="0" err="1">
                <a:latin typeface="Arial" panose="020B0604020202020204" pitchFamily="34" charset="0"/>
                <a:cs typeface="Arial" panose="020B0604020202020204" pitchFamily="34" charset="0"/>
              </a:rPr>
              <a:t>silvA</a:t>
            </a:r>
            <a:r>
              <a:rPr lang="es-MX" sz="1400" dirty="0">
                <a:latin typeface="Arial" panose="020B0604020202020204" pitchFamily="34" charset="0"/>
                <a:cs typeface="Arial" panose="020B0604020202020204" pitchFamily="34" charset="0"/>
              </a:rPr>
              <a:t> </a:t>
            </a:r>
            <a:r>
              <a:rPr lang="es-MX" sz="1400" dirty="0" err="1">
                <a:latin typeface="Arial" panose="020B0604020202020204" pitchFamily="34" charset="0"/>
                <a:cs typeface="Arial" panose="020B0604020202020204" pitchFamily="34" charset="0"/>
              </a:rPr>
              <a:t>lopez</a:t>
            </a:r>
            <a:endParaRPr lang="es-MX" sz="1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s-MX" sz="1400" dirty="0">
                <a:latin typeface="Arial" panose="020B0604020202020204" pitchFamily="34" charset="0"/>
                <a:cs typeface="Arial" panose="020B0604020202020204" pitchFamily="34" charset="0"/>
              </a:rPr>
              <a:t>CHARLLIE ALEXANDER RICARDEZ LEON</a:t>
            </a:r>
          </a:p>
          <a:p>
            <a:pPr marL="285750" indent="-285750" algn="l">
              <a:buFont typeface="Arial" panose="020B0604020202020204" pitchFamily="34" charset="0"/>
              <a:buChar char="•"/>
            </a:pPr>
            <a:r>
              <a:rPr lang="es-MX" sz="1400" dirty="0">
                <a:latin typeface="Arial" panose="020B0604020202020204" pitchFamily="34" charset="0"/>
                <a:cs typeface="Arial" panose="020B0604020202020204" pitchFamily="34" charset="0"/>
              </a:rPr>
              <a:t>Diana del Carmen </a:t>
            </a:r>
            <a:r>
              <a:rPr lang="es-MX" sz="1400" dirty="0" err="1">
                <a:latin typeface="Arial" panose="020B0604020202020204" pitchFamily="34" charset="0"/>
                <a:cs typeface="Arial" panose="020B0604020202020204" pitchFamily="34" charset="0"/>
              </a:rPr>
              <a:t>perez</a:t>
            </a:r>
            <a:r>
              <a:rPr lang="es-MX" sz="1400" dirty="0">
                <a:latin typeface="Arial" panose="020B0604020202020204" pitchFamily="34" charset="0"/>
                <a:cs typeface="Arial" panose="020B0604020202020204" pitchFamily="34" charset="0"/>
              </a:rPr>
              <a:t> </a:t>
            </a:r>
            <a:r>
              <a:rPr lang="es-MX" sz="1400" dirty="0" err="1">
                <a:latin typeface="Arial" panose="020B0604020202020204" pitchFamily="34" charset="0"/>
                <a:cs typeface="Arial" panose="020B0604020202020204" pitchFamily="34" charset="0"/>
              </a:rPr>
              <a:t>arellano</a:t>
            </a:r>
            <a:endParaRPr lang="es-MX" sz="1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s-MX" sz="1400" dirty="0" err="1">
                <a:latin typeface="Arial" panose="020B0604020202020204" pitchFamily="34" charset="0"/>
                <a:cs typeface="Arial" panose="020B0604020202020204" pitchFamily="34" charset="0"/>
              </a:rPr>
              <a:t>Wlbert</a:t>
            </a:r>
            <a:r>
              <a:rPr lang="es-MX" sz="1400" dirty="0">
                <a:latin typeface="Arial" panose="020B0604020202020204" pitchFamily="34" charset="0"/>
                <a:cs typeface="Arial" panose="020B0604020202020204" pitchFamily="34" charset="0"/>
              </a:rPr>
              <a:t> de los santos </a:t>
            </a:r>
          </a:p>
          <a:p>
            <a:pPr marL="285750" indent="-285750" algn="l">
              <a:buFont typeface="Arial" panose="020B0604020202020204" pitchFamily="34" charset="0"/>
              <a:buChar char="•"/>
            </a:pPr>
            <a:r>
              <a:rPr lang="es-MX" sz="1400" dirty="0">
                <a:latin typeface="Arial" panose="020B0604020202020204" pitchFamily="34" charset="0"/>
                <a:cs typeface="Arial" panose="020B0604020202020204" pitchFamily="34" charset="0"/>
              </a:rPr>
              <a:t>Carlos Mario </a:t>
            </a:r>
            <a:r>
              <a:rPr lang="es-MX" sz="1400">
                <a:latin typeface="Arial" panose="020B0604020202020204" pitchFamily="34" charset="0"/>
                <a:cs typeface="Arial" panose="020B0604020202020204" pitchFamily="34" charset="0"/>
              </a:rPr>
              <a:t>carrillo santos</a:t>
            </a:r>
            <a:endParaRPr lang="es-MX"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629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AF8F021D-E17C-4692-BC36-88810FC4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2" name="Rectangle 11">
            <a:extLst>
              <a:ext uri="{FF2B5EF4-FFF2-40B4-BE49-F238E27FC236}">
                <a16:creationId xmlns:a16="http://schemas.microsoft.com/office/drawing/2014/main" id="{F3734912-26F1-4F15-9124-B7468676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11A987CE-DA06-4B44-B69B-E1FD65414F32}"/>
              </a:ext>
            </a:extLst>
          </p:cNvPr>
          <p:cNvSpPr>
            <a:spLocks noGrp="1"/>
          </p:cNvSpPr>
          <p:nvPr>
            <p:ph idx="1"/>
          </p:nvPr>
        </p:nvSpPr>
        <p:spPr>
          <a:xfrm>
            <a:off x="765051" y="2443140"/>
            <a:ext cx="6306309" cy="3930227"/>
          </a:xfrm>
        </p:spPr>
        <p:txBody>
          <a:bodyPr>
            <a:normAutofit/>
          </a:bodyPr>
          <a:lstStyle/>
          <a:p>
            <a:pPr algn="just"/>
            <a:r>
              <a:rPr lang="es-MX" dirty="0">
                <a:solidFill>
                  <a:srgbClr val="000000"/>
                </a:solidFill>
                <a:latin typeface="Arial" panose="020B0604020202020204" pitchFamily="34" charset="0"/>
                <a:cs typeface="Arial" panose="020B0604020202020204" pitchFamily="34" charset="0"/>
              </a:rPr>
              <a:t>Almacena las tramas temporalmente en un buffer hasta el momento que posea todas las tramas esperadas, la secuencia de tramas esperada al completo, y así ordenarlas. debe disponer de un buffer de igual tamaño que su ventana de recepción para almacenar temporalmente las tramas hasta ordenarlas.</a:t>
            </a:r>
            <a:endParaRPr lang="en-US" dirty="0">
              <a:solidFill>
                <a:srgbClr val="000000"/>
              </a:solidFill>
              <a:latin typeface="Arial" panose="020B0604020202020204" pitchFamily="34" charset="0"/>
              <a:cs typeface="Arial" panose="020B0604020202020204" pitchFamily="34" charset="0"/>
            </a:endParaRPr>
          </a:p>
          <a:p>
            <a:endParaRPr lang="es-MX" dirty="0">
              <a:solidFill>
                <a:srgbClr val="000000"/>
              </a:solidFill>
            </a:endParaRPr>
          </a:p>
        </p:txBody>
      </p:sp>
      <p:pic>
        <p:nvPicPr>
          <p:cNvPr id="5" name="Gráfico 4" descr="Base de datos">
            <a:extLst>
              <a:ext uri="{FF2B5EF4-FFF2-40B4-BE49-F238E27FC236}">
                <a16:creationId xmlns:a16="http://schemas.microsoft.com/office/drawing/2014/main" id="{5FC070B1-EBD3-4634-93AA-6DD886CA27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0787" y="1600709"/>
            <a:ext cx="3656581" cy="3656581"/>
          </a:xfrm>
          <a:prstGeom prst="rect">
            <a:avLst/>
          </a:prstGeom>
        </p:spPr>
      </p:pic>
    </p:spTree>
    <p:extLst>
      <p:ext uri="{BB962C8B-B14F-4D97-AF65-F5344CB8AC3E}">
        <p14:creationId xmlns:p14="http://schemas.microsoft.com/office/powerpoint/2010/main" val="1740762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AB02B0E-354F-4636-9CEF-DF2ADA509E50}"/>
              </a:ext>
            </a:extLst>
          </p:cNvPr>
          <p:cNvSpPr>
            <a:spLocks noGrp="1"/>
          </p:cNvSpPr>
          <p:nvPr>
            <p:ph idx="1"/>
          </p:nvPr>
        </p:nvSpPr>
        <p:spPr/>
        <p:txBody>
          <a:bodyPr>
            <a:normAutofit/>
          </a:bodyPr>
          <a:lstStyle/>
          <a:p>
            <a:pPr algn="just"/>
            <a:r>
              <a:rPr lang="es-MX" dirty="0">
                <a:solidFill>
                  <a:schemeClr val="tx1"/>
                </a:solidFill>
                <a:latin typeface="Arial" panose="020B0604020202020204" pitchFamily="34" charset="0"/>
                <a:cs typeface="Arial" panose="020B0604020202020204" pitchFamily="34" charset="0"/>
              </a:rPr>
              <a:t>El receptor es capaz de reconocer una trama errónea mediante los códigos de Control de redundancia cíclica. El receptor cuando detecta que una trama no es correcta, por que se han producido errores en la transmisión, la descarta siempre.</a:t>
            </a:r>
          </a:p>
          <a:p>
            <a:pPr algn="just"/>
            <a:endParaRPr lang="es-MX" dirty="0">
              <a:solidFill>
                <a:schemeClr val="tx1"/>
              </a:solidFill>
              <a:latin typeface="Arial" panose="020B0604020202020204" pitchFamily="34" charset="0"/>
              <a:cs typeface="Arial" panose="020B0604020202020204" pitchFamily="34" charset="0"/>
            </a:endParaRPr>
          </a:p>
          <a:p>
            <a:pPr algn="just"/>
            <a:r>
              <a:rPr lang="es-MX" dirty="0">
                <a:solidFill>
                  <a:schemeClr val="tx1"/>
                </a:solidFill>
                <a:latin typeface="Arial" panose="020B0604020202020204" pitchFamily="34" charset="0"/>
                <a:cs typeface="Arial" panose="020B0604020202020204" pitchFamily="34" charset="0"/>
              </a:rPr>
              <a:t>Existen 2 estrategias diferentes para la recuperación de errores:</a:t>
            </a:r>
          </a:p>
          <a:p>
            <a:pPr marL="0" indent="0" algn="just">
              <a:buNone/>
            </a:pPr>
            <a:r>
              <a:rPr lang="es-MX" dirty="0">
                <a:solidFill>
                  <a:schemeClr val="tx1"/>
                </a:solidFill>
                <a:latin typeface="Arial" panose="020B0604020202020204" pitchFamily="34" charset="0"/>
                <a:cs typeface="Arial" panose="020B0604020202020204" pitchFamily="34" charset="0"/>
              </a:rPr>
              <a:t>	Estrategia de rechazo simple (retroceso N, vuelta atrás, </a:t>
            </a:r>
            <a:r>
              <a:rPr lang="es-MX" dirty="0" err="1">
                <a:solidFill>
                  <a:schemeClr val="tx1"/>
                </a:solidFill>
                <a:latin typeface="Arial" panose="020B0604020202020204" pitchFamily="34" charset="0"/>
                <a:cs typeface="Arial" panose="020B0604020202020204" pitchFamily="34" charset="0"/>
              </a:rPr>
              <a:t>pullback</a:t>
            </a:r>
            <a:r>
              <a:rPr lang="es-MX" dirty="0">
                <a:solidFill>
                  <a:schemeClr val="tx1"/>
                </a:solidFill>
                <a:latin typeface="Arial" panose="020B0604020202020204" pitchFamily="34" charset="0"/>
                <a:cs typeface="Arial" panose="020B0604020202020204" pitchFamily="34" charset="0"/>
              </a:rPr>
              <a:t> NACK).</a:t>
            </a:r>
          </a:p>
          <a:p>
            <a:pPr marL="0" indent="0" algn="just">
              <a:buNone/>
            </a:pPr>
            <a:endParaRPr lang="es-MX" dirty="0">
              <a:solidFill>
                <a:schemeClr val="tx1"/>
              </a:solidFill>
              <a:latin typeface="Arial" panose="020B0604020202020204" pitchFamily="34" charset="0"/>
              <a:cs typeface="Arial" panose="020B0604020202020204" pitchFamily="34" charset="0"/>
            </a:endParaRPr>
          </a:p>
          <a:p>
            <a:pPr marL="0" indent="0" algn="just">
              <a:buNone/>
            </a:pPr>
            <a:r>
              <a:rPr lang="es-MX" dirty="0">
                <a:solidFill>
                  <a:schemeClr val="tx1"/>
                </a:solidFill>
                <a:latin typeface="Arial" panose="020B0604020202020204" pitchFamily="34" charset="0"/>
                <a:cs typeface="Arial" panose="020B0604020202020204" pitchFamily="34" charset="0"/>
              </a:rPr>
              <a:t>	Estrategia de rechazo selectivo (repetición selectiva, </a:t>
            </a:r>
            <a:r>
              <a:rPr lang="es-MX" dirty="0" err="1">
                <a:solidFill>
                  <a:schemeClr val="tx1"/>
                </a:solidFill>
                <a:latin typeface="Arial" panose="020B0604020202020204" pitchFamily="34" charset="0"/>
                <a:cs typeface="Arial" panose="020B0604020202020204" pitchFamily="34" charset="0"/>
              </a:rPr>
              <a:t>selective</a:t>
            </a:r>
            <a:r>
              <a:rPr lang="es-MX" dirty="0">
                <a:solidFill>
                  <a:schemeClr val="tx1"/>
                </a:solidFill>
                <a:latin typeface="Arial" panose="020B0604020202020204" pitchFamily="34" charset="0"/>
                <a:cs typeface="Arial" panose="020B0604020202020204" pitchFamily="34" charset="0"/>
              </a:rPr>
              <a:t> </a:t>
            </a:r>
            <a:r>
              <a:rPr lang="es-MX" dirty="0" err="1">
                <a:solidFill>
                  <a:schemeClr val="tx1"/>
                </a:solidFill>
                <a:latin typeface="Arial" panose="020B0604020202020204" pitchFamily="34" charset="0"/>
                <a:cs typeface="Arial" panose="020B0604020202020204" pitchFamily="34" charset="0"/>
              </a:rPr>
              <a:t>repeat</a:t>
            </a:r>
            <a:r>
              <a:rPr lang="es-MX" dirty="0">
                <a:solidFill>
                  <a:schemeClr val="tx1"/>
                </a:solidFill>
                <a:latin typeface="Arial" panose="020B0604020202020204" pitchFamily="34" charset="0"/>
                <a:cs typeface="Arial" panose="020B0604020202020204" pitchFamily="34" charset="0"/>
              </a:rPr>
              <a:t>).</a:t>
            </a:r>
          </a:p>
          <a:p>
            <a:pPr marL="0" indent="0">
              <a:buNone/>
            </a:pPr>
            <a:endParaRPr lang="es-MX" sz="1500" dirty="0">
              <a:solidFill>
                <a:schemeClr val="tx1"/>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A275240A-3ABA-4686-9A40-3ECF0095AD8C}"/>
              </a:ext>
            </a:extLst>
          </p:cNvPr>
          <p:cNvSpPr/>
          <p:nvPr/>
        </p:nvSpPr>
        <p:spPr>
          <a:xfrm>
            <a:off x="2029502" y="516743"/>
            <a:ext cx="8132996" cy="923330"/>
          </a:xfrm>
          <a:prstGeom prst="rect">
            <a:avLst/>
          </a:prstGeom>
          <a:noFill/>
        </p:spPr>
        <p:txBody>
          <a:bodyPr wrap="none" lIns="91440" tIns="45720" rIns="91440" bIns="45720">
            <a:spAutoFit/>
          </a:bodyPr>
          <a:lstStyle/>
          <a:p>
            <a:pPr algn="ctr"/>
            <a:r>
              <a:rPr lang="es-MX"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Recuperación de errores</a:t>
            </a:r>
          </a:p>
        </p:txBody>
      </p:sp>
    </p:spTree>
    <p:extLst>
      <p:ext uri="{BB962C8B-B14F-4D97-AF65-F5344CB8AC3E}">
        <p14:creationId xmlns:p14="http://schemas.microsoft.com/office/powerpoint/2010/main" val="1033945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A33B753-7D66-426C-9B42-9ADEC3342B54}"/>
              </a:ext>
            </a:extLst>
          </p:cNvPr>
          <p:cNvSpPr>
            <a:spLocks noGrp="1"/>
          </p:cNvSpPr>
          <p:nvPr>
            <p:ph idx="1"/>
          </p:nvPr>
        </p:nvSpPr>
        <p:spPr>
          <a:xfrm>
            <a:off x="1113950" y="1951705"/>
            <a:ext cx="6846018" cy="4633822"/>
          </a:xfrm>
        </p:spPr>
        <p:txBody>
          <a:bodyPr>
            <a:normAutofit/>
          </a:bodyPr>
          <a:lstStyle/>
          <a:p>
            <a:pPr algn="just"/>
            <a:r>
              <a:rPr lang="es-MX" sz="1800" dirty="0">
                <a:solidFill>
                  <a:schemeClr val="tx1"/>
                </a:solidFill>
                <a:latin typeface="Arial" panose="020B0604020202020204" pitchFamily="34" charset="0"/>
                <a:cs typeface="Arial" panose="020B0604020202020204" pitchFamily="34" charset="0"/>
              </a:rPr>
              <a:t>El receptor rechaza todas las tramas recibidas a partir de detectar una trama con error en el número de secuencia. Al detectar la trama errónea envía una señal </a:t>
            </a:r>
            <a:r>
              <a:rPr lang="es-MX" sz="1800" i="1" dirty="0">
                <a:solidFill>
                  <a:schemeClr val="tx1"/>
                </a:solidFill>
                <a:latin typeface="Arial" panose="020B0604020202020204" pitchFamily="34" charset="0"/>
                <a:cs typeface="Arial" panose="020B0604020202020204" pitchFamily="34" charset="0"/>
              </a:rPr>
              <a:t>REJ n</a:t>
            </a:r>
            <a:r>
              <a:rPr lang="es-MX" sz="1800" dirty="0">
                <a:solidFill>
                  <a:schemeClr val="tx1"/>
                </a:solidFill>
                <a:latin typeface="Arial" panose="020B0604020202020204" pitchFamily="34" charset="0"/>
                <a:cs typeface="Arial" panose="020B0604020202020204" pitchFamily="34" charset="0"/>
              </a:rPr>
              <a:t>, al emisor para indicarle la situación. </a:t>
            </a:r>
          </a:p>
          <a:p>
            <a:pPr algn="just"/>
            <a:endParaRPr lang="es-MX" sz="1800" dirty="0">
              <a:solidFill>
                <a:schemeClr val="tx1"/>
              </a:solidFill>
              <a:latin typeface="Arial" panose="020B0604020202020204" pitchFamily="34" charset="0"/>
              <a:cs typeface="Arial" panose="020B0604020202020204" pitchFamily="34" charset="0"/>
            </a:endParaRPr>
          </a:p>
          <a:p>
            <a:pPr algn="just"/>
            <a:r>
              <a:rPr lang="es-MX" sz="1800" dirty="0">
                <a:solidFill>
                  <a:schemeClr val="tx1"/>
                </a:solidFill>
                <a:latin typeface="Arial" panose="020B0604020202020204" pitchFamily="34" charset="0"/>
                <a:cs typeface="Arial" panose="020B0604020202020204" pitchFamily="34" charset="0"/>
              </a:rPr>
              <a:t>En ese instante el emisor comienza con la retransmisión de todas las tramas descartadas por el receptor, tanto la trama errónea como las tramas enviadas después de la trama errónea. </a:t>
            </a:r>
            <a:r>
              <a:rPr lang="es-MX" sz="1800" dirty="0">
                <a:latin typeface="Arial" panose="020B0604020202020204" pitchFamily="34" charset="0"/>
                <a:cs typeface="Arial" panose="020B0604020202020204" pitchFamily="34" charset="0"/>
              </a:rPr>
              <a:t> </a:t>
            </a:r>
          </a:p>
        </p:txBody>
      </p:sp>
      <p:sp>
        <p:nvSpPr>
          <p:cNvPr id="4" name="Rectángulo 3">
            <a:extLst>
              <a:ext uri="{FF2B5EF4-FFF2-40B4-BE49-F238E27FC236}">
                <a16:creationId xmlns:a16="http://schemas.microsoft.com/office/drawing/2014/main" id="{8F4F1455-2B7C-4184-9138-FB6AFE0C7867}"/>
              </a:ext>
            </a:extLst>
          </p:cNvPr>
          <p:cNvSpPr/>
          <p:nvPr/>
        </p:nvSpPr>
        <p:spPr>
          <a:xfrm>
            <a:off x="786471" y="249910"/>
            <a:ext cx="11134779" cy="1446550"/>
          </a:xfrm>
          <a:prstGeom prst="rect">
            <a:avLst/>
          </a:prstGeom>
          <a:noFill/>
        </p:spPr>
        <p:txBody>
          <a:bodyPr wrap="none" lIns="91440" tIns="45720" rIns="91440" bIns="45720">
            <a:spAutoFit/>
          </a:bodyPr>
          <a:lstStyle/>
          <a:p>
            <a:pPr algn="ctr"/>
            <a:r>
              <a:rPr lang="es-MX" sz="4400" b="0" cap="none" spc="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Estrategia de rechazo simple</a:t>
            </a:r>
          </a:p>
          <a:p>
            <a:pPr algn="ctr"/>
            <a:r>
              <a:rPr lang="es-MX" sz="4400" b="0" cap="none" spc="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(retroceso N, vuelta atrás, </a:t>
            </a:r>
            <a:r>
              <a:rPr lang="es-MX" sz="4400" b="0" cap="none" spc="0" dirty="0" err="1">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pullback</a:t>
            </a:r>
            <a:r>
              <a:rPr lang="es-MX" sz="4400" b="0" cap="none" spc="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NACK).</a:t>
            </a:r>
            <a:endParaRPr lang="es-MX" sz="4400" b="0" cap="none" spc="0" dirty="0">
              <a:ln w="0"/>
              <a:solidFill>
                <a:schemeClr val="accent1"/>
              </a:solidFill>
              <a:effectLst>
                <a:outerShdw blurRad="38100" dist="25400" dir="5400000" algn="ctr" rotWithShape="0">
                  <a:srgbClr val="6E747A">
                    <a:alpha val="43000"/>
                  </a:srgbClr>
                </a:outerShdw>
              </a:effectLst>
            </a:endParaRPr>
          </a:p>
        </p:txBody>
      </p:sp>
      <p:pic>
        <p:nvPicPr>
          <p:cNvPr id="8" name="Imagen 7" descr="Imagen que contiene texto&#10;&#10;Descripción generada automáticamente">
            <a:extLst>
              <a:ext uri="{FF2B5EF4-FFF2-40B4-BE49-F238E27FC236}">
                <a16:creationId xmlns:a16="http://schemas.microsoft.com/office/drawing/2014/main" id="{8AEC0A9A-8E52-4191-A31A-09C66977A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968" y="2082265"/>
            <a:ext cx="3467584" cy="3524742"/>
          </a:xfrm>
          <a:prstGeom prst="rect">
            <a:avLst/>
          </a:prstGeom>
        </p:spPr>
      </p:pic>
    </p:spTree>
    <p:extLst>
      <p:ext uri="{BB962C8B-B14F-4D97-AF65-F5344CB8AC3E}">
        <p14:creationId xmlns:p14="http://schemas.microsoft.com/office/powerpoint/2010/main" val="3291349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B682FE2-A135-4F80-85C3-5C52755AC441}"/>
              </a:ext>
            </a:extLst>
          </p:cNvPr>
          <p:cNvSpPr/>
          <p:nvPr/>
        </p:nvSpPr>
        <p:spPr>
          <a:xfrm>
            <a:off x="1072179" y="196426"/>
            <a:ext cx="10668305" cy="1446550"/>
          </a:xfrm>
          <a:prstGeom prst="rect">
            <a:avLst/>
          </a:prstGeom>
          <a:noFill/>
        </p:spPr>
        <p:txBody>
          <a:bodyPr wrap="none" lIns="91440" tIns="45720" rIns="91440" bIns="45720">
            <a:spAutoFit/>
          </a:bodyPr>
          <a:lstStyle/>
          <a:p>
            <a:pPr algn="ctr"/>
            <a:r>
              <a:rPr lang="es-MX"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cs typeface="Arial" panose="020B0604020202020204" pitchFamily="34" charset="0"/>
              </a:rPr>
              <a:t>Estrategia de rechazo selectivo</a:t>
            </a:r>
          </a:p>
          <a:p>
            <a:pPr algn="ctr"/>
            <a:r>
              <a:rPr lang="es-MX"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cs typeface="Arial" panose="020B0604020202020204" pitchFamily="34" charset="0"/>
              </a:rPr>
              <a:t> (repetición selectiva, </a:t>
            </a:r>
            <a:r>
              <a:rPr lang="es-MX" sz="44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cs typeface="Arial" panose="020B0604020202020204" pitchFamily="34" charset="0"/>
              </a:rPr>
              <a:t>selective</a:t>
            </a:r>
            <a:r>
              <a:rPr lang="es-MX"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cs typeface="Arial" panose="020B0604020202020204" pitchFamily="34" charset="0"/>
              </a:rPr>
              <a:t> </a:t>
            </a:r>
            <a:r>
              <a:rPr lang="es-MX" sz="44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cs typeface="Arial" panose="020B0604020202020204" pitchFamily="34" charset="0"/>
              </a:rPr>
              <a:t>repeat</a:t>
            </a:r>
            <a:r>
              <a:rPr lang="es-MX"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cs typeface="Arial" panose="020B0604020202020204" pitchFamily="34" charset="0"/>
              </a:rPr>
              <a:t>).</a:t>
            </a:r>
            <a:endParaRPr lang="es-MX"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7" name="CuadroTexto 6">
            <a:extLst>
              <a:ext uri="{FF2B5EF4-FFF2-40B4-BE49-F238E27FC236}">
                <a16:creationId xmlns:a16="http://schemas.microsoft.com/office/drawing/2014/main" id="{1ED5DF49-3A8D-4135-BFE1-D9E5A36AA49D}"/>
              </a:ext>
            </a:extLst>
          </p:cNvPr>
          <p:cNvSpPr txBox="1"/>
          <p:nvPr/>
        </p:nvSpPr>
        <p:spPr>
          <a:xfrm>
            <a:off x="1072179" y="1893455"/>
            <a:ext cx="5531821" cy="2585323"/>
          </a:xfrm>
          <a:prstGeom prst="rect">
            <a:avLst/>
          </a:prstGeom>
          <a:noFill/>
        </p:spPr>
        <p:txBody>
          <a:bodyPr wrap="square" rtlCol="0">
            <a:spAutoFit/>
          </a:bodyPr>
          <a:lstStyle/>
          <a:p>
            <a:pPr marL="285750" indent="-285750" algn="just">
              <a:buFont typeface="Arial" panose="020B0604020202020204" pitchFamily="34" charset="0"/>
              <a:buChar char="•"/>
            </a:pPr>
            <a:r>
              <a:rPr lang="es-MX" dirty="0">
                <a:latin typeface="Arial" panose="020B0604020202020204" pitchFamily="34" charset="0"/>
                <a:cs typeface="Arial" panose="020B0604020202020204" pitchFamily="34" charset="0"/>
              </a:rPr>
              <a:t>El receptor descarta únicamente la trama errónea</a:t>
            </a:r>
          </a:p>
          <a:p>
            <a:pPr algn="just"/>
            <a:r>
              <a:rPr lang="es-MX" dirty="0">
                <a:latin typeface="Arial" panose="020B0604020202020204" pitchFamily="34" charset="0"/>
                <a:cs typeface="Arial" panose="020B0604020202020204" pitchFamily="34" charset="0"/>
              </a:rPr>
              <a:t>al detectarla envía una señal </a:t>
            </a:r>
            <a:r>
              <a:rPr lang="es-MX" i="1" dirty="0">
                <a:latin typeface="Arial" panose="020B0604020202020204" pitchFamily="34" charset="0"/>
                <a:cs typeface="Arial" panose="020B0604020202020204" pitchFamily="34" charset="0"/>
              </a:rPr>
              <a:t>SREJ n</a:t>
            </a:r>
            <a:r>
              <a:rPr lang="es-MX" dirty="0">
                <a:latin typeface="Arial" panose="020B0604020202020204" pitchFamily="34" charset="0"/>
                <a:cs typeface="Arial" panose="020B0604020202020204" pitchFamily="34" charset="0"/>
              </a:rPr>
              <a:t>, al emisor para indicarle la situación, procediendo el emisor a reenviarle únicamente esta trama errónea. </a:t>
            </a:r>
          </a:p>
          <a:p>
            <a:pPr marL="285750" indent="-285750" algn="just">
              <a:buFont typeface="Arial" panose="020B0604020202020204" pitchFamily="34" charset="0"/>
              <a:buChar char="•"/>
            </a:pPr>
            <a:endParaRPr lang="es-MX"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dirty="0">
                <a:latin typeface="Arial" panose="020B0604020202020204" pitchFamily="34" charset="0"/>
                <a:cs typeface="Arial" panose="020B0604020202020204" pitchFamily="34" charset="0"/>
              </a:rPr>
              <a:t>El receptor al recibir la retransmisión correcta de la anterior trama errónea la almacena en el buffer con el resto de tramas recibidas y las ordena, para posteriores tratamientos.</a:t>
            </a:r>
          </a:p>
        </p:txBody>
      </p:sp>
      <p:pic>
        <p:nvPicPr>
          <p:cNvPr id="9" name="Imagen 8" descr="Imagen que contiene texto&#10;&#10;Descripción generada automáticamente">
            <a:extLst>
              <a:ext uri="{FF2B5EF4-FFF2-40B4-BE49-F238E27FC236}">
                <a16:creationId xmlns:a16="http://schemas.microsoft.com/office/drawing/2014/main" id="{61858B17-798C-4389-8BBF-9DDF54BC3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093" y="1893455"/>
            <a:ext cx="3372321" cy="3810532"/>
          </a:xfrm>
          <a:prstGeom prst="rect">
            <a:avLst/>
          </a:prstGeom>
        </p:spPr>
      </p:pic>
    </p:spTree>
    <p:extLst>
      <p:ext uri="{BB962C8B-B14F-4D97-AF65-F5344CB8AC3E}">
        <p14:creationId xmlns:p14="http://schemas.microsoft.com/office/powerpoint/2010/main" val="343374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D6CDEB7-9341-49FB-99E3-989D8234D8D7}"/>
              </a:ext>
            </a:extLst>
          </p:cNvPr>
          <p:cNvSpPr/>
          <p:nvPr/>
        </p:nvSpPr>
        <p:spPr>
          <a:xfrm>
            <a:off x="3885300" y="2875002"/>
            <a:ext cx="4421403" cy="1107996"/>
          </a:xfrm>
          <a:prstGeom prst="rect">
            <a:avLst/>
          </a:prstGeom>
          <a:noFill/>
        </p:spPr>
        <p:txBody>
          <a:bodyPr wrap="none" lIns="91440" tIns="45720" rIns="91440" bIns="45720">
            <a:spAutoFit/>
          </a:bodyPr>
          <a:lstStyle/>
          <a:p>
            <a:pPr algn="ctr"/>
            <a:r>
              <a:rPr lang="es-MX" sz="6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Definición </a:t>
            </a:r>
            <a:endParaRPr lang="es-MX" sz="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013529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45AD5E0-C9A6-4D03-AFB1-45EBC44435D9}"/>
              </a:ext>
            </a:extLst>
          </p:cNvPr>
          <p:cNvSpPr>
            <a:spLocks noGrp="1"/>
          </p:cNvSpPr>
          <p:nvPr>
            <p:ph idx="1"/>
          </p:nvPr>
        </p:nvSpPr>
        <p:spPr>
          <a:xfrm>
            <a:off x="1625304" y="1645333"/>
            <a:ext cx="4363595" cy="3593591"/>
          </a:xfrm>
        </p:spPr>
        <p:txBody>
          <a:bodyPr>
            <a:normAutofit fontScale="92500" lnSpcReduction="20000"/>
          </a:bodyPr>
          <a:lstStyle/>
          <a:p>
            <a:pPr algn="just">
              <a:lnSpc>
                <a:spcPct val="150000"/>
              </a:lnSpc>
            </a:pPr>
            <a:r>
              <a:rPr lang="es-MX" dirty="0">
                <a:solidFill>
                  <a:srgbClr val="000000"/>
                </a:solidFill>
                <a:latin typeface="Arial" panose="020B0604020202020204" pitchFamily="34" charset="0"/>
                <a:cs typeface="Arial" panose="020B0604020202020204" pitchFamily="34" charset="0"/>
              </a:rPr>
              <a:t>La ventana deslizante es un dispositivo de control de flujo de tipo software, es decir, el control del flujo se lleva a cabo mediante el intercambio específico de caracteres o tramas de control, con los que el receptor indica al emisor cuál es su estado de disponibilidad para recibir datos.</a:t>
            </a:r>
            <a:endParaRPr lang="en-US" dirty="0">
              <a:solidFill>
                <a:srgbClr val="000000"/>
              </a:solidFill>
              <a:latin typeface="Arial" panose="020B0604020202020204" pitchFamily="34" charset="0"/>
              <a:cs typeface="Arial" panose="020B0604020202020204" pitchFamily="34" charset="0"/>
            </a:endParaRPr>
          </a:p>
          <a:p>
            <a:endParaRPr lang="es-MX" dirty="0">
              <a:solidFill>
                <a:srgbClr val="000000"/>
              </a:solidFill>
            </a:endParaRPr>
          </a:p>
        </p:txBody>
      </p:sp>
      <p:pic>
        <p:nvPicPr>
          <p:cNvPr id="7" name="Graphic 6">
            <a:extLst>
              <a:ext uri="{FF2B5EF4-FFF2-40B4-BE49-F238E27FC236}">
                <a16:creationId xmlns:a16="http://schemas.microsoft.com/office/drawing/2014/main" id="{625A58E3-FE8D-4CEB-8720-3C8A3A7498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78266"/>
            <a:ext cx="5176744" cy="5176744"/>
          </a:xfrm>
          <a:prstGeom prst="rect">
            <a:avLst/>
          </a:prstGeom>
        </p:spPr>
      </p:pic>
    </p:spTree>
    <p:extLst>
      <p:ext uri="{BB962C8B-B14F-4D97-AF65-F5344CB8AC3E}">
        <p14:creationId xmlns:p14="http://schemas.microsoft.com/office/powerpoint/2010/main" val="2958970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30" name="Rectangle 29">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33A17854-6A38-45E6-A321-3A6EE1A9AB28}"/>
              </a:ext>
            </a:extLst>
          </p:cNvPr>
          <p:cNvSpPr>
            <a:spLocks noGrp="1"/>
          </p:cNvSpPr>
          <p:nvPr>
            <p:ph idx="1"/>
          </p:nvPr>
        </p:nvSpPr>
        <p:spPr>
          <a:xfrm>
            <a:off x="2895600" y="2178528"/>
            <a:ext cx="8534400" cy="3701065"/>
          </a:xfrm>
        </p:spPr>
        <p:txBody>
          <a:bodyPr>
            <a:normAutofit/>
          </a:bodyPr>
          <a:lstStyle/>
          <a:p>
            <a:r>
              <a:rPr lang="es-MX" dirty="0">
                <a:latin typeface="Arial" panose="020B0604020202020204" pitchFamily="34" charset="0"/>
                <a:cs typeface="Arial" panose="020B0604020202020204" pitchFamily="34" charset="0"/>
              </a:rPr>
              <a:t>Este dispositivo es necesario para no inundar al receptor con envíos de tramas de datos. El receptor al recibir datos debe procesarlo, si no lo realiza a la misma velocidad que el transmisor los envía se verá saturado de datos, y parte de ellos se pueden perder. Para evitar tal situación la ventana deslizante controla este ritmo de envíos del emisor al receptor.</a:t>
            </a:r>
            <a:endParaRPr lang="en-US">
              <a:latin typeface="Arial" panose="020B0604020202020204" pitchFamily="34" charset="0"/>
              <a:cs typeface="Arial" panose="020B0604020202020204" pitchFamily="34" charset="0"/>
            </a:endParaRPr>
          </a:p>
          <a:p>
            <a:endParaRPr lang="es-MX" dirty="0"/>
          </a:p>
        </p:txBody>
      </p:sp>
    </p:spTree>
    <p:extLst>
      <p:ext uri="{BB962C8B-B14F-4D97-AF65-F5344CB8AC3E}">
        <p14:creationId xmlns:p14="http://schemas.microsoft.com/office/powerpoint/2010/main" val="33693046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4CD41060-6B70-43EC-9443-9EEF1BF78B3C}"/>
              </a:ext>
            </a:extLst>
          </p:cNvPr>
          <p:cNvSpPr/>
          <p:nvPr/>
        </p:nvSpPr>
        <p:spPr>
          <a:xfrm>
            <a:off x="2243535" y="2551837"/>
            <a:ext cx="7704930" cy="1754326"/>
          </a:xfrm>
          <a:prstGeom prst="rect">
            <a:avLst/>
          </a:prstGeom>
          <a:noFill/>
        </p:spPr>
        <p:txBody>
          <a:bodyPr wrap="none" lIns="91440" tIns="45720" rIns="91440" bIns="45720">
            <a:spAutoFit/>
          </a:bodyPr>
          <a:lstStyle/>
          <a:p>
            <a:pPr algn="ctr"/>
            <a:r>
              <a:rPr lang="es-MX" sz="5400" b="1" cap="none" spc="0" dirty="0">
                <a:ln w="12700">
                  <a:solidFill>
                    <a:schemeClr val="accent5"/>
                  </a:solidFill>
                  <a:prstDash val="solid"/>
                </a:ln>
                <a:pattFill prst="ltDnDiag">
                  <a:fgClr>
                    <a:schemeClr val="accent5">
                      <a:lumMod val="60000"/>
                      <a:lumOff val="40000"/>
                    </a:schemeClr>
                  </a:fgClr>
                  <a:bgClr>
                    <a:schemeClr val="bg1"/>
                  </a:bgClr>
                </a:pattFill>
                <a:effectLst/>
              </a:rPr>
              <a:t>Funcionamiento de la </a:t>
            </a:r>
          </a:p>
          <a:p>
            <a:pPr algn="ctr"/>
            <a:r>
              <a:rPr lang="es-MX" sz="5400" b="1" cap="none" spc="0" dirty="0">
                <a:ln w="12700">
                  <a:solidFill>
                    <a:schemeClr val="accent5"/>
                  </a:solidFill>
                  <a:prstDash val="solid"/>
                </a:ln>
                <a:pattFill prst="ltDnDiag">
                  <a:fgClr>
                    <a:schemeClr val="accent5">
                      <a:lumMod val="60000"/>
                      <a:lumOff val="40000"/>
                    </a:schemeClr>
                  </a:fgClr>
                  <a:bgClr>
                    <a:schemeClr val="bg1"/>
                  </a:bgClr>
                </a:pattFill>
                <a:effectLst/>
              </a:rPr>
              <a:t>ventana de transmisión</a:t>
            </a:r>
          </a:p>
        </p:txBody>
      </p:sp>
    </p:spTree>
    <p:extLst>
      <p:ext uri="{BB962C8B-B14F-4D97-AF65-F5344CB8AC3E}">
        <p14:creationId xmlns:p14="http://schemas.microsoft.com/office/powerpoint/2010/main" val="3278415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AF8F021D-E17C-4692-BC36-88810FC4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2" name="Rectangle 11">
            <a:extLst>
              <a:ext uri="{FF2B5EF4-FFF2-40B4-BE49-F238E27FC236}">
                <a16:creationId xmlns:a16="http://schemas.microsoft.com/office/drawing/2014/main" id="{F3734912-26F1-4F15-9124-B7468676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29E97B49-77C4-409E-8916-DFEB908B0768}"/>
              </a:ext>
            </a:extLst>
          </p:cNvPr>
          <p:cNvSpPr>
            <a:spLocks noGrp="1"/>
          </p:cNvSpPr>
          <p:nvPr>
            <p:ph idx="1"/>
          </p:nvPr>
        </p:nvSpPr>
        <p:spPr>
          <a:xfrm>
            <a:off x="631445" y="1711546"/>
            <a:ext cx="6306309" cy="3930227"/>
          </a:xfrm>
        </p:spPr>
        <p:txBody>
          <a:bodyPr>
            <a:normAutofit/>
          </a:bodyPr>
          <a:lstStyle/>
          <a:p>
            <a:pPr algn="just">
              <a:lnSpc>
                <a:spcPct val="150000"/>
              </a:lnSpc>
            </a:pPr>
            <a:r>
              <a:rPr lang="es-MX" dirty="0">
                <a:solidFill>
                  <a:srgbClr val="000000"/>
                </a:solidFill>
                <a:latin typeface="Arial" panose="020B0604020202020204" pitchFamily="34" charset="0"/>
                <a:cs typeface="Arial" panose="020B0604020202020204" pitchFamily="34" charset="0"/>
              </a:rPr>
              <a:t>Este protocolo permite al emisor transmitir múltiples segmentos de información antes de comenzar la espera para que el receptor le confirme la recepción de los segmentos, tal confirmación se llama validación, y consiste en el envío de mensajes denominados </a:t>
            </a:r>
            <a:r>
              <a:rPr lang="es-MX" i="1" dirty="0">
                <a:solidFill>
                  <a:srgbClr val="000000"/>
                </a:solidFill>
                <a:latin typeface="Arial" panose="020B0604020202020204" pitchFamily="34" charset="0"/>
                <a:cs typeface="Arial" panose="020B0604020202020204" pitchFamily="34" charset="0"/>
              </a:rPr>
              <a:t>ACK</a:t>
            </a:r>
            <a:r>
              <a:rPr lang="es-MX" dirty="0">
                <a:solidFill>
                  <a:srgbClr val="000000"/>
                </a:solidFill>
                <a:latin typeface="Arial" panose="020B0604020202020204" pitchFamily="34" charset="0"/>
                <a:cs typeface="Arial" panose="020B0604020202020204" pitchFamily="34" charset="0"/>
              </a:rPr>
              <a:t> del receptor al emisor. </a:t>
            </a:r>
          </a:p>
          <a:p>
            <a:pPr>
              <a:lnSpc>
                <a:spcPct val="100000"/>
              </a:lnSpc>
            </a:pPr>
            <a:endParaRPr lang="es-MX" sz="1700" dirty="0">
              <a:solidFill>
                <a:srgbClr val="000000"/>
              </a:solidFill>
              <a:latin typeface="Arial" panose="020B0604020202020204" pitchFamily="34" charset="0"/>
              <a:cs typeface="Arial" panose="020B0604020202020204" pitchFamily="34" charset="0"/>
            </a:endParaRPr>
          </a:p>
        </p:txBody>
      </p:sp>
      <p:pic>
        <p:nvPicPr>
          <p:cNvPr id="7" name="Graphic 6">
            <a:extLst>
              <a:ext uri="{FF2B5EF4-FFF2-40B4-BE49-F238E27FC236}">
                <a16:creationId xmlns:a16="http://schemas.microsoft.com/office/drawing/2014/main" id="{D3E5B12E-E7A9-4FFF-A191-AC72417579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0787" y="1600709"/>
            <a:ext cx="3656581" cy="3656581"/>
          </a:xfrm>
          <a:prstGeom prst="rect">
            <a:avLst/>
          </a:prstGeom>
        </p:spPr>
      </p:pic>
    </p:spTree>
    <p:extLst>
      <p:ext uri="{BB962C8B-B14F-4D97-AF65-F5344CB8AC3E}">
        <p14:creationId xmlns:p14="http://schemas.microsoft.com/office/powerpoint/2010/main" val="3937345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AF8F021D-E17C-4692-BC36-88810FC4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2" name="Rectangle 11">
            <a:extLst>
              <a:ext uri="{FF2B5EF4-FFF2-40B4-BE49-F238E27FC236}">
                <a16:creationId xmlns:a16="http://schemas.microsoft.com/office/drawing/2014/main" id="{F3734912-26F1-4F15-9124-B7468676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84F63485-E618-4341-A06C-B6CD9C21B49C}"/>
              </a:ext>
            </a:extLst>
          </p:cNvPr>
          <p:cNvSpPr>
            <a:spLocks noGrp="1"/>
          </p:cNvSpPr>
          <p:nvPr>
            <p:ph idx="1"/>
          </p:nvPr>
        </p:nvSpPr>
        <p:spPr>
          <a:xfrm>
            <a:off x="765051" y="1981322"/>
            <a:ext cx="6306309" cy="3930227"/>
          </a:xfrm>
        </p:spPr>
        <p:txBody>
          <a:bodyPr>
            <a:normAutofit/>
          </a:bodyPr>
          <a:lstStyle/>
          <a:p>
            <a:pPr algn="just">
              <a:lnSpc>
                <a:spcPct val="150000"/>
              </a:lnSpc>
            </a:pPr>
            <a:r>
              <a:rPr lang="es-MX" dirty="0">
                <a:solidFill>
                  <a:srgbClr val="000000"/>
                </a:solidFill>
                <a:latin typeface="Arial" panose="020B0604020202020204" pitchFamily="34" charset="0"/>
                <a:cs typeface="Arial" panose="020B0604020202020204" pitchFamily="34" charset="0"/>
              </a:rPr>
              <a:t>La validación se realiza desde el receptor al emisor y contiene el número de la siguiente trama que espera recibir el receptor, o el de la última trama recibida con éxito (ACK n), Con esta indicación el emisor es capaz de distinguir el número de los envíos realizados con éxito, los envíos perdidos y envíos que se esperan recibir.</a:t>
            </a:r>
          </a:p>
          <a:p>
            <a:endParaRPr lang="es-MX" dirty="0">
              <a:solidFill>
                <a:srgbClr val="000000"/>
              </a:solidFill>
            </a:endParaRPr>
          </a:p>
        </p:txBody>
      </p:sp>
      <p:pic>
        <p:nvPicPr>
          <p:cNvPr id="7" name="Graphic 6">
            <a:extLst>
              <a:ext uri="{FF2B5EF4-FFF2-40B4-BE49-F238E27FC236}">
                <a16:creationId xmlns:a16="http://schemas.microsoft.com/office/drawing/2014/main" id="{601B076D-79AC-40D0-B0F7-D95B1982BA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0787" y="1600709"/>
            <a:ext cx="3656581" cy="3656581"/>
          </a:xfrm>
          <a:prstGeom prst="rect">
            <a:avLst/>
          </a:prstGeom>
        </p:spPr>
      </p:pic>
    </p:spTree>
    <p:extLst>
      <p:ext uri="{BB962C8B-B14F-4D97-AF65-F5344CB8AC3E}">
        <p14:creationId xmlns:p14="http://schemas.microsoft.com/office/powerpoint/2010/main" val="85942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8E3E20DA-5E99-465D-842C-EEBEB2E9CAF9}"/>
              </a:ext>
            </a:extLst>
          </p:cNvPr>
          <p:cNvSpPr/>
          <p:nvPr/>
        </p:nvSpPr>
        <p:spPr>
          <a:xfrm>
            <a:off x="2913077" y="2551837"/>
            <a:ext cx="6365845" cy="1754326"/>
          </a:xfrm>
          <a:prstGeom prst="rect">
            <a:avLst/>
          </a:prstGeom>
          <a:noFill/>
        </p:spPr>
        <p:txBody>
          <a:bodyPr wrap="none" lIns="91440" tIns="45720" rIns="91440" bIns="45720">
            <a:spAutoFit/>
          </a:bodyPr>
          <a:lstStyle/>
          <a:p>
            <a:pPr algn="ctr"/>
            <a:r>
              <a:rPr lang="es-MX" sz="5400" b="0" cap="none" spc="0" dirty="0">
                <a:ln w="0"/>
                <a:solidFill>
                  <a:schemeClr val="accent1"/>
                </a:solidFill>
                <a:effectLst>
                  <a:outerShdw blurRad="38100" dist="25400" dir="5400000" algn="ctr" rotWithShape="0">
                    <a:srgbClr val="6E747A">
                      <a:alpha val="43000"/>
                    </a:srgbClr>
                  </a:outerShdw>
                </a:effectLst>
              </a:rPr>
              <a:t>Funcionamiento de la </a:t>
            </a:r>
          </a:p>
          <a:p>
            <a:pPr algn="ctr"/>
            <a:r>
              <a:rPr lang="es-MX" sz="5400" b="0" cap="none" spc="0" dirty="0">
                <a:ln w="0"/>
                <a:solidFill>
                  <a:schemeClr val="accent1"/>
                </a:solidFill>
                <a:effectLst>
                  <a:outerShdw blurRad="38100" dist="25400" dir="5400000" algn="ctr" rotWithShape="0">
                    <a:srgbClr val="6E747A">
                      <a:alpha val="43000"/>
                    </a:srgbClr>
                  </a:outerShdw>
                </a:effectLst>
              </a:rPr>
              <a:t>ventana de recepción</a:t>
            </a:r>
          </a:p>
        </p:txBody>
      </p:sp>
    </p:spTree>
    <p:extLst>
      <p:ext uri="{BB962C8B-B14F-4D97-AF65-F5344CB8AC3E}">
        <p14:creationId xmlns:p14="http://schemas.microsoft.com/office/powerpoint/2010/main" val="3517060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45DE61-F119-4407-AA67-8714ED705909}"/>
              </a:ext>
            </a:extLst>
          </p:cNvPr>
          <p:cNvSpPr>
            <a:spLocks noGrp="1"/>
          </p:cNvSpPr>
          <p:nvPr>
            <p:ph idx="1"/>
          </p:nvPr>
        </p:nvSpPr>
        <p:spPr>
          <a:xfrm>
            <a:off x="1251678" y="2286001"/>
            <a:ext cx="5984274" cy="4085056"/>
          </a:xfrm>
        </p:spPr>
        <p:txBody>
          <a:bodyPr>
            <a:normAutofit/>
          </a:bodyPr>
          <a:lstStyle/>
          <a:p>
            <a:pPr algn="just"/>
            <a:r>
              <a:rPr lang="es-MX" dirty="0">
                <a:solidFill>
                  <a:srgbClr val="000000"/>
                </a:solidFill>
                <a:latin typeface="Arial" panose="020B0604020202020204" pitchFamily="34" charset="0"/>
                <a:cs typeface="Arial" panose="020B0604020202020204" pitchFamily="34" charset="0"/>
              </a:rPr>
              <a:t>La ventana de recepción permite al receptor recibir un conjunto de tramas que le llegan desordenadas, es la lista que tiene el receptor con los números de la secuencia consecutivos de las tramas que puede aceptar.</a:t>
            </a:r>
            <a:endParaRPr lang="es-MX" dirty="0">
              <a:solidFill>
                <a:srgbClr val="000000"/>
              </a:solidFill>
            </a:endParaRPr>
          </a:p>
          <a:p>
            <a:endParaRPr lang="es-MX" dirty="0">
              <a:solidFill>
                <a:srgbClr val="000000"/>
              </a:solidFill>
            </a:endParaRPr>
          </a:p>
        </p:txBody>
      </p:sp>
      <p:pic>
        <p:nvPicPr>
          <p:cNvPr id="6" name="Gráfico 5" descr="Caja">
            <a:extLst>
              <a:ext uri="{FF2B5EF4-FFF2-40B4-BE49-F238E27FC236}">
                <a16:creationId xmlns:a16="http://schemas.microsoft.com/office/drawing/2014/main" id="{D61AF1E7-36B3-4181-991C-2DC359DA8F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5992" y="1471276"/>
            <a:ext cx="3902582" cy="3902582"/>
          </a:xfrm>
          <a:prstGeom prst="rect">
            <a:avLst/>
          </a:prstGeom>
        </p:spPr>
      </p:pic>
    </p:spTree>
    <p:extLst>
      <p:ext uri="{BB962C8B-B14F-4D97-AF65-F5344CB8AC3E}">
        <p14:creationId xmlns:p14="http://schemas.microsoft.com/office/powerpoint/2010/main" val="1127668515"/>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docProps/app.xml><?xml version="1.0" encoding="utf-8"?>
<Properties xmlns="http://schemas.openxmlformats.org/officeDocument/2006/extended-properties" xmlns:vt="http://schemas.openxmlformats.org/officeDocument/2006/docPropsVTypes">
  <TotalTime>34</TotalTime>
  <Words>293</Words>
  <Application>Microsoft Office PowerPoint</Application>
  <PresentationFormat>Panorámica</PresentationFormat>
  <Paragraphs>36</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Gill Sans MT</vt:lpstr>
      <vt:lpstr>Impact</vt:lpstr>
      <vt:lpstr>Distintivo</vt:lpstr>
      <vt:lpstr>Ventana Deslizante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Ventana Deslizante</dc:title>
  <dc:creator>Raul Tejeda Narvaez</dc:creator>
  <cp:lastModifiedBy>Raul Tejeda Narvaez</cp:lastModifiedBy>
  <cp:revision>4</cp:revision>
  <dcterms:created xsi:type="dcterms:W3CDTF">2019-10-05T18:02:09Z</dcterms:created>
  <dcterms:modified xsi:type="dcterms:W3CDTF">2019-10-05T18:36:52Z</dcterms:modified>
</cp:coreProperties>
</file>