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8E5BB3-4F21-4CC3-8D8C-32E2BE33E6BB}"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FF3BEB-1339-48E2-B659-5C382096C93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8E5BB3-4F21-4CC3-8D8C-32E2BE33E6BB}"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FF3BEB-1339-48E2-B659-5C382096C93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8E5BB3-4F21-4CC3-8D8C-32E2BE33E6BB}"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FF3BEB-1339-48E2-B659-5C382096C93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8E5BB3-4F21-4CC3-8D8C-32E2BE33E6BB}"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FF3BEB-1339-48E2-B659-5C382096C93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8E5BB3-4F21-4CC3-8D8C-32E2BE33E6BB}"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FF3BEB-1339-48E2-B659-5C382096C93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8E5BB3-4F21-4CC3-8D8C-32E2BE33E6BB}" type="datetimeFigureOut">
              <a:rPr lang="en-US" smtClean="0"/>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FF3BEB-1339-48E2-B659-5C382096C93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8E5BB3-4F21-4CC3-8D8C-32E2BE33E6BB}" type="datetimeFigureOut">
              <a:rPr lang="en-US" smtClean="0"/>
              <a:t>6/9/2021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FF3BEB-1339-48E2-B659-5C382096C93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8E5BB3-4F21-4CC3-8D8C-32E2BE33E6BB}" type="datetimeFigureOut">
              <a:rPr lang="en-US" smtClean="0"/>
              <a:t>6/9/2021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FF3BEB-1339-48E2-B659-5C382096C93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8E5BB3-4F21-4CC3-8D8C-32E2BE33E6BB}" type="datetimeFigureOut">
              <a:rPr lang="en-US" smtClean="0"/>
              <a:t>6/9/2021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FF3BEB-1339-48E2-B659-5C382096C93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8E5BB3-4F21-4CC3-8D8C-32E2BE33E6BB}" type="datetimeFigureOut">
              <a:rPr lang="en-US" smtClean="0"/>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FF3BEB-1339-48E2-B659-5C382096C936}"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9C8E5BB3-4F21-4CC3-8D8C-32E2BE33E6BB}" type="datetimeFigureOut">
              <a:rPr lang="en-US" smtClean="0"/>
              <a:t>6/9/2021</a:t>
            </a:fld>
            <a:endParaRPr lang="en-US"/>
          </a:p>
        </p:txBody>
      </p:sp>
      <p:sp>
        <p:nvSpPr>
          <p:cNvPr id="9" name="Slide Number Placeholder 8"/>
          <p:cNvSpPr>
            <a:spLocks noGrp="1"/>
          </p:cNvSpPr>
          <p:nvPr>
            <p:ph type="sldNum" sz="quarter" idx="11"/>
          </p:nvPr>
        </p:nvSpPr>
        <p:spPr/>
        <p:txBody>
          <a:bodyPr/>
          <a:lstStyle/>
          <a:p>
            <a:fld id="{50FF3BEB-1339-48E2-B659-5C382096C936}"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50FF3BEB-1339-48E2-B659-5C382096C936}"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9C8E5BB3-4F21-4CC3-8D8C-32E2BE33E6BB}" type="datetimeFigureOut">
              <a:rPr lang="en-US" smtClean="0"/>
              <a:t>6/9/2021</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Canny Edge Detection </a:t>
            </a:r>
            <a:br>
              <a:rPr lang="en-US"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82468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id-ID" dirty="0"/>
              <a:t>KESIMPULAN</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marL="114300" indent="0">
              <a:buNone/>
            </a:pPr>
            <a:r>
              <a:rPr lang="id-ID" dirty="0"/>
              <a:t>Dari hasil implementasi dan panelitian pendeteksi tepi pada realtime video menggunakan algoritma Canny Detection dan juga pengujian dan analisa dari penggunaan operator dapat disimpulkan bahwa:</a:t>
            </a:r>
            <a:endParaRPr lang="en-US" dirty="0"/>
          </a:p>
          <a:p>
            <a:pPr marL="571500" lvl="0" indent="-457200">
              <a:buFont typeface="+mj-lt"/>
              <a:buAutoNum type="arabicPeriod"/>
            </a:pPr>
            <a:r>
              <a:rPr lang="id-ID" dirty="0"/>
              <a:t>Algoritma Canny Edge Detection merupakan salah satu dari beberapa algoritma deteksi tepi yang memiliki kelebihan yaitu memberikan hasil deteksi tepi yang optimal dan mampu memberikan hasil sesuai dengan pemilihan </a:t>
            </a:r>
            <a:r>
              <a:rPr lang="id-ID" dirty="0" smtClean="0"/>
              <a:t>parameter-parameter</a:t>
            </a:r>
            <a:r>
              <a:rPr lang="en-US" dirty="0" smtClean="0"/>
              <a:t>. </a:t>
            </a:r>
            <a:r>
              <a:rPr lang="id-ID" dirty="0" smtClean="0"/>
              <a:t>pixel </a:t>
            </a:r>
            <a:r>
              <a:rPr lang="id-ID" dirty="0"/>
              <a:t>konvolusi yang dilakukan. Sekaligus juga memberikan fleksibilitas yang sangat tinggi dalam hal menentukan tingkat deteksi ketebalan tepi sesuai yang diinginkan.</a:t>
            </a:r>
            <a:endParaRPr lang="en-US" dirty="0"/>
          </a:p>
          <a:p>
            <a:pPr marL="571500" lvl="0" indent="-457200">
              <a:buFont typeface="+mj-lt"/>
              <a:buAutoNum type="arabicPeriod"/>
            </a:pPr>
            <a:r>
              <a:rPr lang="id-ID" dirty="0"/>
              <a:t>Canny Edge Detection dapat diterapkan dalam deteksi sebuah gambar / foto digital maupun gambar video realtime yang diambil dari webcam / kamera.</a:t>
            </a:r>
            <a:endParaRPr lang="en-US" dirty="0"/>
          </a:p>
          <a:p>
            <a:pPr marL="571500" indent="-457200">
              <a:buFont typeface="+mj-lt"/>
              <a:buAutoNum type="arabicPeriod"/>
            </a:pPr>
            <a:r>
              <a:rPr lang="id-ID" dirty="0" smtClean="0"/>
              <a:t>Operator </a:t>
            </a:r>
            <a:r>
              <a:rPr lang="id-ID" dirty="0"/>
              <a:t>berbasis gradient menghasilkan deteksi tepi yang lebih baik daripada operator berbasis turunan kedua (Laplacian)</a:t>
            </a:r>
            <a:endParaRPr lang="en-US" dirty="0"/>
          </a:p>
          <a:p>
            <a:pPr marL="571500" lvl="0" indent="-457200">
              <a:buFont typeface="+mj-lt"/>
              <a:buAutoNum type="arabicPeriod"/>
            </a:pPr>
            <a:r>
              <a:rPr lang="id-ID" dirty="0"/>
              <a:t>Operator Prewitt dan menghasilkan deteksi tepi yang paling jelas diantara operator berbasis gradient lainnya</a:t>
            </a:r>
            <a:endParaRPr lang="en-US" dirty="0"/>
          </a:p>
          <a:p>
            <a:endParaRPr lang="en-US" dirty="0"/>
          </a:p>
        </p:txBody>
      </p:sp>
    </p:spTree>
    <p:extLst>
      <p:ext uri="{BB962C8B-B14F-4D97-AF65-F5344CB8AC3E}">
        <p14:creationId xmlns:p14="http://schemas.microsoft.com/office/powerpoint/2010/main" val="4196954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Metode</a:t>
            </a:r>
            <a:r>
              <a:rPr lang="en-US" dirty="0" smtClean="0"/>
              <a:t> </a:t>
            </a:r>
            <a:endParaRPr lang="en-US" dirty="0"/>
          </a:p>
        </p:txBody>
      </p:sp>
      <p:sp>
        <p:nvSpPr>
          <p:cNvPr id="3" name="Content Placeholder 2"/>
          <p:cNvSpPr>
            <a:spLocks noGrp="1"/>
          </p:cNvSpPr>
          <p:nvPr>
            <p:ph idx="1"/>
          </p:nvPr>
        </p:nvSpPr>
        <p:spPr/>
        <p:txBody>
          <a:bodyPr>
            <a:normAutofit fontScale="92500" lnSpcReduction="20000"/>
          </a:bodyPr>
          <a:lstStyle/>
          <a:p>
            <a:r>
              <a:rPr lang="id-ID" dirty="0" smtClean="0"/>
              <a:t>Dalam </a:t>
            </a:r>
            <a:r>
              <a:rPr lang="id-ID" dirty="0"/>
              <a:t>Pengolahan Citra Digital Deteksi Tepi dibutuhkan script atau code program yang digunakan untuk melengkapi dan menyempurnakan code dari program deteksi tepi gambar ini. Ada pun script yang digunakan dalam pembuatan program ini.</a:t>
            </a:r>
            <a:endParaRPr lang="en-US" dirty="0"/>
          </a:p>
          <a:p>
            <a:endParaRPr lang="en-US" dirty="0" smtClean="0"/>
          </a:p>
          <a:p>
            <a:r>
              <a:rPr lang="id-ID" dirty="0" smtClean="0"/>
              <a:t>Hardware</a:t>
            </a:r>
            <a:r>
              <a:rPr lang="en-US" dirty="0" smtClean="0"/>
              <a:t> </a:t>
            </a:r>
            <a:r>
              <a:rPr lang="id-ID" dirty="0"/>
              <a:t>Perangkat yang </a:t>
            </a:r>
            <a:r>
              <a:rPr lang="id-ID" dirty="0" smtClean="0"/>
              <a:t>digun</a:t>
            </a:r>
            <a:r>
              <a:rPr lang="en-US" dirty="0" smtClean="0"/>
              <a:t>a</a:t>
            </a:r>
            <a:r>
              <a:rPr lang="id-ID" dirty="0" smtClean="0"/>
              <a:t>kan </a:t>
            </a:r>
            <a:r>
              <a:rPr lang="id-ID" dirty="0"/>
              <a:t>untuk membangun aplikasi dan penelitian ini menggunkanan </a:t>
            </a:r>
            <a:r>
              <a:rPr lang="id-ID" dirty="0" smtClean="0"/>
              <a:t>computer</a:t>
            </a:r>
            <a:r>
              <a:rPr lang="en-US" dirty="0" smtClean="0"/>
              <a:t>,webcam</a:t>
            </a:r>
            <a:endParaRPr lang="en-US" dirty="0"/>
          </a:p>
          <a:p>
            <a:pPr marL="114300" indent="0">
              <a:buNone/>
            </a:pPr>
            <a:r>
              <a:rPr lang="id-ID" dirty="0"/>
              <a:t> </a:t>
            </a:r>
            <a:endParaRPr lang="en-US" dirty="0"/>
          </a:p>
          <a:p>
            <a:r>
              <a:rPr lang="id-ID" dirty="0"/>
              <a:t>Perangkat Lunak</a:t>
            </a:r>
            <a:endParaRPr lang="en-US" dirty="0"/>
          </a:p>
          <a:p>
            <a:pPr marL="114300" indent="0">
              <a:buNone/>
            </a:pPr>
            <a:r>
              <a:rPr lang="id-ID" dirty="0"/>
              <a:t>Perangkat lunak yang digunakan dalam membangun aplikasi Deteksi tepi pada realtime video menggunakan algoritma Canny Detection adalah sebagai berikut:</a:t>
            </a:r>
            <a:endParaRPr lang="en-US" dirty="0"/>
          </a:p>
          <a:p>
            <a:r>
              <a:rPr lang="id-ID" dirty="0"/>
              <a:t>Python Idle 3.8, Sebuah compiler yang dibuat menggunakan bahasa pemrograman python yang akan digunakan untuk aplikasi sistem ini.</a:t>
            </a:r>
            <a:endParaRPr lang="en-US" dirty="0"/>
          </a:p>
          <a:p>
            <a:r>
              <a:rPr lang="id-ID" dirty="0"/>
              <a:t>OpenCV , Sebuah library untuk fungsi-fungsi computer vision dan opencv yang mendukung pembuatan program ini</a:t>
            </a:r>
            <a:endParaRPr lang="en-US" dirty="0"/>
          </a:p>
        </p:txBody>
      </p:sp>
    </p:spTree>
    <p:extLst>
      <p:ext uri="{BB962C8B-B14F-4D97-AF65-F5344CB8AC3E}">
        <p14:creationId xmlns:p14="http://schemas.microsoft.com/office/powerpoint/2010/main" val="399419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perancangan</a:t>
            </a:r>
            <a:endParaRPr lang="en-US" dirty="0"/>
          </a:p>
        </p:txBody>
      </p:sp>
      <p:sp>
        <p:nvSpPr>
          <p:cNvPr id="3" name="Content Placeholder 2"/>
          <p:cNvSpPr>
            <a:spLocks noGrp="1"/>
          </p:cNvSpPr>
          <p:nvPr>
            <p:ph idx="1"/>
          </p:nvPr>
        </p:nvSpPr>
        <p:spPr/>
        <p:txBody>
          <a:bodyPr/>
          <a:lstStyle/>
          <a:p>
            <a:r>
              <a:rPr lang="id-ID" b="1" dirty="0"/>
              <a:t>Perancangan Aplikasi</a:t>
            </a:r>
            <a:endParaRPr lang="en-US" b="1" dirty="0"/>
          </a:p>
          <a:p>
            <a:r>
              <a:rPr lang="id-ID" dirty="0"/>
              <a:t>merupakan data gambar atau videoyang diambil secara realtime menggunakan webcam yang dipasang pada obyek. Oleh Video Capture, data yang berupa gambar atau video realtime kemudian di ambil datanya untuk di olah atau d ubah dalam bentuk binery untuk menghasilkan gmabr atau video yang selanjutnya akan di proses dengan algotitma Canny Edge Detection untuk mendapatkan hasil berupa gambar video realtime yang sudah mengalami proses deteksi tepi</a:t>
            </a:r>
            <a:r>
              <a:rPr lang="id-ID" i="1" dirty="0"/>
              <a:t>.</a:t>
            </a:r>
            <a:endParaRPr lang="en-US" dirty="0"/>
          </a:p>
          <a:p>
            <a:pPr marL="114300" indent="0">
              <a:buNone/>
            </a:pPr>
            <a:endParaRPr lang="en-US" dirty="0"/>
          </a:p>
        </p:txBody>
      </p:sp>
    </p:spTree>
    <p:extLst>
      <p:ext uri="{BB962C8B-B14F-4D97-AF65-F5344CB8AC3E}">
        <p14:creationId xmlns:p14="http://schemas.microsoft.com/office/powerpoint/2010/main" val="1601252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Proses Aplikasi</a:t>
            </a:r>
            <a:r>
              <a:rPr lang="en-US" b="1" dirty="0"/>
              <a:t/>
            </a:r>
            <a:br>
              <a:rPr lang="en-US" b="1" dirty="0"/>
            </a:br>
            <a:endParaRPr lang="en-US" dirty="0"/>
          </a:p>
        </p:txBody>
      </p:sp>
      <p:sp>
        <p:nvSpPr>
          <p:cNvPr id="3" name="Content Placeholder 2"/>
          <p:cNvSpPr>
            <a:spLocks noGrp="1"/>
          </p:cNvSpPr>
          <p:nvPr>
            <p:ph idx="1"/>
          </p:nvPr>
        </p:nvSpPr>
        <p:spPr/>
        <p:txBody>
          <a:bodyPr/>
          <a:lstStyle/>
          <a:p>
            <a:r>
              <a:rPr lang="id-ID" dirty="0" smtClean="0"/>
              <a:t>Langkah </a:t>
            </a:r>
            <a:r>
              <a:rPr lang="id-ID" dirty="0"/>
              <a:t>selanjutnya ini melibatkan 3 sub pemindaian gambar. Berikut 3 sub pemindaian yang dilakukan secara bertahap:</a:t>
            </a:r>
            <a:endParaRPr lang="en-US" dirty="0"/>
          </a:p>
          <a:p>
            <a:r>
              <a:rPr lang="id-ID" dirty="0"/>
              <a:t>Deteksi Tepi </a:t>
            </a:r>
            <a:endParaRPr lang="en-US" dirty="0" smtClean="0"/>
          </a:p>
          <a:p>
            <a:pPr marL="114300" indent="0">
              <a:buNone/>
            </a:pPr>
            <a:r>
              <a:rPr lang="en-US" dirty="0" smtClean="0"/>
              <a:t>      </a:t>
            </a:r>
            <a:r>
              <a:rPr lang="id-ID" dirty="0" smtClean="0"/>
              <a:t>Algoritma </a:t>
            </a:r>
            <a:r>
              <a:rPr lang="id-ID" dirty="0"/>
              <a:t>deteksi tepi </a:t>
            </a:r>
            <a:r>
              <a:rPr lang="id-ID" i="1" dirty="0"/>
              <a:t>Canny </a:t>
            </a:r>
            <a:r>
              <a:rPr lang="id-ID" dirty="0"/>
              <a:t>terdiri beberapa langkah</a:t>
            </a:r>
            <a:r>
              <a:rPr lang="id-ID" dirty="0" smtClean="0"/>
              <a:t>:</a:t>
            </a:r>
            <a:endParaRPr lang="en-US" dirty="0" smtClean="0"/>
          </a:p>
          <a:p>
            <a:pPr marL="571500" lvl="1" indent="-457200">
              <a:buClr>
                <a:schemeClr val="accent1"/>
              </a:buClr>
              <a:buFont typeface="+mj-lt"/>
              <a:buAutoNum type="arabicPeriod"/>
            </a:pPr>
            <a:r>
              <a:rPr lang="id-ID" dirty="0"/>
              <a:t>Pengurangan </a:t>
            </a:r>
            <a:r>
              <a:rPr lang="id-ID" dirty="0" smtClean="0"/>
              <a:t>Noise</a:t>
            </a:r>
            <a:endParaRPr lang="en-US" dirty="0" smtClean="0"/>
          </a:p>
          <a:p>
            <a:pPr marL="571500" lvl="1" indent="-457200">
              <a:buClr>
                <a:schemeClr val="accent1"/>
              </a:buClr>
              <a:buFont typeface="+mj-lt"/>
              <a:buAutoNum type="arabicPeriod"/>
            </a:pPr>
            <a:r>
              <a:rPr lang="id-ID" dirty="0"/>
              <a:t>Perhitungan Gradient</a:t>
            </a:r>
            <a:endParaRPr lang="en-US" dirty="0"/>
          </a:p>
          <a:p>
            <a:pPr marL="571500" lvl="1" indent="-457200">
              <a:buClr>
                <a:schemeClr val="accent1"/>
              </a:buClr>
              <a:buFont typeface="+mj-lt"/>
              <a:buAutoNum type="arabicPeriod"/>
            </a:pPr>
            <a:r>
              <a:rPr lang="id-ID" dirty="0"/>
              <a:t>Suppression Non-maximum</a:t>
            </a:r>
            <a:endParaRPr lang="en-US" dirty="0"/>
          </a:p>
          <a:p>
            <a:pPr marL="571500" lvl="1" indent="-457200">
              <a:buClr>
                <a:schemeClr val="accent1"/>
              </a:buClr>
              <a:buFont typeface="+mj-lt"/>
              <a:buAutoNum type="arabicPeriod"/>
            </a:pPr>
            <a:r>
              <a:rPr lang="id-ID" dirty="0"/>
              <a:t>Double Thresholding</a:t>
            </a:r>
            <a:endParaRPr lang="en-US" dirty="0"/>
          </a:p>
          <a:p>
            <a:pPr marL="571500" lvl="1" indent="-457200">
              <a:buClr>
                <a:schemeClr val="accent1"/>
              </a:buClr>
              <a:buFont typeface="+mj-lt"/>
              <a:buAutoNum type="arabicPeriod"/>
            </a:pPr>
            <a:r>
              <a:rPr lang="id-ID" dirty="0"/>
              <a:t>Menemukan Kontur atau </a:t>
            </a:r>
            <a:r>
              <a:rPr lang="id-ID" i="1" dirty="0"/>
              <a:t>(</a:t>
            </a:r>
            <a:r>
              <a:rPr lang="id-ID" dirty="0"/>
              <a:t>Edge Tracking by Hysteresis</a:t>
            </a:r>
            <a:endParaRPr lang="en-US" dirty="0"/>
          </a:p>
          <a:p>
            <a:pPr marL="114300" indent="0">
              <a:buNone/>
            </a:pPr>
            <a:endParaRPr lang="en-US" dirty="0"/>
          </a:p>
        </p:txBody>
      </p:sp>
    </p:spTree>
    <p:extLst>
      <p:ext uri="{BB962C8B-B14F-4D97-AF65-F5344CB8AC3E}">
        <p14:creationId xmlns:p14="http://schemas.microsoft.com/office/powerpoint/2010/main" val="1721305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dirty="0" smtClean="0"/>
              <a:t/>
            </a:r>
            <a:br>
              <a:rPr lang="en-US" dirty="0" smtClean="0"/>
            </a:br>
            <a:r>
              <a:rPr lang="en-US" sz="4600" dirty="0" err="1" smtClean="0">
                <a:solidFill>
                  <a:schemeClr val="bg2">
                    <a:lumMod val="50000"/>
                  </a:schemeClr>
                </a:solidFill>
                <a:latin typeface="+mj-lt"/>
              </a:rPr>
              <a:t>pengurangan</a:t>
            </a:r>
            <a:r>
              <a:rPr lang="en-US" sz="4600" dirty="0" smtClean="0">
                <a:solidFill>
                  <a:schemeClr val="bg2">
                    <a:lumMod val="50000"/>
                  </a:schemeClr>
                </a:solidFill>
                <a:latin typeface="+mj-lt"/>
              </a:rPr>
              <a:t> noise</a:t>
            </a:r>
            <a:endParaRPr lang="en-US" sz="4600" dirty="0">
              <a:solidFill>
                <a:schemeClr val="bg2">
                  <a:lumMod val="50000"/>
                </a:schemeClr>
              </a:solidFill>
              <a:latin typeface="+mj-lt"/>
            </a:endParaRPr>
          </a:p>
        </p:txBody>
      </p:sp>
      <p:sp>
        <p:nvSpPr>
          <p:cNvPr id="3" name="Content Placeholder 2"/>
          <p:cNvSpPr>
            <a:spLocks noGrp="1"/>
          </p:cNvSpPr>
          <p:nvPr>
            <p:ph idx="1"/>
          </p:nvPr>
        </p:nvSpPr>
        <p:spPr/>
        <p:txBody>
          <a:bodyPr/>
          <a:lstStyle/>
          <a:p>
            <a:r>
              <a:rPr lang="id-ID" dirty="0"/>
              <a:t>Karena deteksi tepi rentan terhadap noise pada gambar, langkah pertama adalah menghilangkan noise pada gambar dengan filter sesuai yang dibutuhkan pengguna. Pengurangan noise menggunakan fungsi Gaussian Blur yang terdapat pada perpustakaan OpenCV.</a:t>
            </a:r>
            <a:endParaRPr lang="en-US" dirty="0"/>
          </a:p>
          <a:p>
            <a:endParaRPr lang="en-US" dirty="0"/>
          </a:p>
        </p:txBody>
      </p:sp>
    </p:spTree>
    <p:extLst>
      <p:ext uri="{BB962C8B-B14F-4D97-AF65-F5344CB8AC3E}">
        <p14:creationId xmlns:p14="http://schemas.microsoft.com/office/powerpoint/2010/main" val="3322984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7620000" cy="1143000"/>
          </a:xfrm>
        </p:spPr>
        <p:txBody>
          <a:bodyPr/>
          <a:lstStyle/>
          <a:p>
            <a:r>
              <a:rPr lang="en-US" dirty="0" err="1" smtClean="0"/>
              <a:t>Perhitungan</a:t>
            </a:r>
            <a:r>
              <a:rPr lang="en-US" dirty="0" smtClean="0"/>
              <a:t> </a:t>
            </a:r>
            <a:r>
              <a:rPr lang="en-US" dirty="0" err="1" smtClean="0"/>
              <a:t>gradien</a:t>
            </a:r>
            <a:endParaRPr lang="en-US" dirty="0"/>
          </a:p>
        </p:txBody>
      </p:sp>
      <p:sp>
        <p:nvSpPr>
          <p:cNvPr id="3" name="Content Placeholder 2"/>
          <p:cNvSpPr>
            <a:spLocks noGrp="1"/>
          </p:cNvSpPr>
          <p:nvPr>
            <p:ph idx="1"/>
          </p:nvPr>
        </p:nvSpPr>
        <p:spPr>
          <a:xfrm>
            <a:off x="395536" y="2420888"/>
            <a:ext cx="7620000" cy="4800600"/>
          </a:xfrm>
        </p:spPr>
        <p:txBody>
          <a:bodyPr/>
          <a:lstStyle/>
          <a:p>
            <a:r>
              <a:rPr lang="id-ID" dirty="0"/>
              <a:t>Perhitungan gradient dilakukan dengan mengkonversi citra menjadi grayscale, agar dapat menentukan titik tepi pada citra yang ditangkap dengan nilai intensitas yang paling besar. Gradien gambar yang telah diperhalus dengan memperkirakan gradien arah </a:t>
            </a:r>
            <a:r>
              <a:rPr lang="id-ID" i="1" dirty="0"/>
              <a:t>x </a:t>
            </a:r>
            <a:r>
              <a:rPr lang="id-ID" dirty="0"/>
              <a:t>dan </a:t>
            </a:r>
            <a:r>
              <a:rPr lang="id-ID" i="1" dirty="0"/>
              <a:t>y.</a:t>
            </a:r>
            <a:endParaRPr lang="en-US" dirty="0"/>
          </a:p>
          <a:p>
            <a:endParaRPr lang="en-US" dirty="0"/>
          </a:p>
        </p:txBody>
      </p:sp>
    </p:spTree>
    <p:extLst>
      <p:ext uri="{BB962C8B-B14F-4D97-AF65-F5344CB8AC3E}">
        <p14:creationId xmlns:p14="http://schemas.microsoft.com/office/powerpoint/2010/main" val="822123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052736"/>
            <a:ext cx="7620000" cy="1143000"/>
          </a:xfrm>
        </p:spPr>
        <p:txBody>
          <a:bodyPr/>
          <a:lstStyle/>
          <a:p>
            <a:pPr lvl="1" algn="l" rtl="0">
              <a:spcBef>
                <a:spcPct val="0"/>
              </a:spcBef>
            </a:pPr>
            <a:r>
              <a:rPr lang="id-ID" sz="4600" dirty="0">
                <a:solidFill>
                  <a:schemeClr val="bg2">
                    <a:lumMod val="50000"/>
                  </a:schemeClr>
                </a:solidFill>
                <a:latin typeface="+mj-lt"/>
              </a:rPr>
              <a:t>Suppression Non-maximum</a:t>
            </a:r>
            <a:r>
              <a:rPr lang="en-US" sz="2400" dirty="0"/>
              <a:t/>
            </a:r>
            <a:br>
              <a:rPr lang="en-US" sz="2400" dirty="0"/>
            </a:br>
            <a:endParaRPr lang="en-US" dirty="0"/>
          </a:p>
        </p:txBody>
      </p:sp>
      <p:sp>
        <p:nvSpPr>
          <p:cNvPr id="3" name="Content Placeholder 2"/>
          <p:cNvSpPr>
            <a:spLocks noGrp="1"/>
          </p:cNvSpPr>
          <p:nvPr>
            <p:ph idx="1"/>
          </p:nvPr>
        </p:nvSpPr>
        <p:spPr>
          <a:xfrm>
            <a:off x="467544" y="2492896"/>
            <a:ext cx="7620000" cy="4800600"/>
          </a:xfrm>
        </p:spPr>
        <p:txBody>
          <a:bodyPr/>
          <a:lstStyle/>
          <a:p>
            <a:r>
              <a:rPr lang="id-ID" dirty="0"/>
              <a:t>Setelah dapatkan arah gradien dan magnitudo, pemindaian penuh dilakukan untuk menghilangkan piksel yang tidak diinginkan yang mungkin bukan merupakan bagian tepi.</a:t>
            </a:r>
            <a:endParaRPr lang="en-US" dirty="0"/>
          </a:p>
        </p:txBody>
      </p:sp>
    </p:spTree>
    <p:extLst>
      <p:ext uri="{BB962C8B-B14F-4D97-AF65-F5344CB8AC3E}">
        <p14:creationId xmlns:p14="http://schemas.microsoft.com/office/powerpoint/2010/main" val="2331401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id-ID" sz="4600" dirty="0">
                <a:solidFill>
                  <a:schemeClr val="bg2">
                    <a:lumMod val="50000"/>
                  </a:schemeClr>
                </a:solidFill>
                <a:latin typeface="+mj-lt"/>
              </a:rPr>
              <a:t>Double Thresholding</a:t>
            </a:r>
            <a:r>
              <a:rPr lang="en-US" sz="2400" dirty="0"/>
              <a:t/>
            </a:r>
            <a:br>
              <a:rPr lang="en-US" sz="2400" dirty="0"/>
            </a:br>
            <a:endParaRPr lang="en-US" dirty="0"/>
          </a:p>
        </p:txBody>
      </p:sp>
      <p:sp>
        <p:nvSpPr>
          <p:cNvPr id="3" name="Content Placeholder 2"/>
          <p:cNvSpPr>
            <a:spLocks noGrp="1"/>
          </p:cNvSpPr>
          <p:nvPr>
            <p:ph idx="1"/>
          </p:nvPr>
        </p:nvSpPr>
        <p:spPr/>
        <p:txBody>
          <a:bodyPr/>
          <a:lstStyle/>
          <a:p>
            <a:r>
              <a:rPr lang="id-ID" dirty="0"/>
              <a:t>Langkah ini memutuskan semua tepi benar-benar tepi dan mana yang bukan. Untuk ini kita butuh dua nilai ambang, </a:t>
            </a:r>
            <a:r>
              <a:rPr lang="id-ID" i="1" dirty="0"/>
              <a:t>minimum </a:t>
            </a:r>
            <a:r>
              <a:rPr lang="id-ID" dirty="0"/>
              <a:t>dan </a:t>
            </a:r>
            <a:r>
              <a:rPr lang="id-ID" i="1" dirty="0"/>
              <a:t>maks</a:t>
            </a:r>
            <a:r>
              <a:rPr lang="id-ID" dirty="0"/>
              <a:t>. Setiap sisi dengan intensitas gradien lebih dari </a:t>
            </a:r>
            <a:r>
              <a:rPr lang="id-ID" i="1" dirty="0"/>
              <a:t>maxVal </a:t>
            </a:r>
            <a:r>
              <a:rPr lang="id-ID" dirty="0"/>
              <a:t>pasti menjadi tepi dan yang dibawah </a:t>
            </a:r>
            <a:r>
              <a:rPr lang="id-ID" i="1" dirty="0"/>
              <a:t>minimum </a:t>
            </a:r>
            <a:r>
              <a:rPr lang="id-ID" dirty="0"/>
              <a:t>tidak menjadi bagian, sehingga dibuang. Jadi sangant penting kita harus menyesuaikan </a:t>
            </a:r>
            <a:r>
              <a:rPr lang="id-ID" i="1" dirty="0"/>
              <a:t>minVal </a:t>
            </a:r>
            <a:r>
              <a:rPr lang="id-ID" dirty="0"/>
              <a:t>dan </a:t>
            </a:r>
            <a:r>
              <a:rPr lang="id-ID" i="1" dirty="0"/>
              <a:t>maxVal </a:t>
            </a:r>
            <a:r>
              <a:rPr lang="id-ID" dirty="0"/>
              <a:t>untuk mendapatkahn hasil yang benar. Tahap ini juga menghilangkan noise piksel kecil dengan asumsi bahwa tepi dan adalah garis panjang</a:t>
            </a:r>
            <a:endParaRPr lang="en-US" dirty="0"/>
          </a:p>
        </p:txBody>
      </p:sp>
    </p:spTree>
    <p:extLst>
      <p:ext uri="{BB962C8B-B14F-4D97-AF65-F5344CB8AC3E}">
        <p14:creationId xmlns:p14="http://schemas.microsoft.com/office/powerpoint/2010/main" val="431535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24744"/>
            <a:ext cx="7620000" cy="1143000"/>
          </a:xfrm>
        </p:spPr>
        <p:txBody>
          <a:bodyPr/>
          <a:lstStyle/>
          <a:p>
            <a:pPr lvl="1" algn="l" rtl="0">
              <a:spcBef>
                <a:spcPct val="0"/>
              </a:spcBef>
            </a:pPr>
            <a:r>
              <a:rPr lang="id-ID" sz="4000" dirty="0">
                <a:solidFill>
                  <a:schemeClr val="bg2">
                    <a:lumMod val="50000"/>
                  </a:schemeClr>
                </a:solidFill>
                <a:latin typeface="+mj-lt"/>
              </a:rPr>
              <a:t>Menemukan Kontur atau </a:t>
            </a:r>
            <a:r>
              <a:rPr lang="id-ID" sz="4000" i="1" dirty="0">
                <a:solidFill>
                  <a:schemeClr val="bg2">
                    <a:lumMod val="50000"/>
                  </a:schemeClr>
                </a:solidFill>
                <a:latin typeface="+mj-lt"/>
              </a:rPr>
              <a:t>(</a:t>
            </a:r>
            <a:r>
              <a:rPr lang="id-ID" sz="4000" dirty="0">
                <a:solidFill>
                  <a:schemeClr val="bg2">
                    <a:lumMod val="50000"/>
                  </a:schemeClr>
                </a:solidFill>
                <a:latin typeface="+mj-lt"/>
              </a:rPr>
              <a:t>Edge Tracking by </a:t>
            </a:r>
            <a:r>
              <a:rPr lang="id-ID" sz="4000" dirty="0" smtClean="0">
                <a:solidFill>
                  <a:schemeClr val="bg2">
                    <a:lumMod val="50000"/>
                  </a:schemeClr>
                </a:solidFill>
                <a:latin typeface="+mj-lt"/>
              </a:rPr>
              <a:t>Hysteresis</a:t>
            </a:r>
            <a:r>
              <a:rPr lang="en-US" sz="4000" dirty="0" smtClean="0">
                <a:solidFill>
                  <a:schemeClr val="bg2">
                    <a:lumMod val="50000"/>
                  </a:schemeClr>
                </a:solidFill>
                <a:latin typeface="+mj-lt"/>
              </a:rPr>
              <a:t>)</a:t>
            </a:r>
            <a:r>
              <a:rPr lang="en-US" sz="2400" dirty="0"/>
              <a:t/>
            </a:r>
            <a:br>
              <a:rPr lang="en-US" sz="2400" dirty="0"/>
            </a:br>
            <a:endParaRPr lang="en-US" dirty="0"/>
          </a:p>
        </p:txBody>
      </p:sp>
      <p:sp>
        <p:nvSpPr>
          <p:cNvPr id="3" name="Content Placeholder 2"/>
          <p:cNvSpPr>
            <a:spLocks noGrp="1"/>
          </p:cNvSpPr>
          <p:nvPr>
            <p:ph idx="1"/>
          </p:nvPr>
        </p:nvSpPr>
        <p:spPr>
          <a:xfrm>
            <a:off x="467544" y="2996952"/>
            <a:ext cx="7620000" cy="4800600"/>
          </a:xfrm>
        </p:spPr>
        <p:txBody>
          <a:bodyPr/>
          <a:lstStyle/>
          <a:p>
            <a:r>
              <a:rPr lang="id-ID" dirty="0"/>
              <a:t>hasil ambang batas, histeresis terdiri dari mengubah piksel lemah menjadi piksel kuat, jika dan hanya jika setidaknya satu piksel di sekitar piksel yang sedang diproses adalah piksel kuat</a:t>
            </a:r>
            <a:endParaRPr lang="en-US" dirty="0"/>
          </a:p>
          <a:p>
            <a:endParaRPr lang="en-US" dirty="0"/>
          </a:p>
        </p:txBody>
      </p:sp>
    </p:spTree>
    <p:extLst>
      <p:ext uri="{BB962C8B-B14F-4D97-AF65-F5344CB8AC3E}">
        <p14:creationId xmlns:p14="http://schemas.microsoft.com/office/powerpoint/2010/main" val="9859301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22</TotalTime>
  <Words>524</Words>
  <Application>Microsoft Office PowerPoint</Application>
  <PresentationFormat>On-screen Show (4:3)</PresentationFormat>
  <Paragraphs>38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Adjacency</vt:lpstr>
      <vt:lpstr>Canny Edge Detection  </vt:lpstr>
      <vt:lpstr>Metode </vt:lpstr>
      <vt:lpstr>perancangan</vt:lpstr>
      <vt:lpstr>Proses Aplikasi </vt:lpstr>
      <vt:lpstr> pengurangan noise</vt:lpstr>
      <vt:lpstr>Perhitungan gradien</vt:lpstr>
      <vt:lpstr>Suppression Non-maximum </vt:lpstr>
      <vt:lpstr>Double Thresholding </vt:lpstr>
      <vt:lpstr>Menemukan Kontur atau (Edge Tracking by Hysteresis) </vt:lpstr>
      <vt:lpstr>KESIMPULAN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Canny Edge Detection</dc:title>
  <dc:creator>acer</dc:creator>
  <cp:lastModifiedBy>acer</cp:lastModifiedBy>
  <cp:revision>3</cp:revision>
  <dcterms:created xsi:type="dcterms:W3CDTF">2021-06-09T08:11:44Z</dcterms:created>
  <dcterms:modified xsi:type="dcterms:W3CDTF">2021-06-09T08:34:21Z</dcterms:modified>
</cp:coreProperties>
</file>