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4" r:id="rId7"/>
    <p:sldId id="263" r:id="rId8"/>
    <p:sldId id="265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1E40-F85E-499D-AE60-B604A3FF9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03942-55BB-4A0A-A519-1EB0DAE11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202BC-E025-4CE5-B3C9-0B8C0BB6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1BE7-5BEA-4E89-9F02-0ECACC0EBAF4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D37DE-54AE-49FD-A2E8-F57F952B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D56FD-B2B5-4A86-89F2-3D2CB791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53B-565C-4913-AD06-37DE063C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61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5C13-9323-4B2C-A944-6853B6CB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4B046-2F6E-4EEC-8507-E7559169A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78C49-2419-4627-A12E-F3BC541E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1BE7-5BEA-4E89-9F02-0ECACC0EBAF4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22D59-EE49-4E75-9F05-D77FCF0B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848F3-D9A7-4C08-8DB3-25EB90DF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53B-565C-4913-AD06-37DE063C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05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4CEF18-E6BE-41FE-95F6-08BB4FA75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3059A-245F-444F-985B-159C9E415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B7418-4BC6-4FB9-9887-1D8A8A26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1BE7-5BEA-4E89-9F02-0ECACC0EBAF4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EF09F-368E-4150-B5E7-0E06A8A0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F48A9-44CA-4005-91E7-2614994A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53B-565C-4913-AD06-37DE063C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44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5A08-1D5A-4291-9ECF-8F9AE80E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0A280-4DCA-416A-90D6-E2693F780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A184B-4FC2-4051-9494-EC4CA978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1BE7-5BEA-4E89-9F02-0ECACC0EBAF4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2AA06-CB68-445C-A60F-03245439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14D3C-985C-4B48-A5AD-FA7A4E2F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53B-565C-4913-AD06-37DE063C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94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CC37-21A4-46A9-B35D-CCEA33336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A8AB1-A360-4A6A-B4C1-9EBD13792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4A949-418C-4382-89DA-43CAADDC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1BE7-5BEA-4E89-9F02-0ECACC0EBAF4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93A3-1540-405B-BDC3-F2CC0768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EE501-617A-4293-9548-D43809C9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53B-565C-4913-AD06-37DE063C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75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B5DC3-F268-4639-80FA-62CA73D6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B6172-4CD2-4642-BC2E-411C9543E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789F5-56E0-4C76-9920-C1F0CB868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3D1D5-3AD5-42E2-9C68-DCA59861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1BE7-5BEA-4E89-9F02-0ECACC0EBAF4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20D84-9A74-422A-B5E6-DB953584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20B63-BDC1-4E02-ADA0-1BF69175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53B-565C-4913-AD06-37DE063C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88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21BE-25FA-4D53-B819-FD1B9B53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68725-81E3-4BC3-A0BE-ADFBCB5E7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5099E-E450-46E1-A9A6-4ECA61338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DCAB0-0866-4E35-8BAE-E1B95EDE2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6D473-3EAC-4A4F-913C-76BD494D9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4C1EE2-A8AF-4FF0-BFB5-D8993B30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1BE7-5BEA-4E89-9F02-0ECACC0EBAF4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8DCCB-140F-4261-AF7E-13C74C19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6830B-5B52-49EC-A042-CD97F636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53B-565C-4913-AD06-37DE063C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59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98E7-19AE-4DE9-8A12-83900B32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99AC3-36AE-4D82-9BAC-26DC2566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1BE7-5BEA-4E89-9F02-0ECACC0EBAF4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CA78A-6499-418F-B463-BC315A79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8333D-D10C-4921-80F7-2F363C4C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53B-565C-4913-AD06-37DE063C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13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152D3-2A90-4859-B232-524E4A0C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1BE7-5BEA-4E89-9F02-0ECACC0EBAF4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C4650-0E2B-40EC-892D-884C9026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F1B2A-EDCD-4E85-9801-316348B2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53B-565C-4913-AD06-37DE063C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34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F8A5-3DEB-4CFB-8F6C-5B571579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ED3AC-8856-475D-A36C-9C79D3D77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2A678-AE96-473C-B458-F8B5579CC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C7681-8827-4255-A2CE-D3FFAA87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1BE7-5BEA-4E89-9F02-0ECACC0EBAF4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FC323-0AF2-4DC4-903D-C9E80063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A66F0-439A-47EA-8E9B-94D0BEBB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53B-565C-4913-AD06-37DE063C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80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8138-406A-4075-AF65-8C0883D37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0DDDA-0259-42F2-B51E-F2721D951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4CE3D-6EF0-4C2F-B88E-7BCBB518F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73334-1312-484F-822E-D378FCEE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1BE7-5BEA-4E89-9F02-0ECACC0EBAF4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C9A45-D5A2-45E0-865D-38B4D339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79D0E-7344-4EE9-985F-8CF3DDC1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53B-565C-4913-AD06-37DE063C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59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57B06-3779-42B2-B7E3-B2294865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6F393-5E95-45D3-A894-89656F80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08735-6931-4F43-96BC-C87D93C63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C1BE7-5BEA-4E89-9F02-0ECACC0EBAF4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FFCC0-1CE5-441C-8C33-15584E4DD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C175A-CC60-4FA6-9FF7-6E877729F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A53B-565C-4913-AD06-37DE063C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72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F029-CF74-4EAB-A5E2-8C9C32547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3514"/>
            <a:ext cx="9144000" cy="28262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Arial Black" panose="020B0A04020102020204" pitchFamily="34" charset="0"/>
              </a:rPr>
              <a:t>THE NEED FOR THE </a:t>
            </a:r>
            <a:br>
              <a:rPr lang="en-IN" b="1" dirty="0">
                <a:latin typeface="Arial Black" panose="020B0A04020102020204" pitchFamily="34" charset="0"/>
              </a:rPr>
            </a:br>
            <a:r>
              <a:rPr lang="en-IN" b="1" dirty="0">
                <a:solidFill>
                  <a:srgbClr val="FF0000"/>
                </a:solidFill>
                <a:latin typeface="Arial Black" panose="020B0A04020102020204" pitchFamily="34" charset="0"/>
              </a:rPr>
              <a:t>MPU</a:t>
            </a:r>
          </a:p>
        </p:txBody>
      </p:sp>
    </p:spTree>
    <p:extLst>
      <p:ext uri="{BB962C8B-B14F-4D97-AF65-F5344CB8AC3E}">
        <p14:creationId xmlns:p14="http://schemas.microsoft.com/office/powerpoint/2010/main" val="3276189780"/>
      </p:ext>
    </p:extLst>
  </p:cSld>
  <p:clrMapOvr>
    <a:masterClrMapping/>
  </p:clrMapOvr>
  <p:transition spd="med" advTm="11250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4A1D-0232-4C63-A4E6-C97B6F62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Task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77699-FAE5-4431-B52F-6D78F06CE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RTOS Tasks can be restricted in certain Regions</a:t>
            </a:r>
          </a:p>
          <a:p>
            <a:pPr>
              <a:lnSpc>
                <a:spcPct val="200000"/>
              </a:lnSpc>
            </a:pPr>
            <a:r>
              <a:rPr lang="en-IN" dirty="0"/>
              <a:t>Prevent them from accessing system resources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13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55"/>
    </mc:Choice>
    <mc:Fallback xmlns="">
      <p:transition spd="slow" advTm="965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FBBF-9C0B-44FD-94E6-392C2461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What is MPU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2996-88AB-43EF-B6D6-FA295319F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Memory Protection Unit is a piece of hardware in modern MCUs</a:t>
            </a:r>
          </a:p>
          <a:p>
            <a:pPr>
              <a:lnSpc>
                <a:spcPct val="150000"/>
              </a:lnSpc>
            </a:pPr>
            <a:r>
              <a:rPr lang="en-IN" dirty="0"/>
              <a:t>Prevents a process from accessing unallocated region</a:t>
            </a:r>
          </a:p>
          <a:p>
            <a:pPr>
              <a:lnSpc>
                <a:spcPct val="150000"/>
              </a:lnSpc>
            </a:pPr>
            <a:r>
              <a:rPr lang="en-IN" dirty="0"/>
              <a:t>Allows privileged access to defined regions</a:t>
            </a:r>
          </a:p>
          <a:p>
            <a:pPr>
              <a:lnSpc>
                <a:spcPct val="150000"/>
              </a:lnSpc>
            </a:pPr>
            <a:r>
              <a:rPr lang="en-IN" dirty="0"/>
              <a:t>Can be controlled with attributes</a:t>
            </a:r>
          </a:p>
          <a:p>
            <a:pPr>
              <a:lnSpc>
                <a:spcPct val="150000"/>
              </a:lnSpc>
            </a:pPr>
            <a:r>
              <a:rPr lang="en-IN" dirty="0"/>
              <a:t>Monitors every transaction (including instruction fetch)</a:t>
            </a:r>
          </a:p>
          <a:p>
            <a:pPr>
              <a:lnSpc>
                <a:spcPct val="150000"/>
              </a:lnSpc>
            </a:pPr>
            <a:r>
              <a:rPr lang="en-IN" dirty="0"/>
              <a:t>Violation triggers fault exception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067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0"/>
    </mc:Choice>
    <mc:Fallback xmlns="">
      <p:transition spd="slow" advTm="964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2937-966E-4B3C-AE26-6FC909498A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I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Speculative Access</a:t>
            </a:r>
            <a:br>
              <a:rPr lang="en-I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37429B2-21F8-4258-86EE-071DD2D6F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26677"/>
            <a:ext cx="7408985" cy="3428999"/>
          </a:xfrm>
        </p:spPr>
        <p:txBody>
          <a:bodyPr>
            <a:normAutofit/>
          </a:bodyPr>
          <a:lstStyle/>
          <a:p>
            <a:pPr marL="685800" indent="-6858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 DMA Issues</a:t>
            </a:r>
          </a:p>
          <a:p>
            <a:pPr marL="685800" indent="-6858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 Task Management</a:t>
            </a:r>
          </a:p>
        </p:txBody>
      </p:sp>
    </p:spTree>
    <p:extLst>
      <p:ext uri="{BB962C8B-B14F-4D97-AF65-F5344CB8AC3E}">
        <p14:creationId xmlns:p14="http://schemas.microsoft.com/office/powerpoint/2010/main" val="407932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92"/>
    </mc:Choice>
    <mc:Fallback xmlns="">
      <p:transition spd="slow" advTm="1099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8DA4B-1F6C-42DC-B305-3466B0A6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Speculative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836AC-3A32-4094-8609-B208F5E2C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320000"/>
              </a:lnSpc>
            </a:pPr>
            <a:r>
              <a:rPr lang="en-IN" sz="3800" dirty="0"/>
              <a:t>Speculative access is like accessing in advance</a:t>
            </a:r>
          </a:p>
          <a:p>
            <a:pPr>
              <a:lnSpc>
                <a:spcPct val="320000"/>
              </a:lnSpc>
            </a:pPr>
            <a:r>
              <a:rPr lang="en-IN" sz="3800" dirty="0"/>
              <a:t>What does it access ?</a:t>
            </a:r>
          </a:p>
          <a:p>
            <a:pPr>
              <a:lnSpc>
                <a:spcPct val="320000"/>
              </a:lnSpc>
            </a:pPr>
            <a:r>
              <a:rPr lang="en-IN" sz="3800" dirty="0"/>
              <a:t>Types of Speculative Access (Read, Instruction, and cache)</a:t>
            </a:r>
            <a:br>
              <a:rPr lang="en-IN" dirty="0"/>
            </a:br>
            <a:endParaRPr lang="en-IN" dirty="0"/>
          </a:p>
          <a:p>
            <a:pPr>
              <a:lnSpc>
                <a:spcPct val="320000"/>
              </a:lnSpc>
            </a:pPr>
            <a:endParaRPr lang="en-IN" dirty="0"/>
          </a:p>
          <a:p>
            <a:pPr marL="0" indent="0">
              <a:lnSpc>
                <a:spcPct val="320000"/>
              </a:lnSpc>
              <a:buNone/>
            </a:pPr>
            <a:endParaRPr lang="en-IN" dirty="0"/>
          </a:p>
          <a:p>
            <a:pPr marL="0" indent="0">
              <a:lnSpc>
                <a:spcPct val="32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49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87"/>
    </mc:Choice>
    <mc:Fallback xmlns="">
      <p:transition spd="slow" advTm="1048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BAD8-70A1-4376-90DC-F1DD4508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Speculative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D511F-4A30-438E-92CA-1E6D52F53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dirty="0"/>
              <a:t>Speculative Read is reading the normal memory region in advance</a:t>
            </a:r>
          </a:p>
          <a:p>
            <a:pPr>
              <a:lnSpc>
                <a:spcPct val="100000"/>
              </a:lnSpc>
            </a:pPr>
            <a:r>
              <a:rPr lang="en-IN" dirty="0"/>
              <a:t>The MCU might not need the data from the location</a:t>
            </a:r>
          </a:p>
          <a:p>
            <a:pPr>
              <a:lnSpc>
                <a:spcPct val="100000"/>
              </a:lnSpc>
            </a:pPr>
            <a:r>
              <a:rPr lang="en-IN" dirty="0"/>
              <a:t>Increases the performance</a:t>
            </a:r>
          </a:p>
          <a:p>
            <a:pPr>
              <a:lnSpc>
                <a:spcPct val="100000"/>
              </a:lnSpc>
            </a:pPr>
            <a:r>
              <a:rPr lang="en-IN" dirty="0"/>
              <a:t>Sometimes accesses the invalid location</a:t>
            </a:r>
          </a:p>
          <a:p>
            <a:pPr>
              <a:lnSpc>
                <a:spcPct val="100000"/>
              </a:lnSpc>
            </a:pPr>
            <a:r>
              <a:rPr lang="en-IN" dirty="0"/>
              <a:t>Might cause errors, or system halt</a:t>
            </a:r>
          </a:p>
          <a:p>
            <a:pPr>
              <a:lnSpc>
                <a:spcPct val="100000"/>
              </a:lnSpc>
            </a:pPr>
            <a:r>
              <a:rPr lang="en-IN" dirty="0"/>
              <a:t>For example, the external memories</a:t>
            </a:r>
          </a:p>
          <a:p>
            <a:pPr>
              <a:lnSpc>
                <a:spcPct val="100000"/>
              </a:lnSpc>
            </a:pPr>
            <a:r>
              <a:rPr lang="en-IN" dirty="0"/>
              <a:t>MPU can be setup to prevent the access</a:t>
            </a:r>
          </a:p>
        </p:txBody>
      </p:sp>
    </p:spTree>
    <p:extLst>
      <p:ext uri="{BB962C8B-B14F-4D97-AF65-F5344CB8AC3E}">
        <p14:creationId xmlns:p14="http://schemas.microsoft.com/office/powerpoint/2010/main" val="263696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15"/>
    </mc:Choice>
    <mc:Fallback xmlns="">
      <p:transition spd="slow" advTm="1101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BB8141-9617-4A97-A655-658D6C183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000" y="0"/>
            <a:ext cx="502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3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7"/>
    </mc:Choice>
    <mc:Fallback xmlns="">
      <p:transition spd="slow" advTm="1000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9049-40CF-4348-8274-EDF7A707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Speculative Instruction 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681AC-A527-4188-A3C6-0CB06D35B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Instruction is fetch regardless of whether it is needed</a:t>
            </a:r>
          </a:p>
          <a:p>
            <a:pPr>
              <a:lnSpc>
                <a:spcPct val="200000"/>
              </a:lnSpc>
            </a:pPr>
            <a:r>
              <a:rPr lang="en-IN" dirty="0"/>
              <a:t>Sometimes it will not execute</a:t>
            </a:r>
          </a:p>
          <a:p>
            <a:pPr>
              <a:lnSpc>
                <a:spcPct val="200000"/>
              </a:lnSpc>
            </a:pPr>
            <a:r>
              <a:rPr lang="en-IN" dirty="0"/>
              <a:t>Sometimes not even a valid instruction</a:t>
            </a:r>
          </a:p>
          <a:p>
            <a:pPr>
              <a:lnSpc>
                <a:spcPct val="200000"/>
              </a:lnSpc>
            </a:pPr>
            <a:r>
              <a:rPr lang="en-IN" dirty="0"/>
              <a:t>Increases the performance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708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44"/>
    </mc:Choice>
    <mc:Fallback xmlns="">
      <p:transition spd="slow" advTm="1114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A606-87F8-4208-A27E-B9A494EE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Speculative cache </a:t>
            </a:r>
            <a:r>
              <a:rPr lang="en-IN" b="1" dirty="0" err="1">
                <a:solidFill>
                  <a:schemeClr val="accent2"/>
                </a:solidFill>
              </a:rPr>
              <a:t>linefills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7F060-11DD-448A-A506-0F335A995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Takes place in cacheable regions</a:t>
            </a:r>
          </a:p>
          <a:p>
            <a:pPr>
              <a:lnSpc>
                <a:spcPct val="200000"/>
              </a:lnSpc>
            </a:pPr>
            <a:r>
              <a:rPr lang="en-IN" dirty="0"/>
              <a:t>Sometimes even without any instruction</a:t>
            </a:r>
          </a:p>
        </p:txBody>
      </p:sp>
    </p:spTree>
    <p:extLst>
      <p:ext uri="{BB962C8B-B14F-4D97-AF65-F5344CB8AC3E}">
        <p14:creationId xmlns:p14="http://schemas.microsoft.com/office/powerpoint/2010/main" val="379166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71"/>
    </mc:Choice>
    <mc:Fallback xmlns="">
      <p:transition spd="slow" advTm="827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790C-7417-4D60-B74D-21679607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DMA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1247-242C-4100-8346-044FC056A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IN" dirty="0"/>
              <a:t>Can’t work with cacheable regions</a:t>
            </a:r>
          </a:p>
          <a:p>
            <a:pPr>
              <a:lnSpc>
                <a:spcPct val="200000"/>
              </a:lnSpc>
            </a:pPr>
            <a:r>
              <a:rPr lang="en-IN" dirty="0"/>
              <a:t>Needs data coherency </a:t>
            </a:r>
          </a:p>
          <a:p>
            <a:pPr>
              <a:lnSpc>
                <a:spcPct val="200000"/>
              </a:lnSpc>
            </a:pPr>
            <a:r>
              <a:rPr lang="en-IN" dirty="0"/>
              <a:t>Coherency can be achieved using software also</a:t>
            </a:r>
          </a:p>
          <a:p>
            <a:pPr>
              <a:lnSpc>
                <a:spcPct val="200000"/>
              </a:lnSpc>
            </a:pPr>
            <a:r>
              <a:rPr lang="en-IN" dirty="0"/>
              <a:t>Making region not </a:t>
            </a:r>
            <a:r>
              <a:rPr lang="en-IN"/>
              <a:t>cacheable works too</a:t>
            </a:r>
            <a:endParaRPr lang="en-IN" dirty="0"/>
          </a:p>
          <a:p>
            <a:pPr>
              <a:lnSpc>
                <a:spcPct val="200000"/>
              </a:lnSpc>
            </a:pPr>
            <a:r>
              <a:rPr lang="en-IN" dirty="0"/>
              <a:t>Detailed explanation during cache policies</a:t>
            </a:r>
          </a:p>
        </p:txBody>
      </p:sp>
    </p:spTree>
    <p:extLst>
      <p:ext uri="{BB962C8B-B14F-4D97-AF65-F5344CB8AC3E}">
        <p14:creationId xmlns:p14="http://schemas.microsoft.com/office/powerpoint/2010/main" val="271730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67"/>
    </mc:Choice>
    <mc:Fallback xmlns="">
      <p:transition spd="slow" advTm="9367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222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THE NEED FOR THE  MPU</vt:lpstr>
      <vt:lpstr>What is MPU ?</vt:lpstr>
      <vt:lpstr>Speculative Access  </vt:lpstr>
      <vt:lpstr>Speculative Access</vt:lpstr>
      <vt:lpstr>Speculative READ</vt:lpstr>
      <vt:lpstr>PowerPoint Presentation</vt:lpstr>
      <vt:lpstr>Speculative Instruction Fetch</vt:lpstr>
      <vt:lpstr>Speculative cache linefills</vt:lpstr>
      <vt:lpstr>DMA ISSUES</vt:lpstr>
      <vt:lpstr>Task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NEED FOR THE  MPU</dc:title>
  <dc:creator>arun singh</dc:creator>
  <cp:lastModifiedBy>Marlar Chan</cp:lastModifiedBy>
  <cp:revision>14</cp:revision>
  <dcterms:created xsi:type="dcterms:W3CDTF">2021-06-22T19:38:53Z</dcterms:created>
  <dcterms:modified xsi:type="dcterms:W3CDTF">2022-09-24T15:21:49Z</dcterms:modified>
</cp:coreProperties>
</file>