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1"/>
  </p:sldMasterIdLst>
  <p:notesMasterIdLst>
    <p:notesMasterId r:id="rId17"/>
  </p:notesMasterIdLst>
  <p:handoutMasterIdLst>
    <p:handoutMasterId r:id="rId18"/>
  </p:handoutMasterIdLst>
  <p:sldIdLst>
    <p:sldId id="284" r:id="rId2"/>
    <p:sldId id="713" r:id="rId3"/>
    <p:sldId id="1594" r:id="rId4"/>
    <p:sldId id="1595" r:id="rId5"/>
    <p:sldId id="1596" r:id="rId6"/>
    <p:sldId id="1593" r:id="rId7"/>
    <p:sldId id="1470" r:id="rId8"/>
    <p:sldId id="1488" r:id="rId9"/>
    <p:sldId id="718" r:id="rId10"/>
    <p:sldId id="1597" r:id="rId11"/>
    <p:sldId id="1598" r:id="rId12"/>
    <p:sldId id="1599" r:id="rId13"/>
    <p:sldId id="1600" r:id="rId14"/>
    <p:sldId id="1601" r:id="rId15"/>
    <p:sldId id="1451" r:id="rId16"/>
  </p:sldIdLst>
  <p:sldSz cx="9906000" cy="6858000" type="A4"/>
  <p:notesSz cx="6797675" cy="9926638"/>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7B57"/>
    <a:srgbClr val="FFFFFF"/>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35" autoAdjust="0"/>
    <p:restoredTop sz="94660"/>
  </p:normalViewPr>
  <p:slideViewPr>
    <p:cSldViewPr snapToGrid="0">
      <p:cViewPr varScale="1">
        <p:scale>
          <a:sx n="84" d="100"/>
          <a:sy n="84" d="100"/>
        </p:scale>
        <p:origin x="1050" y="84"/>
      </p:cViewPr>
      <p:guideLst>
        <p:guide orient="horz" pos="2160"/>
        <p:guide pos="3120"/>
      </p:guideLst>
    </p:cSldViewPr>
  </p:slideViewPr>
  <p:notesTextViewPr>
    <p:cViewPr>
      <p:scale>
        <a:sx n="33" d="100"/>
        <a:sy n="33"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4-08-25T23:02:13.715" idx="1">
    <p:pos x="6240" y="405"/>
    <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862" cy="495793"/>
          </a:xfrm>
          <a:prstGeom prst="rect">
            <a:avLst/>
          </a:prstGeom>
        </p:spPr>
        <p:txBody>
          <a:bodyPr vert="horz" lIns="88221" tIns="44111" rIns="88221" bIns="44111" rtlCol="0"/>
          <a:lstStyle>
            <a:lvl1pPr algn="l">
              <a:defRPr sz="1200"/>
            </a:lvl1pPr>
          </a:lstStyle>
          <a:p>
            <a:endParaRPr lang="en-AU"/>
          </a:p>
        </p:txBody>
      </p:sp>
      <p:sp>
        <p:nvSpPr>
          <p:cNvPr id="3" name="Date Placeholder 2"/>
          <p:cNvSpPr>
            <a:spLocks noGrp="1"/>
          </p:cNvSpPr>
          <p:nvPr>
            <p:ph type="dt" sz="quarter" idx="1"/>
          </p:nvPr>
        </p:nvSpPr>
        <p:spPr>
          <a:xfrm>
            <a:off x="3850294" y="0"/>
            <a:ext cx="2945862" cy="495793"/>
          </a:xfrm>
          <a:prstGeom prst="rect">
            <a:avLst/>
          </a:prstGeom>
        </p:spPr>
        <p:txBody>
          <a:bodyPr vert="horz" lIns="88221" tIns="44111" rIns="88221" bIns="44111" rtlCol="0"/>
          <a:lstStyle>
            <a:lvl1pPr algn="r">
              <a:defRPr sz="1200"/>
            </a:lvl1pPr>
          </a:lstStyle>
          <a:p>
            <a:fld id="{0912BFB2-35C4-4932-8FA0-4B54DC12CBAF}" type="datetimeFigureOut">
              <a:rPr lang="en-AU" smtClean="0"/>
              <a:t>2013</a:t>
            </a:fld>
            <a:endParaRPr lang="en-AU"/>
          </a:p>
        </p:txBody>
      </p:sp>
      <p:sp>
        <p:nvSpPr>
          <p:cNvPr id="4" name="Footer Placeholder 3"/>
          <p:cNvSpPr>
            <a:spLocks noGrp="1"/>
          </p:cNvSpPr>
          <p:nvPr>
            <p:ph type="ftr" sz="quarter" idx="2"/>
          </p:nvPr>
        </p:nvSpPr>
        <p:spPr>
          <a:xfrm>
            <a:off x="0" y="9429305"/>
            <a:ext cx="2945862" cy="495793"/>
          </a:xfrm>
          <a:prstGeom prst="rect">
            <a:avLst/>
          </a:prstGeom>
        </p:spPr>
        <p:txBody>
          <a:bodyPr vert="horz" lIns="88221" tIns="44111" rIns="88221" bIns="44111" rtlCol="0" anchor="b"/>
          <a:lstStyle>
            <a:lvl1pPr algn="l">
              <a:defRPr sz="1200"/>
            </a:lvl1pPr>
          </a:lstStyle>
          <a:p>
            <a:endParaRPr lang="en-AU"/>
          </a:p>
        </p:txBody>
      </p:sp>
      <p:sp>
        <p:nvSpPr>
          <p:cNvPr id="5" name="Slide Number Placeholder 4"/>
          <p:cNvSpPr>
            <a:spLocks noGrp="1"/>
          </p:cNvSpPr>
          <p:nvPr>
            <p:ph type="sldNum" sz="quarter" idx="3"/>
          </p:nvPr>
        </p:nvSpPr>
        <p:spPr>
          <a:xfrm>
            <a:off x="3850294" y="9429305"/>
            <a:ext cx="2945862" cy="495793"/>
          </a:xfrm>
          <a:prstGeom prst="rect">
            <a:avLst/>
          </a:prstGeom>
        </p:spPr>
        <p:txBody>
          <a:bodyPr vert="horz" lIns="88221" tIns="44111" rIns="88221" bIns="44111" rtlCol="0" anchor="b"/>
          <a:lstStyle>
            <a:lvl1pPr algn="r">
              <a:defRPr sz="1200"/>
            </a:lvl1pPr>
          </a:lstStyle>
          <a:p>
            <a:fld id="{FCD949E5-1DBD-4609-B563-6A96D77E0DA2}" type="slidenum">
              <a:rPr lang="en-AU" smtClean="0"/>
              <a:t>‹#›</a:t>
            </a:fld>
            <a:endParaRPr lang="en-AU"/>
          </a:p>
        </p:txBody>
      </p:sp>
      <p:sp>
        <p:nvSpPr>
          <p:cNvPr id="6" name="hc" descr="UNCLASSIFIED"/>
          <p:cNvSpPr txBox="1"/>
          <p:nvPr/>
        </p:nvSpPr>
        <p:spPr>
          <a:xfrm>
            <a:off x="0" y="0"/>
            <a:ext cx="6797675" cy="227583"/>
          </a:xfrm>
          <a:prstGeom prst="rect">
            <a:avLst/>
          </a:prstGeom>
          <a:noFill/>
        </p:spPr>
        <p:txBody>
          <a:bodyPr vert="horz" lIns="88221" tIns="44111" rIns="88221" bIns="44111" rtlCol="0">
            <a:spAutoFit/>
          </a:bodyPr>
          <a:lstStyle/>
          <a:p>
            <a:pPr algn="ctr"/>
            <a:r>
              <a:rPr lang="en-AU" sz="900">
                <a:solidFill>
                  <a:srgbClr val="000000"/>
                </a:solidFill>
                <a:latin typeface="arial"/>
              </a:rPr>
              <a:t>UNCLASSIFIED</a:t>
            </a:r>
          </a:p>
        </p:txBody>
      </p:sp>
      <p:sp>
        <p:nvSpPr>
          <p:cNvPr id="7" name="fc" descr="UNCLASSIFIED"/>
          <p:cNvSpPr txBox="1"/>
          <p:nvPr/>
        </p:nvSpPr>
        <p:spPr>
          <a:xfrm>
            <a:off x="0" y="9725978"/>
            <a:ext cx="6797675" cy="227583"/>
          </a:xfrm>
          <a:prstGeom prst="rect">
            <a:avLst/>
          </a:prstGeom>
          <a:noFill/>
        </p:spPr>
        <p:txBody>
          <a:bodyPr vert="horz" lIns="88221" tIns="44111" rIns="88221" bIns="44111" rtlCol="0">
            <a:spAutoFit/>
          </a:bodyPr>
          <a:lstStyle/>
          <a:p>
            <a:pPr algn="ctr"/>
            <a:r>
              <a:rPr lang="en-AU" sz="900">
                <a:solidFill>
                  <a:srgbClr val="000000"/>
                </a:solidFill>
                <a:latin typeface="arial"/>
              </a:rPr>
              <a:t>UNCLASSIFIED</a:t>
            </a:r>
          </a:p>
        </p:txBody>
      </p:sp>
    </p:spTree>
    <p:extLst>
      <p:ext uri="{BB962C8B-B14F-4D97-AF65-F5344CB8AC3E}">
        <p14:creationId xmlns:p14="http://schemas.microsoft.com/office/powerpoint/2010/main" val="22715818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862" cy="495793"/>
          </a:xfrm>
          <a:prstGeom prst="rect">
            <a:avLst/>
          </a:prstGeom>
        </p:spPr>
        <p:txBody>
          <a:bodyPr vert="horz" lIns="88219" tIns="44110" rIns="88219" bIns="44110" rtlCol="0"/>
          <a:lstStyle>
            <a:lvl1pPr algn="l">
              <a:defRPr sz="1200"/>
            </a:lvl1pPr>
          </a:lstStyle>
          <a:p>
            <a:endParaRPr lang="en-US"/>
          </a:p>
        </p:txBody>
      </p:sp>
      <p:sp>
        <p:nvSpPr>
          <p:cNvPr id="3" name="Date Placeholder 2"/>
          <p:cNvSpPr>
            <a:spLocks noGrp="1"/>
          </p:cNvSpPr>
          <p:nvPr>
            <p:ph type="dt" idx="1"/>
          </p:nvPr>
        </p:nvSpPr>
        <p:spPr>
          <a:xfrm>
            <a:off x="3850295" y="1"/>
            <a:ext cx="2945862" cy="495793"/>
          </a:xfrm>
          <a:prstGeom prst="rect">
            <a:avLst/>
          </a:prstGeom>
        </p:spPr>
        <p:txBody>
          <a:bodyPr vert="horz" lIns="88219" tIns="44110" rIns="88219" bIns="44110" rtlCol="0"/>
          <a:lstStyle>
            <a:lvl1pPr algn="r">
              <a:defRPr sz="1200"/>
            </a:lvl1pPr>
          </a:lstStyle>
          <a:p>
            <a:fld id="{69EF8D40-BC8A-44A7-A62E-E2CB826E5AC5}" type="datetimeFigureOut">
              <a:rPr lang="en-US" smtClean="0"/>
              <a:pPr/>
              <a:t>8/25/2024</a:t>
            </a:fld>
            <a:endParaRPr lang="en-US"/>
          </a:p>
        </p:txBody>
      </p:sp>
      <p:sp>
        <p:nvSpPr>
          <p:cNvPr id="4" name="Slide Image Placehold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88219" tIns="44110" rIns="88219" bIns="44110" rtlCol="0" anchor="ctr"/>
          <a:lstStyle/>
          <a:p>
            <a:endParaRPr lang="en-US"/>
          </a:p>
        </p:txBody>
      </p:sp>
      <p:sp>
        <p:nvSpPr>
          <p:cNvPr id="5" name="Notes Placeholder 4"/>
          <p:cNvSpPr>
            <a:spLocks noGrp="1"/>
          </p:cNvSpPr>
          <p:nvPr>
            <p:ph type="body" sz="quarter" idx="3"/>
          </p:nvPr>
        </p:nvSpPr>
        <p:spPr>
          <a:xfrm>
            <a:off x="679464" y="4714654"/>
            <a:ext cx="5438748" cy="4466756"/>
          </a:xfrm>
          <a:prstGeom prst="rect">
            <a:avLst/>
          </a:prstGeom>
        </p:spPr>
        <p:txBody>
          <a:bodyPr vert="horz" lIns="88219" tIns="44110" rIns="88219" bIns="4411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9306"/>
            <a:ext cx="2945862" cy="495793"/>
          </a:xfrm>
          <a:prstGeom prst="rect">
            <a:avLst/>
          </a:prstGeom>
        </p:spPr>
        <p:txBody>
          <a:bodyPr vert="horz" lIns="88219" tIns="44110" rIns="88219" bIns="44110" rtlCol="0" anchor="b"/>
          <a:lstStyle>
            <a:lvl1pPr algn="l">
              <a:defRPr sz="1200"/>
            </a:lvl1pPr>
          </a:lstStyle>
          <a:p>
            <a:endParaRPr lang="en-US"/>
          </a:p>
        </p:txBody>
      </p:sp>
      <p:sp>
        <p:nvSpPr>
          <p:cNvPr id="7" name="Slide Number Placeholder 6"/>
          <p:cNvSpPr>
            <a:spLocks noGrp="1"/>
          </p:cNvSpPr>
          <p:nvPr>
            <p:ph type="sldNum" sz="quarter" idx="5"/>
          </p:nvPr>
        </p:nvSpPr>
        <p:spPr>
          <a:xfrm>
            <a:off x="3850295" y="9429306"/>
            <a:ext cx="2945862" cy="495793"/>
          </a:xfrm>
          <a:prstGeom prst="rect">
            <a:avLst/>
          </a:prstGeom>
        </p:spPr>
        <p:txBody>
          <a:bodyPr vert="horz" lIns="88219" tIns="44110" rIns="88219" bIns="44110" rtlCol="0" anchor="b"/>
          <a:lstStyle>
            <a:lvl1pPr algn="r">
              <a:defRPr sz="1200"/>
            </a:lvl1pPr>
          </a:lstStyle>
          <a:p>
            <a:fld id="{085EDB2A-A966-41CB-A97A-B0DF2E8D99F6}" type="slidenum">
              <a:rPr lang="en-US" smtClean="0"/>
              <a:pPr/>
              <a:t>‹#›</a:t>
            </a:fld>
            <a:endParaRPr lang="en-US"/>
          </a:p>
        </p:txBody>
      </p:sp>
    </p:spTree>
    <p:extLst>
      <p:ext uri="{BB962C8B-B14F-4D97-AF65-F5344CB8AC3E}">
        <p14:creationId xmlns:p14="http://schemas.microsoft.com/office/powerpoint/2010/main" val="1909484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B1C575A-FA3C-4170-BDE2-E20A38399392}" type="slidenum">
              <a:rPr lang="en-US" smtClean="0"/>
              <a:pPr/>
              <a:t>1</a:t>
            </a:fld>
            <a:endParaRPr lang="en-US"/>
          </a:p>
        </p:txBody>
      </p:sp>
    </p:spTree>
    <p:extLst>
      <p:ext uri="{BB962C8B-B14F-4D97-AF65-F5344CB8AC3E}">
        <p14:creationId xmlns:p14="http://schemas.microsoft.com/office/powerpoint/2010/main" val="267758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B1C575A-FA3C-4170-BDE2-E20A38399392}" type="slidenum">
              <a:rPr lang="en-US" smtClean="0"/>
              <a:pPr/>
              <a:t>9</a:t>
            </a:fld>
            <a:endParaRPr lang="en-US"/>
          </a:p>
        </p:txBody>
      </p:sp>
    </p:spTree>
    <p:extLst>
      <p:ext uri="{BB962C8B-B14F-4D97-AF65-F5344CB8AC3E}">
        <p14:creationId xmlns:p14="http://schemas.microsoft.com/office/powerpoint/2010/main" val="1207204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B1C575A-FA3C-4170-BDE2-E20A38399392}" type="slidenum">
              <a:rPr lang="en-US" smtClean="0"/>
              <a:pPr/>
              <a:t>15</a:t>
            </a:fld>
            <a:endParaRPr lang="en-US"/>
          </a:p>
        </p:txBody>
      </p:sp>
    </p:spTree>
    <p:extLst>
      <p:ext uri="{BB962C8B-B14F-4D97-AF65-F5344CB8AC3E}">
        <p14:creationId xmlns:p14="http://schemas.microsoft.com/office/powerpoint/2010/main" val="26217142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6.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138"/>
          <p:cNvSpPr>
            <a:spLocks noChangeArrowheads="1"/>
          </p:cNvSpPr>
          <p:nvPr userDrawn="1">
            <p:custDataLst>
              <p:tags r:id="rId1"/>
            </p:custDataLst>
          </p:nvPr>
        </p:nvSpPr>
        <p:spPr bwMode="gray">
          <a:xfrm>
            <a:off x="0" y="5060950"/>
            <a:ext cx="9906000" cy="1800225"/>
          </a:xfrm>
          <a:prstGeom prst="rect">
            <a:avLst/>
          </a:prstGeom>
          <a:solidFill>
            <a:srgbClr val="177B57"/>
          </a:solidFill>
          <a:ln w="9525" algn="ctr">
            <a:noFill/>
            <a:miter lim="800000"/>
            <a:headEnd/>
            <a:tailEnd/>
          </a:ln>
          <a:effectLst/>
        </p:spPr>
        <p:txBody>
          <a:bodyPr wrap="none" anchor="ctr"/>
          <a:lstStyle/>
          <a:p>
            <a:endParaRPr lang="en-US">
              <a:solidFill>
                <a:srgbClr val="000000"/>
              </a:solidFill>
            </a:endParaRPr>
          </a:p>
        </p:txBody>
      </p:sp>
      <p:pic>
        <p:nvPicPr>
          <p:cNvPr id="8" name="Picture 149" descr="BCG_Monogram_RGB"/>
          <p:cNvPicPr>
            <a:picLocks noChangeAspect="1" noChangeArrowheads="1"/>
          </p:cNvPicPr>
          <p:nvPr userDrawn="1"/>
        </p:nvPicPr>
        <p:blipFill>
          <a:blip r:embed="rId3" cstate="print"/>
          <a:srcRect/>
          <a:stretch>
            <a:fillRect/>
          </a:stretch>
        </p:blipFill>
        <p:spPr bwMode="auto">
          <a:xfrm>
            <a:off x="485775" y="677863"/>
            <a:ext cx="1619250" cy="673100"/>
          </a:xfrm>
          <a:prstGeom prst="rect">
            <a:avLst/>
          </a:prstGeom>
          <a:noFill/>
        </p:spPr>
      </p:pic>
      <p:sp>
        <p:nvSpPr>
          <p:cNvPr id="10" name="Text Placeholder 9"/>
          <p:cNvSpPr>
            <a:spLocks noGrp="1"/>
          </p:cNvSpPr>
          <p:nvPr>
            <p:ph type="body" sz="quarter" idx="10" hasCustomPrompt="1"/>
          </p:nvPr>
        </p:nvSpPr>
        <p:spPr>
          <a:xfrm>
            <a:off x="7779600" y="692248"/>
            <a:ext cx="1670400" cy="663993"/>
          </a:xfrm>
          <a:prstGeom prst="rect">
            <a:avLst/>
          </a:prstGeom>
        </p:spPr>
        <p:txBody>
          <a:bodyPr lIns="90000" tIns="90000" rIns="90000" bIns="90000" anchor="ctr"/>
          <a:lstStyle>
            <a:lvl1pPr algn="ctr">
              <a:defRPr sz="1400" b="0" baseline="0">
                <a:solidFill>
                  <a:srgbClr val="808080"/>
                </a:solidFill>
                <a:latin typeface="Arial" pitchFamily="34" charset="0"/>
                <a:cs typeface="Arial" pitchFamily="34" charset="0"/>
              </a:defRPr>
            </a:lvl1pPr>
          </a:lstStyle>
          <a:p>
            <a:pPr lvl="0"/>
            <a:r>
              <a:rPr lang="en-US"/>
              <a:t>Placeholder for client logo</a:t>
            </a:r>
            <a:endParaRPr lang="en-US" dirty="0"/>
          </a:p>
        </p:txBody>
      </p:sp>
      <p:pic>
        <p:nvPicPr>
          <p:cNvPr id="11" name="Picture 1"/>
          <p:cNvPicPr>
            <a:picLocks noChangeAspect="1" noChangeArrowheads="1"/>
          </p:cNvPicPr>
          <p:nvPr userDrawn="1"/>
        </p:nvPicPr>
        <p:blipFill>
          <a:blip r:embed="rId4" cstate="print"/>
          <a:srcRect/>
          <a:stretch>
            <a:fillRect/>
          </a:stretch>
        </p:blipFill>
        <p:spPr bwMode="auto">
          <a:xfrm>
            <a:off x="2825350" y="5821402"/>
            <a:ext cx="4241800" cy="258763"/>
          </a:xfrm>
          <a:prstGeom prst="rect">
            <a:avLst/>
          </a:prstGeom>
          <a:noFill/>
          <a:ln w="9525">
            <a:noFill/>
            <a:miter lim="800000"/>
            <a:headEnd/>
            <a:tailEnd/>
          </a:ln>
          <a:effectLst/>
        </p:spPr>
      </p:pic>
    </p:spTree>
    <p:extLst>
      <p:ext uri="{BB962C8B-B14F-4D97-AF65-F5344CB8AC3E}">
        <p14:creationId xmlns:p14="http://schemas.microsoft.com/office/powerpoint/2010/main" val="2693853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1_Thank You">
    <p:bg>
      <p:bgPr>
        <a:solidFill>
          <a:schemeClr val="bg1"/>
        </a:solidFill>
        <a:effectLst/>
      </p:bgPr>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8" name="Object 7"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nvSpPr>
        <p:spPr>
          <a:xfrm>
            <a:off x="0" y="0"/>
            <a:ext cx="9906000" cy="6858000"/>
          </a:xfrm>
          <a:prstGeom prst="rect">
            <a:avLst/>
          </a:prstGeom>
          <a:solidFill>
            <a:srgbClr val="177B57"/>
          </a:solidFill>
          <a:ln w="9525">
            <a:solidFill>
              <a:srgbClr val="177B57"/>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0000"/>
              </a:solidFill>
              <a:cs typeface="Arial" pitchFamily="34" charset="0"/>
            </a:endParaRPr>
          </a:p>
        </p:txBody>
      </p:sp>
      <p:pic>
        <p:nvPicPr>
          <p:cNvPr id="3" name="Picture 6"/>
          <p:cNvPicPr>
            <a:picLocks noChangeAspect="1" noChangeArrowheads="1"/>
          </p:cNvPicPr>
          <p:nvPr userDrawn="1"/>
        </p:nvPicPr>
        <p:blipFill>
          <a:blip r:embed="rId5" cstate="print"/>
          <a:srcRect/>
          <a:stretch>
            <a:fillRect/>
          </a:stretch>
        </p:blipFill>
        <p:spPr bwMode="ltGray">
          <a:xfrm>
            <a:off x="2044700" y="1738313"/>
            <a:ext cx="5816600" cy="2947987"/>
          </a:xfrm>
          <a:prstGeom prst="rect">
            <a:avLst/>
          </a:prstGeom>
          <a:noFill/>
          <a:ln w="9525">
            <a:noFill/>
            <a:miter lim="800000"/>
            <a:headEnd/>
            <a:tailEnd/>
          </a:ln>
          <a:effectLst/>
        </p:spPr>
      </p:pic>
      <p:pic>
        <p:nvPicPr>
          <p:cNvPr id="4" name="Picture 3"/>
          <p:cNvPicPr>
            <a:picLocks noChangeAspect="1" noChangeArrowheads="1"/>
          </p:cNvPicPr>
          <p:nvPr userDrawn="1"/>
        </p:nvPicPr>
        <p:blipFill>
          <a:blip r:embed="rId6" cstate="print"/>
          <a:stretch>
            <a:fillRect/>
          </a:stretch>
        </p:blipFill>
        <p:spPr bwMode="black">
          <a:xfrm>
            <a:off x="4284996" y="2957695"/>
            <a:ext cx="2801250" cy="866250"/>
          </a:xfrm>
          <a:prstGeom prst="rect">
            <a:avLst/>
          </a:prstGeom>
          <a:noFill/>
          <a:ln>
            <a:noFill/>
          </a:ln>
        </p:spPr>
      </p:pic>
      <p:sp>
        <p:nvSpPr>
          <p:cNvPr id="5" name="TextBox 4"/>
          <p:cNvSpPr txBox="1"/>
          <p:nvPr userDrawn="1"/>
        </p:nvSpPr>
        <p:spPr>
          <a:xfrm>
            <a:off x="4080807" y="5078640"/>
            <a:ext cx="1744387" cy="581867"/>
          </a:xfrm>
          <a:prstGeom prst="rect">
            <a:avLst/>
          </a:prstGeom>
          <a:noFill/>
          <a:ln>
            <a:noFill/>
          </a:ln>
        </p:spPr>
        <p:txBody>
          <a:bodyPr wrap="none" tIns="90000" bIns="90000" rtlCol="0" anchor="t">
            <a:spAutoFit/>
          </a:bodyPr>
          <a:lstStyle/>
          <a:p>
            <a:pPr algn="ctr"/>
            <a:r>
              <a:rPr lang="en-US" sz="2600">
                <a:solidFill>
                  <a:srgbClr val="FFFFFF"/>
                </a:solidFill>
                <a:cs typeface="Arial" pitchFamily="34" charset="0"/>
              </a:rPr>
              <a:t>Thank you</a:t>
            </a:r>
            <a:endParaRPr lang="en-US" sz="2600" dirty="0">
              <a:solidFill>
                <a:srgbClr val="FFFFFF"/>
              </a:solidFill>
              <a:cs typeface="Arial" pitchFamily="34" charset="0"/>
            </a:endParaRPr>
          </a:p>
        </p:txBody>
      </p:sp>
      <p:sp>
        <p:nvSpPr>
          <p:cNvPr id="6" name="TextBox 5"/>
          <p:cNvSpPr txBox="1"/>
          <p:nvPr userDrawn="1"/>
        </p:nvSpPr>
        <p:spPr>
          <a:xfrm>
            <a:off x="3979376" y="6062515"/>
            <a:ext cx="1970411" cy="335646"/>
          </a:xfrm>
          <a:prstGeom prst="rect">
            <a:avLst/>
          </a:prstGeom>
          <a:noFill/>
          <a:ln>
            <a:noFill/>
          </a:ln>
        </p:spPr>
        <p:txBody>
          <a:bodyPr wrap="none" tIns="90000" bIns="90000" rtlCol="0" anchor="t">
            <a:spAutoFit/>
          </a:bodyPr>
          <a:lstStyle/>
          <a:p>
            <a:pPr algn="ctr"/>
            <a:r>
              <a:rPr lang="en-US" sz="1000">
                <a:solidFill>
                  <a:srgbClr val="FFFFFF"/>
                </a:solidFill>
                <a:cs typeface="Arial" pitchFamily="34" charset="0"/>
              </a:rPr>
              <a:t>bcg.com | bcgperspectives.com</a:t>
            </a:r>
            <a:endParaRPr lang="en-US" sz="1000" dirty="0">
              <a:solidFill>
                <a:srgbClr val="FFFFFF"/>
              </a:solidFill>
              <a:cs typeface="Arial" pitchFamily="34" charset="0"/>
            </a:endParaRPr>
          </a:p>
        </p:txBody>
      </p:sp>
    </p:spTree>
    <p:extLst>
      <p:ext uri="{BB962C8B-B14F-4D97-AF65-F5344CB8AC3E}">
        <p14:creationId xmlns:p14="http://schemas.microsoft.com/office/powerpoint/2010/main" val="2082223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57199" y="1508760"/>
            <a:ext cx="8997696" cy="4590288"/>
          </a:xfrm>
        </p:spPr>
        <p:txBody>
          <a:bodyPr lIns="0" tIns="0" rIns="0" bIns="0"/>
          <a:lstStyle>
            <a:lvl1pPr>
              <a:spcBef>
                <a:spcPts val="384"/>
              </a:spcBef>
              <a:defRPr/>
            </a:lvl1pPr>
            <a:lvl2pPr marL="457200" indent="-230400">
              <a:spcBef>
                <a:spcPts val="384"/>
              </a:spcBef>
              <a:defRPr/>
            </a:lvl2pPr>
            <a:lvl3pPr marL="914400" indent="-230400">
              <a:spcBef>
                <a:spcPts val="384"/>
              </a:spcBef>
              <a:defRPr/>
            </a:lvl3pPr>
            <a:lvl4pPr marL="1375200" indent="-234000">
              <a:spcBef>
                <a:spcPts val="384"/>
              </a:spcBef>
              <a:defRPr/>
            </a:lvl4pPr>
            <a:lvl5pPr marL="2059200" indent="-230400">
              <a:spcBef>
                <a:spcPts val="384"/>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7562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7"/>
          <p:cNvSpPr>
            <a:spLocks noGrp="1"/>
          </p:cNvSpPr>
          <p:nvPr>
            <p:ph type="body" sz="quarter" idx="13"/>
          </p:nvPr>
        </p:nvSpPr>
        <p:spPr>
          <a:xfrm>
            <a:off x="457200" y="1508400"/>
            <a:ext cx="8992800" cy="4590000"/>
          </a:xfrm>
          <a:prstGeom prst="rect">
            <a:avLst/>
          </a:prstGeom>
        </p:spPr>
        <p:txBody>
          <a:bodyPr lIns="0" tIns="0" rIns="0" bIns="0"/>
          <a:lstStyle>
            <a:lvl1pPr marL="172800" indent="-172800">
              <a:spcBef>
                <a:spcPts val="384"/>
              </a:spcBef>
              <a:buClr>
                <a:schemeClr val="tx2"/>
              </a:buClr>
              <a:buFont typeface="Arial" pitchFamily="34" charset="0"/>
              <a:buChar char="•"/>
              <a:tabLst/>
              <a:defRPr b="0"/>
            </a:lvl1pPr>
            <a:lvl2pPr marL="630000" indent="-230400">
              <a:spcBef>
                <a:spcPts val="384"/>
              </a:spcBef>
              <a:buFont typeface="Arial" pitchFamily="34" charset="0"/>
              <a:buChar char="–"/>
              <a:defRPr/>
            </a:lvl2pPr>
            <a:lvl3pPr marL="1076400" indent="-230400">
              <a:spcBef>
                <a:spcPts val="384"/>
              </a:spcBef>
              <a:defRPr/>
            </a:lvl3pPr>
            <a:lvl4pPr marL="1544400" indent="-230400">
              <a:spcBef>
                <a:spcPts val="384"/>
              </a:spcBef>
              <a:defRPr/>
            </a:lvl4pPr>
            <a:lvl5pPr marL="2059200" indent="-230400">
              <a:spcBef>
                <a:spcPts val="384"/>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9251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27555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6319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1"/>
        </a:solidFill>
        <a:effectLst/>
      </p:bgPr>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0" name="Picture 1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nvSpPr>
        <p:spPr>
          <a:xfrm>
            <a:off x="0" y="0"/>
            <a:ext cx="9906000" cy="6858000"/>
          </a:xfrm>
          <a:prstGeom prst="rect">
            <a:avLst/>
          </a:prstGeom>
          <a:solidFill>
            <a:srgbClr val="177B57"/>
          </a:solidFill>
          <a:ln w="9525">
            <a:solidFill>
              <a:srgbClr val="177B57"/>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0000"/>
              </a:solidFill>
              <a:cs typeface="Arial" pitchFamily="34" charset="0"/>
            </a:endParaRPr>
          </a:p>
        </p:txBody>
      </p:sp>
      <p:pic>
        <p:nvPicPr>
          <p:cNvPr id="3" name="Picture 6"/>
          <p:cNvPicPr>
            <a:picLocks noChangeAspect="1" noChangeArrowheads="1"/>
          </p:cNvPicPr>
          <p:nvPr userDrawn="1"/>
        </p:nvPicPr>
        <p:blipFill>
          <a:blip r:embed="rId5" cstate="print"/>
          <a:srcRect/>
          <a:stretch>
            <a:fillRect/>
          </a:stretch>
        </p:blipFill>
        <p:spPr bwMode="ltGray">
          <a:xfrm>
            <a:off x="2044700" y="1738313"/>
            <a:ext cx="5816600" cy="2947987"/>
          </a:xfrm>
          <a:prstGeom prst="rect">
            <a:avLst/>
          </a:prstGeom>
          <a:noFill/>
          <a:ln w="9525">
            <a:noFill/>
            <a:miter lim="800000"/>
            <a:headEnd/>
            <a:tailEnd/>
          </a:ln>
          <a:effectLst/>
        </p:spPr>
      </p:pic>
      <p:pic>
        <p:nvPicPr>
          <p:cNvPr id="4" name="Picture 3"/>
          <p:cNvPicPr>
            <a:picLocks noChangeAspect="1" noChangeArrowheads="1"/>
          </p:cNvPicPr>
          <p:nvPr userDrawn="1"/>
        </p:nvPicPr>
        <p:blipFill>
          <a:blip r:embed="rId6" cstate="print"/>
          <a:stretch>
            <a:fillRect/>
          </a:stretch>
        </p:blipFill>
        <p:spPr bwMode="black">
          <a:xfrm>
            <a:off x="4284996" y="2957695"/>
            <a:ext cx="2801250" cy="866250"/>
          </a:xfrm>
          <a:prstGeom prst="rect">
            <a:avLst/>
          </a:prstGeom>
          <a:noFill/>
          <a:ln>
            <a:noFill/>
          </a:ln>
        </p:spPr>
      </p:pic>
      <p:sp>
        <p:nvSpPr>
          <p:cNvPr id="5" name="TextBox 4"/>
          <p:cNvSpPr txBox="1"/>
          <p:nvPr userDrawn="1"/>
        </p:nvSpPr>
        <p:spPr>
          <a:xfrm>
            <a:off x="4080807" y="5078640"/>
            <a:ext cx="1744387" cy="581867"/>
          </a:xfrm>
          <a:prstGeom prst="rect">
            <a:avLst/>
          </a:prstGeom>
          <a:noFill/>
          <a:ln>
            <a:noFill/>
          </a:ln>
        </p:spPr>
        <p:txBody>
          <a:bodyPr wrap="none" tIns="90000" bIns="90000" rtlCol="0" anchor="t">
            <a:spAutoFit/>
          </a:bodyPr>
          <a:lstStyle/>
          <a:p>
            <a:pPr algn="ctr"/>
            <a:r>
              <a:rPr lang="en-US" sz="2600">
                <a:solidFill>
                  <a:srgbClr val="FFFFFF"/>
                </a:solidFill>
                <a:cs typeface="Arial" pitchFamily="34" charset="0"/>
              </a:rPr>
              <a:t>Thank you</a:t>
            </a:r>
            <a:endParaRPr lang="en-US" sz="2600" dirty="0">
              <a:solidFill>
                <a:srgbClr val="FFFFFF"/>
              </a:solidFill>
              <a:cs typeface="Arial" pitchFamily="34" charset="0"/>
            </a:endParaRPr>
          </a:p>
        </p:txBody>
      </p:sp>
      <p:sp>
        <p:nvSpPr>
          <p:cNvPr id="6" name="TextBox 5"/>
          <p:cNvSpPr txBox="1"/>
          <p:nvPr userDrawn="1"/>
        </p:nvSpPr>
        <p:spPr>
          <a:xfrm>
            <a:off x="3979376" y="6062515"/>
            <a:ext cx="1970411" cy="335646"/>
          </a:xfrm>
          <a:prstGeom prst="rect">
            <a:avLst/>
          </a:prstGeom>
          <a:noFill/>
          <a:ln>
            <a:noFill/>
          </a:ln>
        </p:spPr>
        <p:txBody>
          <a:bodyPr wrap="none" tIns="90000" bIns="90000" rtlCol="0" anchor="t">
            <a:spAutoFit/>
          </a:bodyPr>
          <a:lstStyle/>
          <a:p>
            <a:pPr algn="ctr"/>
            <a:r>
              <a:rPr lang="en-US" sz="1000">
                <a:solidFill>
                  <a:srgbClr val="FFFFFF"/>
                </a:solidFill>
                <a:cs typeface="Arial" pitchFamily="34" charset="0"/>
              </a:rPr>
              <a:t>bcg.com | bcgperspectives.com</a:t>
            </a:r>
            <a:endParaRPr lang="en-US" sz="1000" dirty="0">
              <a:solidFill>
                <a:srgbClr val="FFFFFF"/>
              </a:solidFill>
              <a:cs typeface="Arial" pitchFamily="34" charset="0"/>
            </a:endParaRPr>
          </a:p>
        </p:txBody>
      </p:sp>
    </p:spTree>
    <p:extLst>
      <p:ext uri="{BB962C8B-B14F-4D97-AF65-F5344CB8AC3E}">
        <p14:creationId xmlns:p14="http://schemas.microsoft.com/office/powerpoint/2010/main" val="2803654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7" name="Rectangle 138"/>
          <p:cNvSpPr>
            <a:spLocks noChangeArrowheads="1"/>
          </p:cNvSpPr>
          <p:nvPr userDrawn="1">
            <p:custDataLst>
              <p:tags r:id="rId1"/>
            </p:custDataLst>
          </p:nvPr>
        </p:nvSpPr>
        <p:spPr bwMode="gray">
          <a:xfrm>
            <a:off x="0" y="5060950"/>
            <a:ext cx="9906000" cy="1800225"/>
          </a:xfrm>
          <a:prstGeom prst="rect">
            <a:avLst/>
          </a:prstGeom>
          <a:solidFill>
            <a:srgbClr val="177B57"/>
          </a:solidFill>
          <a:ln w="9525" algn="ctr">
            <a:noFill/>
            <a:miter lim="800000"/>
            <a:headEnd/>
            <a:tailEnd/>
          </a:ln>
          <a:effectLst/>
        </p:spPr>
        <p:txBody>
          <a:bodyPr wrap="none" anchor="ctr"/>
          <a:lstStyle/>
          <a:p>
            <a:endParaRPr lang="en-US">
              <a:solidFill>
                <a:srgbClr val="000000"/>
              </a:solidFill>
            </a:endParaRPr>
          </a:p>
        </p:txBody>
      </p:sp>
      <p:pic>
        <p:nvPicPr>
          <p:cNvPr id="8" name="Picture 149" descr="BCG_Monogram_RGB"/>
          <p:cNvPicPr>
            <a:picLocks noChangeAspect="1" noChangeArrowheads="1"/>
          </p:cNvPicPr>
          <p:nvPr userDrawn="1"/>
        </p:nvPicPr>
        <p:blipFill>
          <a:blip r:embed="rId3" cstate="print"/>
          <a:srcRect/>
          <a:stretch>
            <a:fillRect/>
          </a:stretch>
        </p:blipFill>
        <p:spPr bwMode="auto">
          <a:xfrm>
            <a:off x="485775" y="677863"/>
            <a:ext cx="1619250" cy="673100"/>
          </a:xfrm>
          <a:prstGeom prst="rect">
            <a:avLst/>
          </a:prstGeom>
          <a:noFill/>
        </p:spPr>
      </p:pic>
      <p:sp>
        <p:nvSpPr>
          <p:cNvPr id="10" name="Text Placeholder 9"/>
          <p:cNvSpPr>
            <a:spLocks noGrp="1"/>
          </p:cNvSpPr>
          <p:nvPr>
            <p:ph type="body" sz="quarter" idx="10" hasCustomPrompt="1"/>
          </p:nvPr>
        </p:nvSpPr>
        <p:spPr>
          <a:xfrm>
            <a:off x="7779600" y="692248"/>
            <a:ext cx="1670400" cy="663993"/>
          </a:xfrm>
          <a:prstGeom prst="rect">
            <a:avLst/>
          </a:prstGeom>
        </p:spPr>
        <p:txBody>
          <a:bodyPr lIns="90000" tIns="90000" rIns="90000" bIns="90000" anchor="ctr"/>
          <a:lstStyle>
            <a:lvl1pPr algn="ctr">
              <a:defRPr sz="1400" b="0" baseline="0">
                <a:solidFill>
                  <a:srgbClr val="808080"/>
                </a:solidFill>
                <a:latin typeface="Arial" pitchFamily="34" charset="0"/>
                <a:cs typeface="Arial" pitchFamily="34" charset="0"/>
              </a:defRPr>
            </a:lvl1pPr>
          </a:lstStyle>
          <a:p>
            <a:pPr lvl="0"/>
            <a:r>
              <a:rPr lang="en-US"/>
              <a:t>Placeholder for client logo</a:t>
            </a:r>
            <a:endParaRPr lang="en-US" dirty="0"/>
          </a:p>
        </p:txBody>
      </p:sp>
      <p:pic>
        <p:nvPicPr>
          <p:cNvPr id="11" name="Picture 1"/>
          <p:cNvPicPr>
            <a:picLocks noChangeAspect="1" noChangeArrowheads="1"/>
          </p:cNvPicPr>
          <p:nvPr userDrawn="1"/>
        </p:nvPicPr>
        <p:blipFill>
          <a:blip r:embed="rId4" cstate="print"/>
          <a:srcRect/>
          <a:stretch>
            <a:fillRect/>
          </a:stretch>
        </p:blipFill>
        <p:spPr bwMode="auto">
          <a:xfrm>
            <a:off x="2825350" y="5821402"/>
            <a:ext cx="4241800" cy="258763"/>
          </a:xfrm>
          <a:prstGeom prst="rect">
            <a:avLst/>
          </a:prstGeom>
          <a:noFill/>
          <a:ln w="9525">
            <a:noFill/>
            <a:miter lim="800000"/>
            <a:headEnd/>
            <a:tailEnd/>
          </a:ln>
          <a:effectLst/>
        </p:spPr>
      </p:pic>
    </p:spTree>
    <p:extLst>
      <p:ext uri="{BB962C8B-B14F-4D97-AF65-F5344CB8AC3E}">
        <p14:creationId xmlns:p14="http://schemas.microsoft.com/office/powerpoint/2010/main" val="96787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57199" y="1508760"/>
            <a:ext cx="8997696" cy="4590288"/>
          </a:xfrm>
        </p:spPr>
        <p:txBody>
          <a:bodyPr lIns="0" tIns="0" rIns="0" bIns="0"/>
          <a:lstStyle>
            <a:lvl1pPr>
              <a:spcBef>
                <a:spcPts val="384"/>
              </a:spcBef>
              <a:defRPr/>
            </a:lvl1pPr>
            <a:lvl2pPr marL="457200" indent="-230400">
              <a:spcBef>
                <a:spcPts val="384"/>
              </a:spcBef>
              <a:defRPr/>
            </a:lvl2pPr>
            <a:lvl3pPr marL="914400" indent="-230400">
              <a:spcBef>
                <a:spcPts val="384"/>
              </a:spcBef>
              <a:defRPr/>
            </a:lvl3pPr>
            <a:lvl4pPr marL="1375200" indent="-234000">
              <a:spcBef>
                <a:spcPts val="384"/>
              </a:spcBef>
              <a:defRPr/>
            </a:lvl4pPr>
            <a:lvl5pPr marL="2059200" indent="-230400">
              <a:spcBef>
                <a:spcPts val="384"/>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3135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Disclaimer">
    <p:spTree>
      <p:nvGrpSpPr>
        <p:cNvPr id="1" name=""/>
        <p:cNvGrpSpPr/>
        <p:nvPr/>
      </p:nvGrpSpPr>
      <p:grpSpPr>
        <a:xfrm>
          <a:off x="0" y="0"/>
          <a:ext cx="0" cy="0"/>
          <a:chOff x="0" y="0"/>
          <a:chExt cx="0" cy="0"/>
        </a:xfrm>
      </p:grpSpPr>
      <p:sp>
        <p:nvSpPr>
          <p:cNvPr id="4" name="TextBox 3"/>
          <p:cNvSpPr txBox="1"/>
          <p:nvPr userDrawn="1"/>
        </p:nvSpPr>
        <p:spPr>
          <a:xfrm>
            <a:off x="457200" y="1508400"/>
            <a:ext cx="8996400" cy="4062651"/>
          </a:xfrm>
          <a:prstGeom prst="rect">
            <a:avLst/>
          </a:prstGeom>
          <a:noFill/>
        </p:spPr>
        <p:txBody>
          <a:bodyPr wrap="square" lIns="0" tIns="0" rIns="0" bIns="0" rtlCol="0" anchor="t">
            <a:spAutoFit/>
          </a:bodyPr>
          <a:lstStyle/>
          <a:p>
            <a:r>
              <a:rPr lang="en-US" sz="1200" b="0" dirty="0"/>
              <a:t>The services and materials provided by The Boston Consulting Group (BCG) are subject to </a:t>
            </a:r>
            <a:r>
              <a:rPr lang="en-US" sz="1200" b="0" dirty="0" err="1"/>
              <a:t>BCG's</a:t>
            </a:r>
            <a:r>
              <a:rPr lang="en-US" sz="1200" b="0" dirty="0"/>
              <a:t> Standard Terms </a:t>
            </a:r>
            <a:br>
              <a:rPr lang="en-US" sz="1200" b="0" dirty="0"/>
            </a:br>
            <a:r>
              <a:rPr lang="en-US" sz="1200" b="0" dirty="0"/>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to update these materials after the date hereof, notwithstanding that such information may become outdated or inaccurate.</a:t>
            </a:r>
            <a:endParaRPr lang="de-DE" sz="1200" b="0" dirty="0"/>
          </a:p>
          <a:p>
            <a:r>
              <a:rPr lang="en-US" sz="1200" b="0" dirty="0"/>
              <a:t> </a:t>
            </a:r>
            <a:endParaRPr lang="de-DE" sz="1200" b="0" dirty="0"/>
          </a:p>
          <a:p>
            <a:r>
              <a:rPr lang="en-US" sz="1200" b="0" dirty="0"/>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lang="de-DE" sz="1200" b="0" dirty="0"/>
          </a:p>
          <a:p>
            <a:r>
              <a:rPr lang="en-US" sz="1200" b="0" dirty="0"/>
              <a:t> </a:t>
            </a:r>
            <a:endParaRPr lang="de-DE" sz="1200" b="0" dirty="0"/>
          </a:p>
          <a:p>
            <a:r>
              <a:rPr lang="en-US" sz="1200" b="0" dirty="0"/>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lang="de-DE" sz="1200" b="0" dirty="0"/>
          </a:p>
        </p:txBody>
      </p:sp>
      <p:sp>
        <p:nvSpPr>
          <p:cNvPr id="6" name="Line 115"/>
          <p:cNvSpPr>
            <a:spLocks noChangeShapeType="1"/>
          </p:cNvSpPr>
          <p:nvPr userDrawn="1"/>
        </p:nvSpPr>
        <p:spPr bwMode="auto">
          <a:xfrm flipH="1">
            <a:off x="0" y="1003300"/>
            <a:ext cx="9906000" cy="0"/>
          </a:xfrm>
          <a:prstGeom prst="line">
            <a:avLst/>
          </a:prstGeom>
          <a:noFill/>
          <a:ln w="28575">
            <a:solidFill>
              <a:schemeClr val="tx2"/>
            </a:solidFill>
            <a:round/>
            <a:headEnd/>
            <a:tailEnd/>
          </a:ln>
          <a:effectLst>
            <a:outerShdw dist="25400" dir="5400000" algn="ctr" rotWithShape="0">
              <a:schemeClr val="folHlink"/>
            </a:outerShdw>
          </a:effectLst>
        </p:spPr>
        <p:txBody>
          <a:bodyPr/>
          <a:lstStyle/>
          <a:p>
            <a:endParaRPr lang="en-US" noProof="0"/>
          </a:p>
        </p:txBody>
      </p:sp>
      <p:sp>
        <p:nvSpPr>
          <p:cNvPr id="11" name="TextBox 10"/>
          <p:cNvSpPr txBox="1"/>
          <p:nvPr userDrawn="1"/>
        </p:nvSpPr>
        <p:spPr>
          <a:xfrm>
            <a:off x="457200" y="529754"/>
            <a:ext cx="8992500" cy="463846"/>
          </a:xfrm>
          <a:prstGeom prst="rect">
            <a:avLst/>
          </a:prstGeom>
          <a:noFill/>
        </p:spPr>
        <p:txBody>
          <a:bodyPr wrap="square" lIns="0" tIns="46800" rIns="0" bIns="46800" rtlCol="0" anchor="b" anchorCtr="0">
            <a:spAutoFit/>
          </a:bodyPr>
          <a:lstStyle/>
          <a:p>
            <a:pPr algn="l"/>
            <a:r>
              <a:rPr lang="en-US" sz="2400" b="1" dirty="0">
                <a:solidFill>
                  <a:schemeClr val="tx2"/>
                </a:solidFill>
                <a:latin typeface="Arial" pitchFamily="34" charset="0"/>
                <a:cs typeface="Arial" pitchFamily="34" charset="0"/>
              </a:rPr>
              <a:t>Disclaimer</a:t>
            </a:r>
          </a:p>
        </p:txBody>
      </p:sp>
      <p:sp>
        <p:nvSpPr>
          <p:cNvPr id="9" name="Rectangle 8"/>
          <p:cNvSpPr/>
          <p:nvPr userDrawn="1"/>
        </p:nvSpPr>
        <p:spPr bwMode="white">
          <a:xfrm>
            <a:off x="6578600" y="6630988"/>
            <a:ext cx="2171700" cy="182562"/>
          </a:xfrm>
          <a:prstGeom prst="rect">
            <a:avLst/>
          </a:prstGeom>
          <a:solidFill>
            <a:srgbClr val="FFFFFF"/>
          </a:solidFill>
          <a:ln w="9525">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62733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2"/>
            </p:custDataLst>
            <p:extLst>
              <p:ext uri="{D42A27DB-BD31-4B8C-83A1-F6EECF244321}">
                <p14:modId xmlns:p14="http://schemas.microsoft.com/office/powerpoint/2010/main" val="494184992"/>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360" imgH="360" progId="TCLayout.ActiveDocument.1">
                  <p:embed/>
                </p:oleObj>
              </mc:Choice>
              <mc:Fallback>
                <p:oleObj name="think-cell Slide" r:id="rId13" imgW="360" imgH="360" progId="TCLayout.ActiveDocument.1">
                  <p:embed/>
                  <p:pic>
                    <p:nvPicPr>
                      <p:cNvPr id="0" name="Picture 15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457200" y="162000"/>
            <a:ext cx="8992800" cy="831600"/>
          </a:xfrm>
          <a:prstGeom prst="rect">
            <a:avLst/>
          </a:prstGeom>
        </p:spPr>
        <p:txBody>
          <a:bodyPr vert="horz" lIns="0" tIns="45720" rIns="0" bIns="45720" rtlCol="0" anchor="b" anchorCtr="0">
            <a:noAutofit/>
          </a:bodyPr>
          <a:lstStyle/>
          <a:p>
            <a:r>
              <a:rPr lang="en-US" noProof="0"/>
              <a:t>Click to edit Master title style</a:t>
            </a:r>
            <a:endParaRPr lang="en-US" noProof="0" dirty="0"/>
          </a:p>
        </p:txBody>
      </p:sp>
      <p:sp>
        <p:nvSpPr>
          <p:cNvPr id="8" name="Line 115"/>
          <p:cNvSpPr>
            <a:spLocks noChangeShapeType="1"/>
          </p:cNvSpPr>
          <p:nvPr/>
        </p:nvSpPr>
        <p:spPr bwMode="auto">
          <a:xfrm flipH="1">
            <a:off x="0" y="1003300"/>
            <a:ext cx="9906000" cy="0"/>
          </a:xfrm>
          <a:prstGeom prst="line">
            <a:avLst/>
          </a:prstGeom>
          <a:noFill/>
          <a:ln w="28575">
            <a:solidFill>
              <a:schemeClr val="tx2"/>
            </a:solidFill>
            <a:round/>
            <a:headEnd/>
            <a:tailEnd/>
          </a:ln>
          <a:effectLst>
            <a:outerShdw dist="25400" dir="5400000" algn="ctr" rotWithShape="0">
              <a:schemeClr val="folHlink"/>
            </a:outerShdw>
          </a:effectLst>
        </p:spPr>
        <p:txBody>
          <a:bodyPr/>
          <a:lstStyle/>
          <a:p>
            <a:endParaRPr lang="en-US">
              <a:solidFill>
                <a:srgbClr val="000000"/>
              </a:solidFill>
            </a:endParaRPr>
          </a:p>
        </p:txBody>
      </p:sp>
      <p:sp>
        <p:nvSpPr>
          <p:cNvPr id="10" name="TextBox 9"/>
          <p:cNvSpPr txBox="1"/>
          <p:nvPr/>
        </p:nvSpPr>
        <p:spPr>
          <a:xfrm>
            <a:off x="9259200" y="6674400"/>
            <a:ext cx="190500" cy="127000"/>
          </a:xfrm>
          <a:prstGeom prst="rect">
            <a:avLst/>
          </a:prstGeom>
          <a:noFill/>
          <a:ln/>
          <a:effectLst/>
        </p:spPr>
        <p:txBody>
          <a:bodyPr wrap="none" lIns="0" tIns="0" rIns="0" bIns="0" rtlCol="0">
            <a:noAutofit/>
          </a:bodyPr>
          <a:lstStyle/>
          <a:p>
            <a:pPr algn="r">
              <a:defRPr/>
            </a:pPr>
            <a:fld id="{9D53E389-1311-4796-9190-1F74A8EADEA2}" type="slidenum">
              <a:rPr lang="en-US" sz="900">
                <a:solidFill>
                  <a:srgbClr val="000000"/>
                </a:solidFill>
              </a:rPr>
              <a:pPr algn="r">
                <a:defRPr/>
              </a:pPr>
              <a:t>‹#›</a:t>
            </a:fld>
            <a:endParaRPr lang="en-US" sz="900">
              <a:solidFill>
                <a:srgbClr val="000000"/>
              </a:solidFill>
            </a:endParaRPr>
          </a:p>
          <a:p>
            <a:endParaRPr lang="en-US" sz="900" dirty="0">
              <a:solidFill>
                <a:srgbClr val="000000"/>
              </a:solidFill>
            </a:endParaRPr>
          </a:p>
        </p:txBody>
      </p:sp>
      <p:sp>
        <p:nvSpPr>
          <p:cNvPr id="13" name="Text Placeholder 12"/>
          <p:cNvSpPr>
            <a:spLocks noGrp="1"/>
          </p:cNvSpPr>
          <p:nvPr>
            <p:ph type="body" idx="1"/>
          </p:nvPr>
        </p:nvSpPr>
        <p:spPr>
          <a:xfrm>
            <a:off x="457200" y="1508760"/>
            <a:ext cx="8997696" cy="459028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84439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01" r:id="rId7"/>
    <p:sldLayoutId id="2147483702" r:id="rId8"/>
    <p:sldLayoutId id="2147483703" r:id="rId9"/>
    <p:sldLayoutId id="2147483704" r:id="rId10"/>
  </p:sldLayoutIdLst>
  <p:hf sldNum="0" hdr="0"/>
  <p:txStyles>
    <p:titleStyle>
      <a:lvl1pPr algn="l" defTabSz="914400" rtl="0" eaLnBrk="1" latinLnBrk="0" hangingPunct="1">
        <a:spcBef>
          <a:spcPct val="0"/>
        </a:spcBef>
        <a:buNone/>
        <a:defRPr sz="2400" b="1" kern="1200">
          <a:solidFill>
            <a:schemeClr val="tx2"/>
          </a:solidFill>
          <a:latin typeface="+mj-lt"/>
          <a:ea typeface="+mj-ea"/>
          <a:cs typeface="+mj-cs"/>
        </a:defRPr>
      </a:lvl1pPr>
    </p:titleStyle>
    <p:body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tags" Target="../tags/tag10.xml"/><Relationship Id="rId7" Type="http://schemas.openxmlformats.org/officeDocument/2006/relationships/slide" Target="slide7.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Layout" Target="../slideLayouts/slideLayout4.xml"/><Relationship Id="rId5" Type="http://schemas.openxmlformats.org/officeDocument/2006/relationships/tags" Target="../tags/tag12.xml"/><Relationship Id="rId4" Type="http://schemas.openxmlformats.org/officeDocument/2006/relationships/tags" Target="../tags/tag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05715B1-9891-4F89-BA40-48044669ABEC}"/>
              </a:ext>
            </a:extLst>
          </p:cNvPr>
          <p:cNvSpPr/>
          <p:nvPr/>
        </p:nvSpPr>
        <p:spPr>
          <a:xfrm>
            <a:off x="0" y="0"/>
            <a:ext cx="9906000" cy="1657350"/>
          </a:xfrm>
          <a:prstGeom prst="rect">
            <a:avLst/>
          </a:prstGeom>
          <a:solidFill>
            <a:srgbClr val="177B57"/>
          </a:solidFill>
          <a:ln>
            <a:solidFill>
              <a:srgbClr val="177B57"/>
            </a:solidFill>
          </a:ln>
        </p:spPr>
        <p:style>
          <a:lnRef idx="2">
            <a:schemeClr val="accent1"/>
          </a:lnRef>
          <a:fillRef idx="1">
            <a:schemeClr val="lt1"/>
          </a:fillRef>
          <a:effectRef idx="0">
            <a:schemeClr val="accent1"/>
          </a:effectRef>
          <a:fontRef idx="minor">
            <a:schemeClr val="dk1"/>
          </a:fontRef>
        </p:style>
        <p:txBody>
          <a:bodyPr tIns="90000" bIns="90000" rtlCol="0" anchor="ctr" anchorCtr="0"/>
          <a:lstStyle/>
          <a:p>
            <a:pPr algn="ctr"/>
            <a:endParaRPr lang="en-ID" sz="1400" dirty="0">
              <a:solidFill>
                <a:srgbClr val="000000"/>
              </a:solidFill>
              <a:latin typeface="Arial" pitchFamily="34" charset="0"/>
              <a:cs typeface="Arial" pitchFamily="34" charset="0"/>
            </a:endParaRPr>
          </a:p>
        </p:txBody>
      </p:sp>
      <p:sp>
        <p:nvSpPr>
          <p:cNvPr id="4" name="coverslide_title"/>
          <p:cNvSpPr/>
          <p:nvPr/>
        </p:nvSpPr>
        <p:spPr bwMode="auto">
          <a:xfrm>
            <a:off x="950700" y="2187360"/>
            <a:ext cx="8690400" cy="1965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3000" b="1" dirty="0" err="1">
                <a:solidFill>
                  <a:srgbClr val="4D4D4D"/>
                </a:solidFill>
                <a:latin typeface="Arial" pitchFamily="34" charset="0"/>
                <a:cs typeface="Arial" pitchFamily="34" charset="0"/>
              </a:rPr>
              <a:t>Identifikasi</a:t>
            </a:r>
            <a:r>
              <a:rPr lang="en-AU" sz="3000" b="1" dirty="0">
                <a:solidFill>
                  <a:srgbClr val="4D4D4D"/>
                </a:solidFill>
                <a:latin typeface="Arial" pitchFamily="34" charset="0"/>
                <a:cs typeface="Arial" pitchFamily="34" charset="0"/>
              </a:rPr>
              <a:t> </a:t>
            </a:r>
            <a:r>
              <a:rPr lang="en-AU" sz="3000" b="1" dirty="0" err="1">
                <a:solidFill>
                  <a:srgbClr val="4D4D4D"/>
                </a:solidFill>
                <a:latin typeface="Arial" pitchFamily="34" charset="0"/>
                <a:cs typeface="Arial" pitchFamily="34" charset="0"/>
              </a:rPr>
              <a:t>Penyebab</a:t>
            </a:r>
            <a:r>
              <a:rPr lang="en-AU" sz="3000" b="1" dirty="0">
                <a:solidFill>
                  <a:srgbClr val="4D4D4D"/>
                </a:solidFill>
                <a:latin typeface="Arial" pitchFamily="34" charset="0"/>
                <a:cs typeface="Arial" pitchFamily="34" charset="0"/>
              </a:rPr>
              <a:t> </a:t>
            </a:r>
            <a:r>
              <a:rPr lang="en-AU" sz="3000" b="1" dirty="0" err="1">
                <a:solidFill>
                  <a:srgbClr val="4D4D4D"/>
                </a:solidFill>
                <a:latin typeface="Arial" pitchFamily="34" charset="0"/>
                <a:cs typeface="Arial" pitchFamily="34" charset="0"/>
              </a:rPr>
              <a:t>Kerugian</a:t>
            </a:r>
            <a:r>
              <a:rPr lang="en-AU" sz="3000" b="1" dirty="0">
                <a:solidFill>
                  <a:srgbClr val="4D4D4D"/>
                </a:solidFill>
                <a:latin typeface="Arial" pitchFamily="34" charset="0"/>
                <a:cs typeface="Arial" pitchFamily="34" charset="0"/>
              </a:rPr>
              <a:t> Pada Data </a:t>
            </a:r>
            <a:r>
              <a:rPr lang="en-AU" sz="3000" b="1" dirty="0" err="1">
                <a:solidFill>
                  <a:srgbClr val="4D4D4D"/>
                </a:solidFill>
                <a:latin typeface="Arial" pitchFamily="34" charset="0"/>
                <a:cs typeface="Arial" pitchFamily="34" charset="0"/>
              </a:rPr>
              <a:t>Saas</a:t>
            </a:r>
            <a:r>
              <a:rPr lang="en-AU" sz="3000" b="1" dirty="0">
                <a:solidFill>
                  <a:srgbClr val="4D4D4D"/>
                </a:solidFill>
                <a:latin typeface="Arial" pitchFamily="34" charset="0"/>
                <a:cs typeface="Arial" pitchFamily="34" charset="0"/>
              </a:rPr>
              <a:t>-Sales</a:t>
            </a:r>
          </a:p>
        </p:txBody>
      </p:sp>
      <p:sp>
        <p:nvSpPr>
          <p:cNvPr id="5" name="Rectangle 4">
            <a:extLst>
              <a:ext uri="{FF2B5EF4-FFF2-40B4-BE49-F238E27FC236}">
                <a16:creationId xmlns:a16="http://schemas.microsoft.com/office/drawing/2014/main" id="{99D38B17-51B3-4C65-94E2-2C0AA69B2E9D}"/>
              </a:ext>
            </a:extLst>
          </p:cNvPr>
          <p:cNvSpPr/>
          <p:nvPr/>
        </p:nvSpPr>
        <p:spPr>
          <a:xfrm>
            <a:off x="2045865" y="5326380"/>
            <a:ext cx="5513070" cy="1097280"/>
          </a:xfrm>
          <a:prstGeom prst="rect">
            <a:avLst/>
          </a:prstGeom>
          <a:solidFill>
            <a:srgbClr val="177B57"/>
          </a:solidFill>
          <a:ln>
            <a:solidFill>
              <a:srgbClr val="177B57"/>
            </a:solidFill>
          </a:ln>
        </p:spPr>
        <p:style>
          <a:lnRef idx="2">
            <a:schemeClr val="accent1"/>
          </a:lnRef>
          <a:fillRef idx="1">
            <a:schemeClr val="lt1"/>
          </a:fillRef>
          <a:effectRef idx="0">
            <a:schemeClr val="accent1"/>
          </a:effectRef>
          <a:fontRef idx="minor">
            <a:schemeClr val="dk1"/>
          </a:fontRef>
        </p:style>
        <p:txBody>
          <a:bodyPr tIns="90000" bIns="90000" rtlCol="0" anchor="ctr" anchorCtr="0"/>
          <a:lstStyle/>
          <a:p>
            <a:pPr algn="ctr"/>
            <a:endParaRPr lang="en-ID" sz="1400" dirty="0">
              <a:solidFill>
                <a:srgbClr val="0000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E4586B03-F43F-4B9D-886B-633E35D2298F}"/>
              </a:ext>
            </a:extLst>
          </p:cNvPr>
          <p:cNvSpPr txBox="1"/>
          <p:nvPr/>
        </p:nvSpPr>
        <p:spPr>
          <a:xfrm>
            <a:off x="5033010" y="80010"/>
            <a:ext cx="4514850" cy="1376957"/>
          </a:xfrm>
          <a:prstGeom prst="rect">
            <a:avLst/>
          </a:prstGeom>
          <a:noFill/>
        </p:spPr>
        <p:txBody>
          <a:bodyPr wrap="square" tIns="90000" bIns="90000" rtlCol="0" anchor="t">
            <a:spAutoFit/>
          </a:bodyPr>
          <a:lstStyle/>
          <a:p>
            <a:pPr algn="r">
              <a:lnSpc>
                <a:spcPct val="150000"/>
              </a:lnSpc>
            </a:pPr>
            <a:r>
              <a:rPr lang="en-AU" sz="1800" b="1" dirty="0" err="1">
                <a:solidFill>
                  <a:schemeClr val="bg1"/>
                </a:solidFill>
                <a:latin typeface="Arial" pitchFamily="34" charset="0"/>
                <a:cs typeface="Arial" pitchFamily="34" charset="0"/>
              </a:rPr>
              <a:t>Capsone</a:t>
            </a:r>
            <a:r>
              <a:rPr lang="en-AU" sz="1800" b="1" dirty="0">
                <a:solidFill>
                  <a:schemeClr val="bg1"/>
                </a:solidFill>
                <a:latin typeface="Arial" pitchFamily="34" charset="0"/>
                <a:cs typeface="Arial" pitchFamily="34" charset="0"/>
              </a:rPr>
              <a:t> Project 2</a:t>
            </a:r>
            <a:endParaRPr lang="en-AU" b="1" dirty="0">
              <a:solidFill>
                <a:schemeClr val="bg1"/>
              </a:solidFill>
              <a:latin typeface="Arial" pitchFamily="34" charset="0"/>
              <a:cs typeface="Arial" pitchFamily="34" charset="0"/>
            </a:endParaRPr>
          </a:p>
          <a:p>
            <a:pPr algn="r">
              <a:lnSpc>
                <a:spcPct val="150000"/>
              </a:lnSpc>
            </a:pPr>
            <a:r>
              <a:rPr lang="en-AU" b="1" dirty="0">
                <a:solidFill>
                  <a:schemeClr val="bg1"/>
                </a:solidFill>
                <a:latin typeface="Arial" pitchFamily="34" charset="0"/>
                <a:cs typeface="Arial" pitchFamily="34" charset="0"/>
              </a:rPr>
              <a:t>Data </a:t>
            </a:r>
            <a:r>
              <a:rPr lang="en-AU" b="1" dirty="0" err="1">
                <a:solidFill>
                  <a:schemeClr val="bg1"/>
                </a:solidFill>
                <a:latin typeface="Arial" pitchFamily="34" charset="0"/>
                <a:cs typeface="Arial" pitchFamily="34" charset="0"/>
              </a:rPr>
              <a:t>Analisis</a:t>
            </a:r>
            <a:endParaRPr lang="en-AU" b="1" dirty="0">
              <a:solidFill>
                <a:schemeClr val="bg1"/>
              </a:solidFill>
              <a:latin typeface="Arial" pitchFamily="34" charset="0"/>
              <a:cs typeface="Arial" pitchFamily="34" charset="0"/>
            </a:endParaRPr>
          </a:p>
          <a:p>
            <a:pPr algn="r">
              <a:lnSpc>
                <a:spcPct val="150000"/>
              </a:lnSpc>
            </a:pPr>
            <a:r>
              <a:rPr lang="en-AU" sz="1800" b="1" dirty="0">
                <a:solidFill>
                  <a:schemeClr val="bg1"/>
                </a:solidFill>
                <a:latin typeface="Arial" pitchFamily="34" charset="0"/>
                <a:cs typeface="Arial" pitchFamily="34" charset="0"/>
              </a:rPr>
              <a:t>2</a:t>
            </a:r>
            <a:r>
              <a:rPr lang="en-AU" b="1" dirty="0">
                <a:solidFill>
                  <a:schemeClr val="bg1"/>
                </a:solidFill>
                <a:latin typeface="Arial" pitchFamily="34" charset="0"/>
                <a:cs typeface="Arial" pitchFamily="34" charset="0"/>
              </a:rPr>
              <a:t>5, </a:t>
            </a:r>
            <a:r>
              <a:rPr lang="en-AU" b="1" dirty="0" err="1">
                <a:solidFill>
                  <a:schemeClr val="bg1"/>
                </a:solidFill>
                <a:latin typeface="Arial" pitchFamily="34" charset="0"/>
                <a:cs typeface="Arial" pitchFamily="34" charset="0"/>
              </a:rPr>
              <a:t>Agustus</a:t>
            </a:r>
            <a:r>
              <a:rPr lang="en-AU" b="1" dirty="0">
                <a:solidFill>
                  <a:schemeClr val="bg1"/>
                </a:solidFill>
                <a:latin typeface="Arial" pitchFamily="34" charset="0"/>
                <a:cs typeface="Arial" pitchFamily="34" charset="0"/>
              </a:rPr>
              <a:t> 2024</a:t>
            </a:r>
            <a:endParaRPr lang="en-AU" sz="1800" b="1" dirty="0">
              <a:solidFill>
                <a:schemeClr val="bg1"/>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4C039A97-ABBC-4563-8093-BDF597AB8B6F}"/>
              </a:ext>
            </a:extLst>
          </p:cNvPr>
          <p:cNvSpPr/>
          <p:nvPr/>
        </p:nvSpPr>
        <p:spPr>
          <a:xfrm>
            <a:off x="2057295" y="5920740"/>
            <a:ext cx="5513070" cy="525780"/>
          </a:xfrm>
          <a:prstGeom prst="rect">
            <a:avLst/>
          </a:prstGeom>
          <a:solidFill>
            <a:srgbClr val="177B57"/>
          </a:solidFill>
          <a:ln>
            <a:solidFill>
              <a:srgbClr val="177B57"/>
            </a:solidFill>
          </a:ln>
        </p:spPr>
        <p:style>
          <a:lnRef idx="2">
            <a:schemeClr val="accent1"/>
          </a:lnRef>
          <a:fillRef idx="1">
            <a:schemeClr val="lt1"/>
          </a:fillRef>
          <a:effectRef idx="0">
            <a:schemeClr val="accent1"/>
          </a:effectRef>
          <a:fontRef idx="minor">
            <a:schemeClr val="dk1"/>
          </a:fontRef>
        </p:style>
        <p:txBody>
          <a:bodyPr tIns="90000" bIns="90000" rtlCol="0" anchor="ctr" anchorCtr="0"/>
          <a:lstStyle/>
          <a:p>
            <a:pPr algn="ctr"/>
            <a:endParaRPr lang="en-ID" sz="1400" dirty="0">
              <a:solidFill>
                <a:srgbClr val="0000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D38B311C-9E6A-4AED-84FD-D593EA883742}"/>
              </a:ext>
            </a:extLst>
          </p:cNvPr>
          <p:cNvSpPr txBox="1"/>
          <p:nvPr/>
        </p:nvSpPr>
        <p:spPr>
          <a:xfrm>
            <a:off x="259080" y="158463"/>
            <a:ext cx="4514850" cy="961458"/>
          </a:xfrm>
          <a:prstGeom prst="rect">
            <a:avLst/>
          </a:prstGeom>
          <a:noFill/>
        </p:spPr>
        <p:txBody>
          <a:bodyPr wrap="square" tIns="90000" bIns="90000" rtlCol="0" anchor="t">
            <a:spAutoFit/>
          </a:bodyPr>
          <a:lstStyle/>
          <a:p>
            <a:pPr>
              <a:lnSpc>
                <a:spcPct val="150000"/>
              </a:lnSpc>
            </a:pPr>
            <a:r>
              <a:rPr lang="en-AU" sz="1800" b="1" dirty="0">
                <a:solidFill>
                  <a:schemeClr val="bg1"/>
                </a:solidFill>
                <a:latin typeface="Arial" pitchFamily="34" charset="0"/>
                <a:cs typeface="Arial" pitchFamily="34" charset="0"/>
              </a:rPr>
              <a:t>Muhammad Amin Rais Nugroho</a:t>
            </a:r>
          </a:p>
          <a:p>
            <a:pPr>
              <a:lnSpc>
                <a:spcPct val="150000"/>
              </a:lnSpc>
            </a:pPr>
            <a:r>
              <a:rPr lang="en-AU" b="1" dirty="0">
                <a:solidFill>
                  <a:schemeClr val="bg1"/>
                </a:solidFill>
                <a:latin typeface="Arial" pitchFamily="34" charset="0"/>
                <a:cs typeface="Arial" pitchFamily="34" charset="0"/>
              </a:rPr>
              <a:t>JCDSOL-015</a:t>
            </a:r>
            <a:endParaRPr lang="en-AU" sz="1800" b="1" dirty="0">
              <a:solidFill>
                <a:schemeClr val="bg1"/>
              </a:solidFill>
              <a:latin typeface="Arial" pitchFamily="34" charset="0"/>
              <a:cs typeface="Arial" pitchFamily="34" charset="0"/>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ED3D6-2041-4DB5-9F94-C2BD43AD69F2}"/>
              </a:ext>
            </a:extLst>
          </p:cNvPr>
          <p:cNvSpPr>
            <a:spLocks noGrp="1"/>
          </p:cNvSpPr>
          <p:nvPr>
            <p:ph type="title"/>
          </p:nvPr>
        </p:nvSpPr>
        <p:spPr/>
        <p:txBody>
          <a:bodyPr/>
          <a:lstStyle/>
          <a:p>
            <a:r>
              <a:rPr lang="en-ID" sz="2400" b="1" dirty="0">
                <a:solidFill>
                  <a:srgbClr val="177B57"/>
                </a:solidFill>
                <a:latin typeface="+mj-lt"/>
              </a:rPr>
              <a:t>C</a:t>
            </a:r>
            <a:r>
              <a:rPr lang="en-ID" sz="2400" b="1" dirty="0">
                <a:solidFill>
                  <a:srgbClr val="177B57"/>
                </a:solidFill>
                <a:effectLst/>
                <a:latin typeface="+mj-lt"/>
              </a:rPr>
              <a:t>. </a:t>
            </a:r>
            <a:r>
              <a:rPr lang="en-ID" sz="2400" b="1" dirty="0" err="1">
                <a:solidFill>
                  <a:srgbClr val="177B57"/>
                </a:solidFill>
                <a:effectLst/>
                <a:latin typeface="+mj-lt"/>
              </a:rPr>
              <a:t>Faktor</a:t>
            </a:r>
            <a:r>
              <a:rPr lang="en-ID" sz="2400" b="1" dirty="0">
                <a:solidFill>
                  <a:srgbClr val="177B57"/>
                </a:solidFill>
                <a:effectLst/>
                <a:latin typeface="+mj-lt"/>
              </a:rPr>
              <a:t> yang </a:t>
            </a:r>
            <a:r>
              <a:rPr lang="en-ID" sz="2400" b="1" dirty="0" err="1">
                <a:solidFill>
                  <a:srgbClr val="177B57"/>
                </a:solidFill>
                <a:effectLst/>
                <a:latin typeface="+mj-lt"/>
              </a:rPr>
              <a:t>dapat</a:t>
            </a:r>
            <a:r>
              <a:rPr lang="en-ID" sz="2400" b="1" dirty="0">
                <a:solidFill>
                  <a:srgbClr val="177B57"/>
                </a:solidFill>
                <a:effectLst/>
                <a:latin typeface="+mj-lt"/>
              </a:rPr>
              <a:t> </a:t>
            </a:r>
            <a:r>
              <a:rPr lang="en-ID" sz="2400" b="1" dirty="0" err="1">
                <a:solidFill>
                  <a:srgbClr val="177B57"/>
                </a:solidFill>
                <a:effectLst/>
                <a:latin typeface="+mj-lt"/>
              </a:rPr>
              <a:t>menyebabkan</a:t>
            </a:r>
            <a:r>
              <a:rPr lang="en-ID" sz="2400" b="1" dirty="0">
                <a:solidFill>
                  <a:srgbClr val="177B57"/>
                </a:solidFill>
                <a:effectLst/>
                <a:latin typeface="+mj-lt"/>
              </a:rPr>
              <a:t> negara yang </a:t>
            </a:r>
            <a:br>
              <a:rPr lang="en-ID" sz="2400" b="1" dirty="0">
                <a:solidFill>
                  <a:srgbClr val="177B57"/>
                </a:solidFill>
                <a:effectLst/>
                <a:latin typeface="+mj-lt"/>
              </a:rPr>
            </a:br>
            <a:r>
              <a:rPr lang="en-ID" sz="2400" b="1" dirty="0">
                <a:solidFill>
                  <a:srgbClr val="177B57"/>
                </a:solidFill>
                <a:effectLst/>
                <a:latin typeface="+mj-lt"/>
              </a:rPr>
              <a:t>    </a:t>
            </a:r>
            <a:r>
              <a:rPr lang="en-ID" sz="2400" b="1" dirty="0" err="1">
                <a:solidFill>
                  <a:srgbClr val="177B57"/>
                </a:solidFill>
                <a:effectLst/>
                <a:latin typeface="+mj-lt"/>
              </a:rPr>
              <a:t>mengalami</a:t>
            </a:r>
            <a:r>
              <a:rPr lang="en-ID" sz="2400" b="1" dirty="0">
                <a:solidFill>
                  <a:srgbClr val="177B57"/>
                </a:solidFill>
                <a:latin typeface="+mj-lt"/>
              </a:rPr>
              <a:t> </a:t>
            </a:r>
            <a:r>
              <a:rPr lang="en-ID" sz="2400" b="1" dirty="0" err="1">
                <a:solidFill>
                  <a:srgbClr val="177B57"/>
                </a:solidFill>
                <a:effectLst/>
                <a:latin typeface="+mj-lt"/>
              </a:rPr>
              <a:t>kerugian</a:t>
            </a:r>
            <a:r>
              <a:rPr lang="en-ID" sz="2400" b="1" dirty="0">
                <a:solidFill>
                  <a:srgbClr val="177B57"/>
                </a:solidFill>
                <a:effectLst/>
                <a:latin typeface="+mj-lt"/>
              </a:rPr>
              <a:t> ?</a:t>
            </a:r>
            <a:endParaRPr lang="en-ID" dirty="0"/>
          </a:p>
        </p:txBody>
      </p:sp>
      <p:pic>
        <p:nvPicPr>
          <p:cNvPr id="5" name="Picture 4">
            <a:extLst>
              <a:ext uri="{FF2B5EF4-FFF2-40B4-BE49-F238E27FC236}">
                <a16:creationId xmlns:a16="http://schemas.microsoft.com/office/drawing/2014/main" id="{83CC7624-46E1-420C-A61A-D9901F7353E3}"/>
              </a:ext>
            </a:extLst>
          </p:cNvPr>
          <p:cNvPicPr>
            <a:picLocks noChangeAspect="1"/>
          </p:cNvPicPr>
          <p:nvPr/>
        </p:nvPicPr>
        <p:blipFill rotWithShape="1">
          <a:blip r:embed="rId2"/>
          <a:srcRect l="7616" t="36666" r="52346" b="29282"/>
          <a:stretch/>
        </p:blipFill>
        <p:spPr>
          <a:xfrm>
            <a:off x="594360" y="1634490"/>
            <a:ext cx="4766310" cy="2280137"/>
          </a:xfrm>
          <a:prstGeom prst="rect">
            <a:avLst/>
          </a:prstGeom>
        </p:spPr>
      </p:pic>
      <p:pic>
        <p:nvPicPr>
          <p:cNvPr id="7" name="Picture 6">
            <a:extLst>
              <a:ext uri="{FF2B5EF4-FFF2-40B4-BE49-F238E27FC236}">
                <a16:creationId xmlns:a16="http://schemas.microsoft.com/office/drawing/2014/main" id="{56E0E85D-F40A-4D82-AEF3-E06B801E7C03}"/>
              </a:ext>
            </a:extLst>
          </p:cNvPr>
          <p:cNvPicPr>
            <a:picLocks noChangeAspect="1"/>
          </p:cNvPicPr>
          <p:nvPr/>
        </p:nvPicPr>
        <p:blipFill rotWithShape="1">
          <a:blip r:embed="rId3"/>
          <a:srcRect l="6923" t="27231" r="62039" b="16154"/>
          <a:stretch/>
        </p:blipFill>
        <p:spPr>
          <a:xfrm>
            <a:off x="6012180" y="1337309"/>
            <a:ext cx="2548889" cy="2615217"/>
          </a:xfrm>
          <a:prstGeom prst="rect">
            <a:avLst/>
          </a:prstGeom>
        </p:spPr>
      </p:pic>
      <p:sp>
        <p:nvSpPr>
          <p:cNvPr id="8" name="Text Placeholder 2">
            <a:extLst>
              <a:ext uri="{FF2B5EF4-FFF2-40B4-BE49-F238E27FC236}">
                <a16:creationId xmlns:a16="http://schemas.microsoft.com/office/drawing/2014/main" id="{5545CAEB-1291-4679-B50E-5F53EBB537FE}"/>
              </a:ext>
            </a:extLst>
          </p:cNvPr>
          <p:cNvSpPr txBox="1">
            <a:spLocks/>
          </p:cNvSpPr>
          <p:nvPr/>
        </p:nvSpPr>
        <p:spPr>
          <a:xfrm>
            <a:off x="286512" y="4104180"/>
            <a:ext cx="8992800" cy="2637540"/>
          </a:xfrm>
          <a:prstGeom prst="rect">
            <a:avLst/>
          </a:prstGeom>
        </p:spPr>
        <p:txBody>
          <a:bodyPr>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ID" sz="1000" b="0" dirty="0" err="1">
                <a:effectLst/>
                <a:latin typeface="+mj-lt"/>
              </a:rPr>
              <a:t>Pajak</a:t>
            </a:r>
            <a:r>
              <a:rPr lang="en-ID" sz="1000" b="0" dirty="0">
                <a:effectLst/>
                <a:latin typeface="+mj-lt"/>
              </a:rPr>
              <a:t> </a:t>
            </a:r>
            <a:r>
              <a:rPr lang="en-ID" sz="1000" b="0" dirty="0" err="1">
                <a:effectLst/>
                <a:latin typeface="+mj-lt"/>
              </a:rPr>
              <a:t>impor</a:t>
            </a:r>
            <a:r>
              <a:rPr lang="en-ID" sz="1000" b="0" dirty="0">
                <a:effectLst/>
                <a:latin typeface="+mj-lt"/>
              </a:rPr>
              <a:t> </a:t>
            </a:r>
            <a:r>
              <a:rPr lang="en-ID" sz="1000" b="0" dirty="0" err="1">
                <a:effectLst/>
                <a:latin typeface="+mj-lt"/>
              </a:rPr>
              <a:t>merupakan</a:t>
            </a:r>
            <a:r>
              <a:rPr lang="en-ID" sz="1000" b="0" dirty="0">
                <a:effectLst/>
                <a:latin typeface="+mj-lt"/>
              </a:rPr>
              <a:t> salah </a:t>
            </a:r>
            <a:r>
              <a:rPr lang="en-ID" sz="1000" b="0" dirty="0" err="1">
                <a:effectLst/>
                <a:latin typeface="+mj-lt"/>
              </a:rPr>
              <a:t>satu</a:t>
            </a:r>
            <a:r>
              <a:rPr lang="en-ID" sz="1000" b="0" dirty="0">
                <a:effectLst/>
                <a:latin typeface="+mj-lt"/>
              </a:rPr>
              <a:t> </a:t>
            </a:r>
            <a:r>
              <a:rPr lang="en-ID" sz="1000" b="0" dirty="0" err="1">
                <a:effectLst/>
                <a:latin typeface="+mj-lt"/>
              </a:rPr>
              <a:t>faktor</a:t>
            </a:r>
            <a:r>
              <a:rPr lang="en-ID" sz="1000" b="0" dirty="0">
                <a:effectLst/>
                <a:latin typeface="+mj-lt"/>
              </a:rPr>
              <a:t> </a:t>
            </a:r>
            <a:r>
              <a:rPr lang="en-ID" sz="1000" b="0" dirty="0" err="1">
                <a:effectLst/>
                <a:latin typeface="+mj-lt"/>
              </a:rPr>
              <a:t>utama</a:t>
            </a:r>
            <a:r>
              <a:rPr lang="en-ID" sz="1000" b="0" dirty="0">
                <a:effectLst/>
                <a:latin typeface="+mj-lt"/>
              </a:rPr>
              <a:t> yang </a:t>
            </a:r>
            <a:r>
              <a:rPr lang="en-ID" sz="1000" b="0" dirty="0" err="1">
                <a:effectLst/>
                <a:latin typeface="+mj-lt"/>
              </a:rPr>
              <a:t>dapat</a:t>
            </a:r>
            <a:r>
              <a:rPr lang="en-ID" sz="1000" b="0" dirty="0">
                <a:effectLst/>
                <a:latin typeface="+mj-lt"/>
              </a:rPr>
              <a:t> </a:t>
            </a:r>
            <a:r>
              <a:rPr lang="en-ID" sz="1000" b="0" dirty="0" err="1">
                <a:effectLst/>
                <a:latin typeface="+mj-lt"/>
              </a:rPr>
              <a:t>mempengaruhi</a:t>
            </a:r>
            <a:r>
              <a:rPr lang="en-ID" sz="1000" b="0" dirty="0">
                <a:effectLst/>
                <a:latin typeface="+mj-lt"/>
              </a:rPr>
              <a:t> hidden values, </a:t>
            </a:r>
            <a:r>
              <a:rPr lang="en-ID" sz="1000" b="0" dirty="0" err="1">
                <a:effectLst/>
                <a:latin typeface="+mj-lt"/>
              </a:rPr>
              <a:t>dengan</a:t>
            </a:r>
            <a:r>
              <a:rPr lang="en-ID" sz="1000" b="0" dirty="0">
                <a:effectLst/>
                <a:latin typeface="+mj-lt"/>
              </a:rPr>
              <a:t> </a:t>
            </a:r>
            <a:r>
              <a:rPr lang="en-ID" sz="1000" b="0" dirty="0" err="1">
                <a:effectLst/>
                <a:latin typeface="+mj-lt"/>
              </a:rPr>
              <a:t>tarif</a:t>
            </a:r>
            <a:r>
              <a:rPr lang="en-ID" sz="1000" b="0" dirty="0">
                <a:effectLst/>
                <a:latin typeface="+mj-lt"/>
              </a:rPr>
              <a:t> </a:t>
            </a:r>
            <a:r>
              <a:rPr lang="en-ID" sz="1000" b="0" dirty="0" err="1">
                <a:effectLst/>
                <a:latin typeface="+mj-lt"/>
              </a:rPr>
              <a:t>pajak</a:t>
            </a:r>
            <a:r>
              <a:rPr lang="en-ID" sz="1000" b="0" dirty="0">
                <a:effectLst/>
                <a:latin typeface="+mj-lt"/>
              </a:rPr>
              <a:t> </a:t>
            </a:r>
            <a:r>
              <a:rPr lang="en-ID" sz="1000" b="0" dirty="0" err="1">
                <a:effectLst/>
                <a:latin typeface="+mj-lt"/>
              </a:rPr>
              <a:t>impor</a:t>
            </a:r>
            <a:r>
              <a:rPr lang="en-ID" sz="1000" b="0" dirty="0">
                <a:effectLst/>
                <a:latin typeface="+mj-lt"/>
              </a:rPr>
              <a:t> yang </a:t>
            </a:r>
            <a:r>
              <a:rPr lang="en-ID" sz="1000" b="0" dirty="0" err="1">
                <a:effectLst/>
                <a:latin typeface="+mj-lt"/>
              </a:rPr>
              <a:t>lebih</a:t>
            </a:r>
            <a:r>
              <a:rPr lang="en-ID" sz="1000" b="0" dirty="0">
                <a:effectLst/>
                <a:latin typeface="+mj-lt"/>
              </a:rPr>
              <a:t> </a:t>
            </a:r>
            <a:r>
              <a:rPr lang="en-ID" sz="1000" b="0" dirty="0" err="1">
                <a:effectLst/>
                <a:latin typeface="+mj-lt"/>
              </a:rPr>
              <a:t>tinggi</a:t>
            </a:r>
            <a:r>
              <a:rPr lang="en-ID" sz="1000" b="0" dirty="0">
                <a:effectLst/>
                <a:latin typeface="+mj-lt"/>
              </a:rPr>
              <a:t> </a:t>
            </a:r>
            <a:r>
              <a:rPr lang="en-ID" sz="1000" b="0" dirty="0" err="1">
                <a:effectLst/>
                <a:latin typeface="+mj-lt"/>
              </a:rPr>
              <a:t>sering</a:t>
            </a:r>
            <a:r>
              <a:rPr lang="en-ID" sz="1000" b="0" dirty="0">
                <a:effectLst/>
                <a:latin typeface="+mj-lt"/>
              </a:rPr>
              <a:t> kali </a:t>
            </a:r>
            <a:r>
              <a:rPr lang="en-ID" sz="1000" b="0" dirty="0" err="1">
                <a:effectLst/>
                <a:latin typeface="+mj-lt"/>
              </a:rPr>
              <a:t>menyebabkan</a:t>
            </a:r>
            <a:r>
              <a:rPr lang="en-ID" sz="1000" b="0" dirty="0">
                <a:effectLst/>
                <a:latin typeface="+mj-lt"/>
              </a:rPr>
              <a:t> hidden cost yang </a:t>
            </a:r>
            <a:r>
              <a:rPr lang="en-ID" sz="1000" b="0" dirty="0" err="1">
                <a:effectLst/>
                <a:latin typeface="+mj-lt"/>
              </a:rPr>
              <a:t>tidak</a:t>
            </a:r>
            <a:r>
              <a:rPr lang="en-ID" sz="1000" b="0" dirty="0">
                <a:effectLst/>
                <a:latin typeface="+mj-lt"/>
              </a:rPr>
              <a:t> </a:t>
            </a:r>
            <a:r>
              <a:rPr lang="en-ID" sz="1000" b="0" dirty="0" err="1">
                <a:effectLst/>
                <a:latin typeface="+mj-lt"/>
              </a:rPr>
              <a:t>terduga</a:t>
            </a:r>
            <a:r>
              <a:rPr lang="en-ID" sz="1000" b="0" dirty="0">
                <a:effectLst/>
                <a:latin typeface="+mj-lt"/>
              </a:rPr>
              <a:t> </a:t>
            </a:r>
            <a:r>
              <a:rPr lang="en-ID" sz="1000" b="0" dirty="0" err="1">
                <a:effectLst/>
                <a:latin typeface="+mj-lt"/>
              </a:rPr>
              <a:t>dalam</a:t>
            </a:r>
            <a:r>
              <a:rPr lang="en-ID" sz="1000" b="0" dirty="0">
                <a:effectLst/>
                <a:latin typeface="+mj-lt"/>
              </a:rPr>
              <a:t> proses </a:t>
            </a:r>
            <a:r>
              <a:rPr lang="en-ID" sz="1000" b="0" dirty="0" err="1">
                <a:effectLst/>
                <a:latin typeface="+mj-lt"/>
              </a:rPr>
              <a:t>transaksi</a:t>
            </a:r>
            <a:r>
              <a:rPr lang="en-ID" sz="1000" b="0" dirty="0">
                <a:effectLst/>
                <a:latin typeface="+mj-lt"/>
              </a:rPr>
              <a:t>. Hal </a:t>
            </a:r>
            <a:r>
              <a:rPr lang="en-ID" sz="1000" b="0" dirty="0" err="1">
                <a:effectLst/>
                <a:latin typeface="+mj-lt"/>
              </a:rPr>
              <a:t>ini</a:t>
            </a:r>
            <a:r>
              <a:rPr lang="en-ID" sz="1000" b="0" dirty="0">
                <a:effectLst/>
                <a:latin typeface="+mj-lt"/>
              </a:rPr>
              <a:t> </a:t>
            </a:r>
            <a:r>
              <a:rPr lang="en-ID" sz="1000" b="0" dirty="0" err="1">
                <a:effectLst/>
                <a:latin typeface="+mj-lt"/>
              </a:rPr>
              <a:t>dapat</a:t>
            </a:r>
            <a:r>
              <a:rPr lang="en-ID" sz="1000" b="0" dirty="0">
                <a:effectLst/>
                <a:latin typeface="+mj-lt"/>
              </a:rPr>
              <a:t> </a:t>
            </a:r>
            <a:r>
              <a:rPr lang="en-ID" sz="1000" b="0" dirty="0" err="1">
                <a:effectLst/>
                <a:latin typeface="+mj-lt"/>
              </a:rPr>
              <a:t>menyebabkan</a:t>
            </a:r>
            <a:r>
              <a:rPr lang="en-ID" sz="1000" b="0" dirty="0">
                <a:effectLst/>
                <a:latin typeface="+mj-lt"/>
              </a:rPr>
              <a:t> </a:t>
            </a:r>
            <a:r>
              <a:rPr lang="en-ID" sz="1000" b="0" dirty="0" err="1">
                <a:effectLst/>
                <a:latin typeface="+mj-lt"/>
              </a:rPr>
              <a:t>kerugian</a:t>
            </a:r>
            <a:r>
              <a:rPr lang="en-ID" sz="1000" b="0" dirty="0">
                <a:effectLst/>
                <a:latin typeface="+mj-lt"/>
              </a:rPr>
              <a:t> </a:t>
            </a:r>
            <a:r>
              <a:rPr lang="en-ID" sz="1000" b="0" dirty="0" err="1">
                <a:effectLst/>
                <a:latin typeface="+mj-lt"/>
              </a:rPr>
              <a:t>lebih</a:t>
            </a:r>
            <a:r>
              <a:rPr lang="en-ID" sz="1000" b="0" dirty="0">
                <a:effectLst/>
                <a:latin typeface="+mj-lt"/>
              </a:rPr>
              <a:t> </a:t>
            </a:r>
            <a:r>
              <a:rPr lang="en-ID" sz="1000" b="0" dirty="0" err="1">
                <a:effectLst/>
                <a:latin typeface="+mj-lt"/>
              </a:rPr>
              <a:t>besar</a:t>
            </a:r>
            <a:r>
              <a:rPr lang="en-ID" sz="1000" b="0" dirty="0">
                <a:effectLst/>
                <a:latin typeface="+mj-lt"/>
              </a:rPr>
              <a:t>, </a:t>
            </a:r>
            <a:r>
              <a:rPr lang="en-ID" sz="1000" b="0" dirty="0" err="1">
                <a:effectLst/>
                <a:latin typeface="+mj-lt"/>
              </a:rPr>
              <a:t>terutama</a:t>
            </a:r>
            <a:r>
              <a:rPr lang="en-ID" sz="1000" b="0" dirty="0">
                <a:effectLst/>
                <a:latin typeface="+mj-lt"/>
              </a:rPr>
              <a:t> di negara-negara </a:t>
            </a:r>
            <a:r>
              <a:rPr lang="en-ID" sz="1000" b="0" dirty="0" err="1">
                <a:effectLst/>
                <a:latin typeface="+mj-lt"/>
              </a:rPr>
              <a:t>dengan</a:t>
            </a:r>
            <a:r>
              <a:rPr lang="en-ID" sz="1000" b="0" dirty="0">
                <a:effectLst/>
                <a:latin typeface="+mj-lt"/>
              </a:rPr>
              <a:t> volume </a:t>
            </a:r>
            <a:r>
              <a:rPr lang="en-ID" sz="1000" b="0" dirty="0" err="1">
                <a:effectLst/>
                <a:latin typeface="+mj-lt"/>
              </a:rPr>
              <a:t>transaksi</a:t>
            </a:r>
            <a:r>
              <a:rPr lang="en-ID" sz="1000" b="0" dirty="0">
                <a:effectLst/>
                <a:latin typeface="+mj-lt"/>
              </a:rPr>
              <a:t> yang </a:t>
            </a:r>
            <a:r>
              <a:rPr lang="en-ID" sz="1000" b="0" dirty="0" err="1">
                <a:effectLst/>
                <a:latin typeface="+mj-lt"/>
              </a:rPr>
              <a:t>tinggi</a:t>
            </a:r>
            <a:r>
              <a:rPr lang="en-ID" sz="1000" b="0" dirty="0">
                <a:effectLst/>
                <a:latin typeface="+mj-lt"/>
              </a:rPr>
              <a:t>. Oleh </a:t>
            </a:r>
            <a:r>
              <a:rPr lang="en-ID" sz="1000" b="0" dirty="0" err="1">
                <a:effectLst/>
                <a:latin typeface="+mj-lt"/>
              </a:rPr>
              <a:t>karena</a:t>
            </a:r>
            <a:r>
              <a:rPr lang="en-ID" sz="1000" b="0" dirty="0">
                <a:effectLst/>
                <a:latin typeface="+mj-lt"/>
              </a:rPr>
              <a:t> </a:t>
            </a:r>
            <a:r>
              <a:rPr lang="en-ID" sz="1000" b="0" dirty="0" err="1">
                <a:effectLst/>
                <a:latin typeface="+mj-lt"/>
              </a:rPr>
              <a:t>itu</a:t>
            </a:r>
            <a:r>
              <a:rPr lang="en-ID" sz="1000" b="0" dirty="0">
                <a:effectLst/>
                <a:latin typeface="+mj-lt"/>
              </a:rPr>
              <a:t>, </a:t>
            </a:r>
            <a:r>
              <a:rPr lang="en-ID" sz="1000" b="0" dirty="0" err="1">
                <a:effectLst/>
                <a:latin typeface="+mj-lt"/>
              </a:rPr>
              <a:t>penting</a:t>
            </a:r>
            <a:r>
              <a:rPr lang="en-ID" sz="1000" b="0" dirty="0">
                <a:effectLst/>
                <a:latin typeface="+mj-lt"/>
              </a:rPr>
              <a:t> </a:t>
            </a:r>
            <a:r>
              <a:rPr lang="en-ID" sz="1000" b="0" dirty="0" err="1">
                <a:effectLst/>
                <a:latin typeface="+mj-lt"/>
              </a:rPr>
              <a:t>untuk</a:t>
            </a:r>
            <a:r>
              <a:rPr lang="en-ID" sz="1000" b="0" dirty="0">
                <a:effectLst/>
                <a:latin typeface="+mj-lt"/>
              </a:rPr>
              <a:t> </a:t>
            </a:r>
            <a:r>
              <a:rPr lang="en-ID" sz="1000" b="0" dirty="0" err="1">
                <a:effectLst/>
                <a:latin typeface="+mj-lt"/>
              </a:rPr>
              <a:t>menghubungkan</a:t>
            </a:r>
            <a:r>
              <a:rPr lang="en-ID" sz="1000" b="0" dirty="0">
                <a:effectLst/>
                <a:latin typeface="+mj-lt"/>
              </a:rPr>
              <a:t> data </a:t>
            </a:r>
            <a:r>
              <a:rPr lang="en-ID" sz="1000" b="0" dirty="0" err="1">
                <a:effectLst/>
                <a:latin typeface="+mj-lt"/>
              </a:rPr>
              <a:t>pajak</a:t>
            </a:r>
            <a:r>
              <a:rPr lang="en-ID" sz="1000" b="0" dirty="0">
                <a:effectLst/>
                <a:latin typeface="+mj-lt"/>
              </a:rPr>
              <a:t> </a:t>
            </a:r>
            <a:r>
              <a:rPr lang="en-ID" sz="1000" b="0" dirty="0" err="1">
                <a:effectLst/>
                <a:latin typeface="+mj-lt"/>
              </a:rPr>
              <a:t>impor</a:t>
            </a:r>
            <a:r>
              <a:rPr lang="en-ID" sz="1000" b="0" dirty="0">
                <a:effectLst/>
                <a:latin typeface="+mj-lt"/>
              </a:rPr>
              <a:t> </a:t>
            </a:r>
            <a:r>
              <a:rPr lang="en-ID" sz="1000" b="0" dirty="0" err="1">
                <a:effectLst/>
                <a:latin typeface="+mj-lt"/>
              </a:rPr>
              <a:t>dengan</a:t>
            </a:r>
            <a:r>
              <a:rPr lang="en-ID" sz="1000" b="0" dirty="0">
                <a:effectLst/>
                <a:latin typeface="+mj-lt"/>
              </a:rPr>
              <a:t> </a:t>
            </a:r>
            <a:r>
              <a:rPr lang="en-ID" sz="1000" b="0" dirty="0" err="1">
                <a:effectLst/>
                <a:latin typeface="+mj-lt"/>
              </a:rPr>
              <a:t>banyaknya</a:t>
            </a:r>
            <a:r>
              <a:rPr lang="en-ID" sz="1000" b="0" dirty="0">
                <a:effectLst/>
                <a:latin typeface="+mj-lt"/>
              </a:rPr>
              <a:t> </a:t>
            </a:r>
            <a:r>
              <a:rPr lang="en-ID" sz="1000" b="0" dirty="0" err="1">
                <a:effectLst/>
                <a:latin typeface="+mj-lt"/>
              </a:rPr>
              <a:t>transaksi</a:t>
            </a:r>
            <a:r>
              <a:rPr lang="en-ID" sz="1000" b="0" dirty="0">
                <a:effectLst/>
                <a:latin typeface="+mj-lt"/>
              </a:rPr>
              <a:t> </a:t>
            </a:r>
            <a:r>
              <a:rPr lang="en-ID" sz="1000" b="0" dirty="0" err="1">
                <a:effectLst/>
                <a:latin typeface="+mj-lt"/>
              </a:rPr>
              <a:t>untuk</a:t>
            </a:r>
            <a:r>
              <a:rPr lang="en-ID" sz="1000" b="0" dirty="0">
                <a:effectLst/>
                <a:latin typeface="+mj-lt"/>
              </a:rPr>
              <a:t> </a:t>
            </a:r>
            <a:r>
              <a:rPr lang="en-ID" sz="1000" b="0" dirty="0" err="1">
                <a:effectLst/>
                <a:latin typeface="+mj-lt"/>
              </a:rPr>
              <a:t>memahami</a:t>
            </a:r>
            <a:r>
              <a:rPr lang="en-ID" sz="1000" b="0" dirty="0">
                <a:effectLst/>
                <a:latin typeface="+mj-lt"/>
              </a:rPr>
              <a:t> </a:t>
            </a:r>
            <a:r>
              <a:rPr lang="en-ID" sz="1000" b="0" dirty="0" err="1">
                <a:effectLst/>
                <a:latin typeface="+mj-lt"/>
              </a:rPr>
              <a:t>sejauh</a:t>
            </a:r>
            <a:r>
              <a:rPr lang="en-ID" sz="1000" b="0" dirty="0">
                <a:effectLst/>
                <a:latin typeface="+mj-lt"/>
              </a:rPr>
              <a:t> mana </a:t>
            </a:r>
            <a:r>
              <a:rPr lang="en-ID" sz="1000" b="0" dirty="0" err="1">
                <a:effectLst/>
                <a:latin typeface="+mj-lt"/>
              </a:rPr>
              <a:t>pajak</a:t>
            </a:r>
            <a:r>
              <a:rPr lang="en-ID" sz="1000" b="0" dirty="0">
                <a:effectLst/>
                <a:latin typeface="+mj-lt"/>
              </a:rPr>
              <a:t> </a:t>
            </a:r>
            <a:r>
              <a:rPr lang="en-ID" sz="1000" b="0" dirty="0" err="1">
                <a:effectLst/>
                <a:latin typeface="+mj-lt"/>
              </a:rPr>
              <a:t>impor</a:t>
            </a:r>
            <a:r>
              <a:rPr lang="en-ID" sz="1000" b="0" dirty="0">
                <a:effectLst/>
                <a:latin typeface="+mj-lt"/>
              </a:rPr>
              <a:t> </a:t>
            </a:r>
            <a:r>
              <a:rPr lang="en-ID" sz="1000" b="0" dirty="0" err="1">
                <a:effectLst/>
                <a:latin typeface="+mj-lt"/>
              </a:rPr>
              <a:t>berkontribusi</a:t>
            </a:r>
            <a:r>
              <a:rPr lang="en-ID" sz="1000" b="0" dirty="0">
                <a:effectLst/>
                <a:latin typeface="+mj-lt"/>
              </a:rPr>
              <a:t> </a:t>
            </a:r>
            <a:r>
              <a:rPr lang="en-ID" sz="1000" b="0" dirty="0" err="1">
                <a:effectLst/>
                <a:latin typeface="+mj-lt"/>
              </a:rPr>
              <a:t>terhadap</a:t>
            </a:r>
            <a:r>
              <a:rPr lang="en-ID" sz="1000" b="0" dirty="0">
                <a:effectLst/>
                <a:latin typeface="+mj-lt"/>
              </a:rPr>
              <a:t> </a:t>
            </a:r>
            <a:r>
              <a:rPr lang="en-ID" sz="1000" b="0" dirty="0" err="1">
                <a:effectLst/>
                <a:latin typeface="+mj-lt"/>
              </a:rPr>
              <a:t>kerugian</a:t>
            </a:r>
            <a:r>
              <a:rPr lang="en-ID" sz="1000" b="0" dirty="0">
                <a:effectLst/>
                <a:latin typeface="+mj-lt"/>
              </a:rPr>
              <a:t> yang </a:t>
            </a:r>
            <a:r>
              <a:rPr lang="en-ID" sz="1000" b="0" dirty="0" err="1">
                <a:effectLst/>
                <a:latin typeface="+mj-lt"/>
              </a:rPr>
              <a:t>dialami</a:t>
            </a:r>
            <a:r>
              <a:rPr lang="en-ID" sz="1000" b="0" dirty="0">
                <a:effectLst/>
                <a:latin typeface="+mj-lt"/>
              </a:rPr>
              <a:t> oleh </a:t>
            </a:r>
            <a:r>
              <a:rPr lang="en-ID" sz="1000" b="0" dirty="0" err="1">
                <a:effectLst/>
                <a:latin typeface="+mj-lt"/>
              </a:rPr>
              <a:t>setiap</a:t>
            </a:r>
            <a:r>
              <a:rPr lang="en-ID" sz="1000" b="0" dirty="0">
                <a:effectLst/>
                <a:latin typeface="+mj-lt"/>
              </a:rPr>
              <a:t> negara.</a:t>
            </a:r>
          </a:p>
          <a:p>
            <a:pPr algn="just"/>
            <a:br>
              <a:rPr lang="en-ID" sz="1000" b="0" dirty="0">
                <a:effectLst/>
                <a:latin typeface="+mj-lt"/>
              </a:rPr>
            </a:br>
            <a:r>
              <a:rPr lang="en-ID" sz="1000" b="0" dirty="0" err="1">
                <a:effectLst/>
                <a:latin typeface="+mj-lt"/>
              </a:rPr>
              <a:t>Berdasarkan</a:t>
            </a:r>
            <a:r>
              <a:rPr lang="en-ID" sz="1000" b="0" dirty="0">
                <a:effectLst/>
                <a:latin typeface="+mj-lt"/>
              </a:rPr>
              <a:t> data yang </a:t>
            </a:r>
            <a:r>
              <a:rPr lang="en-ID" sz="1000" b="0" dirty="0" err="1">
                <a:effectLst/>
                <a:latin typeface="+mj-lt"/>
              </a:rPr>
              <a:t>disajikan</a:t>
            </a:r>
            <a:r>
              <a:rPr lang="en-ID" sz="1000" b="0" dirty="0">
                <a:effectLst/>
                <a:latin typeface="+mj-lt"/>
              </a:rPr>
              <a:t>, </a:t>
            </a:r>
            <a:r>
              <a:rPr lang="en-ID" sz="1000" b="0" dirty="0" err="1">
                <a:effectLst/>
                <a:latin typeface="+mj-lt"/>
              </a:rPr>
              <a:t>terdapat</a:t>
            </a:r>
            <a:r>
              <a:rPr lang="en-ID" sz="1000" b="0" dirty="0">
                <a:effectLst/>
                <a:latin typeface="+mj-lt"/>
              </a:rPr>
              <a:t> </a:t>
            </a:r>
            <a:r>
              <a:rPr lang="en-ID" sz="1000" b="0" dirty="0" err="1">
                <a:effectLst/>
                <a:latin typeface="+mj-lt"/>
              </a:rPr>
              <a:t>indikasi</a:t>
            </a:r>
            <a:r>
              <a:rPr lang="en-ID" sz="1000" b="0" dirty="0">
                <a:effectLst/>
                <a:latin typeface="+mj-lt"/>
              </a:rPr>
              <a:t> </a:t>
            </a:r>
            <a:r>
              <a:rPr lang="en-ID" sz="1000" b="0" dirty="0" err="1">
                <a:effectLst/>
                <a:latin typeface="+mj-lt"/>
              </a:rPr>
              <a:t>bahwa</a:t>
            </a:r>
            <a:r>
              <a:rPr lang="en-ID" sz="1000" b="0" dirty="0">
                <a:effectLst/>
                <a:latin typeface="+mj-lt"/>
              </a:rPr>
              <a:t> volume </a:t>
            </a:r>
            <a:r>
              <a:rPr lang="en-ID" sz="1000" b="0" dirty="0" err="1">
                <a:effectLst/>
                <a:latin typeface="+mj-lt"/>
              </a:rPr>
              <a:t>transaksi</a:t>
            </a:r>
            <a:r>
              <a:rPr lang="en-ID" sz="1000" b="0" dirty="0">
                <a:effectLst/>
                <a:latin typeface="+mj-lt"/>
              </a:rPr>
              <a:t> yang </a:t>
            </a:r>
            <a:r>
              <a:rPr lang="en-ID" sz="1000" b="0" dirty="0" err="1">
                <a:effectLst/>
                <a:latin typeface="+mj-lt"/>
              </a:rPr>
              <a:t>tinggi</a:t>
            </a:r>
            <a:r>
              <a:rPr lang="en-ID" sz="1000" b="0" dirty="0">
                <a:effectLst/>
                <a:latin typeface="+mj-lt"/>
              </a:rPr>
              <a:t> di </a:t>
            </a:r>
            <a:r>
              <a:rPr lang="en-ID" sz="1000" b="0" dirty="0" err="1">
                <a:effectLst/>
                <a:latin typeface="+mj-lt"/>
              </a:rPr>
              <a:t>suatu</a:t>
            </a:r>
            <a:r>
              <a:rPr lang="en-ID" sz="1000" b="0" dirty="0">
                <a:effectLst/>
                <a:latin typeface="+mj-lt"/>
              </a:rPr>
              <a:t> negara </a:t>
            </a:r>
            <a:r>
              <a:rPr lang="en-ID" sz="1000" b="0" dirty="0" err="1">
                <a:effectLst/>
                <a:latin typeface="+mj-lt"/>
              </a:rPr>
              <a:t>cenderung</a:t>
            </a:r>
            <a:r>
              <a:rPr lang="en-ID" sz="1000" b="0" dirty="0">
                <a:effectLst/>
                <a:latin typeface="+mj-lt"/>
              </a:rPr>
              <a:t> </a:t>
            </a:r>
            <a:r>
              <a:rPr lang="en-ID" sz="1000" b="0" dirty="0" err="1">
                <a:effectLst/>
                <a:latin typeface="+mj-lt"/>
              </a:rPr>
              <a:t>berhubungan</a:t>
            </a:r>
            <a:r>
              <a:rPr lang="en-ID" sz="1000" b="0" dirty="0">
                <a:effectLst/>
                <a:latin typeface="+mj-lt"/>
              </a:rPr>
              <a:t> </a:t>
            </a:r>
            <a:r>
              <a:rPr lang="en-ID" sz="1000" b="0" dirty="0" err="1">
                <a:effectLst/>
                <a:latin typeface="+mj-lt"/>
              </a:rPr>
              <a:t>dengan</a:t>
            </a:r>
            <a:r>
              <a:rPr lang="en-ID" sz="1000" b="0" dirty="0">
                <a:effectLst/>
                <a:latin typeface="+mj-lt"/>
              </a:rPr>
              <a:t> </a:t>
            </a:r>
            <a:r>
              <a:rPr lang="en-ID" sz="1000" b="0" dirty="0" err="1">
                <a:effectLst/>
                <a:latin typeface="+mj-lt"/>
              </a:rPr>
              <a:t>peningkatan</a:t>
            </a:r>
            <a:r>
              <a:rPr lang="en-ID" sz="1000" b="0" dirty="0">
                <a:effectLst/>
                <a:latin typeface="+mj-lt"/>
              </a:rPr>
              <a:t> total </a:t>
            </a:r>
            <a:r>
              <a:rPr lang="en-ID" sz="1000" b="0" dirty="0" err="1">
                <a:effectLst/>
                <a:latin typeface="+mj-lt"/>
              </a:rPr>
              <a:t>pajak</a:t>
            </a:r>
            <a:r>
              <a:rPr lang="en-ID" sz="1000" b="0" dirty="0">
                <a:effectLst/>
                <a:latin typeface="+mj-lt"/>
              </a:rPr>
              <a:t> </a:t>
            </a:r>
            <a:r>
              <a:rPr lang="en-ID" sz="1000" b="0" dirty="0" err="1">
                <a:effectLst/>
                <a:latin typeface="+mj-lt"/>
              </a:rPr>
              <a:t>impor</a:t>
            </a:r>
            <a:r>
              <a:rPr lang="en-ID" sz="1000" b="0" dirty="0">
                <a:effectLst/>
                <a:latin typeface="+mj-lt"/>
              </a:rPr>
              <a:t>. </a:t>
            </a:r>
            <a:r>
              <a:rPr lang="en-ID" sz="1000" b="0" dirty="0" err="1">
                <a:effectLst/>
                <a:latin typeface="+mj-lt"/>
              </a:rPr>
              <a:t>Misalnya</a:t>
            </a:r>
            <a:r>
              <a:rPr lang="en-ID" sz="1000" b="0" dirty="0">
                <a:effectLst/>
                <a:latin typeface="+mj-lt"/>
              </a:rPr>
              <a:t>, negara-negara </a:t>
            </a:r>
            <a:r>
              <a:rPr lang="en-ID" sz="1000" b="0" dirty="0" err="1">
                <a:effectLst/>
                <a:latin typeface="+mj-lt"/>
              </a:rPr>
              <a:t>dengan</a:t>
            </a:r>
            <a:r>
              <a:rPr lang="en-ID" sz="1000" b="0" dirty="0">
                <a:effectLst/>
                <a:latin typeface="+mj-lt"/>
              </a:rPr>
              <a:t> </a:t>
            </a:r>
            <a:r>
              <a:rPr lang="en-ID" sz="1000" b="0" dirty="0" err="1">
                <a:effectLst/>
                <a:latin typeface="+mj-lt"/>
              </a:rPr>
              <a:t>jumlah</a:t>
            </a:r>
            <a:r>
              <a:rPr lang="en-ID" sz="1000" b="0" dirty="0">
                <a:effectLst/>
                <a:latin typeface="+mj-lt"/>
              </a:rPr>
              <a:t> </a:t>
            </a:r>
            <a:r>
              <a:rPr lang="en-ID" sz="1000" b="0" dirty="0" err="1">
                <a:effectLst/>
                <a:latin typeface="+mj-lt"/>
              </a:rPr>
              <a:t>transaksi</a:t>
            </a:r>
            <a:r>
              <a:rPr lang="en-ID" sz="1000" b="0" dirty="0">
                <a:effectLst/>
                <a:latin typeface="+mj-lt"/>
              </a:rPr>
              <a:t> yang </a:t>
            </a:r>
            <a:r>
              <a:rPr lang="en-ID" sz="1000" b="0" dirty="0" err="1">
                <a:effectLst/>
                <a:latin typeface="+mj-lt"/>
              </a:rPr>
              <a:t>besar</a:t>
            </a:r>
            <a:r>
              <a:rPr lang="en-ID" sz="1000" b="0" dirty="0">
                <a:effectLst/>
                <a:latin typeface="+mj-lt"/>
              </a:rPr>
              <a:t> </a:t>
            </a:r>
            <a:r>
              <a:rPr lang="en-ID" sz="1000" b="0" dirty="0" err="1">
                <a:effectLst/>
                <a:latin typeface="+mj-lt"/>
              </a:rPr>
              <a:t>seperti</a:t>
            </a:r>
            <a:r>
              <a:rPr lang="en-ID" sz="1000" b="0" dirty="0">
                <a:effectLst/>
                <a:latin typeface="+mj-lt"/>
              </a:rPr>
              <a:t> </a:t>
            </a:r>
            <a:r>
              <a:rPr lang="en-ID" sz="1000" b="0" dirty="0" err="1">
                <a:effectLst/>
                <a:latin typeface="+mj-lt"/>
              </a:rPr>
              <a:t>Jepang</a:t>
            </a:r>
            <a:r>
              <a:rPr lang="en-ID" sz="1000" b="0" dirty="0">
                <a:effectLst/>
                <a:latin typeface="+mj-lt"/>
              </a:rPr>
              <a:t> dan </a:t>
            </a:r>
            <a:r>
              <a:rPr lang="en-ID" sz="1000" b="0" dirty="0" err="1">
                <a:effectLst/>
                <a:latin typeface="+mj-lt"/>
              </a:rPr>
              <a:t>Meksiko</a:t>
            </a:r>
            <a:r>
              <a:rPr lang="en-ID" sz="1000" b="0" dirty="0">
                <a:effectLst/>
                <a:latin typeface="+mj-lt"/>
              </a:rPr>
              <a:t> </a:t>
            </a:r>
            <a:r>
              <a:rPr lang="en-ID" sz="1000" b="0" dirty="0" err="1">
                <a:effectLst/>
                <a:latin typeface="+mj-lt"/>
              </a:rPr>
              <a:t>menunjukkan</a:t>
            </a:r>
            <a:r>
              <a:rPr lang="en-ID" sz="1000" b="0" dirty="0">
                <a:effectLst/>
                <a:latin typeface="+mj-lt"/>
              </a:rPr>
              <a:t> total </a:t>
            </a:r>
            <a:r>
              <a:rPr lang="en-ID" sz="1000" b="0" dirty="0" err="1">
                <a:effectLst/>
                <a:latin typeface="+mj-lt"/>
              </a:rPr>
              <a:t>pajak</a:t>
            </a:r>
            <a:r>
              <a:rPr lang="en-ID" sz="1000" b="0" dirty="0">
                <a:effectLst/>
                <a:latin typeface="+mj-lt"/>
              </a:rPr>
              <a:t> </a:t>
            </a:r>
            <a:r>
              <a:rPr lang="en-ID" sz="1000" b="0" dirty="0" err="1">
                <a:effectLst/>
                <a:latin typeface="+mj-lt"/>
              </a:rPr>
              <a:t>impor</a:t>
            </a:r>
            <a:r>
              <a:rPr lang="en-ID" sz="1000" b="0" dirty="0">
                <a:effectLst/>
                <a:latin typeface="+mj-lt"/>
              </a:rPr>
              <a:t> yang </a:t>
            </a:r>
            <a:r>
              <a:rPr lang="en-ID" sz="1000" b="0" dirty="0" err="1">
                <a:effectLst/>
                <a:latin typeface="+mj-lt"/>
              </a:rPr>
              <a:t>signifikan</a:t>
            </a:r>
            <a:r>
              <a:rPr lang="en-ID" sz="1000" b="0" dirty="0">
                <a:effectLst/>
                <a:latin typeface="+mj-lt"/>
              </a:rPr>
              <a:t>. Data </a:t>
            </a:r>
            <a:r>
              <a:rPr lang="en-ID" sz="1000" b="0" dirty="0" err="1">
                <a:effectLst/>
                <a:latin typeface="+mj-lt"/>
              </a:rPr>
              <a:t>ini</a:t>
            </a:r>
            <a:r>
              <a:rPr lang="en-ID" sz="1000" b="0" dirty="0">
                <a:effectLst/>
                <a:latin typeface="+mj-lt"/>
              </a:rPr>
              <a:t> </a:t>
            </a:r>
            <a:r>
              <a:rPr lang="en-ID" sz="1000" b="0" dirty="0" err="1">
                <a:effectLst/>
                <a:latin typeface="+mj-lt"/>
              </a:rPr>
              <a:t>menunjukkan</a:t>
            </a:r>
            <a:r>
              <a:rPr lang="en-ID" sz="1000" b="0" dirty="0">
                <a:effectLst/>
                <a:latin typeface="+mj-lt"/>
              </a:rPr>
              <a:t> </a:t>
            </a:r>
            <a:r>
              <a:rPr lang="en-ID" sz="1000" b="0" dirty="0" err="1">
                <a:effectLst/>
                <a:latin typeface="+mj-lt"/>
              </a:rPr>
              <a:t>bahwa</a:t>
            </a:r>
            <a:r>
              <a:rPr lang="en-ID" sz="1000" b="0" dirty="0">
                <a:effectLst/>
                <a:latin typeface="+mj-lt"/>
              </a:rPr>
              <a:t> </a:t>
            </a:r>
            <a:r>
              <a:rPr lang="en-ID" sz="1000" b="0" dirty="0" err="1">
                <a:effectLst/>
                <a:latin typeface="+mj-lt"/>
              </a:rPr>
              <a:t>pajak</a:t>
            </a:r>
            <a:r>
              <a:rPr lang="en-ID" sz="1000" b="0" dirty="0">
                <a:effectLst/>
                <a:latin typeface="+mj-lt"/>
              </a:rPr>
              <a:t> </a:t>
            </a:r>
            <a:r>
              <a:rPr lang="en-ID" sz="1000" b="0" dirty="0" err="1">
                <a:effectLst/>
                <a:latin typeface="+mj-lt"/>
              </a:rPr>
              <a:t>impor</a:t>
            </a:r>
            <a:r>
              <a:rPr lang="en-ID" sz="1000" b="0" dirty="0">
                <a:effectLst/>
                <a:latin typeface="+mj-lt"/>
              </a:rPr>
              <a:t> yang </a:t>
            </a:r>
            <a:r>
              <a:rPr lang="en-ID" sz="1000" b="0" dirty="0" err="1">
                <a:effectLst/>
                <a:latin typeface="+mj-lt"/>
              </a:rPr>
              <a:t>lebih</a:t>
            </a:r>
            <a:r>
              <a:rPr lang="en-ID" sz="1000" b="0" dirty="0">
                <a:effectLst/>
                <a:latin typeface="+mj-lt"/>
              </a:rPr>
              <a:t> </a:t>
            </a:r>
            <a:r>
              <a:rPr lang="en-ID" sz="1000" b="0" dirty="0" err="1">
                <a:effectLst/>
                <a:latin typeface="+mj-lt"/>
              </a:rPr>
              <a:t>tinggi</a:t>
            </a:r>
            <a:r>
              <a:rPr lang="en-ID" sz="1000" b="0" dirty="0">
                <a:effectLst/>
                <a:latin typeface="+mj-lt"/>
              </a:rPr>
              <a:t> </a:t>
            </a:r>
            <a:r>
              <a:rPr lang="en-ID" sz="1000" b="0" dirty="0" err="1">
                <a:effectLst/>
                <a:latin typeface="+mj-lt"/>
              </a:rPr>
              <a:t>dapat</a:t>
            </a:r>
            <a:r>
              <a:rPr lang="en-ID" sz="1000" b="0" dirty="0">
                <a:effectLst/>
                <a:latin typeface="+mj-lt"/>
              </a:rPr>
              <a:t> </a:t>
            </a:r>
            <a:r>
              <a:rPr lang="en-ID" sz="1000" b="0" dirty="0" err="1">
                <a:effectLst/>
                <a:latin typeface="+mj-lt"/>
              </a:rPr>
              <a:t>berkontribusi</a:t>
            </a:r>
            <a:r>
              <a:rPr lang="en-ID" sz="1000" b="0" dirty="0">
                <a:effectLst/>
                <a:latin typeface="+mj-lt"/>
              </a:rPr>
              <a:t> pada </a:t>
            </a:r>
            <a:r>
              <a:rPr lang="en-ID" sz="1000" b="0" dirty="0" err="1">
                <a:effectLst/>
                <a:latin typeface="+mj-lt"/>
              </a:rPr>
              <a:t>peningkatan</a:t>
            </a:r>
            <a:r>
              <a:rPr lang="en-ID" sz="1000" b="0" dirty="0">
                <a:effectLst/>
                <a:latin typeface="+mj-lt"/>
              </a:rPr>
              <a:t> hidden cost yang pada </a:t>
            </a:r>
            <a:r>
              <a:rPr lang="en-ID" sz="1000" b="0" dirty="0" err="1">
                <a:effectLst/>
                <a:latin typeface="+mj-lt"/>
              </a:rPr>
              <a:t>gilirannya</a:t>
            </a:r>
            <a:r>
              <a:rPr lang="en-ID" sz="1000" b="0" dirty="0">
                <a:effectLst/>
                <a:latin typeface="+mj-lt"/>
              </a:rPr>
              <a:t> </a:t>
            </a:r>
            <a:r>
              <a:rPr lang="en-ID" sz="1000" b="0" dirty="0" err="1">
                <a:effectLst/>
                <a:latin typeface="+mj-lt"/>
              </a:rPr>
              <a:t>dapat</a:t>
            </a:r>
            <a:r>
              <a:rPr lang="en-ID" sz="1000" b="0" dirty="0">
                <a:effectLst/>
                <a:latin typeface="+mj-lt"/>
              </a:rPr>
              <a:t> </a:t>
            </a:r>
            <a:r>
              <a:rPr lang="en-ID" sz="1000" b="0" dirty="0" err="1">
                <a:effectLst/>
                <a:latin typeface="+mj-lt"/>
              </a:rPr>
              <a:t>memperburuk</a:t>
            </a:r>
            <a:r>
              <a:rPr lang="en-ID" sz="1000" b="0" dirty="0">
                <a:effectLst/>
                <a:latin typeface="+mj-lt"/>
              </a:rPr>
              <a:t> </a:t>
            </a:r>
            <a:r>
              <a:rPr lang="en-ID" sz="1000" b="0" dirty="0" err="1">
                <a:effectLst/>
                <a:latin typeface="+mj-lt"/>
              </a:rPr>
              <a:t>kerugian</a:t>
            </a:r>
            <a:r>
              <a:rPr lang="en-ID" sz="1000" b="0" dirty="0">
                <a:effectLst/>
                <a:latin typeface="+mj-lt"/>
              </a:rPr>
              <a:t> pada negara-negara </a:t>
            </a:r>
            <a:r>
              <a:rPr lang="en-ID" sz="1000" b="0" dirty="0" err="1">
                <a:effectLst/>
                <a:latin typeface="+mj-lt"/>
              </a:rPr>
              <a:t>tersebut</a:t>
            </a:r>
            <a:r>
              <a:rPr lang="en-ID" sz="1000" b="0" dirty="0">
                <a:effectLst/>
                <a:latin typeface="+mj-lt"/>
              </a:rPr>
              <a:t>. Hal </a:t>
            </a:r>
            <a:r>
              <a:rPr lang="en-ID" sz="1000" b="0" dirty="0" err="1">
                <a:effectLst/>
                <a:latin typeface="+mj-lt"/>
              </a:rPr>
              <a:t>ini</a:t>
            </a:r>
            <a:r>
              <a:rPr lang="en-ID" sz="1000" b="0" dirty="0">
                <a:effectLst/>
                <a:latin typeface="+mj-lt"/>
              </a:rPr>
              <a:t> </a:t>
            </a:r>
            <a:r>
              <a:rPr lang="en-ID" sz="1000" b="0" dirty="0" err="1">
                <a:effectLst/>
                <a:latin typeface="+mj-lt"/>
              </a:rPr>
              <a:t>diperkuat</a:t>
            </a:r>
            <a:r>
              <a:rPr lang="en-ID" sz="1000" b="0" dirty="0">
                <a:effectLst/>
                <a:latin typeface="+mj-lt"/>
              </a:rPr>
              <a:t> oleh </a:t>
            </a:r>
            <a:r>
              <a:rPr lang="en-ID" sz="1000" b="0" dirty="0" err="1">
                <a:effectLst/>
                <a:latin typeface="+mj-lt"/>
              </a:rPr>
              <a:t>korelasi</a:t>
            </a:r>
            <a:r>
              <a:rPr lang="en-ID" sz="1000" b="0" dirty="0">
                <a:effectLst/>
                <a:latin typeface="+mj-lt"/>
              </a:rPr>
              <a:t> </a:t>
            </a:r>
            <a:r>
              <a:rPr lang="en-ID" sz="1000" b="0" dirty="0" err="1">
                <a:effectLst/>
                <a:latin typeface="+mj-lt"/>
              </a:rPr>
              <a:t>antara</a:t>
            </a:r>
            <a:r>
              <a:rPr lang="en-ID" sz="1000" b="0" dirty="0">
                <a:effectLst/>
                <a:latin typeface="+mj-lt"/>
              </a:rPr>
              <a:t> Total </a:t>
            </a:r>
            <a:r>
              <a:rPr lang="en-ID" sz="1000" b="0" dirty="0" err="1">
                <a:effectLst/>
                <a:latin typeface="+mj-lt"/>
              </a:rPr>
              <a:t>Transaksi</a:t>
            </a:r>
            <a:r>
              <a:rPr lang="en-ID" sz="1000" b="0" dirty="0">
                <a:effectLst/>
                <a:latin typeface="+mj-lt"/>
              </a:rPr>
              <a:t> dan Total </a:t>
            </a:r>
            <a:r>
              <a:rPr lang="en-ID" sz="1000" b="0" dirty="0" err="1">
                <a:effectLst/>
                <a:latin typeface="+mj-lt"/>
              </a:rPr>
              <a:t>Pajak</a:t>
            </a:r>
            <a:r>
              <a:rPr lang="en-ID" sz="1000" b="0" dirty="0">
                <a:effectLst/>
                <a:latin typeface="+mj-lt"/>
              </a:rPr>
              <a:t> Import yang </a:t>
            </a:r>
            <a:r>
              <a:rPr lang="en-ID" sz="1000" b="0" dirty="0" err="1">
                <a:effectLst/>
                <a:latin typeface="+mj-lt"/>
              </a:rPr>
              <a:t>menunjukkan</a:t>
            </a:r>
            <a:r>
              <a:rPr lang="en-ID" sz="1000" b="0" dirty="0">
                <a:effectLst/>
                <a:latin typeface="+mj-lt"/>
              </a:rPr>
              <a:t> </a:t>
            </a:r>
            <a:r>
              <a:rPr lang="en-ID" sz="1000" b="0" dirty="0" err="1">
                <a:effectLst/>
                <a:latin typeface="+mj-lt"/>
              </a:rPr>
              <a:t>nilai</a:t>
            </a:r>
            <a:r>
              <a:rPr lang="en-ID" sz="1000" b="0" dirty="0">
                <a:effectLst/>
                <a:latin typeface="+mj-lt"/>
              </a:rPr>
              <a:t> 0.88, yang </a:t>
            </a:r>
            <a:r>
              <a:rPr lang="en-ID" sz="1000" b="0" dirty="0" err="1">
                <a:effectLst/>
                <a:latin typeface="+mj-lt"/>
              </a:rPr>
              <a:t>menunjukkan</a:t>
            </a:r>
            <a:r>
              <a:rPr lang="en-ID" sz="1000" b="0" dirty="0">
                <a:effectLst/>
                <a:latin typeface="+mj-lt"/>
              </a:rPr>
              <a:t> </a:t>
            </a:r>
            <a:r>
              <a:rPr lang="en-ID" sz="1000" b="0" dirty="0" err="1">
                <a:effectLst/>
                <a:latin typeface="+mj-lt"/>
              </a:rPr>
              <a:t>korelasi</a:t>
            </a:r>
            <a:r>
              <a:rPr lang="en-ID" sz="1000" b="0" dirty="0">
                <a:effectLst/>
                <a:latin typeface="+mj-lt"/>
              </a:rPr>
              <a:t> </a:t>
            </a:r>
            <a:r>
              <a:rPr lang="en-ID" sz="1000" b="0" dirty="0" err="1">
                <a:effectLst/>
                <a:latin typeface="+mj-lt"/>
              </a:rPr>
              <a:t>positif</a:t>
            </a:r>
            <a:r>
              <a:rPr lang="en-ID" sz="1000" b="0" dirty="0">
                <a:effectLst/>
                <a:latin typeface="+mj-lt"/>
              </a:rPr>
              <a:t> yang </a:t>
            </a:r>
            <a:r>
              <a:rPr lang="en-ID" sz="1000" b="0" dirty="0" err="1">
                <a:effectLst/>
                <a:latin typeface="+mj-lt"/>
              </a:rPr>
              <a:t>signifikan</a:t>
            </a:r>
            <a:r>
              <a:rPr lang="en-ID" sz="1000" b="0" dirty="0">
                <a:effectLst/>
                <a:latin typeface="+mj-lt"/>
              </a:rPr>
              <a:t>. </a:t>
            </a:r>
            <a:r>
              <a:rPr lang="en-ID" sz="1000" b="0" dirty="0" err="1">
                <a:effectLst/>
                <a:latin typeface="+mj-lt"/>
              </a:rPr>
              <a:t>Artinya</a:t>
            </a:r>
            <a:r>
              <a:rPr lang="en-ID" sz="1000" b="0" dirty="0">
                <a:effectLst/>
                <a:latin typeface="+mj-lt"/>
              </a:rPr>
              <a:t>, total </a:t>
            </a:r>
            <a:r>
              <a:rPr lang="en-ID" sz="1000" b="0" dirty="0" err="1">
                <a:effectLst/>
                <a:latin typeface="+mj-lt"/>
              </a:rPr>
              <a:t>transaksi</a:t>
            </a:r>
            <a:r>
              <a:rPr lang="en-ID" sz="1000" b="0" dirty="0">
                <a:effectLst/>
                <a:latin typeface="+mj-lt"/>
              </a:rPr>
              <a:t> yang </a:t>
            </a:r>
            <a:r>
              <a:rPr lang="en-ID" sz="1000" b="0" dirty="0" err="1">
                <a:effectLst/>
                <a:latin typeface="+mj-lt"/>
              </a:rPr>
              <a:t>tinggi</a:t>
            </a:r>
            <a:r>
              <a:rPr lang="en-ID" sz="1000" b="0" dirty="0">
                <a:effectLst/>
                <a:latin typeface="+mj-lt"/>
              </a:rPr>
              <a:t> </a:t>
            </a:r>
            <a:r>
              <a:rPr lang="en-ID" sz="1000" b="0" dirty="0" err="1">
                <a:effectLst/>
                <a:latin typeface="+mj-lt"/>
              </a:rPr>
              <a:t>menyebabkan</a:t>
            </a:r>
            <a:r>
              <a:rPr lang="en-ID" sz="1000" b="0" dirty="0">
                <a:effectLst/>
                <a:latin typeface="+mj-lt"/>
              </a:rPr>
              <a:t> </a:t>
            </a:r>
            <a:r>
              <a:rPr lang="en-ID" sz="1000" b="0" dirty="0" err="1">
                <a:effectLst/>
                <a:latin typeface="+mj-lt"/>
              </a:rPr>
              <a:t>pajak</a:t>
            </a:r>
            <a:r>
              <a:rPr lang="en-ID" sz="1000" b="0" dirty="0">
                <a:effectLst/>
                <a:latin typeface="+mj-lt"/>
              </a:rPr>
              <a:t> import yang </a:t>
            </a:r>
            <a:r>
              <a:rPr lang="en-ID" sz="1000" b="0" dirty="0" err="1">
                <a:effectLst/>
                <a:latin typeface="+mj-lt"/>
              </a:rPr>
              <a:t>tinggi</a:t>
            </a:r>
            <a:r>
              <a:rPr lang="en-ID" sz="1000" b="0" dirty="0">
                <a:effectLst/>
                <a:latin typeface="+mj-lt"/>
              </a:rPr>
              <a:t> </a:t>
            </a:r>
            <a:r>
              <a:rPr lang="en-ID" sz="1000" b="0" dirty="0" err="1">
                <a:effectLst/>
                <a:latin typeface="+mj-lt"/>
              </a:rPr>
              <a:t>hal</a:t>
            </a:r>
            <a:r>
              <a:rPr lang="en-ID" sz="1000" b="0" dirty="0">
                <a:effectLst/>
                <a:latin typeface="+mj-lt"/>
              </a:rPr>
              <a:t> </a:t>
            </a:r>
            <a:r>
              <a:rPr lang="en-ID" sz="1000" b="0" dirty="0" err="1">
                <a:effectLst/>
                <a:latin typeface="+mj-lt"/>
              </a:rPr>
              <a:t>ini</a:t>
            </a:r>
            <a:r>
              <a:rPr lang="en-ID" sz="1000" b="0" dirty="0">
                <a:effectLst/>
                <a:latin typeface="+mj-lt"/>
              </a:rPr>
              <a:t> </a:t>
            </a:r>
            <a:r>
              <a:rPr lang="en-ID" sz="1000" b="0" dirty="0" err="1">
                <a:effectLst/>
                <a:latin typeface="+mj-lt"/>
              </a:rPr>
              <a:t>tidak</a:t>
            </a:r>
            <a:r>
              <a:rPr lang="en-ID" sz="1000" b="0" dirty="0">
                <a:effectLst/>
                <a:latin typeface="+mj-lt"/>
              </a:rPr>
              <a:t> </a:t>
            </a:r>
            <a:r>
              <a:rPr lang="en-ID" sz="1000" b="0" dirty="0" err="1">
                <a:effectLst/>
                <a:latin typeface="+mj-lt"/>
              </a:rPr>
              <a:t>hanya</a:t>
            </a:r>
            <a:r>
              <a:rPr lang="en-ID" sz="1000" b="0" dirty="0">
                <a:effectLst/>
                <a:latin typeface="+mj-lt"/>
              </a:rPr>
              <a:t> </a:t>
            </a:r>
            <a:r>
              <a:rPr lang="en-ID" sz="1000" b="0" dirty="0" err="1">
                <a:effectLst/>
                <a:latin typeface="+mj-lt"/>
              </a:rPr>
              <a:t>ditemukan</a:t>
            </a:r>
            <a:r>
              <a:rPr lang="en-ID" sz="1000" b="0" dirty="0">
                <a:effectLst/>
                <a:latin typeface="+mj-lt"/>
              </a:rPr>
              <a:t> pada </a:t>
            </a:r>
            <a:r>
              <a:rPr lang="en-ID" sz="1000" b="0" dirty="0" err="1">
                <a:effectLst/>
                <a:latin typeface="+mj-lt"/>
              </a:rPr>
              <a:t>perusahaan</a:t>
            </a:r>
            <a:r>
              <a:rPr lang="en-ID" sz="1000" b="0" dirty="0">
                <a:effectLst/>
                <a:latin typeface="+mj-lt"/>
              </a:rPr>
              <a:t> yang </a:t>
            </a:r>
            <a:r>
              <a:rPr lang="en-ID" sz="1000" b="0" dirty="0" err="1">
                <a:effectLst/>
                <a:latin typeface="+mj-lt"/>
              </a:rPr>
              <a:t>meraih</a:t>
            </a:r>
            <a:r>
              <a:rPr lang="en-ID" sz="1000" b="0" dirty="0">
                <a:effectLst/>
                <a:latin typeface="+mj-lt"/>
              </a:rPr>
              <a:t> </a:t>
            </a:r>
            <a:r>
              <a:rPr lang="en-ID" sz="1000" b="0" dirty="0" err="1">
                <a:effectLst/>
                <a:latin typeface="+mj-lt"/>
              </a:rPr>
              <a:t>keuntungan</a:t>
            </a:r>
            <a:r>
              <a:rPr lang="en-ID" sz="1000" b="0" dirty="0">
                <a:effectLst/>
                <a:latin typeface="+mj-lt"/>
              </a:rPr>
              <a:t>, </a:t>
            </a:r>
            <a:r>
              <a:rPr lang="en-ID" sz="1000" b="0" dirty="0" err="1">
                <a:effectLst/>
                <a:latin typeface="+mj-lt"/>
              </a:rPr>
              <a:t>tetapi</a:t>
            </a:r>
            <a:r>
              <a:rPr lang="en-ID" sz="1000" b="0" dirty="0">
                <a:effectLst/>
                <a:latin typeface="+mj-lt"/>
              </a:rPr>
              <a:t> juga pada </a:t>
            </a:r>
            <a:r>
              <a:rPr lang="en-ID" sz="1000" b="0" dirty="0" err="1">
                <a:effectLst/>
                <a:latin typeface="+mj-lt"/>
              </a:rPr>
              <a:t>perusahaan</a:t>
            </a:r>
            <a:r>
              <a:rPr lang="en-ID" sz="1000" b="0" dirty="0">
                <a:effectLst/>
                <a:latin typeface="+mj-lt"/>
              </a:rPr>
              <a:t> yang </a:t>
            </a:r>
            <a:r>
              <a:rPr lang="en-ID" sz="1000" b="0" dirty="0" err="1">
                <a:effectLst/>
                <a:latin typeface="+mj-lt"/>
              </a:rPr>
              <a:t>mengalami</a:t>
            </a:r>
            <a:r>
              <a:rPr lang="en-ID" sz="1000" b="0" dirty="0">
                <a:effectLst/>
                <a:latin typeface="+mj-lt"/>
              </a:rPr>
              <a:t> </a:t>
            </a:r>
            <a:r>
              <a:rPr lang="en-ID" sz="1000" b="0" dirty="0" err="1">
                <a:effectLst/>
                <a:latin typeface="+mj-lt"/>
              </a:rPr>
              <a:t>kerugian</a:t>
            </a:r>
            <a:r>
              <a:rPr lang="en-ID" sz="1000" b="0" dirty="0">
                <a:effectLst/>
                <a:latin typeface="+mj-lt"/>
              </a:rPr>
              <a:t>.</a:t>
            </a:r>
          </a:p>
          <a:p>
            <a:pPr algn="just"/>
            <a:br>
              <a:rPr lang="en-ID" sz="1000" b="0" dirty="0">
                <a:effectLst/>
                <a:latin typeface="+mj-lt"/>
              </a:rPr>
            </a:br>
            <a:r>
              <a:rPr lang="en-ID" sz="1000" b="0" dirty="0" err="1">
                <a:effectLst/>
                <a:latin typeface="+mj-lt"/>
              </a:rPr>
              <a:t>Dengan</a:t>
            </a:r>
            <a:r>
              <a:rPr lang="en-ID" sz="1000" b="0" dirty="0">
                <a:effectLst/>
                <a:latin typeface="+mj-lt"/>
              </a:rPr>
              <a:t> </a:t>
            </a:r>
            <a:r>
              <a:rPr lang="en-ID" sz="1000" b="0" dirty="0" err="1">
                <a:effectLst/>
                <a:latin typeface="+mj-lt"/>
              </a:rPr>
              <a:t>menganalisis</a:t>
            </a:r>
            <a:r>
              <a:rPr lang="en-ID" sz="1000" b="0" dirty="0">
                <a:effectLst/>
                <a:latin typeface="+mj-lt"/>
              </a:rPr>
              <a:t> </a:t>
            </a:r>
            <a:r>
              <a:rPr lang="en-ID" sz="1000" b="0" dirty="0" err="1">
                <a:effectLst/>
                <a:latin typeface="+mj-lt"/>
              </a:rPr>
              <a:t>hubungan</a:t>
            </a:r>
            <a:r>
              <a:rPr lang="en-ID" sz="1000" b="0" dirty="0">
                <a:effectLst/>
                <a:latin typeface="+mj-lt"/>
              </a:rPr>
              <a:t> </a:t>
            </a:r>
            <a:r>
              <a:rPr lang="en-ID" sz="1000" b="0" dirty="0" err="1">
                <a:effectLst/>
                <a:latin typeface="+mj-lt"/>
              </a:rPr>
              <a:t>antara</a:t>
            </a:r>
            <a:r>
              <a:rPr lang="en-ID" sz="1000" b="0" dirty="0">
                <a:effectLst/>
                <a:latin typeface="+mj-lt"/>
              </a:rPr>
              <a:t> net loss, total </a:t>
            </a:r>
            <a:r>
              <a:rPr lang="en-ID" sz="1000" b="0" dirty="0" err="1">
                <a:effectLst/>
                <a:latin typeface="+mj-lt"/>
              </a:rPr>
              <a:t>transaksi</a:t>
            </a:r>
            <a:r>
              <a:rPr lang="en-ID" sz="1000" b="0" dirty="0">
                <a:effectLst/>
                <a:latin typeface="+mj-lt"/>
              </a:rPr>
              <a:t>, hidden values </a:t>
            </a:r>
            <a:r>
              <a:rPr lang="en-ID" sz="1000" b="0" dirty="0" err="1">
                <a:effectLst/>
                <a:latin typeface="+mj-lt"/>
              </a:rPr>
              <a:t>dengan</a:t>
            </a:r>
            <a:r>
              <a:rPr lang="en-ID" sz="1000" b="0" dirty="0">
                <a:effectLst/>
                <a:latin typeface="+mj-lt"/>
              </a:rPr>
              <a:t> salah </a:t>
            </a:r>
            <a:r>
              <a:rPr lang="en-ID" sz="1000" b="0" dirty="0" err="1">
                <a:effectLst/>
                <a:latin typeface="+mj-lt"/>
              </a:rPr>
              <a:t>satu</a:t>
            </a:r>
            <a:r>
              <a:rPr lang="en-ID" sz="1000" b="0" dirty="0">
                <a:effectLst/>
                <a:latin typeface="+mj-lt"/>
              </a:rPr>
              <a:t> </a:t>
            </a:r>
            <a:r>
              <a:rPr lang="en-ID" sz="1000" b="0" dirty="0" err="1">
                <a:effectLst/>
                <a:latin typeface="+mj-lt"/>
              </a:rPr>
              <a:t>faktornya</a:t>
            </a:r>
            <a:r>
              <a:rPr lang="en-ID" sz="1000" b="0" dirty="0">
                <a:effectLst/>
                <a:latin typeface="+mj-lt"/>
              </a:rPr>
              <a:t> </a:t>
            </a:r>
            <a:r>
              <a:rPr lang="en-ID" sz="1000" b="0" dirty="0" err="1">
                <a:effectLst/>
                <a:latin typeface="+mj-lt"/>
              </a:rPr>
              <a:t>tarif</a:t>
            </a:r>
            <a:r>
              <a:rPr lang="en-ID" sz="1000" b="0" dirty="0">
                <a:effectLst/>
                <a:latin typeface="+mj-lt"/>
              </a:rPr>
              <a:t> </a:t>
            </a:r>
            <a:r>
              <a:rPr lang="en-ID" sz="1000" b="0" dirty="0" err="1">
                <a:effectLst/>
                <a:latin typeface="+mj-lt"/>
              </a:rPr>
              <a:t>pajak</a:t>
            </a:r>
            <a:r>
              <a:rPr lang="en-ID" sz="1000" b="0" dirty="0">
                <a:effectLst/>
                <a:latin typeface="+mj-lt"/>
              </a:rPr>
              <a:t> </a:t>
            </a:r>
            <a:r>
              <a:rPr lang="en-ID" sz="1000" b="0" dirty="0" err="1">
                <a:effectLst/>
                <a:latin typeface="+mj-lt"/>
              </a:rPr>
              <a:t>impor</a:t>
            </a:r>
            <a:r>
              <a:rPr lang="en-ID" sz="1000" b="0" dirty="0">
                <a:effectLst/>
                <a:latin typeface="+mj-lt"/>
              </a:rPr>
              <a:t>, </a:t>
            </a:r>
            <a:r>
              <a:rPr lang="en-ID" sz="1000" b="0" dirty="0" err="1">
                <a:effectLst/>
                <a:latin typeface="+mj-lt"/>
              </a:rPr>
              <a:t>kita</a:t>
            </a:r>
            <a:r>
              <a:rPr lang="en-ID" sz="1000" b="0" dirty="0">
                <a:effectLst/>
                <a:latin typeface="+mj-lt"/>
              </a:rPr>
              <a:t> </a:t>
            </a:r>
            <a:r>
              <a:rPr lang="en-ID" sz="1000" b="0" dirty="0" err="1">
                <a:effectLst/>
                <a:latin typeface="+mj-lt"/>
              </a:rPr>
              <a:t>dapat</a:t>
            </a:r>
            <a:r>
              <a:rPr lang="en-ID" sz="1000" b="0" dirty="0">
                <a:effectLst/>
                <a:latin typeface="+mj-lt"/>
              </a:rPr>
              <a:t> </a:t>
            </a:r>
            <a:r>
              <a:rPr lang="en-ID" sz="1000" b="0" dirty="0" err="1">
                <a:effectLst/>
                <a:latin typeface="+mj-lt"/>
              </a:rPr>
              <a:t>mengidentifikasi</a:t>
            </a:r>
            <a:r>
              <a:rPr lang="en-ID" sz="1000" b="0" dirty="0">
                <a:effectLst/>
                <a:latin typeface="+mj-lt"/>
              </a:rPr>
              <a:t> dan </a:t>
            </a:r>
            <a:r>
              <a:rPr lang="en-ID" sz="1000" b="0" dirty="0" err="1">
                <a:effectLst/>
                <a:latin typeface="+mj-lt"/>
              </a:rPr>
              <a:t>mengevaluasi</a:t>
            </a:r>
            <a:r>
              <a:rPr lang="en-ID" sz="1000" b="0" dirty="0">
                <a:effectLst/>
                <a:latin typeface="+mj-lt"/>
              </a:rPr>
              <a:t> </a:t>
            </a:r>
            <a:r>
              <a:rPr lang="en-ID" sz="1000" b="0" dirty="0" err="1">
                <a:effectLst/>
                <a:latin typeface="+mj-lt"/>
              </a:rPr>
              <a:t>dampak</a:t>
            </a:r>
            <a:r>
              <a:rPr lang="en-ID" sz="1000" b="0" dirty="0">
                <a:effectLst/>
                <a:latin typeface="+mj-lt"/>
              </a:rPr>
              <a:t> </a:t>
            </a:r>
            <a:r>
              <a:rPr lang="en-ID" sz="1000" b="0" dirty="0" err="1">
                <a:effectLst/>
                <a:latin typeface="+mj-lt"/>
              </a:rPr>
              <a:t>dari</a:t>
            </a:r>
            <a:r>
              <a:rPr lang="en-ID" sz="1000" b="0" dirty="0">
                <a:effectLst/>
                <a:latin typeface="+mj-lt"/>
              </a:rPr>
              <a:t> </a:t>
            </a:r>
            <a:r>
              <a:rPr lang="en-ID" sz="1000" b="0" dirty="0" err="1">
                <a:effectLst/>
                <a:latin typeface="+mj-lt"/>
              </a:rPr>
              <a:t>pajak</a:t>
            </a:r>
            <a:r>
              <a:rPr lang="en-ID" sz="1000" b="0" dirty="0">
                <a:effectLst/>
                <a:latin typeface="+mj-lt"/>
              </a:rPr>
              <a:t> </a:t>
            </a:r>
            <a:r>
              <a:rPr lang="en-ID" sz="1000" b="0" dirty="0" err="1">
                <a:effectLst/>
                <a:latin typeface="+mj-lt"/>
              </a:rPr>
              <a:t>impor</a:t>
            </a:r>
            <a:r>
              <a:rPr lang="en-ID" sz="1000" b="0" dirty="0">
                <a:effectLst/>
                <a:latin typeface="+mj-lt"/>
              </a:rPr>
              <a:t> </a:t>
            </a:r>
            <a:r>
              <a:rPr lang="en-ID" sz="1000" b="0" dirty="0" err="1">
                <a:effectLst/>
                <a:latin typeface="+mj-lt"/>
              </a:rPr>
              <a:t>terhadap</a:t>
            </a:r>
            <a:r>
              <a:rPr lang="en-ID" sz="1000" b="0" dirty="0">
                <a:effectLst/>
                <a:latin typeface="+mj-lt"/>
              </a:rPr>
              <a:t> </a:t>
            </a:r>
            <a:r>
              <a:rPr lang="en-ID" sz="1000" b="0" dirty="0" err="1">
                <a:effectLst/>
                <a:latin typeface="+mj-lt"/>
              </a:rPr>
              <a:t>profitabilitas</a:t>
            </a:r>
            <a:r>
              <a:rPr lang="en-ID" sz="1000" b="0" dirty="0">
                <a:effectLst/>
                <a:latin typeface="+mj-lt"/>
              </a:rPr>
              <a:t> </a:t>
            </a:r>
            <a:r>
              <a:rPr lang="en-ID" sz="1000" b="0" dirty="0" err="1">
                <a:effectLst/>
                <a:latin typeface="+mj-lt"/>
              </a:rPr>
              <a:t>secara</a:t>
            </a:r>
            <a:r>
              <a:rPr lang="en-ID" sz="1000" b="0" dirty="0">
                <a:effectLst/>
                <a:latin typeface="+mj-lt"/>
              </a:rPr>
              <a:t> </a:t>
            </a:r>
            <a:r>
              <a:rPr lang="en-ID" sz="1000" b="0" dirty="0" err="1">
                <a:effectLst/>
                <a:latin typeface="+mj-lt"/>
              </a:rPr>
              <a:t>lebih</a:t>
            </a:r>
            <a:r>
              <a:rPr lang="en-ID" sz="1000" b="0" dirty="0">
                <a:effectLst/>
                <a:latin typeface="+mj-lt"/>
              </a:rPr>
              <a:t> </a:t>
            </a:r>
            <a:r>
              <a:rPr lang="en-ID" sz="1000" b="0" dirty="0" err="1">
                <a:effectLst/>
                <a:latin typeface="+mj-lt"/>
              </a:rPr>
              <a:t>mendalam</a:t>
            </a:r>
            <a:r>
              <a:rPr lang="en-ID" sz="1000" b="0" dirty="0">
                <a:effectLst/>
                <a:latin typeface="+mj-lt"/>
              </a:rPr>
              <a:t>. Hal </a:t>
            </a:r>
            <a:r>
              <a:rPr lang="en-ID" sz="1000" b="0" dirty="0" err="1">
                <a:effectLst/>
                <a:latin typeface="+mj-lt"/>
              </a:rPr>
              <a:t>ini</a:t>
            </a:r>
            <a:r>
              <a:rPr lang="en-ID" sz="1000" b="0" dirty="0">
                <a:effectLst/>
                <a:latin typeface="+mj-lt"/>
              </a:rPr>
              <a:t> </a:t>
            </a:r>
            <a:r>
              <a:rPr lang="en-ID" sz="1000" b="0" dirty="0" err="1">
                <a:effectLst/>
                <a:latin typeface="+mj-lt"/>
              </a:rPr>
              <a:t>memungkinkan</a:t>
            </a:r>
            <a:r>
              <a:rPr lang="en-ID" sz="1000" b="0" dirty="0">
                <a:effectLst/>
                <a:latin typeface="+mj-lt"/>
              </a:rPr>
              <a:t> </a:t>
            </a:r>
            <a:r>
              <a:rPr lang="en-ID" sz="1000" b="0" dirty="0" err="1">
                <a:effectLst/>
                <a:latin typeface="+mj-lt"/>
              </a:rPr>
              <a:t>pembuatan</a:t>
            </a:r>
            <a:r>
              <a:rPr lang="en-ID" sz="1000" b="0" dirty="0">
                <a:effectLst/>
                <a:latin typeface="+mj-lt"/>
              </a:rPr>
              <a:t> strategi </a:t>
            </a:r>
            <a:r>
              <a:rPr lang="en-ID" sz="1000" b="0" dirty="0" err="1">
                <a:effectLst/>
                <a:latin typeface="+mj-lt"/>
              </a:rPr>
              <a:t>mitigasi</a:t>
            </a:r>
            <a:r>
              <a:rPr lang="en-ID" sz="1000" b="0" dirty="0">
                <a:effectLst/>
                <a:latin typeface="+mj-lt"/>
              </a:rPr>
              <a:t> yang </a:t>
            </a:r>
            <a:r>
              <a:rPr lang="en-ID" sz="1000" b="0" dirty="0" err="1">
                <a:effectLst/>
                <a:latin typeface="+mj-lt"/>
              </a:rPr>
              <a:t>lebih</a:t>
            </a:r>
            <a:r>
              <a:rPr lang="en-ID" sz="1000" b="0" dirty="0">
                <a:effectLst/>
                <a:latin typeface="+mj-lt"/>
              </a:rPr>
              <a:t> </a:t>
            </a:r>
            <a:r>
              <a:rPr lang="en-ID" sz="1000" b="0" dirty="0" err="1">
                <a:effectLst/>
                <a:latin typeface="+mj-lt"/>
              </a:rPr>
              <a:t>efektif</a:t>
            </a:r>
            <a:r>
              <a:rPr lang="en-ID" sz="1000" b="0" dirty="0">
                <a:effectLst/>
                <a:latin typeface="+mj-lt"/>
              </a:rPr>
              <a:t> </a:t>
            </a:r>
            <a:r>
              <a:rPr lang="en-ID" sz="1000" b="0" dirty="0" err="1">
                <a:effectLst/>
                <a:latin typeface="+mj-lt"/>
              </a:rPr>
              <a:t>untuk</a:t>
            </a:r>
            <a:r>
              <a:rPr lang="en-ID" sz="1000" b="0" dirty="0">
                <a:effectLst/>
                <a:latin typeface="+mj-lt"/>
              </a:rPr>
              <a:t> </a:t>
            </a:r>
            <a:r>
              <a:rPr lang="en-ID" sz="1000" b="0" dirty="0" err="1">
                <a:effectLst/>
                <a:latin typeface="+mj-lt"/>
              </a:rPr>
              <a:t>mengurangi</a:t>
            </a:r>
            <a:r>
              <a:rPr lang="en-ID" sz="1000" b="0" dirty="0">
                <a:effectLst/>
                <a:latin typeface="+mj-lt"/>
              </a:rPr>
              <a:t> </a:t>
            </a:r>
            <a:r>
              <a:rPr lang="en-ID" sz="1000" b="0" dirty="0" err="1">
                <a:effectLst/>
                <a:latin typeface="+mj-lt"/>
              </a:rPr>
              <a:t>dampak</a:t>
            </a:r>
            <a:r>
              <a:rPr lang="en-ID" sz="1000" b="0" dirty="0">
                <a:effectLst/>
                <a:latin typeface="+mj-lt"/>
              </a:rPr>
              <a:t> </a:t>
            </a:r>
            <a:r>
              <a:rPr lang="en-ID" sz="1000" b="0" dirty="0" err="1">
                <a:effectLst/>
                <a:latin typeface="+mj-lt"/>
              </a:rPr>
              <a:t>negatif</a:t>
            </a:r>
            <a:r>
              <a:rPr lang="en-ID" sz="1000" b="0" dirty="0">
                <a:effectLst/>
                <a:latin typeface="+mj-lt"/>
              </a:rPr>
              <a:t> </a:t>
            </a:r>
            <a:r>
              <a:rPr lang="en-ID" sz="1000" b="0" dirty="0" err="1">
                <a:effectLst/>
                <a:latin typeface="+mj-lt"/>
              </a:rPr>
              <a:t>dari</a:t>
            </a:r>
            <a:r>
              <a:rPr lang="en-ID" sz="1000" b="0" dirty="0">
                <a:effectLst/>
                <a:latin typeface="+mj-lt"/>
              </a:rPr>
              <a:t> </a:t>
            </a:r>
            <a:r>
              <a:rPr lang="en-ID" sz="1000" b="0" dirty="0" err="1">
                <a:effectLst/>
                <a:latin typeface="+mj-lt"/>
              </a:rPr>
              <a:t>pajak</a:t>
            </a:r>
            <a:r>
              <a:rPr lang="en-ID" sz="1000" b="0" dirty="0">
                <a:effectLst/>
                <a:latin typeface="+mj-lt"/>
              </a:rPr>
              <a:t> </a:t>
            </a:r>
            <a:r>
              <a:rPr lang="en-ID" sz="1000" b="0" dirty="0" err="1">
                <a:effectLst/>
                <a:latin typeface="+mj-lt"/>
              </a:rPr>
              <a:t>impor</a:t>
            </a:r>
            <a:r>
              <a:rPr lang="en-ID" sz="1000" b="0" dirty="0">
                <a:effectLst/>
                <a:latin typeface="+mj-lt"/>
              </a:rPr>
              <a:t> </a:t>
            </a:r>
            <a:r>
              <a:rPr lang="en-ID" sz="1000" b="0" dirty="0" err="1">
                <a:effectLst/>
                <a:latin typeface="+mj-lt"/>
              </a:rPr>
              <a:t>terhadap</a:t>
            </a:r>
            <a:r>
              <a:rPr lang="en-ID" sz="1000" b="0" dirty="0">
                <a:effectLst/>
                <a:latin typeface="+mj-lt"/>
              </a:rPr>
              <a:t> </a:t>
            </a:r>
            <a:r>
              <a:rPr lang="en-ID" sz="1000" b="0" dirty="0" err="1">
                <a:effectLst/>
                <a:latin typeface="+mj-lt"/>
              </a:rPr>
              <a:t>keuntungan</a:t>
            </a:r>
            <a:r>
              <a:rPr lang="en-ID" sz="1000" b="0" dirty="0">
                <a:effectLst/>
                <a:latin typeface="+mj-lt"/>
              </a:rPr>
              <a:t>.</a:t>
            </a:r>
          </a:p>
        </p:txBody>
      </p:sp>
      <p:sp>
        <p:nvSpPr>
          <p:cNvPr id="9" name="Text Placeholder 2">
            <a:extLst>
              <a:ext uri="{FF2B5EF4-FFF2-40B4-BE49-F238E27FC236}">
                <a16:creationId xmlns:a16="http://schemas.microsoft.com/office/drawing/2014/main" id="{C30BAC8E-65FC-423F-B960-E3B9283E86B7}"/>
              </a:ext>
            </a:extLst>
          </p:cNvPr>
          <p:cNvSpPr txBox="1">
            <a:spLocks/>
          </p:cNvSpPr>
          <p:nvPr/>
        </p:nvSpPr>
        <p:spPr>
          <a:xfrm>
            <a:off x="636270" y="1197096"/>
            <a:ext cx="4136898" cy="1043650"/>
          </a:xfrm>
          <a:prstGeom prst="rect">
            <a:avLst/>
          </a:prstGeom>
        </p:spPr>
        <p:txBody>
          <a:bodyPr>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ID" sz="1400" dirty="0">
                <a:latin typeface="+mj-lt"/>
              </a:rPr>
              <a:t>3</a:t>
            </a:r>
            <a:r>
              <a:rPr lang="en-ID" sz="1400" dirty="0">
                <a:effectLst/>
                <a:latin typeface="+mj-lt"/>
              </a:rPr>
              <a:t>. </a:t>
            </a:r>
            <a:r>
              <a:rPr lang="en-ID" sz="1400" dirty="0" err="1">
                <a:effectLst/>
                <a:latin typeface="+mj-lt"/>
              </a:rPr>
              <a:t>Identifikasi</a:t>
            </a:r>
            <a:r>
              <a:rPr lang="en-ID" sz="1400" dirty="0">
                <a:effectLst/>
                <a:latin typeface="+mj-lt"/>
              </a:rPr>
              <a:t> </a:t>
            </a:r>
            <a:r>
              <a:rPr lang="en-ID" sz="1400" dirty="0" err="1">
                <a:effectLst/>
                <a:latin typeface="+mj-lt"/>
              </a:rPr>
              <a:t>Pajak</a:t>
            </a:r>
            <a:r>
              <a:rPr lang="en-ID" sz="1400" dirty="0">
                <a:effectLst/>
                <a:latin typeface="+mj-lt"/>
              </a:rPr>
              <a:t> Import</a:t>
            </a:r>
          </a:p>
        </p:txBody>
      </p:sp>
    </p:spTree>
    <p:extLst>
      <p:ext uri="{BB962C8B-B14F-4D97-AF65-F5344CB8AC3E}">
        <p14:creationId xmlns:p14="http://schemas.microsoft.com/office/powerpoint/2010/main" val="36578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E932D-C964-4BBF-9CBE-FCF13A6533AD}"/>
              </a:ext>
            </a:extLst>
          </p:cNvPr>
          <p:cNvSpPr>
            <a:spLocks noGrp="1"/>
          </p:cNvSpPr>
          <p:nvPr>
            <p:ph type="title"/>
          </p:nvPr>
        </p:nvSpPr>
        <p:spPr>
          <a:xfrm>
            <a:off x="285750" y="162000"/>
            <a:ext cx="9164250" cy="831600"/>
          </a:xfrm>
        </p:spPr>
        <p:txBody>
          <a:bodyPr/>
          <a:lstStyle/>
          <a:p>
            <a:pPr algn="just"/>
            <a:r>
              <a:rPr lang="en-ID" sz="2400" b="1" dirty="0">
                <a:solidFill>
                  <a:srgbClr val="177B57"/>
                </a:solidFill>
                <a:latin typeface="+mj-lt"/>
              </a:rPr>
              <a:t>C</a:t>
            </a:r>
            <a:r>
              <a:rPr lang="en-ID" sz="2400" b="1" dirty="0">
                <a:solidFill>
                  <a:srgbClr val="177B57"/>
                </a:solidFill>
                <a:effectLst/>
                <a:latin typeface="+mj-lt"/>
              </a:rPr>
              <a:t>. </a:t>
            </a:r>
            <a:r>
              <a:rPr lang="en-ID" sz="2400" b="1" dirty="0" err="1">
                <a:solidFill>
                  <a:srgbClr val="177B57"/>
                </a:solidFill>
                <a:effectLst/>
                <a:latin typeface="+mj-lt"/>
              </a:rPr>
              <a:t>Faktor</a:t>
            </a:r>
            <a:r>
              <a:rPr lang="en-ID" sz="2400" b="1" dirty="0">
                <a:solidFill>
                  <a:srgbClr val="177B57"/>
                </a:solidFill>
                <a:effectLst/>
                <a:latin typeface="+mj-lt"/>
              </a:rPr>
              <a:t> yang </a:t>
            </a:r>
            <a:r>
              <a:rPr lang="en-ID" sz="2400" b="1" dirty="0" err="1">
                <a:solidFill>
                  <a:srgbClr val="177B57"/>
                </a:solidFill>
                <a:effectLst/>
                <a:latin typeface="+mj-lt"/>
              </a:rPr>
              <a:t>dapat</a:t>
            </a:r>
            <a:r>
              <a:rPr lang="en-ID" sz="2400" b="1" dirty="0">
                <a:solidFill>
                  <a:srgbClr val="177B57"/>
                </a:solidFill>
                <a:effectLst/>
                <a:latin typeface="+mj-lt"/>
              </a:rPr>
              <a:t> </a:t>
            </a:r>
            <a:r>
              <a:rPr lang="en-ID" sz="2400" b="1" dirty="0" err="1">
                <a:solidFill>
                  <a:srgbClr val="177B57"/>
                </a:solidFill>
                <a:effectLst/>
                <a:latin typeface="+mj-lt"/>
              </a:rPr>
              <a:t>menyebabkan</a:t>
            </a:r>
            <a:r>
              <a:rPr lang="en-ID" sz="2400" b="1" dirty="0">
                <a:solidFill>
                  <a:srgbClr val="177B57"/>
                </a:solidFill>
                <a:effectLst/>
                <a:latin typeface="+mj-lt"/>
              </a:rPr>
              <a:t> negara yang </a:t>
            </a:r>
            <a:r>
              <a:rPr lang="en-ID" sz="2400" b="1" dirty="0" err="1">
                <a:solidFill>
                  <a:srgbClr val="177B57"/>
                </a:solidFill>
                <a:effectLst/>
                <a:latin typeface="+mj-lt"/>
              </a:rPr>
              <a:t>mengalami</a:t>
            </a:r>
            <a:r>
              <a:rPr lang="en-ID" sz="2400" b="1" dirty="0">
                <a:solidFill>
                  <a:srgbClr val="177B57"/>
                </a:solidFill>
                <a:effectLst/>
                <a:latin typeface="+mj-lt"/>
              </a:rPr>
              <a:t>                             </a:t>
            </a:r>
            <a:r>
              <a:rPr lang="en-ID" sz="2400" b="1" dirty="0" err="1">
                <a:solidFill>
                  <a:srgbClr val="177B57"/>
                </a:solidFill>
                <a:effectLst/>
                <a:latin typeface="+mj-lt"/>
              </a:rPr>
              <a:t>kerugian</a:t>
            </a:r>
            <a:r>
              <a:rPr lang="en-ID" sz="2400" b="1" dirty="0">
                <a:solidFill>
                  <a:srgbClr val="177B57"/>
                </a:solidFill>
                <a:effectLst/>
                <a:latin typeface="+mj-lt"/>
              </a:rPr>
              <a:t> ?</a:t>
            </a:r>
            <a:endParaRPr lang="en-ID" dirty="0"/>
          </a:p>
        </p:txBody>
      </p:sp>
      <p:pic>
        <p:nvPicPr>
          <p:cNvPr id="5" name="Picture 4">
            <a:extLst>
              <a:ext uri="{FF2B5EF4-FFF2-40B4-BE49-F238E27FC236}">
                <a16:creationId xmlns:a16="http://schemas.microsoft.com/office/drawing/2014/main" id="{E9642003-FEAD-4AEE-AD07-8E2705EC5327}"/>
              </a:ext>
            </a:extLst>
          </p:cNvPr>
          <p:cNvPicPr>
            <a:picLocks noChangeAspect="1"/>
          </p:cNvPicPr>
          <p:nvPr/>
        </p:nvPicPr>
        <p:blipFill rotWithShape="1">
          <a:blip r:embed="rId2"/>
          <a:srcRect l="11423" t="50025" r="59500" b="6714"/>
          <a:stretch/>
        </p:blipFill>
        <p:spPr>
          <a:xfrm>
            <a:off x="1207768" y="1527468"/>
            <a:ext cx="3322321" cy="2690202"/>
          </a:xfrm>
          <a:prstGeom prst="rect">
            <a:avLst/>
          </a:prstGeom>
        </p:spPr>
      </p:pic>
      <p:pic>
        <p:nvPicPr>
          <p:cNvPr id="7" name="Picture 6">
            <a:extLst>
              <a:ext uri="{FF2B5EF4-FFF2-40B4-BE49-F238E27FC236}">
                <a16:creationId xmlns:a16="http://schemas.microsoft.com/office/drawing/2014/main" id="{77252E81-84D2-41C6-8164-B7ED06BDCF2A}"/>
              </a:ext>
            </a:extLst>
          </p:cNvPr>
          <p:cNvPicPr>
            <a:picLocks noChangeAspect="1"/>
          </p:cNvPicPr>
          <p:nvPr/>
        </p:nvPicPr>
        <p:blipFill rotWithShape="1">
          <a:blip r:embed="rId3"/>
          <a:srcRect l="6807" t="24531" r="57539" b="21487"/>
          <a:stretch/>
        </p:blipFill>
        <p:spPr>
          <a:xfrm>
            <a:off x="5375912" y="1580130"/>
            <a:ext cx="3096926" cy="2637540"/>
          </a:xfrm>
          <a:prstGeom prst="rect">
            <a:avLst/>
          </a:prstGeom>
        </p:spPr>
      </p:pic>
      <p:sp>
        <p:nvSpPr>
          <p:cNvPr id="10" name="Text Placeholder 2">
            <a:extLst>
              <a:ext uri="{FF2B5EF4-FFF2-40B4-BE49-F238E27FC236}">
                <a16:creationId xmlns:a16="http://schemas.microsoft.com/office/drawing/2014/main" id="{EB945613-28FA-44A1-A230-23E5614E3E4E}"/>
              </a:ext>
            </a:extLst>
          </p:cNvPr>
          <p:cNvSpPr txBox="1">
            <a:spLocks/>
          </p:cNvSpPr>
          <p:nvPr/>
        </p:nvSpPr>
        <p:spPr>
          <a:xfrm>
            <a:off x="457200" y="4329526"/>
            <a:ext cx="8992800" cy="2637540"/>
          </a:xfrm>
          <a:prstGeom prst="rect">
            <a:avLst/>
          </a:prstGeom>
        </p:spPr>
        <p:txBody>
          <a:bodyPr>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ID" sz="1000" b="0" dirty="0" err="1">
                <a:effectLst/>
                <a:latin typeface="+mj-lt"/>
              </a:rPr>
              <a:t>Terdapat</a:t>
            </a:r>
            <a:r>
              <a:rPr lang="en-ID" sz="1000" b="0" dirty="0">
                <a:effectLst/>
                <a:latin typeface="+mj-lt"/>
              </a:rPr>
              <a:t> </a:t>
            </a:r>
            <a:r>
              <a:rPr lang="en-ID" sz="1000" b="0" dirty="0" err="1">
                <a:effectLst/>
                <a:latin typeface="+mj-lt"/>
              </a:rPr>
              <a:t>kecenderungan</a:t>
            </a:r>
            <a:r>
              <a:rPr lang="en-ID" sz="1000" b="0" dirty="0">
                <a:effectLst/>
                <a:latin typeface="+mj-lt"/>
              </a:rPr>
              <a:t> </a:t>
            </a:r>
            <a:r>
              <a:rPr lang="en-ID" sz="1000" b="0" dirty="0" err="1">
                <a:effectLst/>
                <a:latin typeface="+mj-lt"/>
              </a:rPr>
              <a:t>bahwa</a:t>
            </a:r>
            <a:r>
              <a:rPr lang="en-ID" sz="1000" b="0" dirty="0">
                <a:effectLst/>
                <a:latin typeface="+mj-lt"/>
              </a:rPr>
              <a:t> negara-negara </a:t>
            </a:r>
            <a:r>
              <a:rPr lang="en-ID" sz="1000" b="0" dirty="0" err="1">
                <a:effectLst/>
                <a:latin typeface="+mj-lt"/>
              </a:rPr>
              <a:t>dengan</a:t>
            </a:r>
            <a:r>
              <a:rPr lang="en-ID" sz="1000" b="0" dirty="0">
                <a:effectLst/>
                <a:latin typeface="+mj-lt"/>
              </a:rPr>
              <a:t> </a:t>
            </a:r>
            <a:r>
              <a:rPr lang="en-ID" sz="1000" b="0" dirty="0" err="1">
                <a:effectLst/>
                <a:latin typeface="+mj-lt"/>
              </a:rPr>
              <a:t>diskon</a:t>
            </a:r>
            <a:r>
              <a:rPr lang="en-ID" sz="1000" b="0" dirty="0">
                <a:effectLst/>
                <a:latin typeface="+mj-lt"/>
              </a:rPr>
              <a:t> </a:t>
            </a:r>
            <a:r>
              <a:rPr lang="en-ID" sz="1000" b="0" dirty="0" err="1">
                <a:effectLst/>
                <a:latin typeface="+mj-lt"/>
              </a:rPr>
              <a:t>tinggi</a:t>
            </a:r>
            <a:r>
              <a:rPr lang="en-ID" sz="1000" b="0" dirty="0">
                <a:effectLst/>
                <a:latin typeface="+mj-lt"/>
              </a:rPr>
              <a:t> </a:t>
            </a:r>
            <a:r>
              <a:rPr lang="en-ID" sz="1000" b="0" dirty="0" err="1">
                <a:effectLst/>
                <a:latin typeface="+mj-lt"/>
              </a:rPr>
              <a:t>cenderung</a:t>
            </a:r>
            <a:r>
              <a:rPr lang="en-ID" sz="1000" b="0" dirty="0">
                <a:effectLst/>
                <a:latin typeface="+mj-lt"/>
              </a:rPr>
              <a:t> </a:t>
            </a:r>
            <a:r>
              <a:rPr lang="en-ID" sz="1000" b="0" dirty="0" err="1">
                <a:effectLst/>
                <a:latin typeface="+mj-lt"/>
              </a:rPr>
              <a:t>mengalami</a:t>
            </a:r>
            <a:r>
              <a:rPr lang="en-ID" sz="1000" b="0" dirty="0">
                <a:effectLst/>
                <a:latin typeface="+mj-lt"/>
              </a:rPr>
              <a:t> </a:t>
            </a:r>
            <a:r>
              <a:rPr lang="en-ID" sz="1000" b="0" dirty="0" err="1">
                <a:effectLst/>
                <a:latin typeface="+mj-lt"/>
              </a:rPr>
              <a:t>kerugian</a:t>
            </a:r>
            <a:r>
              <a:rPr lang="en-ID" sz="1000" b="0" dirty="0">
                <a:effectLst/>
                <a:latin typeface="+mj-lt"/>
              </a:rPr>
              <a:t>, </a:t>
            </a:r>
            <a:r>
              <a:rPr lang="en-ID" sz="1000" b="0" dirty="0" err="1">
                <a:effectLst/>
                <a:latin typeface="+mj-lt"/>
              </a:rPr>
              <a:t>seperti</a:t>
            </a:r>
            <a:r>
              <a:rPr lang="en-ID" sz="1000" b="0" dirty="0">
                <a:effectLst/>
                <a:latin typeface="+mj-lt"/>
              </a:rPr>
              <a:t> yang </a:t>
            </a:r>
            <a:r>
              <a:rPr lang="en-ID" sz="1000" b="0" dirty="0" err="1">
                <a:effectLst/>
                <a:latin typeface="+mj-lt"/>
              </a:rPr>
              <a:t>terlihat</a:t>
            </a:r>
            <a:r>
              <a:rPr lang="en-ID" sz="1000" b="0" dirty="0">
                <a:effectLst/>
                <a:latin typeface="+mj-lt"/>
              </a:rPr>
              <a:t> pada </a:t>
            </a:r>
            <a:r>
              <a:rPr lang="en-ID" sz="1000" b="0" dirty="0" err="1">
                <a:effectLst/>
                <a:latin typeface="+mj-lt"/>
              </a:rPr>
              <a:t>Jepang</a:t>
            </a:r>
            <a:r>
              <a:rPr lang="en-ID" sz="1000" b="0" dirty="0">
                <a:effectLst/>
                <a:latin typeface="+mj-lt"/>
              </a:rPr>
              <a:t>, </a:t>
            </a:r>
            <a:r>
              <a:rPr lang="en-ID" sz="1000" b="0" dirty="0" err="1">
                <a:effectLst/>
                <a:latin typeface="+mj-lt"/>
              </a:rPr>
              <a:t>Prancis</a:t>
            </a:r>
            <a:r>
              <a:rPr lang="en-ID" sz="1000" b="0" dirty="0">
                <a:effectLst/>
                <a:latin typeface="+mj-lt"/>
              </a:rPr>
              <a:t>, dan Australia. </a:t>
            </a:r>
            <a:r>
              <a:rPr lang="en-ID" sz="1000" b="0" dirty="0" err="1">
                <a:effectLst/>
                <a:latin typeface="+mj-lt"/>
              </a:rPr>
              <a:t>Sebaliknya</a:t>
            </a:r>
            <a:r>
              <a:rPr lang="en-ID" sz="1000" b="0" dirty="0">
                <a:effectLst/>
                <a:latin typeface="+mj-lt"/>
              </a:rPr>
              <a:t>, negara-negara </a:t>
            </a:r>
            <a:r>
              <a:rPr lang="en-ID" sz="1000" b="0" dirty="0" err="1">
                <a:effectLst/>
                <a:latin typeface="+mj-lt"/>
              </a:rPr>
              <a:t>dengan</a:t>
            </a:r>
            <a:r>
              <a:rPr lang="en-ID" sz="1000" b="0" dirty="0">
                <a:effectLst/>
                <a:latin typeface="+mj-lt"/>
              </a:rPr>
              <a:t> profit </a:t>
            </a:r>
            <a:r>
              <a:rPr lang="en-ID" sz="1000" b="0" dirty="0" err="1">
                <a:effectLst/>
                <a:latin typeface="+mj-lt"/>
              </a:rPr>
              <a:t>tinggi</a:t>
            </a:r>
            <a:r>
              <a:rPr lang="en-ID" sz="1000" b="0" dirty="0">
                <a:effectLst/>
                <a:latin typeface="+mj-lt"/>
              </a:rPr>
              <a:t>, </a:t>
            </a:r>
            <a:r>
              <a:rPr lang="en-ID" sz="1000" b="0" dirty="0" err="1">
                <a:effectLst/>
                <a:latin typeface="+mj-lt"/>
              </a:rPr>
              <a:t>seperti</a:t>
            </a:r>
            <a:r>
              <a:rPr lang="en-ID" sz="1000" b="0" dirty="0">
                <a:effectLst/>
                <a:latin typeface="+mj-lt"/>
              </a:rPr>
              <a:t> Amerika </a:t>
            </a:r>
            <a:r>
              <a:rPr lang="en-ID" sz="1000" b="0" dirty="0" err="1">
                <a:effectLst/>
                <a:latin typeface="+mj-lt"/>
              </a:rPr>
              <a:t>Serikat</a:t>
            </a:r>
            <a:r>
              <a:rPr lang="en-ID" sz="1000" b="0" dirty="0">
                <a:effectLst/>
                <a:latin typeface="+mj-lt"/>
              </a:rPr>
              <a:t> dan </a:t>
            </a:r>
            <a:r>
              <a:rPr lang="en-ID" sz="1000" b="0" dirty="0" err="1">
                <a:effectLst/>
                <a:latin typeface="+mj-lt"/>
              </a:rPr>
              <a:t>Inggris</a:t>
            </a:r>
            <a:r>
              <a:rPr lang="en-ID" sz="1000" b="0" dirty="0">
                <a:effectLst/>
                <a:latin typeface="+mj-lt"/>
              </a:rPr>
              <a:t>, </a:t>
            </a:r>
            <a:r>
              <a:rPr lang="en-ID" sz="1000" b="0" dirty="0" err="1">
                <a:effectLst/>
                <a:latin typeface="+mj-lt"/>
              </a:rPr>
              <a:t>memberikan</a:t>
            </a:r>
            <a:r>
              <a:rPr lang="en-ID" sz="1000" b="0" dirty="0">
                <a:effectLst/>
                <a:latin typeface="+mj-lt"/>
              </a:rPr>
              <a:t> </a:t>
            </a:r>
            <a:r>
              <a:rPr lang="en-ID" sz="1000" b="0" dirty="0" err="1">
                <a:effectLst/>
                <a:latin typeface="+mj-lt"/>
              </a:rPr>
              <a:t>diskon</a:t>
            </a:r>
            <a:r>
              <a:rPr lang="en-ID" sz="1000" b="0" dirty="0">
                <a:effectLst/>
                <a:latin typeface="+mj-lt"/>
              </a:rPr>
              <a:t> yang </a:t>
            </a:r>
            <a:r>
              <a:rPr lang="en-ID" sz="1000" b="0" dirty="0" err="1">
                <a:effectLst/>
                <a:latin typeface="+mj-lt"/>
              </a:rPr>
              <a:t>lebih</a:t>
            </a:r>
            <a:r>
              <a:rPr lang="en-ID" sz="1000" b="0" dirty="0">
                <a:effectLst/>
                <a:latin typeface="+mj-lt"/>
              </a:rPr>
              <a:t> </a:t>
            </a:r>
            <a:r>
              <a:rPr lang="en-ID" sz="1000" b="0" dirty="0" err="1">
                <a:effectLst/>
                <a:latin typeface="+mj-lt"/>
              </a:rPr>
              <a:t>terkendali</a:t>
            </a:r>
            <a:r>
              <a:rPr lang="en-ID" sz="1000" b="0" dirty="0">
                <a:effectLst/>
                <a:latin typeface="+mj-lt"/>
              </a:rPr>
              <a:t> dan </a:t>
            </a:r>
            <a:r>
              <a:rPr lang="en-ID" sz="1000" b="0" dirty="0" err="1">
                <a:effectLst/>
                <a:latin typeface="+mj-lt"/>
              </a:rPr>
              <a:t>tidak</a:t>
            </a:r>
            <a:r>
              <a:rPr lang="en-ID" sz="1000" b="0" dirty="0">
                <a:effectLst/>
                <a:latin typeface="+mj-lt"/>
              </a:rPr>
              <a:t> </a:t>
            </a:r>
            <a:r>
              <a:rPr lang="en-ID" sz="1000" b="0" dirty="0" err="1">
                <a:effectLst/>
                <a:latin typeface="+mj-lt"/>
              </a:rPr>
              <a:t>berlebihan</a:t>
            </a:r>
            <a:r>
              <a:rPr lang="en-ID" sz="1000" b="0" dirty="0">
                <a:effectLst/>
                <a:latin typeface="+mj-lt"/>
              </a:rPr>
              <a:t>, masing-masing </a:t>
            </a:r>
            <a:r>
              <a:rPr lang="en-ID" sz="1000" b="0" dirty="0" err="1">
                <a:effectLst/>
                <a:latin typeface="+mj-lt"/>
              </a:rPr>
              <a:t>sebesar</a:t>
            </a:r>
            <a:r>
              <a:rPr lang="en-ID" sz="1000" b="0" dirty="0">
                <a:effectLst/>
                <a:latin typeface="+mj-lt"/>
              </a:rPr>
              <a:t> 145,60 dan 62,40. </a:t>
            </a:r>
            <a:r>
              <a:rPr lang="en-ID" sz="1000" b="0" dirty="0" err="1">
                <a:effectLst/>
                <a:latin typeface="+mj-lt"/>
              </a:rPr>
              <a:t>Namun</a:t>
            </a:r>
            <a:r>
              <a:rPr lang="en-ID" sz="1000" b="0" dirty="0">
                <a:effectLst/>
                <a:latin typeface="+mj-lt"/>
              </a:rPr>
              <a:t>, </a:t>
            </a:r>
            <a:r>
              <a:rPr lang="en-ID" sz="1000" b="0" dirty="0" err="1">
                <a:effectLst/>
                <a:latin typeface="+mj-lt"/>
              </a:rPr>
              <a:t>terdapat</a:t>
            </a:r>
            <a:r>
              <a:rPr lang="en-ID" sz="1000" b="0" dirty="0">
                <a:effectLst/>
                <a:latin typeface="+mj-lt"/>
              </a:rPr>
              <a:t> juga negara-negara yang </a:t>
            </a:r>
            <a:r>
              <a:rPr lang="en-ID" sz="1000" b="0" dirty="0" err="1">
                <a:effectLst/>
                <a:latin typeface="+mj-lt"/>
              </a:rPr>
              <a:t>memberikan</a:t>
            </a:r>
            <a:r>
              <a:rPr lang="en-ID" sz="1000" b="0" dirty="0">
                <a:effectLst/>
                <a:latin typeface="+mj-lt"/>
              </a:rPr>
              <a:t> </a:t>
            </a:r>
            <a:r>
              <a:rPr lang="en-ID" sz="1000" b="0" dirty="0" err="1">
                <a:effectLst/>
                <a:latin typeface="+mj-lt"/>
              </a:rPr>
              <a:t>diskon</a:t>
            </a:r>
            <a:r>
              <a:rPr lang="en-ID" sz="1000" b="0" dirty="0">
                <a:effectLst/>
                <a:latin typeface="+mj-lt"/>
              </a:rPr>
              <a:t> minimal </a:t>
            </a:r>
            <a:r>
              <a:rPr lang="en-ID" sz="1000" b="0" dirty="0" err="1">
                <a:effectLst/>
                <a:latin typeface="+mj-lt"/>
              </a:rPr>
              <a:t>atau</a:t>
            </a:r>
            <a:r>
              <a:rPr lang="en-ID" sz="1000" b="0" dirty="0">
                <a:effectLst/>
                <a:latin typeface="+mj-lt"/>
              </a:rPr>
              <a:t> </a:t>
            </a:r>
            <a:r>
              <a:rPr lang="en-ID" sz="1000" b="0" dirty="0" err="1">
                <a:effectLst/>
                <a:latin typeface="+mj-lt"/>
              </a:rPr>
              <a:t>bahkan</a:t>
            </a:r>
            <a:r>
              <a:rPr lang="en-ID" sz="1000" b="0" dirty="0">
                <a:effectLst/>
                <a:latin typeface="+mj-lt"/>
              </a:rPr>
              <a:t> </a:t>
            </a:r>
            <a:r>
              <a:rPr lang="en-ID" sz="1000" b="0" dirty="0" err="1">
                <a:effectLst/>
                <a:latin typeface="+mj-lt"/>
              </a:rPr>
              <a:t>tidak</a:t>
            </a:r>
            <a:r>
              <a:rPr lang="en-ID" sz="1000" b="0" dirty="0">
                <a:effectLst/>
                <a:latin typeface="+mj-lt"/>
              </a:rPr>
              <a:t> </a:t>
            </a:r>
            <a:r>
              <a:rPr lang="en-ID" sz="1000" b="0" dirty="0" err="1">
                <a:effectLst/>
                <a:latin typeface="+mj-lt"/>
              </a:rPr>
              <a:t>memberikan</a:t>
            </a:r>
            <a:r>
              <a:rPr lang="en-ID" sz="1000" b="0" dirty="0">
                <a:effectLst/>
                <a:latin typeface="+mj-lt"/>
              </a:rPr>
              <a:t> </a:t>
            </a:r>
            <a:r>
              <a:rPr lang="en-ID" sz="1000" b="0" dirty="0" err="1">
                <a:effectLst/>
                <a:latin typeface="+mj-lt"/>
              </a:rPr>
              <a:t>diskon</a:t>
            </a:r>
            <a:r>
              <a:rPr lang="en-ID" sz="1000" b="0" dirty="0">
                <a:effectLst/>
                <a:latin typeface="+mj-lt"/>
              </a:rPr>
              <a:t>, </a:t>
            </a:r>
            <a:r>
              <a:rPr lang="en-ID" sz="1000" b="0" dirty="0" err="1">
                <a:effectLst/>
                <a:latin typeface="+mj-lt"/>
              </a:rPr>
              <a:t>tetapi</a:t>
            </a:r>
            <a:r>
              <a:rPr lang="en-ID" sz="1000" b="0" dirty="0">
                <a:effectLst/>
                <a:latin typeface="+mj-lt"/>
              </a:rPr>
              <a:t> </a:t>
            </a:r>
            <a:r>
              <a:rPr lang="en-ID" sz="1000" b="0" dirty="0" err="1">
                <a:effectLst/>
                <a:latin typeface="+mj-lt"/>
              </a:rPr>
              <a:t>tetap</a:t>
            </a:r>
            <a:r>
              <a:rPr lang="en-ID" sz="1000" b="0" dirty="0">
                <a:effectLst/>
                <a:latin typeface="+mj-lt"/>
              </a:rPr>
              <a:t> </a:t>
            </a:r>
            <a:r>
              <a:rPr lang="en-ID" sz="1000" b="0" dirty="0" err="1">
                <a:effectLst/>
                <a:latin typeface="+mj-lt"/>
              </a:rPr>
              <a:t>mencatat</a:t>
            </a:r>
            <a:r>
              <a:rPr lang="en-ID" sz="1000" b="0" dirty="0">
                <a:effectLst/>
                <a:latin typeface="+mj-lt"/>
              </a:rPr>
              <a:t> profit, yang </a:t>
            </a:r>
            <a:r>
              <a:rPr lang="en-ID" sz="1000" b="0" dirty="0" err="1">
                <a:effectLst/>
                <a:latin typeface="+mj-lt"/>
              </a:rPr>
              <a:t>menunjukkan</a:t>
            </a:r>
            <a:r>
              <a:rPr lang="en-ID" sz="1000" b="0" dirty="0">
                <a:effectLst/>
                <a:latin typeface="+mj-lt"/>
              </a:rPr>
              <a:t> </a:t>
            </a:r>
            <a:r>
              <a:rPr lang="en-ID" sz="1000" b="0" dirty="0" err="1">
                <a:effectLst/>
                <a:latin typeface="+mj-lt"/>
              </a:rPr>
              <a:t>bahwa</a:t>
            </a:r>
            <a:r>
              <a:rPr lang="en-ID" sz="1000" b="0" dirty="0">
                <a:effectLst/>
                <a:latin typeface="+mj-lt"/>
              </a:rPr>
              <a:t> </a:t>
            </a:r>
            <a:r>
              <a:rPr lang="en-ID" sz="1000" b="0" dirty="0" err="1">
                <a:effectLst/>
                <a:latin typeface="+mj-lt"/>
              </a:rPr>
              <a:t>diskon</a:t>
            </a:r>
            <a:r>
              <a:rPr lang="en-ID" sz="1000" b="0" dirty="0">
                <a:effectLst/>
                <a:latin typeface="+mj-lt"/>
              </a:rPr>
              <a:t> yang </a:t>
            </a:r>
            <a:r>
              <a:rPr lang="en-ID" sz="1000" b="0" dirty="0" err="1">
                <a:effectLst/>
                <a:latin typeface="+mj-lt"/>
              </a:rPr>
              <a:t>besar</a:t>
            </a:r>
            <a:r>
              <a:rPr lang="en-ID" sz="1000" b="0" dirty="0">
                <a:effectLst/>
                <a:latin typeface="+mj-lt"/>
              </a:rPr>
              <a:t> </a:t>
            </a:r>
            <a:r>
              <a:rPr lang="en-ID" sz="1000" b="0" dirty="0" err="1">
                <a:effectLst/>
                <a:latin typeface="+mj-lt"/>
              </a:rPr>
              <a:t>berpotensi</a:t>
            </a:r>
            <a:r>
              <a:rPr lang="en-ID" sz="1000" b="0" dirty="0">
                <a:effectLst/>
                <a:latin typeface="+mj-lt"/>
              </a:rPr>
              <a:t> </a:t>
            </a:r>
            <a:r>
              <a:rPr lang="en-ID" sz="1000" b="0" dirty="0" err="1">
                <a:effectLst/>
                <a:latin typeface="+mj-lt"/>
              </a:rPr>
              <a:t>menurunkan</a:t>
            </a:r>
            <a:r>
              <a:rPr lang="en-ID" sz="1000" b="0" dirty="0">
                <a:effectLst/>
                <a:latin typeface="+mj-lt"/>
              </a:rPr>
              <a:t> </a:t>
            </a:r>
            <a:r>
              <a:rPr lang="en-ID" sz="1000" b="0" dirty="0" err="1">
                <a:effectLst/>
                <a:latin typeface="+mj-lt"/>
              </a:rPr>
              <a:t>profitabilitas</a:t>
            </a:r>
            <a:r>
              <a:rPr lang="en-ID" sz="1000" b="0" dirty="0">
                <a:effectLst/>
                <a:latin typeface="+mj-lt"/>
              </a:rPr>
              <a:t>. Hal </a:t>
            </a:r>
            <a:r>
              <a:rPr lang="en-ID" sz="1000" b="0" dirty="0" err="1">
                <a:effectLst/>
                <a:latin typeface="+mj-lt"/>
              </a:rPr>
              <a:t>ini</a:t>
            </a:r>
            <a:r>
              <a:rPr lang="en-ID" sz="1000" b="0" dirty="0">
                <a:effectLst/>
                <a:latin typeface="+mj-lt"/>
              </a:rPr>
              <a:t> </a:t>
            </a:r>
            <a:r>
              <a:rPr lang="en-ID" sz="1000" b="0" dirty="0" err="1">
                <a:effectLst/>
                <a:latin typeface="+mj-lt"/>
              </a:rPr>
              <a:t>didukung</a:t>
            </a:r>
            <a:r>
              <a:rPr lang="en-ID" sz="1000" b="0" dirty="0">
                <a:effectLst/>
                <a:latin typeface="+mj-lt"/>
              </a:rPr>
              <a:t> oleh </a:t>
            </a:r>
            <a:r>
              <a:rPr lang="en-ID" sz="1000" b="0" dirty="0" err="1">
                <a:effectLst/>
                <a:latin typeface="+mj-lt"/>
              </a:rPr>
              <a:t>hubungan</a:t>
            </a:r>
            <a:r>
              <a:rPr lang="en-ID" sz="1000" b="0" dirty="0">
                <a:effectLst/>
                <a:latin typeface="+mj-lt"/>
              </a:rPr>
              <a:t> </a:t>
            </a:r>
            <a:r>
              <a:rPr lang="en-ID" sz="1000" b="0" dirty="0" err="1">
                <a:effectLst/>
                <a:latin typeface="+mj-lt"/>
              </a:rPr>
              <a:t>korelasi</a:t>
            </a:r>
            <a:r>
              <a:rPr lang="en-ID" sz="1000" b="0" dirty="0">
                <a:effectLst/>
                <a:latin typeface="+mj-lt"/>
              </a:rPr>
              <a:t> </a:t>
            </a:r>
            <a:r>
              <a:rPr lang="en-ID" sz="1000" b="0" dirty="0" err="1">
                <a:effectLst/>
                <a:latin typeface="+mj-lt"/>
              </a:rPr>
              <a:t>antara</a:t>
            </a:r>
            <a:r>
              <a:rPr lang="en-ID" sz="1000" b="0" dirty="0">
                <a:effectLst/>
                <a:latin typeface="+mj-lt"/>
              </a:rPr>
              <a:t> </a:t>
            </a:r>
            <a:r>
              <a:rPr lang="en-ID" sz="1000" b="0" dirty="0" err="1">
                <a:effectLst/>
                <a:latin typeface="+mj-lt"/>
              </a:rPr>
              <a:t>diskon</a:t>
            </a:r>
            <a:r>
              <a:rPr lang="en-ID" sz="1000" b="0" dirty="0">
                <a:effectLst/>
                <a:latin typeface="+mj-lt"/>
              </a:rPr>
              <a:t> dan profit </a:t>
            </a:r>
            <a:r>
              <a:rPr lang="en-ID" sz="1000" b="0" dirty="0" err="1">
                <a:effectLst/>
                <a:latin typeface="+mj-lt"/>
              </a:rPr>
              <a:t>dengan</a:t>
            </a:r>
            <a:r>
              <a:rPr lang="en-ID" sz="1000" b="0" dirty="0">
                <a:effectLst/>
                <a:latin typeface="+mj-lt"/>
              </a:rPr>
              <a:t> </a:t>
            </a:r>
            <a:r>
              <a:rPr lang="en-ID" sz="1000" b="0" dirty="0" err="1">
                <a:effectLst/>
                <a:latin typeface="+mj-lt"/>
              </a:rPr>
              <a:t>nilai</a:t>
            </a:r>
            <a:r>
              <a:rPr lang="en-ID" sz="1000" b="0" dirty="0">
                <a:effectLst/>
                <a:latin typeface="+mj-lt"/>
              </a:rPr>
              <a:t> </a:t>
            </a:r>
            <a:r>
              <a:rPr lang="en-ID" sz="1000" b="0" dirty="0" err="1">
                <a:effectLst/>
                <a:latin typeface="+mj-lt"/>
              </a:rPr>
              <a:t>korelasi</a:t>
            </a:r>
            <a:r>
              <a:rPr lang="en-ID" sz="1000" b="0" dirty="0">
                <a:effectLst/>
                <a:latin typeface="+mj-lt"/>
              </a:rPr>
              <a:t> </a:t>
            </a:r>
            <a:r>
              <a:rPr lang="en-ID" sz="1000" b="0" dirty="0" err="1">
                <a:effectLst/>
                <a:latin typeface="+mj-lt"/>
              </a:rPr>
              <a:t>sebesar</a:t>
            </a:r>
            <a:r>
              <a:rPr lang="en-ID" sz="1000" b="0" dirty="0">
                <a:effectLst/>
                <a:latin typeface="+mj-lt"/>
              </a:rPr>
              <a:t> -0.36, yang </a:t>
            </a:r>
            <a:r>
              <a:rPr lang="en-ID" sz="1000" b="0" dirty="0" err="1">
                <a:effectLst/>
                <a:latin typeface="+mj-lt"/>
              </a:rPr>
              <a:t>menunjukkan</a:t>
            </a:r>
            <a:r>
              <a:rPr lang="en-ID" sz="1000" b="0" dirty="0">
                <a:effectLst/>
                <a:latin typeface="+mj-lt"/>
              </a:rPr>
              <a:t> </a:t>
            </a:r>
            <a:r>
              <a:rPr lang="en-ID" sz="1000" b="0" dirty="0" err="1">
                <a:effectLst/>
                <a:latin typeface="+mj-lt"/>
              </a:rPr>
              <a:t>bahwa</a:t>
            </a:r>
            <a:r>
              <a:rPr lang="en-ID" sz="1000" b="0" dirty="0">
                <a:effectLst/>
                <a:latin typeface="+mj-lt"/>
              </a:rPr>
              <a:t> </a:t>
            </a:r>
            <a:r>
              <a:rPr lang="en-ID" sz="1000" b="0" dirty="0" err="1">
                <a:effectLst/>
                <a:latin typeface="+mj-lt"/>
              </a:rPr>
              <a:t>diskon</a:t>
            </a:r>
            <a:r>
              <a:rPr lang="en-ID" sz="1000" b="0" dirty="0">
                <a:effectLst/>
                <a:latin typeface="+mj-lt"/>
              </a:rPr>
              <a:t> </a:t>
            </a:r>
            <a:r>
              <a:rPr lang="en-ID" sz="1000" b="0" dirty="0" err="1">
                <a:effectLst/>
                <a:latin typeface="+mj-lt"/>
              </a:rPr>
              <a:t>memiliki</a:t>
            </a:r>
            <a:r>
              <a:rPr lang="en-ID" sz="1000" b="0" dirty="0">
                <a:effectLst/>
                <a:latin typeface="+mj-lt"/>
              </a:rPr>
              <a:t> </a:t>
            </a:r>
            <a:r>
              <a:rPr lang="en-ID" sz="1000" b="0" dirty="0" err="1">
                <a:effectLst/>
                <a:latin typeface="+mj-lt"/>
              </a:rPr>
              <a:t>pengaruh</a:t>
            </a:r>
            <a:r>
              <a:rPr lang="en-ID" sz="1000" b="0" dirty="0">
                <a:effectLst/>
                <a:latin typeface="+mj-lt"/>
              </a:rPr>
              <a:t> </a:t>
            </a:r>
            <a:r>
              <a:rPr lang="en-ID" sz="1000" b="0" dirty="0" err="1">
                <a:effectLst/>
                <a:latin typeface="+mj-lt"/>
              </a:rPr>
              <a:t>negatif</a:t>
            </a:r>
            <a:r>
              <a:rPr lang="en-ID" sz="1000" b="0" dirty="0">
                <a:effectLst/>
                <a:latin typeface="+mj-lt"/>
              </a:rPr>
              <a:t> </a:t>
            </a:r>
            <a:r>
              <a:rPr lang="en-ID" sz="1000" b="0" dirty="0" err="1">
                <a:effectLst/>
                <a:latin typeface="+mj-lt"/>
              </a:rPr>
              <a:t>signifikan</a:t>
            </a:r>
            <a:r>
              <a:rPr lang="en-ID" sz="1000" b="0" dirty="0">
                <a:effectLst/>
                <a:latin typeface="+mj-lt"/>
              </a:rPr>
              <a:t> </a:t>
            </a:r>
            <a:r>
              <a:rPr lang="en-ID" sz="1000" b="0" dirty="0" err="1">
                <a:effectLst/>
                <a:latin typeface="+mj-lt"/>
              </a:rPr>
              <a:t>terhadap</a:t>
            </a:r>
            <a:r>
              <a:rPr lang="en-ID" sz="1000" b="0" dirty="0">
                <a:effectLst/>
                <a:latin typeface="+mj-lt"/>
              </a:rPr>
              <a:t> profit. </a:t>
            </a:r>
            <a:r>
              <a:rPr lang="en-ID" sz="1000" b="0" dirty="0" err="1">
                <a:effectLst/>
                <a:latin typeface="+mj-lt"/>
              </a:rPr>
              <a:t>Dengan</a:t>
            </a:r>
            <a:r>
              <a:rPr lang="en-ID" sz="1000" b="0" dirty="0">
                <a:effectLst/>
                <a:latin typeface="+mj-lt"/>
              </a:rPr>
              <a:t> </a:t>
            </a:r>
            <a:r>
              <a:rPr lang="en-ID" sz="1000" b="0" dirty="0" err="1">
                <a:effectLst/>
                <a:latin typeface="+mj-lt"/>
              </a:rPr>
              <a:t>demikian</a:t>
            </a:r>
            <a:r>
              <a:rPr lang="en-ID" sz="1000" b="0" dirty="0">
                <a:effectLst/>
                <a:latin typeface="+mj-lt"/>
              </a:rPr>
              <a:t>, </a:t>
            </a:r>
            <a:r>
              <a:rPr lang="en-ID" sz="1000" b="0" dirty="0" err="1">
                <a:effectLst/>
                <a:latin typeface="+mj-lt"/>
              </a:rPr>
              <a:t>dapat</a:t>
            </a:r>
            <a:r>
              <a:rPr lang="en-ID" sz="1000" b="0" dirty="0">
                <a:effectLst/>
                <a:latin typeface="+mj-lt"/>
              </a:rPr>
              <a:t> </a:t>
            </a:r>
            <a:r>
              <a:rPr lang="en-ID" sz="1000" b="0" dirty="0" err="1">
                <a:effectLst/>
                <a:latin typeface="+mj-lt"/>
              </a:rPr>
              <a:t>disimpulkan</a:t>
            </a:r>
            <a:r>
              <a:rPr lang="en-ID" sz="1000" b="0" dirty="0">
                <a:effectLst/>
                <a:latin typeface="+mj-lt"/>
              </a:rPr>
              <a:t> </a:t>
            </a:r>
            <a:r>
              <a:rPr lang="en-ID" sz="1000" b="0" dirty="0" err="1">
                <a:effectLst/>
                <a:latin typeface="+mj-lt"/>
              </a:rPr>
              <a:t>bahwa</a:t>
            </a:r>
            <a:r>
              <a:rPr lang="en-ID" sz="1000" b="0" dirty="0">
                <a:effectLst/>
                <a:latin typeface="+mj-lt"/>
              </a:rPr>
              <a:t> </a:t>
            </a:r>
            <a:r>
              <a:rPr lang="en-ID" sz="1000" b="0" dirty="0" err="1">
                <a:effectLst/>
                <a:latin typeface="+mj-lt"/>
              </a:rPr>
              <a:t>semakin</a:t>
            </a:r>
            <a:r>
              <a:rPr lang="en-ID" sz="1000" b="0" dirty="0">
                <a:effectLst/>
                <a:latin typeface="+mj-lt"/>
              </a:rPr>
              <a:t> </a:t>
            </a:r>
            <a:r>
              <a:rPr lang="en-ID" sz="1000" b="0" dirty="0" err="1">
                <a:effectLst/>
                <a:latin typeface="+mj-lt"/>
              </a:rPr>
              <a:t>besar</a:t>
            </a:r>
            <a:r>
              <a:rPr lang="en-ID" sz="1000" b="0" dirty="0">
                <a:effectLst/>
                <a:latin typeface="+mj-lt"/>
              </a:rPr>
              <a:t> </a:t>
            </a:r>
            <a:r>
              <a:rPr lang="en-ID" sz="1000" b="0" dirty="0" err="1">
                <a:effectLst/>
                <a:latin typeface="+mj-lt"/>
              </a:rPr>
              <a:t>diskon</a:t>
            </a:r>
            <a:r>
              <a:rPr lang="en-ID" sz="1000" b="0" dirty="0">
                <a:effectLst/>
                <a:latin typeface="+mj-lt"/>
              </a:rPr>
              <a:t> yang </a:t>
            </a:r>
            <a:r>
              <a:rPr lang="en-ID" sz="1000" b="0" dirty="0" err="1">
                <a:effectLst/>
                <a:latin typeface="+mj-lt"/>
              </a:rPr>
              <a:t>diberikan</a:t>
            </a:r>
            <a:r>
              <a:rPr lang="en-ID" sz="1000" b="0" dirty="0">
                <a:effectLst/>
                <a:latin typeface="+mj-lt"/>
              </a:rPr>
              <a:t>, </a:t>
            </a:r>
            <a:r>
              <a:rPr lang="en-ID" sz="1000" b="0" dirty="0" err="1">
                <a:effectLst/>
                <a:latin typeface="+mj-lt"/>
              </a:rPr>
              <a:t>semakin</a:t>
            </a:r>
            <a:r>
              <a:rPr lang="en-ID" sz="1000" b="0" dirty="0">
                <a:effectLst/>
                <a:latin typeface="+mj-lt"/>
              </a:rPr>
              <a:t> </a:t>
            </a:r>
            <a:r>
              <a:rPr lang="en-ID" sz="1000" b="0" dirty="0" err="1">
                <a:effectLst/>
                <a:latin typeface="+mj-lt"/>
              </a:rPr>
              <a:t>besar</a:t>
            </a:r>
            <a:r>
              <a:rPr lang="en-ID" sz="1000" b="0" dirty="0">
                <a:effectLst/>
                <a:latin typeface="+mj-lt"/>
              </a:rPr>
              <a:t> pula </a:t>
            </a:r>
            <a:r>
              <a:rPr lang="en-ID" sz="1000" b="0" dirty="0" err="1">
                <a:effectLst/>
                <a:latin typeface="+mj-lt"/>
              </a:rPr>
              <a:t>potensi</a:t>
            </a:r>
            <a:r>
              <a:rPr lang="en-ID" sz="1000" b="0" dirty="0">
                <a:effectLst/>
                <a:latin typeface="+mj-lt"/>
              </a:rPr>
              <a:t> </a:t>
            </a:r>
            <a:r>
              <a:rPr lang="en-ID" sz="1000" b="0" dirty="0" err="1">
                <a:effectLst/>
                <a:latin typeface="+mj-lt"/>
              </a:rPr>
              <a:t>kerugian</a:t>
            </a:r>
            <a:r>
              <a:rPr lang="en-ID" sz="1000" b="0" dirty="0">
                <a:effectLst/>
                <a:latin typeface="+mj-lt"/>
              </a:rPr>
              <a:t> yang </a:t>
            </a:r>
            <a:r>
              <a:rPr lang="en-ID" sz="1000" b="0" dirty="0" err="1">
                <a:effectLst/>
                <a:latin typeface="+mj-lt"/>
              </a:rPr>
              <a:t>mungkin</a:t>
            </a:r>
            <a:r>
              <a:rPr lang="en-ID" sz="1000" b="0" dirty="0">
                <a:effectLst/>
                <a:latin typeface="+mj-lt"/>
              </a:rPr>
              <a:t> </a:t>
            </a:r>
            <a:r>
              <a:rPr lang="en-ID" sz="1000" b="0" dirty="0" err="1">
                <a:effectLst/>
                <a:latin typeface="+mj-lt"/>
              </a:rPr>
              <a:t>terjadi</a:t>
            </a:r>
            <a:r>
              <a:rPr lang="en-ID" sz="1000" b="0" dirty="0">
                <a:effectLst/>
                <a:latin typeface="+mj-lt"/>
              </a:rPr>
              <a:t>.</a:t>
            </a:r>
          </a:p>
          <a:p>
            <a:pPr algn="just"/>
            <a:endParaRPr lang="en-ID" sz="1000" b="0" dirty="0">
              <a:latin typeface="+mj-lt"/>
            </a:endParaRPr>
          </a:p>
          <a:p>
            <a:pPr algn="just"/>
            <a:r>
              <a:rPr lang="en-ID" sz="1050" b="0" dirty="0" err="1">
                <a:effectLst/>
                <a:latin typeface="+mj-lt"/>
              </a:rPr>
              <a:t>Perbedaan</a:t>
            </a:r>
            <a:r>
              <a:rPr lang="en-ID" sz="1050" b="0" dirty="0">
                <a:effectLst/>
                <a:latin typeface="+mj-lt"/>
              </a:rPr>
              <a:t> </a:t>
            </a:r>
            <a:r>
              <a:rPr lang="en-ID" sz="1050" b="0" dirty="0" err="1">
                <a:effectLst/>
                <a:latin typeface="+mj-lt"/>
              </a:rPr>
              <a:t>signifikan</a:t>
            </a:r>
            <a:r>
              <a:rPr lang="en-ID" sz="1050" b="0" dirty="0">
                <a:effectLst/>
                <a:latin typeface="+mj-lt"/>
              </a:rPr>
              <a:t> </a:t>
            </a:r>
            <a:r>
              <a:rPr lang="en-ID" sz="1050" b="0" dirty="0" err="1">
                <a:effectLst/>
                <a:latin typeface="+mj-lt"/>
              </a:rPr>
              <a:t>ini</a:t>
            </a:r>
            <a:r>
              <a:rPr lang="en-ID" sz="1050" b="0" dirty="0">
                <a:effectLst/>
                <a:latin typeface="+mj-lt"/>
              </a:rPr>
              <a:t> </a:t>
            </a:r>
            <a:r>
              <a:rPr lang="en-ID" sz="1050" b="0" dirty="0" err="1">
                <a:effectLst/>
                <a:latin typeface="+mj-lt"/>
              </a:rPr>
              <a:t>mengindikasikan</a:t>
            </a:r>
            <a:r>
              <a:rPr lang="en-ID" sz="1050" b="0" dirty="0">
                <a:effectLst/>
                <a:latin typeface="+mj-lt"/>
              </a:rPr>
              <a:t> </a:t>
            </a:r>
            <a:r>
              <a:rPr lang="en-ID" sz="1050" b="0" dirty="0" err="1">
                <a:effectLst/>
                <a:latin typeface="+mj-lt"/>
              </a:rPr>
              <a:t>bahwa</a:t>
            </a:r>
            <a:r>
              <a:rPr lang="en-ID" sz="1050" b="0" dirty="0">
                <a:effectLst/>
                <a:latin typeface="+mj-lt"/>
              </a:rPr>
              <a:t> strategi </a:t>
            </a:r>
            <a:r>
              <a:rPr lang="en-ID" sz="1050" b="0" dirty="0" err="1">
                <a:effectLst/>
                <a:latin typeface="+mj-lt"/>
              </a:rPr>
              <a:t>penetapan</a:t>
            </a:r>
            <a:r>
              <a:rPr lang="en-ID" sz="1050" b="0" dirty="0">
                <a:effectLst/>
                <a:latin typeface="+mj-lt"/>
              </a:rPr>
              <a:t> </a:t>
            </a:r>
            <a:r>
              <a:rPr lang="en-ID" sz="1050" b="0" dirty="0" err="1">
                <a:effectLst/>
                <a:latin typeface="+mj-lt"/>
              </a:rPr>
              <a:t>diskon</a:t>
            </a:r>
            <a:r>
              <a:rPr lang="en-ID" sz="1050" b="0" dirty="0">
                <a:effectLst/>
                <a:latin typeface="+mj-lt"/>
              </a:rPr>
              <a:t> di negara-negara yang </a:t>
            </a:r>
            <a:r>
              <a:rPr lang="en-ID" sz="1050" b="0" dirty="0" err="1">
                <a:effectLst/>
                <a:latin typeface="+mj-lt"/>
              </a:rPr>
              <a:t>mencatatkan</a:t>
            </a:r>
            <a:r>
              <a:rPr lang="en-ID" sz="1050" b="0" dirty="0">
                <a:effectLst/>
                <a:latin typeface="+mj-lt"/>
              </a:rPr>
              <a:t> profit </a:t>
            </a:r>
            <a:r>
              <a:rPr lang="en-ID" sz="1050" b="0" dirty="0" err="1">
                <a:effectLst/>
                <a:latin typeface="+mj-lt"/>
              </a:rPr>
              <a:t>sangat</a:t>
            </a:r>
            <a:r>
              <a:rPr lang="en-ID" sz="1050" b="0" dirty="0">
                <a:effectLst/>
                <a:latin typeface="+mj-lt"/>
              </a:rPr>
              <a:t> </a:t>
            </a:r>
            <a:r>
              <a:rPr lang="en-ID" sz="1050" b="0" dirty="0" err="1">
                <a:effectLst/>
                <a:latin typeface="+mj-lt"/>
              </a:rPr>
              <a:t>berbeda</a:t>
            </a:r>
            <a:r>
              <a:rPr lang="en-ID" sz="1050" b="0" dirty="0">
                <a:effectLst/>
                <a:latin typeface="+mj-lt"/>
              </a:rPr>
              <a:t> </a:t>
            </a:r>
            <a:r>
              <a:rPr lang="en-ID" sz="1050" b="0" dirty="0" err="1">
                <a:effectLst/>
                <a:latin typeface="+mj-lt"/>
              </a:rPr>
              <a:t>dengan</a:t>
            </a:r>
            <a:r>
              <a:rPr lang="en-ID" sz="1050" b="0" dirty="0">
                <a:effectLst/>
                <a:latin typeface="+mj-lt"/>
              </a:rPr>
              <a:t> negara-negara yang </a:t>
            </a:r>
            <a:r>
              <a:rPr lang="en-ID" sz="1050" b="0" dirty="0" err="1">
                <a:effectLst/>
                <a:latin typeface="+mj-lt"/>
              </a:rPr>
              <a:t>mengalami</a:t>
            </a:r>
            <a:r>
              <a:rPr lang="en-ID" sz="1050" b="0" dirty="0">
                <a:effectLst/>
                <a:latin typeface="+mj-lt"/>
              </a:rPr>
              <a:t> </a:t>
            </a:r>
            <a:r>
              <a:rPr lang="en-ID" sz="1050" b="0" dirty="0" err="1">
                <a:effectLst/>
                <a:latin typeface="+mj-lt"/>
              </a:rPr>
              <a:t>kerugian</a:t>
            </a:r>
            <a:r>
              <a:rPr lang="en-ID" sz="1050" b="0" dirty="0">
                <a:effectLst/>
                <a:latin typeface="+mj-lt"/>
              </a:rPr>
              <a:t>. </a:t>
            </a:r>
            <a:r>
              <a:rPr lang="en-ID" sz="1050" b="0" dirty="0" err="1">
                <a:effectLst/>
                <a:latin typeface="+mj-lt"/>
              </a:rPr>
              <a:t>Diskon</a:t>
            </a:r>
            <a:r>
              <a:rPr lang="en-ID" sz="1050" b="0" dirty="0">
                <a:effectLst/>
                <a:latin typeface="+mj-lt"/>
              </a:rPr>
              <a:t> yang </a:t>
            </a:r>
            <a:r>
              <a:rPr lang="en-ID" sz="1050" b="0" dirty="0" err="1">
                <a:effectLst/>
                <a:latin typeface="+mj-lt"/>
              </a:rPr>
              <a:t>lebih</a:t>
            </a:r>
            <a:r>
              <a:rPr lang="en-ID" sz="1050" b="0" dirty="0">
                <a:effectLst/>
                <a:latin typeface="+mj-lt"/>
              </a:rPr>
              <a:t> </a:t>
            </a:r>
            <a:r>
              <a:rPr lang="en-ID" sz="1050" b="0" dirty="0" err="1">
                <a:effectLst/>
                <a:latin typeface="+mj-lt"/>
              </a:rPr>
              <a:t>besar</a:t>
            </a:r>
            <a:r>
              <a:rPr lang="en-ID" sz="1050" b="0" dirty="0">
                <a:effectLst/>
                <a:latin typeface="+mj-lt"/>
              </a:rPr>
              <a:t> </a:t>
            </a:r>
            <a:r>
              <a:rPr lang="en-ID" sz="1050" b="0" dirty="0" err="1">
                <a:effectLst/>
                <a:latin typeface="+mj-lt"/>
              </a:rPr>
              <a:t>tampaknya</a:t>
            </a:r>
            <a:r>
              <a:rPr lang="en-ID" sz="1050" b="0" dirty="0">
                <a:effectLst/>
                <a:latin typeface="+mj-lt"/>
              </a:rPr>
              <a:t> </a:t>
            </a:r>
            <a:r>
              <a:rPr lang="en-ID" sz="1050" b="0" dirty="0" err="1">
                <a:effectLst/>
                <a:latin typeface="+mj-lt"/>
              </a:rPr>
              <a:t>berkontribusi</a:t>
            </a:r>
            <a:r>
              <a:rPr lang="en-ID" sz="1050" b="0" dirty="0">
                <a:effectLst/>
                <a:latin typeface="+mj-lt"/>
              </a:rPr>
              <a:t> </a:t>
            </a:r>
            <a:r>
              <a:rPr lang="en-ID" sz="1050" b="0" dirty="0" err="1">
                <a:effectLst/>
                <a:latin typeface="+mj-lt"/>
              </a:rPr>
              <a:t>terhadap</a:t>
            </a:r>
            <a:r>
              <a:rPr lang="en-ID" sz="1050" b="0" dirty="0">
                <a:effectLst/>
                <a:latin typeface="+mj-lt"/>
              </a:rPr>
              <a:t> </a:t>
            </a:r>
            <a:r>
              <a:rPr lang="en-ID" sz="1050" b="0" dirty="0" err="1">
                <a:effectLst/>
                <a:latin typeface="+mj-lt"/>
              </a:rPr>
              <a:t>kerugian</a:t>
            </a:r>
            <a:r>
              <a:rPr lang="en-ID" sz="1050" b="0" dirty="0">
                <a:effectLst/>
                <a:latin typeface="+mj-lt"/>
              </a:rPr>
              <a:t>, </a:t>
            </a:r>
            <a:r>
              <a:rPr lang="en-ID" sz="1050" b="0" dirty="0" err="1">
                <a:effectLst/>
                <a:latin typeface="+mj-lt"/>
              </a:rPr>
              <a:t>sementara</a:t>
            </a:r>
            <a:r>
              <a:rPr lang="en-ID" sz="1050" b="0" dirty="0">
                <a:effectLst/>
                <a:latin typeface="+mj-lt"/>
              </a:rPr>
              <a:t> </a:t>
            </a:r>
            <a:r>
              <a:rPr lang="en-ID" sz="1050" b="0" dirty="0" err="1">
                <a:effectLst/>
                <a:latin typeface="+mj-lt"/>
              </a:rPr>
              <a:t>diskon</a:t>
            </a:r>
            <a:r>
              <a:rPr lang="en-ID" sz="1050" b="0" dirty="0">
                <a:effectLst/>
                <a:latin typeface="+mj-lt"/>
              </a:rPr>
              <a:t> yang </a:t>
            </a:r>
            <a:r>
              <a:rPr lang="en-ID" sz="1050" b="0" dirty="0" err="1">
                <a:effectLst/>
                <a:latin typeface="+mj-lt"/>
              </a:rPr>
              <a:t>lebih</a:t>
            </a:r>
            <a:r>
              <a:rPr lang="en-ID" sz="1050" b="0" dirty="0">
                <a:effectLst/>
                <a:latin typeface="+mj-lt"/>
              </a:rPr>
              <a:t> </a:t>
            </a:r>
            <a:r>
              <a:rPr lang="en-ID" sz="1050" b="0" dirty="0" err="1">
                <a:effectLst/>
                <a:latin typeface="+mj-lt"/>
              </a:rPr>
              <a:t>terukur</a:t>
            </a:r>
            <a:r>
              <a:rPr lang="en-ID" sz="1050" b="0" dirty="0">
                <a:effectLst/>
                <a:latin typeface="+mj-lt"/>
              </a:rPr>
              <a:t> </a:t>
            </a:r>
            <a:r>
              <a:rPr lang="en-ID" sz="1050" b="0" dirty="0" err="1">
                <a:effectLst/>
                <a:latin typeface="+mj-lt"/>
              </a:rPr>
              <a:t>cenderung</a:t>
            </a:r>
            <a:r>
              <a:rPr lang="en-ID" sz="1050" b="0" dirty="0">
                <a:effectLst/>
                <a:latin typeface="+mj-lt"/>
              </a:rPr>
              <a:t> </a:t>
            </a:r>
            <a:r>
              <a:rPr lang="en-ID" sz="1050" b="0" dirty="0" err="1">
                <a:effectLst/>
                <a:latin typeface="+mj-lt"/>
              </a:rPr>
              <a:t>mendukung</a:t>
            </a:r>
            <a:r>
              <a:rPr lang="en-ID" sz="1050" b="0" dirty="0">
                <a:effectLst/>
                <a:latin typeface="+mj-lt"/>
              </a:rPr>
              <a:t> </a:t>
            </a:r>
            <a:r>
              <a:rPr lang="en-ID" sz="1050" b="0" dirty="0" err="1">
                <a:effectLst/>
                <a:latin typeface="+mj-lt"/>
              </a:rPr>
              <a:t>profitabilitas</a:t>
            </a:r>
            <a:r>
              <a:rPr lang="en-ID" sz="1050" b="0" dirty="0">
                <a:effectLst/>
                <a:latin typeface="+mj-lt"/>
              </a:rPr>
              <a:t>. Oleh </a:t>
            </a:r>
            <a:r>
              <a:rPr lang="en-ID" sz="1050" b="0" dirty="0" err="1">
                <a:effectLst/>
                <a:latin typeface="+mj-lt"/>
              </a:rPr>
              <a:t>karena</a:t>
            </a:r>
            <a:r>
              <a:rPr lang="en-ID" sz="1050" b="0" dirty="0">
                <a:effectLst/>
                <a:latin typeface="+mj-lt"/>
              </a:rPr>
              <a:t> </a:t>
            </a:r>
            <a:r>
              <a:rPr lang="en-ID" sz="1050" b="0" dirty="0" err="1">
                <a:effectLst/>
                <a:latin typeface="+mj-lt"/>
              </a:rPr>
              <a:t>itu</a:t>
            </a:r>
            <a:r>
              <a:rPr lang="en-ID" sz="1050" b="0" dirty="0">
                <a:effectLst/>
                <a:latin typeface="+mj-lt"/>
              </a:rPr>
              <a:t>, </a:t>
            </a:r>
            <a:r>
              <a:rPr lang="en-ID" sz="1050" b="0" dirty="0" err="1">
                <a:effectLst/>
                <a:latin typeface="+mj-lt"/>
              </a:rPr>
              <a:t>diperlukan</a:t>
            </a:r>
            <a:r>
              <a:rPr lang="en-ID" sz="1050" b="0" dirty="0">
                <a:effectLst/>
                <a:latin typeface="+mj-lt"/>
              </a:rPr>
              <a:t> </a:t>
            </a:r>
            <a:r>
              <a:rPr lang="en-ID" sz="1050" b="0" dirty="0" err="1">
                <a:effectLst/>
                <a:latin typeface="+mj-lt"/>
              </a:rPr>
              <a:t>analisis</a:t>
            </a:r>
            <a:r>
              <a:rPr lang="en-ID" sz="1050" b="0" dirty="0">
                <a:effectLst/>
                <a:latin typeface="+mj-lt"/>
              </a:rPr>
              <a:t> </a:t>
            </a:r>
            <a:r>
              <a:rPr lang="en-ID" sz="1050" b="0" dirty="0" err="1">
                <a:effectLst/>
                <a:latin typeface="+mj-lt"/>
              </a:rPr>
              <a:t>lebih</a:t>
            </a:r>
            <a:r>
              <a:rPr lang="en-ID" sz="1050" b="0" dirty="0">
                <a:effectLst/>
                <a:latin typeface="+mj-lt"/>
              </a:rPr>
              <a:t> </a:t>
            </a:r>
            <a:r>
              <a:rPr lang="en-ID" sz="1050" b="0" dirty="0" err="1">
                <a:effectLst/>
                <a:latin typeface="+mj-lt"/>
              </a:rPr>
              <a:t>lanjut</a:t>
            </a:r>
            <a:r>
              <a:rPr lang="en-ID" sz="1050" b="0" dirty="0">
                <a:effectLst/>
                <a:latin typeface="+mj-lt"/>
              </a:rPr>
              <a:t> </a:t>
            </a:r>
            <a:r>
              <a:rPr lang="en-ID" sz="1050" b="0" dirty="0" err="1">
                <a:effectLst/>
                <a:latin typeface="+mj-lt"/>
              </a:rPr>
              <a:t>untuk</a:t>
            </a:r>
            <a:r>
              <a:rPr lang="en-ID" sz="1050" b="0" dirty="0">
                <a:effectLst/>
                <a:latin typeface="+mj-lt"/>
              </a:rPr>
              <a:t> </a:t>
            </a:r>
            <a:r>
              <a:rPr lang="en-ID" sz="1050" b="0" dirty="0" err="1">
                <a:effectLst/>
                <a:latin typeface="+mj-lt"/>
              </a:rPr>
              <a:t>memahami</a:t>
            </a:r>
            <a:r>
              <a:rPr lang="en-ID" sz="1050" b="0" dirty="0">
                <a:effectLst/>
                <a:latin typeface="+mj-lt"/>
              </a:rPr>
              <a:t> </a:t>
            </a:r>
            <a:r>
              <a:rPr lang="en-ID" sz="1050" b="0" dirty="0" err="1">
                <a:effectLst/>
                <a:latin typeface="+mj-lt"/>
              </a:rPr>
              <a:t>secara</a:t>
            </a:r>
            <a:r>
              <a:rPr lang="en-ID" sz="1050" b="0" dirty="0">
                <a:effectLst/>
                <a:latin typeface="+mj-lt"/>
              </a:rPr>
              <a:t> </a:t>
            </a:r>
            <a:r>
              <a:rPr lang="en-ID" sz="1050" b="0" dirty="0" err="1">
                <a:effectLst/>
                <a:latin typeface="+mj-lt"/>
              </a:rPr>
              <a:t>mendalam</a:t>
            </a:r>
            <a:r>
              <a:rPr lang="en-ID" sz="1050" b="0" dirty="0">
                <a:effectLst/>
                <a:latin typeface="+mj-lt"/>
              </a:rPr>
              <a:t> </a:t>
            </a:r>
            <a:r>
              <a:rPr lang="en-ID" sz="1050" b="0" dirty="0" err="1">
                <a:effectLst/>
                <a:latin typeface="+mj-lt"/>
              </a:rPr>
              <a:t>faktor-faktor</a:t>
            </a:r>
            <a:r>
              <a:rPr lang="en-ID" sz="1050" b="0" dirty="0">
                <a:effectLst/>
                <a:latin typeface="+mj-lt"/>
              </a:rPr>
              <a:t> yang </a:t>
            </a:r>
            <a:r>
              <a:rPr lang="en-ID" sz="1050" b="0" dirty="0" err="1">
                <a:effectLst/>
                <a:latin typeface="+mj-lt"/>
              </a:rPr>
              <a:t>menyebabkan</a:t>
            </a:r>
            <a:r>
              <a:rPr lang="en-ID" sz="1050" b="0" dirty="0">
                <a:effectLst/>
                <a:latin typeface="+mj-lt"/>
              </a:rPr>
              <a:t> </a:t>
            </a:r>
            <a:r>
              <a:rPr lang="en-ID" sz="1050" b="0" dirty="0" err="1">
                <a:effectLst/>
                <a:latin typeface="+mj-lt"/>
              </a:rPr>
              <a:t>perbedaan</a:t>
            </a:r>
            <a:r>
              <a:rPr lang="en-ID" sz="1050" b="0" dirty="0">
                <a:effectLst/>
                <a:latin typeface="+mj-lt"/>
              </a:rPr>
              <a:t> </a:t>
            </a:r>
            <a:r>
              <a:rPr lang="en-ID" sz="1050" b="0" dirty="0" err="1">
                <a:effectLst/>
                <a:latin typeface="+mj-lt"/>
              </a:rPr>
              <a:t>ini</a:t>
            </a:r>
            <a:r>
              <a:rPr lang="en-ID" sz="1050" b="0" dirty="0">
                <a:effectLst/>
                <a:latin typeface="+mj-lt"/>
              </a:rPr>
              <a:t>, </a:t>
            </a:r>
            <a:r>
              <a:rPr lang="en-ID" sz="1050" b="0" dirty="0" err="1">
                <a:effectLst/>
                <a:latin typeface="+mj-lt"/>
              </a:rPr>
              <a:t>sehingga</a:t>
            </a:r>
            <a:r>
              <a:rPr lang="en-ID" sz="1050" b="0" dirty="0">
                <a:effectLst/>
                <a:latin typeface="+mj-lt"/>
              </a:rPr>
              <a:t> </a:t>
            </a:r>
            <a:r>
              <a:rPr lang="en-ID" sz="1050" b="0" dirty="0" err="1">
                <a:effectLst/>
                <a:latin typeface="+mj-lt"/>
              </a:rPr>
              <a:t>perusahaan</a:t>
            </a:r>
            <a:r>
              <a:rPr lang="en-ID" sz="1050" b="0" dirty="0">
                <a:effectLst/>
                <a:latin typeface="+mj-lt"/>
              </a:rPr>
              <a:t> </a:t>
            </a:r>
            <a:r>
              <a:rPr lang="en-ID" sz="1050" b="0" dirty="0" err="1">
                <a:effectLst/>
                <a:latin typeface="+mj-lt"/>
              </a:rPr>
              <a:t>dapat</a:t>
            </a:r>
            <a:r>
              <a:rPr lang="en-ID" sz="1050" b="0" dirty="0">
                <a:effectLst/>
                <a:latin typeface="+mj-lt"/>
              </a:rPr>
              <a:t> </a:t>
            </a:r>
            <a:r>
              <a:rPr lang="en-ID" sz="1050" b="0" dirty="0" err="1">
                <a:effectLst/>
                <a:latin typeface="+mj-lt"/>
              </a:rPr>
              <a:t>merumuskan</a:t>
            </a:r>
            <a:r>
              <a:rPr lang="en-ID" sz="1050" b="0" dirty="0">
                <a:effectLst/>
                <a:latin typeface="+mj-lt"/>
              </a:rPr>
              <a:t> strategi </a:t>
            </a:r>
            <a:r>
              <a:rPr lang="en-ID" sz="1050" b="0" dirty="0" err="1">
                <a:effectLst/>
                <a:latin typeface="+mj-lt"/>
              </a:rPr>
              <a:t>penetapan</a:t>
            </a:r>
            <a:r>
              <a:rPr lang="en-ID" sz="1050" b="0" dirty="0">
                <a:effectLst/>
                <a:latin typeface="+mj-lt"/>
              </a:rPr>
              <a:t> </a:t>
            </a:r>
            <a:r>
              <a:rPr lang="en-ID" sz="1050" b="0" dirty="0" err="1">
                <a:effectLst/>
                <a:latin typeface="+mj-lt"/>
              </a:rPr>
              <a:t>diskon</a:t>
            </a:r>
            <a:r>
              <a:rPr lang="en-ID" sz="1050" b="0" dirty="0">
                <a:effectLst/>
                <a:latin typeface="+mj-lt"/>
              </a:rPr>
              <a:t> yang </a:t>
            </a:r>
            <a:r>
              <a:rPr lang="en-ID" sz="1050" b="0" dirty="0" err="1">
                <a:effectLst/>
                <a:latin typeface="+mj-lt"/>
              </a:rPr>
              <a:t>lebih</a:t>
            </a:r>
            <a:r>
              <a:rPr lang="en-ID" sz="1050" b="0" dirty="0">
                <a:effectLst/>
                <a:latin typeface="+mj-lt"/>
              </a:rPr>
              <a:t> </a:t>
            </a:r>
            <a:r>
              <a:rPr lang="en-ID" sz="1050" b="0" dirty="0" err="1">
                <a:effectLst/>
                <a:latin typeface="+mj-lt"/>
              </a:rPr>
              <a:t>efektif</a:t>
            </a:r>
            <a:r>
              <a:rPr lang="en-ID" sz="1050" b="0" dirty="0">
                <a:effectLst/>
                <a:latin typeface="+mj-lt"/>
              </a:rPr>
              <a:t>. </a:t>
            </a:r>
            <a:r>
              <a:rPr lang="en-ID" sz="1050" b="0" dirty="0" err="1">
                <a:effectLst/>
                <a:latin typeface="+mj-lt"/>
              </a:rPr>
              <a:t>Dengan</a:t>
            </a:r>
            <a:r>
              <a:rPr lang="en-ID" sz="1050" b="0" dirty="0">
                <a:effectLst/>
                <a:latin typeface="+mj-lt"/>
              </a:rPr>
              <a:t> </a:t>
            </a:r>
            <a:r>
              <a:rPr lang="en-ID" sz="1050" b="0" dirty="0" err="1">
                <a:effectLst/>
                <a:latin typeface="+mj-lt"/>
              </a:rPr>
              <a:t>mengoptimalkan</a:t>
            </a:r>
            <a:r>
              <a:rPr lang="en-ID" sz="1050" b="0" dirty="0">
                <a:effectLst/>
                <a:latin typeface="+mj-lt"/>
              </a:rPr>
              <a:t> strategi </a:t>
            </a:r>
            <a:r>
              <a:rPr lang="en-ID" sz="1050" b="0" dirty="0" err="1">
                <a:effectLst/>
                <a:latin typeface="+mj-lt"/>
              </a:rPr>
              <a:t>diskon</a:t>
            </a:r>
            <a:r>
              <a:rPr lang="en-ID" sz="1050" b="0" dirty="0">
                <a:effectLst/>
                <a:latin typeface="+mj-lt"/>
              </a:rPr>
              <a:t>, </a:t>
            </a:r>
            <a:r>
              <a:rPr lang="en-ID" sz="1050" b="0" dirty="0" err="1">
                <a:effectLst/>
                <a:latin typeface="+mj-lt"/>
              </a:rPr>
              <a:t>perusahaan</a:t>
            </a:r>
            <a:r>
              <a:rPr lang="en-ID" sz="1050" b="0" dirty="0">
                <a:effectLst/>
                <a:latin typeface="+mj-lt"/>
              </a:rPr>
              <a:t> </a:t>
            </a:r>
            <a:r>
              <a:rPr lang="en-ID" sz="1050" b="0" dirty="0" err="1">
                <a:effectLst/>
                <a:latin typeface="+mj-lt"/>
              </a:rPr>
              <a:t>dapat</a:t>
            </a:r>
            <a:r>
              <a:rPr lang="en-ID" sz="1050" b="0" dirty="0">
                <a:effectLst/>
                <a:latin typeface="+mj-lt"/>
              </a:rPr>
              <a:t> </a:t>
            </a:r>
            <a:r>
              <a:rPr lang="en-ID" sz="1050" b="0" dirty="0" err="1">
                <a:effectLst/>
                <a:latin typeface="+mj-lt"/>
              </a:rPr>
              <a:t>meningkatkan</a:t>
            </a:r>
            <a:r>
              <a:rPr lang="en-ID" sz="1050" b="0" dirty="0">
                <a:effectLst/>
                <a:latin typeface="+mj-lt"/>
              </a:rPr>
              <a:t> </a:t>
            </a:r>
            <a:r>
              <a:rPr lang="en-ID" sz="1050" b="0" dirty="0" err="1">
                <a:effectLst/>
                <a:latin typeface="+mj-lt"/>
              </a:rPr>
              <a:t>profitabilitas</a:t>
            </a:r>
            <a:r>
              <a:rPr lang="en-ID" sz="1050" b="0" dirty="0">
                <a:effectLst/>
                <a:latin typeface="+mj-lt"/>
              </a:rPr>
              <a:t> dan </a:t>
            </a:r>
            <a:r>
              <a:rPr lang="en-ID" sz="1050" b="0" dirty="0" err="1">
                <a:effectLst/>
                <a:latin typeface="+mj-lt"/>
              </a:rPr>
              <a:t>meminimalkan</a:t>
            </a:r>
            <a:r>
              <a:rPr lang="en-ID" sz="1050" b="0" dirty="0">
                <a:effectLst/>
                <a:latin typeface="+mj-lt"/>
              </a:rPr>
              <a:t> </a:t>
            </a:r>
            <a:r>
              <a:rPr lang="en-ID" sz="1050" b="0" dirty="0" err="1">
                <a:effectLst/>
                <a:latin typeface="+mj-lt"/>
              </a:rPr>
              <a:t>potensi</a:t>
            </a:r>
            <a:r>
              <a:rPr lang="en-ID" sz="1050" b="0" dirty="0">
                <a:effectLst/>
                <a:latin typeface="+mj-lt"/>
              </a:rPr>
              <a:t> </a:t>
            </a:r>
            <a:r>
              <a:rPr lang="en-ID" sz="1050" b="0" dirty="0" err="1">
                <a:effectLst/>
                <a:latin typeface="+mj-lt"/>
              </a:rPr>
              <a:t>kerugian</a:t>
            </a:r>
            <a:r>
              <a:rPr lang="en-ID" sz="1050" b="0" dirty="0">
                <a:effectLst/>
                <a:latin typeface="+mj-lt"/>
              </a:rPr>
              <a:t> di </a:t>
            </a:r>
            <a:r>
              <a:rPr lang="en-ID" sz="1050" b="0" dirty="0" err="1">
                <a:effectLst/>
                <a:latin typeface="+mj-lt"/>
              </a:rPr>
              <a:t>berbagai</a:t>
            </a:r>
            <a:r>
              <a:rPr lang="en-ID" sz="1050" b="0" dirty="0">
                <a:effectLst/>
                <a:latin typeface="+mj-lt"/>
              </a:rPr>
              <a:t> negara.</a:t>
            </a:r>
          </a:p>
          <a:p>
            <a:pPr algn="just"/>
            <a:endParaRPr lang="en-ID" sz="1000" b="0" dirty="0">
              <a:effectLst/>
              <a:latin typeface="+mj-lt"/>
            </a:endParaRPr>
          </a:p>
        </p:txBody>
      </p:sp>
      <p:sp>
        <p:nvSpPr>
          <p:cNvPr id="12" name="TextBox 11">
            <a:extLst>
              <a:ext uri="{FF2B5EF4-FFF2-40B4-BE49-F238E27FC236}">
                <a16:creationId xmlns:a16="http://schemas.microsoft.com/office/drawing/2014/main" id="{FC74D31E-6826-4F4A-ACBC-F8BE1D23369B}"/>
              </a:ext>
            </a:extLst>
          </p:cNvPr>
          <p:cNvSpPr txBox="1"/>
          <p:nvPr/>
        </p:nvSpPr>
        <p:spPr>
          <a:xfrm>
            <a:off x="665798" y="1075868"/>
            <a:ext cx="4966334" cy="369332"/>
          </a:xfrm>
          <a:prstGeom prst="rect">
            <a:avLst/>
          </a:prstGeom>
          <a:noFill/>
        </p:spPr>
        <p:txBody>
          <a:bodyPr wrap="square">
            <a:spAutoFit/>
          </a:bodyPr>
          <a:lstStyle/>
          <a:p>
            <a:pPr algn="just"/>
            <a:r>
              <a:rPr lang="en-ID" dirty="0">
                <a:effectLst/>
                <a:latin typeface="+mj-lt"/>
              </a:rPr>
              <a:t>4</a:t>
            </a:r>
            <a:r>
              <a:rPr lang="en-ID" sz="1800" dirty="0">
                <a:effectLst/>
                <a:latin typeface="+mj-lt"/>
              </a:rPr>
              <a:t>. </a:t>
            </a:r>
            <a:r>
              <a:rPr lang="en-ID" sz="1800" dirty="0" err="1">
                <a:effectLst/>
                <a:latin typeface="+mj-lt"/>
              </a:rPr>
              <a:t>Identifikasi</a:t>
            </a:r>
            <a:r>
              <a:rPr lang="en-ID" sz="1800" dirty="0">
                <a:effectLst/>
                <a:latin typeface="+mj-lt"/>
              </a:rPr>
              <a:t> </a:t>
            </a:r>
            <a:r>
              <a:rPr lang="en-ID" sz="1800" dirty="0" err="1">
                <a:effectLst/>
                <a:latin typeface="+mj-lt"/>
              </a:rPr>
              <a:t>Besaran</a:t>
            </a:r>
            <a:r>
              <a:rPr lang="en-ID" sz="1800" dirty="0">
                <a:effectLst/>
                <a:latin typeface="+mj-lt"/>
              </a:rPr>
              <a:t> </a:t>
            </a:r>
            <a:r>
              <a:rPr lang="en-ID" sz="1800" dirty="0" err="1">
                <a:effectLst/>
                <a:latin typeface="+mj-lt"/>
              </a:rPr>
              <a:t>Diskon</a:t>
            </a:r>
            <a:endParaRPr lang="en-ID" sz="1800" dirty="0">
              <a:effectLst/>
              <a:latin typeface="+mj-lt"/>
            </a:endParaRPr>
          </a:p>
        </p:txBody>
      </p:sp>
    </p:spTree>
    <p:extLst>
      <p:ext uri="{BB962C8B-B14F-4D97-AF65-F5344CB8AC3E}">
        <p14:creationId xmlns:p14="http://schemas.microsoft.com/office/powerpoint/2010/main" val="2661164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0D23B-F8C7-4E6C-A841-E280533BAE7F}"/>
              </a:ext>
            </a:extLst>
          </p:cNvPr>
          <p:cNvSpPr>
            <a:spLocks noGrp="1"/>
          </p:cNvSpPr>
          <p:nvPr>
            <p:ph type="title"/>
          </p:nvPr>
        </p:nvSpPr>
        <p:spPr/>
        <p:txBody>
          <a:bodyPr/>
          <a:lstStyle/>
          <a:p>
            <a:r>
              <a:rPr lang="en-US" dirty="0"/>
              <a:t>3. </a:t>
            </a:r>
            <a:r>
              <a:rPr lang="en-US" dirty="0" err="1"/>
              <a:t>Rekomendasi</a:t>
            </a:r>
            <a:r>
              <a:rPr lang="en-US" dirty="0"/>
              <a:t> </a:t>
            </a:r>
            <a:r>
              <a:rPr lang="en-US" dirty="0" err="1"/>
              <a:t>Bisnis</a:t>
            </a:r>
            <a:endParaRPr lang="en-ID" dirty="0"/>
          </a:p>
        </p:txBody>
      </p:sp>
      <p:sp>
        <p:nvSpPr>
          <p:cNvPr id="4" name="TextBox 3">
            <a:extLst>
              <a:ext uri="{FF2B5EF4-FFF2-40B4-BE49-F238E27FC236}">
                <a16:creationId xmlns:a16="http://schemas.microsoft.com/office/drawing/2014/main" id="{51B3DF94-073E-4247-B081-D88B133BBCAA}"/>
              </a:ext>
            </a:extLst>
          </p:cNvPr>
          <p:cNvSpPr txBox="1"/>
          <p:nvPr/>
        </p:nvSpPr>
        <p:spPr>
          <a:xfrm>
            <a:off x="665798" y="1213029"/>
            <a:ext cx="8784202" cy="1600438"/>
          </a:xfrm>
          <a:prstGeom prst="rect">
            <a:avLst/>
          </a:prstGeom>
          <a:noFill/>
        </p:spPr>
        <p:txBody>
          <a:bodyPr wrap="square">
            <a:spAutoFit/>
          </a:bodyPr>
          <a:lstStyle/>
          <a:p>
            <a:pPr algn="just"/>
            <a:r>
              <a:rPr lang="en-ID" sz="1400" b="0" dirty="0">
                <a:effectLst/>
                <a:latin typeface="+mj-lt"/>
              </a:rPr>
              <a:t>Pada </a:t>
            </a:r>
            <a:r>
              <a:rPr lang="en-ID" sz="1400" b="0" dirty="0" err="1">
                <a:effectLst/>
                <a:latin typeface="+mj-lt"/>
              </a:rPr>
              <a:t>bagian</a:t>
            </a:r>
            <a:r>
              <a:rPr lang="en-ID" sz="1400" b="0" dirty="0">
                <a:effectLst/>
                <a:latin typeface="+mj-lt"/>
              </a:rPr>
              <a:t> </a:t>
            </a:r>
            <a:r>
              <a:rPr lang="en-ID" sz="1400" b="0" dirty="0" err="1">
                <a:effectLst/>
                <a:latin typeface="+mj-lt"/>
              </a:rPr>
              <a:t>akhir</a:t>
            </a:r>
            <a:r>
              <a:rPr lang="en-ID" sz="1400" b="0" dirty="0">
                <a:effectLst/>
                <a:latin typeface="+mj-lt"/>
              </a:rPr>
              <a:t> </a:t>
            </a:r>
            <a:r>
              <a:rPr lang="en-ID" sz="1400" b="0" dirty="0" err="1">
                <a:effectLst/>
                <a:latin typeface="+mj-lt"/>
              </a:rPr>
              <a:t>analisis</a:t>
            </a:r>
            <a:r>
              <a:rPr lang="en-ID" sz="1400" b="0" dirty="0">
                <a:effectLst/>
                <a:latin typeface="+mj-lt"/>
              </a:rPr>
              <a:t>, </a:t>
            </a:r>
            <a:r>
              <a:rPr lang="en-ID" sz="1400" b="0" dirty="0" err="1">
                <a:effectLst/>
                <a:latin typeface="+mj-lt"/>
              </a:rPr>
              <a:t>akan</a:t>
            </a:r>
            <a:r>
              <a:rPr lang="en-ID" sz="1400" b="0" dirty="0">
                <a:effectLst/>
                <a:latin typeface="+mj-lt"/>
              </a:rPr>
              <a:t> </a:t>
            </a:r>
            <a:r>
              <a:rPr lang="en-ID" sz="1400" b="0" dirty="0" err="1">
                <a:effectLst/>
                <a:latin typeface="+mj-lt"/>
              </a:rPr>
              <a:t>disampaikan</a:t>
            </a:r>
            <a:r>
              <a:rPr lang="en-ID" sz="1400" b="0" dirty="0">
                <a:effectLst/>
                <a:latin typeface="+mj-lt"/>
              </a:rPr>
              <a:t> </a:t>
            </a:r>
            <a:r>
              <a:rPr lang="en-ID" sz="1400" b="0" dirty="0" err="1">
                <a:effectLst/>
                <a:latin typeface="+mj-lt"/>
              </a:rPr>
              <a:t>rekomendasi</a:t>
            </a:r>
            <a:r>
              <a:rPr lang="en-ID" sz="1400" b="0" dirty="0">
                <a:effectLst/>
                <a:latin typeface="+mj-lt"/>
              </a:rPr>
              <a:t> </a:t>
            </a:r>
            <a:r>
              <a:rPr lang="en-ID" sz="1400" b="0" dirty="0" err="1">
                <a:effectLst/>
                <a:latin typeface="+mj-lt"/>
              </a:rPr>
              <a:t>bisnis</a:t>
            </a:r>
            <a:r>
              <a:rPr lang="en-ID" sz="1400" b="0" dirty="0">
                <a:effectLst/>
                <a:latin typeface="+mj-lt"/>
              </a:rPr>
              <a:t> </a:t>
            </a:r>
            <a:r>
              <a:rPr lang="en-ID" sz="1400" b="0" dirty="0" err="1">
                <a:effectLst/>
                <a:latin typeface="+mj-lt"/>
              </a:rPr>
              <a:t>berdasarkan</a:t>
            </a:r>
            <a:r>
              <a:rPr lang="en-ID" sz="1400" b="0" dirty="0">
                <a:effectLst/>
                <a:latin typeface="+mj-lt"/>
              </a:rPr>
              <a:t> </a:t>
            </a:r>
            <a:r>
              <a:rPr lang="en-ID" sz="1400" b="0" dirty="0" err="1">
                <a:effectLst/>
                <a:latin typeface="+mj-lt"/>
              </a:rPr>
              <a:t>identifikasi</a:t>
            </a:r>
            <a:r>
              <a:rPr lang="en-ID" sz="1400" b="0" dirty="0">
                <a:effectLst/>
                <a:latin typeface="+mj-lt"/>
              </a:rPr>
              <a:t> </a:t>
            </a:r>
            <a:r>
              <a:rPr lang="en-ID" sz="1400" b="0" dirty="0" err="1">
                <a:effectLst/>
                <a:latin typeface="+mj-lt"/>
              </a:rPr>
              <a:t>faktor-faktor</a:t>
            </a:r>
            <a:r>
              <a:rPr lang="en-ID" sz="1400" b="0" dirty="0">
                <a:effectLst/>
                <a:latin typeface="+mj-lt"/>
              </a:rPr>
              <a:t> yang </a:t>
            </a:r>
            <a:r>
              <a:rPr lang="en-ID" sz="1400" b="0" dirty="0" err="1">
                <a:effectLst/>
                <a:latin typeface="+mj-lt"/>
              </a:rPr>
              <a:t>berkontribusi</a:t>
            </a:r>
            <a:r>
              <a:rPr lang="en-ID" sz="1400" b="0" dirty="0">
                <a:effectLst/>
                <a:latin typeface="+mj-lt"/>
              </a:rPr>
              <a:t> </a:t>
            </a:r>
            <a:r>
              <a:rPr lang="en-ID" sz="1400" b="0" dirty="0" err="1">
                <a:effectLst/>
                <a:latin typeface="+mj-lt"/>
              </a:rPr>
              <a:t>terhadap</a:t>
            </a:r>
            <a:r>
              <a:rPr lang="en-ID" sz="1400" b="0" dirty="0">
                <a:effectLst/>
                <a:latin typeface="+mj-lt"/>
              </a:rPr>
              <a:t> </a:t>
            </a:r>
            <a:r>
              <a:rPr lang="en-ID" sz="1400" b="0" dirty="0" err="1">
                <a:effectLst/>
                <a:latin typeface="+mj-lt"/>
              </a:rPr>
              <a:t>kerugian</a:t>
            </a:r>
            <a:r>
              <a:rPr lang="en-ID" sz="1400" b="0" dirty="0">
                <a:effectLst/>
                <a:latin typeface="+mj-lt"/>
              </a:rPr>
              <a:t> di </a:t>
            </a:r>
            <a:r>
              <a:rPr lang="en-ID" sz="1400" b="0" dirty="0" err="1">
                <a:effectLst/>
                <a:latin typeface="+mj-lt"/>
              </a:rPr>
              <a:t>suatu</a:t>
            </a:r>
            <a:r>
              <a:rPr lang="en-ID" sz="1400" b="0" dirty="0">
                <a:effectLst/>
                <a:latin typeface="+mj-lt"/>
              </a:rPr>
              <a:t> negara. </a:t>
            </a:r>
            <a:r>
              <a:rPr lang="en-ID" sz="1400" b="0" dirty="0" err="1">
                <a:effectLst/>
                <a:latin typeface="+mj-lt"/>
              </a:rPr>
              <a:t>Empat</a:t>
            </a:r>
            <a:r>
              <a:rPr lang="en-ID" sz="1400" b="0" dirty="0">
                <a:effectLst/>
                <a:latin typeface="+mj-lt"/>
              </a:rPr>
              <a:t> </a:t>
            </a:r>
            <a:r>
              <a:rPr lang="en-ID" sz="1400" b="0" dirty="0" err="1">
                <a:effectLst/>
                <a:latin typeface="+mj-lt"/>
              </a:rPr>
              <a:t>faktor</a:t>
            </a:r>
            <a:r>
              <a:rPr lang="en-ID" sz="1400" b="0" dirty="0">
                <a:effectLst/>
                <a:latin typeface="+mj-lt"/>
              </a:rPr>
              <a:t> </a:t>
            </a:r>
            <a:r>
              <a:rPr lang="en-ID" sz="1400" b="0" dirty="0" err="1">
                <a:effectLst/>
                <a:latin typeface="+mj-lt"/>
              </a:rPr>
              <a:t>utama</a:t>
            </a:r>
            <a:r>
              <a:rPr lang="en-ID" sz="1400" b="0" dirty="0">
                <a:effectLst/>
                <a:latin typeface="+mj-lt"/>
              </a:rPr>
              <a:t> yang </a:t>
            </a:r>
            <a:r>
              <a:rPr lang="en-ID" sz="1400" b="0" dirty="0" err="1">
                <a:effectLst/>
                <a:latin typeface="+mj-lt"/>
              </a:rPr>
              <a:t>teridentifikasi</a:t>
            </a:r>
            <a:r>
              <a:rPr lang="en-ID" sz="1400" b="0" dirty="0">
                <a:effectLst/>
                <a:latin typeface="+mj-lt"/>
              </a:rPr>
              <a:t> </a:t>
            </a:r>
            <a:r>
              <a:rPr lang="en-ID" sz="1400" b="0" dirty="0" err="1">
                <a:effectLst/>
                <a:latin typeface="+mj-lt"/>
              </a:rPr>
              <a:t>adalah</a:t>
            </a:r>
            <a:r>
              <a:rPr lang="en-ID" sz="1400" b="0" dirty="0">
                <a:effectLst/>
                <a:latin typeface="+mj-lt"/>
              </a:rPr>
              <a:t> volume </a:t>
            </a:r>
            <a:r>
              <a:rPr lang="en-ID" sz="1400" b="0" dirty="0" err="1">
                <a:effectLst/>
                <a:latin typeface="+mj-lt"/>
              </a:rPr>
              <a:t>transaksi</a:t>
            </a:r>
            <a:r>
              <a:rPr lang="en-ID" sz="1400" b="0" dirty="0">
                <a:effectLst/>
                <a:latin typeface="+mj-lt"/>
              </a:rPr>
              <a:t>, hidden cost, </a:t>
            </a:r>
            <a:r>
              <a:rPr lang="en-ID" sz="1400" b="0" dirty="0" err="1">
                <a:effectLst/>
                <a:latin typeface="+mj-lt"/>
              </a:rPr>
              <a:t>pajak</a:t>
            </a:r>
            <a:r>
              <a:rPr lang="en-ID" sz="1400" b="0" dirty="0">
                <a:effectLst/>
                <a:latin typeface="+mj-lt"/>
              </a:rPr>
              <a:t> </a:t>
            </a:r>
            <a:r>
              <a:rPr lang="en-ID" sz="1400" b="0" dirty="0" err="1">
                <a:effectLst/>
                <a:latin typeface="+mj-lt"/>
              </a:rPr>
              <a:t>impor</a:t>
            </a:r>
            <a:r>
              <a:rPr lang="en-ID" sz="1400" b="0" dirty="0">
                <a:effectLst/>
                <a:latin typeface="+mj-lt"/>
              </a:rPr>
              <a:t>, dan </a:t>
            </a:r>
            <a:r>
              <a:rPr lang="en-ID" sz="1400" b="0" dirty="0" err="1">
                <a:effectLst/>
                <a:latin typeface="+mj-lt"/>
              </a:rPr>
              <a:t>banyaknya</a:t>
            </a:r>
            <a:r>
              <a:rPr lang="en-ID" sz="1400" b="0" dirty="0">
                <a:effectLst/>
                <a:latin typeface="+mj-lt"/>
              </a:rPr>
              <a:t> </a:t>
            </a:r>
            <a:r>
              <a:rPr lang="en-ID" sz="1400" b="0" dirty="0" err="1">
                <a:effectLst/>
                <a:latin typeface="+mj-lt"/>
              </a:rPr>
              <a:t>diskon</a:t>
            </a:r>
            <a:r>
              <a:rPr lang="en-ID" sz="1400" b="0" dirty="0">
                <a:effectLst/>
                <a:latin typeface="+mj-lt"/>
              </a:rPr>
              <a:t> yang </a:t>
            </a:r>
            <a:r>
              <a:rPr lang="en-ID" sz="1400" b="0" dirty="0" err="1">
                <a:effectLst/>
                <a:latin typeface="+mj-lt"/>
              </a:rPr>
              <a:t>diberikan</a:t>
            </a:r>
            <a:r>
              <a:rPr lang="en-ID" sz="1400" b="0" dirty="0">
                <a:effectLst/>
                <a:latin typeface="+mj-lt"/>
              </a:rPr>
              <a:t>. </a:t>
            </a:r>
            <a:r>
              <a:rPr lang="en-ID" sz="1400" b="0" dirty="0" err="1">
                <a:effectLst/>
                <a:latin typeface="+mj-lt"/>
              </a:rPr>
              <a:t>Berikut</a:t>
            </a:r>
            <a:r>
              <a:rPr lang="en-ID" sz="1400" b="0" dirty="0">
                <a:effectLst/>
                <a:latin typeface="+mj-lt"/>
              </a:rPr>
              <a:t> </a:t>
            </a:r>
            <a:r>
              <a:rPr lang="en-ID" sz="1400" b="0" dirty="0" err="1">
                <a:effectLst/>
                <a:latin typeface="+mj-lt"/>
              </a:rPr>
              <a:t>ini</a:t>
            </a:r>
            <a:r>
              <a:rPr lang="en-ID" sz="1400" b="0" dirty="0">
                <a:effectLst/>
                <a:latin typeface="+mj-lt"/>
              </a:rPr>
              <a:t> </a:t>
            </a:r>
            <a:r>
              <a:rPr lang="en-ID" sz="1400" b="0" dirty="0" err="1">
                <a:effectLst/>
                <a:latin typeface="+mj-lt"/>
              </a:rPr>
              <a:t>adalah</a:t>
            </a:r>
            <a:r>
              <a:rPr lang="en-ID" sz="1400" b="0" dirty="0">
                <a:effectLst/>
                <a:latin typeface="+mj-lt"/>
              </a:rPr>
              <a:t> </a:t>
            </a:r>
            <a:r>
              <a:rPr lang="en-ID" sz="1400" b="0" dirty="0" err="1">
                <a:effectLst/>
                <a:latin typeface="+mj-lt"/>
              </a:rPr>
              <a:t>beberapa</a:t>
            </a:r>
            <a:r>
              <a:rPr lang="en-ID" sz="1400" b="0" dirty="0">
                <a:effectLst/>
                <a:latin typeface="+mj-lt"/>
              </a:rPr>
              <a:t> </a:t>
            </a:r>
            <a:r>
              <a:rPr lang="en-ID" sz="1400" b="0" dirty="0" err="1">
                <a:effectLst/>
                <a:latin typeface="+mj-lt"/>
              </a:rPr>
              <a:t>rekomendasi</a:t>
            </a:r>
            <a:r>
              <a:rPr lang="en-ID" sz="1400" b="0" dirty="0">
                <a:effectLst/>
                <a:latin typeface="+mj-lt"/>
              </a:rPr>
              <a:t> </a:t>
            </a:r>
            <a:r>
              <a:rPr lang="en-ID" sz="1400" b="0" dirty="0" err="1">
                <a:effectLst/>
                <a:latin typeface="+mj-lt"/>
              </a:rPr>
              <a:t>bisnis</a:t>
            </a:r>
            <a:r>
              <a:rPr lang="en-ID" sz="1400" b="0" dirty="0">
                <a:effectLst/>
                <a:latin typeface="+mj-lt"/>
              </a:rPr>
              <a:t> yang </a:t>
            </a:r>
            <a:r>
              <a:rPr lang="en-ID" sz="1400" b="0" dirty="0" err="1">
                <a:effectLst/>
                <a:latin typeface="+mj-lt"/>
              </a:rPr>
              <a:t>dapat</a:t>
            </a:r>
            <a:r>
              <a:rPr lang="en-ID" sz="1400" b="0" dirty="0">
                <a:effectLst/>
                <a:latin typeface="+mj-lt"/>
              </a:rPr>
              <a:t> </a:t>
            </a:r>
            <a:r>
              <a:rPr lang="en-ID" sz="1400" b="0" dirty="0" err="1">
                <a:effectLst/>
                <a:latin typeface="+mj-lt"/>
              </a:rPr>
              <a:t>diimplementasikan</a:t>
            </a:r>
            <a:r>
              <a:rPr lang="en-ID" sz="1400" b="0" dirty="0">
                <a:effectLst/>
                <a:latin typeface="+mj-lt"/>
              </a:rPr>
              <a:t> </a:t>
            </a:r>
            <a:r>
              <a:rPr lang="en-ID" sz="1400" b="0" dirty="0" err="1">
                <a:effectLst/>
                <a:latin typeface="+mj-lt"/>
              </a:rPr>
              <a:t>untuk</a:t>
            </a:r>
            <a:r>
              <a:rPr lang="en-ID" sz="1400" b="0" dirty="0">
                <a:effectLst/>
                <a:latin typeface="+mj-lt"/>
              </a:rPr>
              <a:t> </a:t>
            </a:r>
            <a:r>
              <a:rPr lang="en-ID" sz="1400" b="0" dirty="0" err="1">
                <a:effectLst/>
                <a:latin typeface="+mj-lt"/>
              </a:rPr>
              <a:t>mengelola</a:t>
            </a:r>
            <a:r>
              <a:rPr lang="en-ID" sz="1400" b="0" dirty="0">
                <a:effectLst/>
                <a:latin typeface="+mj-lt"/>
              </a:rPr>
              <a:t> </a:t>
            </a:r>
            <a:r>
              <a:rPr lang="en-ID" sz="1400" b="0" dirty="0" err="1">
                <a:effectLst/>
                <a:latin typeface="+mj-lt"/>
              </a:rPr>
              <a:t>faktor-faktor</a:t>
            </a:r>
            <a:r>
              <a:rPr lang="en-ID" sz="1400" b="0" dirty="0">
                <a:effectLst/>
                <a:latin typeface="+mj-lt"/>
              </a:rPr>
              <a:t> </a:t>
            </a:r>
            <a:r>
              <a:rPr lang="en-ID" sz="1400" b="0" dirty="0" err="1">
                <a:effectLst/>
                <a:latin typeface="+mj-lt"/>
              </a:rPr>
              <a:t>tersebut</a:t>
            </a:r>
            <a:r>
              <a:rPr lang="en-ID" sz="1400" b="0" dirty="0">
                <a:effectLst/>
                <a:latin typeface="+mj-lt"/>
              </a:rPr>
              <a:t> </a:t>
            </a:r>
            <a:r>
              <a:rPr lang="en-ID" sz="1400" b="0" dirty="0" err="1">
                <a:effectLst/>
                <a:latin typeface="+mj-lt"/>
              </a:rPr>
              <a:t>secara</a:t>
            </a:r>
            <a:r>
              <a:rPr lang="en-ID" sz="1400" b="0" dirty="0">
                <a:effectLst/>
                <a:latin typeface="+mj-lt"/>
              </a:rPr>
              <a:t> </a:t>
            </a:r>
            <a:r>
              <a:rPr lang="en-ID" sz="1400" b="0" dirty="0" err="1">
                <a:effectLst/>
                <a:latin typeface="+mj-lt"/>
              </a:rPr>
              <a:t>lebih</a:t>
            </a:r>
            <a:r>
              <a:rPr lang="en-ID" sz="1400" b="0" dirty="0">
                <a:effectLst/>
                <a:latin typeface="+mj-lt"/>
              </a:rPr>
              <a:t> </a:t>
            </a:r>
            <a:r>
              <a:rPr lang="en-ID" sz="1400" b="0" dirty="0" err="1">
                <a:effectLst/>
                <a:latin typeface="+mj-lt"/>
              </a:rPr>
              <a:t>efektif</a:t>
            </a:r>
            <a:r>
              <a:rPr lang="en-ID" sz="1400" b="0" dirty="0">
                <a:effectLst/>
                <a:latin typeface="+mj-lt"/>
              </a:rPr>
              <a:t> dan </a:t>
            </a:r>
            <a:r>
              <a:rPr lang="en-ID" sz="1400" b="0" dirty="0" err="1">
                <a:effectLst/>
                <a:latin typeface="+mj-lt"/>
              </a:rPr>
              <a:t>strategis</a:t>
            </a:r>
            <a:r>
              <a:rPr lang="en-ID" sz="1400" b="0" dirty="0">
                <a:effectLst/>
                <a:latin typeface="+mj-lt"/>
              </a:rPr>
              <a:t> :</a:t>
            </a:r>
          </a:p>
          <a:p>
            <a:pPr algn="just"/>
            <a:br>
              <a:rPr lang="en-ID" sz="1400" b="0" dirty="0">
                <a:effectLst/>
                <a:latin typeface="+mj-lt"/>
              </a:rPr>
            </a:br>
            <a:endParaRPr lang="en-ID" sz="1400" b="0" dirty="0">
              <a:effectLst/>
              <a:latin typeface="+mj-lt"/>
            </a:endParaRPr>
          </a:p>
        </p:txBody>
      </p:sp>
      <p:sp>
        <p:nvSpPr>
          <p:cNvPr id="5" name="TextBox 4">
            <a:extLst>
              <a:ext uri="{FF2B5EF4-FFF2-40B4-BE49-F238E27FC236}">
                <a16:creationId xmlns:a16="http://schemas.microsoft.com/office/drawing/2014/main" id="{18686CEF-D34E-4DE8-84DE-E268798B6ECD}"/>
              </a:ext>
            </a:extLst>
          </p:cNvPr>
          <p:cNvSpPr txBox="1"/>
          <p:nvPr/>
        </p:nvSpPr>
        <p:spPr>
          <a:xfrm>
            <a:off x="665798" y="2444135"/>
            <a:ext cx="4966334" cy="307777"/>
          </a:xfrm>
          <a:prstGeom prst="rect">
            <a:avLst/>
          </a:prstGeom>
          <a:noFill/>
        </p:spPr>
        <p:txBody>
          <a:bodyPr wrap="square">
            <a:spAutoFit/>
          </a:bodyPr>
          <a:lstStyle/>
          <a:p>
            <a:r>
              <a:rPr lang="es-ES" sz="1400" b="0" dirty="0">
                <a:effectLst/>
                <a:latin typeface="+mj-lt"/>
              </a:rPr>
              <a:t>1.  </a:t>
            </a:r>
            <a:r>
              <a:rPr lang="es-ES" sz="1400" b="0" dirty="0" err="1">
                <a:effectLst/>
                <a:latin typeface="+mj-lt"/>
              </a:rPr>
              <a:t>Manajemen</a:t>
            </a:r>
            <a:r>
              <a:rPr lang="es-ES" sz="1400" b="0" dirty="0">
                <a:effectLst/>
                <a:latin typeface="+mj-lt"/>
              </a:rPr>
              <a:t> </a:t>
            </a:r>
            <a:r>
              <a:rPr lang="es-ES" sz="1400" b="0" dirty="0" err="1">
                <a:effectLst/>
                <a:latin typeface="+mj-lt"/>
              </a:rPr>
              <a:t>Volume</a:t>
            </a:r>
            <a:r>
              <a:rPr lang="es-ES" sz="1400" b="0" dirty="0">
                <a:effectLst/>
                <a:latin typeface="+mj-lt"/>
              </a:rPr>
              <a:t> </a:t>
            </a:r>
            <a:r>
              <a:rPr lang="es-ES" sz="1400" b="0" dirty="0" err="1">
                <a:effectLst/>
                <a:latin typeface="+mj-lt"/>
              </a:rPr>
              <a:t>Transaksi</a:t>
            </a:r>
            <a:r>
              <a:rPr lang="es-ES" sz="1400" b="0" dirty="0">
                <a:effectLst/>
                <a:latin typeface="+mj-lt"/>
              </a:rPr>
              <a:t> dan </a:t>
            </a:r>
            <a:r>
              <a:rPr lang="es-ES" sz="1400" b="0" dirty="0" err="1">
                <a:effectLst/>
                <a:latin typeface="+mj-lt"/>
              </a:rPr>
              <a:t>Optimasi</a:t>
            </a:r>
            <a:r>
              <a:rPr lang="es-ES" sz="1400" b="0" dirty="0">
                <a:effectLst/>
                <a:latin typeface="+mj-lt"/>
              </a:rPr>
              <a:t> </a:t>
            </a:r>
            <a:r>
              <a:rPr lang="es-ES" sz="1400" b="0" dirty="0" err="1">
                <a:effectLst/>
                <a:latin typeface="+mj-lt"/>
              </a:rPr>
              <a:t>Pajak</a:t>
            </a:r>
            <a:r>
              <a:rPr lang="es-ES" sz="1400" b="0" dirty="0">
                <a:effectLst/>
                <a:latin typeface="+mj-lt"/>
              </a:rPr>
              <a:t> </a:t>
            </a:r>
            <a:r>
              <a:rPr lang="es-ES" sz="1400" b="0" dirty="0" err="1">
                <a:effectLst/>
                <a:latin typeface="+mj-lt"/>
              </a:rPr>
              <a:t>Import</a:t>
            </a:r>
            <a:endParaRPr lang="es-ES" sz="1400" b="0" dirty="0">
              <a:effectLst/>
              <a:latin typeface="+mj-lt"/>
            </a:endParaRPr>
          </a:p>
        </p:txBody>
      </p:sp>
      <p:pic>
        <p:nvPicPr>
          <p:cNvPr id="7" name="Picture 6">
            <a:extLst>
              <a:ext uri="{FF2B5EF4-FFF2-40B4-BE49-F238E27FC236}">
                <a16:creationId xmlns:a16="http://schemas.microsoft.com/office/drawing/2014/main" id="{99DBEFB6-4E2F-4322-82A5-7066A1E5D38E}"/>
              </a:ext>
            </a:extLst>
          </p:cNvPr>
          <p:cNvPicPr>
            <a:picLocks noChangeAspect="1"/>
          </p:cNvPicPr>
          <p:nvPr/>
        </p:nvPicPr>
        <p:blipFill rotWithShape="1">
          <a:blip r:embed="rId2"/>
          <a:srcRect l="5681" t="43948" r="73442" b="20667"/>
          <a:stretch/>
        </p:blipFill>
        <p:spPr>
          <a:xfrm>
            <a:off x="955585" y="2895600"/>
            <a:ext cx="2883877" cy="2749371"/>
          </a:xfrm>
          <a:prstGeom prst="rect">
            <a:avLst/>
          </a:prstGeom>
        </p:spPr>
      </p:pic>
      <p:sp>
        <p:nvSpPr>
          <p:cNvPr id="8" name="TextBox 7">
            <a:extLst>
              <a:ext uri="{FF2B5EF4-FFF2-40B4-BE49-F238E27FC236}">
                <a16:creationId xmlns:a16="http://schemas.microsoft.com/office/drawing/2014/main" id="{C3D13572-5072-46A5-9C99-522228113A3A}"/>
              </a:ext>
            </a:extLst>
          </p:cNvPr>
          <p:cNvSpPr txBox="1"/>
          <p:nvPr/>
        </p:nvSpPr>
        <p:spPr>
          <a:xfrm>
            <a:off x="4273868" y="2813467"/>
            <a:ext cx="4966334" cy="3600986"/>
          </a:xfrm>
          <a:prstGeom prst="rect">
            <a:avLst/>
          </a:prstGeom>
          <a:noFill/>
        </p:spPr>
        <p:txBody>
          <a:bodyPr wrap="square">
            <a:spAutoFit/>
          </a:bodyPr>
          <a:lstStyle/>
          <a:p>
            <a:r>
              <a:rPr lang="en-ID" sz="1200" b="0" dirty="0" err="1">
                <a:effectLst/>
                <a:latin typeface="+mj-lt"/>
              </a:rPr>
              <a:t>Dengan</a:t>
            </a:r>
            <a:r>
              <a:rPr lang="en-ID" sz="1200" b="0" dirty="0">
                <a:effectLst/>
                <a:latin typeface="+mj-lt"/>
              </a:rPr>
              <a:t> </a:t>
            </a:r>
            <a:r>
              <a:rPr lang="en-ID" sz="1200" b="0" dirty="0" err="1">
                <a:effectLst/>
                <a:latin typeface="+mj-lt"/>
              </a:rPr>
              <a:t>menerapkan</a:t>
            </a:r>
            <a:r>
              <a:rPr lang="en-ID" sz="1200" b="0" dirty="0">
                <a:effectLst/>
                <a:latin typeface="+mj-lt"/>
              </a:rPr>
              <a:t> </a:t>
            </a:r>
            <a:r>
              <a:rPr lang="en-ID" sz="1200" b="0" dirty="0" err="1">
                <a:effectLst/>
                <a:latin typeface="+mj-lt"/>
              </a:rPr>
              <a:t>kenaikan</a:t>
            </a:r>
            <a:r>
              <a:rPr lang="en-ID" sz="1200" b="0" dirty="0">
                <a:effectLst/>
                <a:latin typeface="+mj-lt"/>
              </a:rPr>
              <a:t> </a:t>
            </a:r>
            <a:r>
              <a:rPr lang="en-ID" sz="1200" b="0" dirty="0" err="1">
                <a:effectLst/>
                <a:latin typeface="+mj-lt"/>
              </a:rPr>
              <a:t>harga</a:t>
            </a:r>
            <a:r>
              <a:rPr lang="en-ID" sz="1200" b="0" dirty="0">
                <a:effectLst/>
                <a:latin typeface="+mj-lt"/>
              </a:rPr>
              <a:t> </a:t>
            </a:r>
            <a:r>
              <a:rPr lang="en-ID" sz="1200" b="0" dirty="0" err="1">
                <a:effectLst/>
                <a:latin typeface="+mj-lt"/>
              </a:rPr>
              <a:t>sebesar</a:t>
            </a:r>
            <a:r>
              <a:rPr lang="en-ID" sz="1200" b="0" dirty="0">
                <a:effectLst/>
                <a:latin typeface="+mj-lt"/>
              </a:rPr>
              <a:t> 10% di pasar-pasar yang </a:t>
            </a:r>
            <a:r>
              <a:rPr lang="en-ID" sz="1200" b="0" dirty="0" err="1">
                <a:effectLst/>
                <a:latin typeface="+mj-lt"/>
              </a:rPr>
              <a:t>menunjukkan</a:t>
            </a:r>
            <a:r>
              <a:rPr lang="en-ID" sz="1200" b="0" dirty="0">
                <a:effectLst/>
                <a:latin typeface="+mj-lt"/>
              </a:rPr>
              <a:t> profit </a:t>
            </a:r>
            <a:r>
              <a:rPr lang="en-ID" sz="1200" b="0" dirty="0" err="1">
                <a:effectLst/>
                <a:latin typeface="+mj-lt"/>
              </a:rPr>
              <a:t>negatif</a:t>
            </a:r>
            <a:r>
              <a:rPr lang="en-ID" sz="1200" b="0" dirty="0">
                <a:effectLst/>
                <a:latin typeface="+mj-lt"/>
              </a:rPr>
              <a:t>, </a:t>
            </a:r>
            <a:r>
              <a:rPr lang="en-ID" sz="1200" b="0" dirty="0" err="1">
                <a:effectLst/>
                <a:latin typeface="+mj-lt"/>
              </a:rPr>
              <a:t>terjadi</a:t>
            </a:r>
            <a:r>
              <a:rPr lang="en-ID" sz="1200" b="0" dirty="0">
                <a:effectLst/>
                <a:latin typeface="+mj-lt"/>
              </a:rPr>
              <a:t> </a:t>
            </a:r>
            <a:r>
              <a:rPr lang="en-ID" sz="1200" b="0" dirty="0" err="1">
                <a:effectLst/>
                <a:latin typeface="+mj-lt"/>
              </a:rPr>
              <a:t>peningkatan</a:t>
            </a:r>
            <a:r>
              <a:rPr lang="en-ID" sz="1200" b="0" dirty="0">
                <a:effectLst/>
                <a:latin typeface="+mj-lt"/>
              </a:rPr>
              <a:t> </a:t>
            </a:r>
            <a:r>
              <a:rPr lang="en-ID" sz="1200" b="0" dirty="0" err="1">
                <a:effectLst/>
                <a:latin typeface="+mj-lt"/>
              </a:rPr>
              <a:t>signifikan</a:t>
            </a:r>
            <a:r>
              <a:rPr lang="en-ID" sz="1200" b="0" dirty="0">
                <a:effectLst/>
                <a:latin typeface="+mj-lt"/>
              </a:rPr>
              <a:t> pada margin </a:t>
            </a:r>
            <a:r>
              <a:rPr lang="en-ID" sz="1200" b="0" dirty="0" err="1">
                <a:effectLst/>
                <a:latin typeface="+mj-lt"/>
              </a:rPr>
              <a:t>keuntungan</a:t>
            </a:r>
            <a:r>
              <a:rPr lang="en-ID" sz="1200" b="0" dirty="0">
                <a:effectLst/>
                <a:latin typeface="+mj-lt"/>
              </a:rPr>
              <a:t>. Negara-negara </a:t>
            </a:r>
            <a:r>
              <a:rPr lang="en-ID" sz="1200" b="0" dirty="0" err="1">
                <a:effectLst/>
                <a:latin typeface="+mj-lt"/>
              </a:rPr>
              <a:t>seperti</a:t>
            </a:r>
            <a:r>
              <a:rPr lang="en-ID" sz="1200" b="0" dirty="0">
                <a:effectLst/>
                <a:latin typeface="+mj-lt"/>
              </a:rPr>
              <a:t> Australia, </a:t>
            </a:r>
            <a:r>
              <a:rPr lang="en-ID" sz="1200" b="0" dirty="0" err="1">
                <a:effectLst/>
                <a:latin typeface="+mj-lt"/>
              </a:rPr>
              <a:t>Jepang</a:t>
            </a:r>
            <a:r>
              <a:rPr lang="en-ID" sz="1200" b="0" dirty="0">
                <a:effectLst/>
                <a:latin typeface="+mj-lt"/>
              </a:rPr>
              <a:t>, dan </a:t>
            </a:r>
            <a:r>
              <a:rPr lang="en-ID" sz="1200" b="0" dirty="0" err="1">
                <a:effectLst/>
                <a:latin typeface="+mj-lt"/>
              </a:rPr>
              <a:t>Meksiko</a:t>
            </a:r>
            <a:r>
              <a:rPr lang="en-ID" sz="1200" b="0" dirty="0">
                <a:effectLst/>
                <a:latin typeface="+mj-lt"/>
              </a:rPr>
              <a:t> </a:t>
            </a:r>
            <a:r>
              <a:rPr lang="en-ID" sz="1200" b="0" dirty="0" err="1">
                <a:effectLst/>
                <a:latin typeface="+mj-lt"/>
              </a:rPr>
              <a:t>beralih</a:t>
            </a:r>
            <a:r>
              <a:rPr lang="en-ID" sz="1200" b="0" dirty="0">
                <a:effectLst/>
                <a:latin typeface="+mj-lt"/>
              </a:rPr>
              <a:t> </a:t>
            </a:r>
            <a:r>
              <a:rPr lang="en-ID" sz="1200" b="0" dirty="0" err="1">
                <a:effectLst/>
                <a:latin typeface="+mj-lt"/>
              </a:rPr>
              <a:t>dari</a:t>
            </a:r>
            <a:r>
              <a:rPr lang="en-ID" sz="1200" b="0" dirty="0">
                <a:effectLst/>
                <a:latin typeface="+mj-lt"/>
              </a:rPr>
              <a:t> </a:t>
            </a:r>
            <a:r>
              <a:rPr lang="en-ID" sz="1200" b="0" dirty="0" err="1">
                <a:effectLst/>
                <a:latin typeface="+mj-lt"/>
              </a:rPr>
              <a:t>posisi</a:t>
            </a:r>
            <a:r>
              <a:rPr lang="en-ID" sz="1200" b="0" dirty="0">
                <a:effectLst/>
                <a:latin typeface="+mj-lt"/>
              </a:rPr>
              <a:t> </a:t>
            </a:r>
            <a:r>
              <a:rPr lang="en-ID" sz="1200" b="0" dirty="0" err="1">
                <a:effectLst/>
                <a:latin typeface="+mj-lt"/>
              </a:rPr>
              <a:t>rugi</a:t>
            </a:r>
            <a:r>
              <a:rPr lang="en-ID" sz="1200" b="0" dirty="0">
                <a:effectLst/>
                <a:latin typeface="+mj-lt"/>
              </a:rPr>
              <a:t> </a:t>
            </a:r>
            <a:r>
              <a:rPr lang="en-ID" sz="1200" b="0" dirty="0" err="1">
                <a:effectLst/>
                <a:latin typeface="+mj-lt"/>
              </a:rPr>
              <a:t>ke</a:t>
            </a:r>
            <a:r>
              <a:rPr lang="en-ID" sz="1200" b="0" dirty="0">
                <a:effectLst/>
                <a:latin typeface="+mj-lt"/>
              </a:rPr>
              <a:t> </a:t>
            </a:r>
            <a:r>
              <a:rPr lang="en-ID" sz="1200" b="0" dirty="0" err="1">
                <a:effectLst/>
                <a:latin typeface="+mj-lt"/>
              </a:rPr>
              <a:t>posisi</a:t>
            </a:r>
            <a:r>
              <a:rPr lang="en-ID" sz="1200" b="0" dirty="0">
                <a:effectLst/>
                <a:latin typeface="+mj-lt"/>
              </a:rPr>
              <a:t> </a:t>
            </a:r>
            <a:r>
              <a:rPr lang="en-ID" sz="1200" b="0" dirty="0" err="1">
                <a:effectLst/>
                <a:latin typeface="+mj-lt"/>
              </a:rPr>
              <a:t>untung</a:t>
            </a:r>
            <a:r>
              <a:rPr lang="en-ID" sz="1200" b="0" dirty="0">
                <a:effectLst/>
                <a:latin typeface="+mj-lt"/>
              </a:rPr>
              <a:t> </a:t>
            </a:r>
            <a:r>
              <a:rPr lang="en-ID" sz="1200" b="0" dirty="0" err="1">
                <a:effectLst/>
                <a:latin typeface="+mj-lt"/>
              </a:rPr>
              <a:t>setelah</a:t>
            </a:r>
            <a:r>
              <a:rPr lang="en-ID" sz="1200" b="0" dirty="0">
                <a:effectLst/>
                <a:latin typeface="+mj-lt"/>
              </a:rPr>
              <a:t> </a:t>
            </a:r>
            <a:r>
              <a:rPr lang="en-ID" sz="1200" b="0" dirty="0" err="1">
                <a:effectLst/>
                <a:latin typeface="+mj-lt"/>
              </a:rPr>
              <a:t>penyesuaian</a:t>
            </a:r>
            <a:r>
              <a:rPr lang="en-ID" sz="1200" b="0" dirty="0">
                <a:effectLst/>
                <a:latin typeface="+mj-lt"/>
              </a:rPr>
              <a:t> </a:t>
            </a:r>
            <a:r>
              <a:rPr lang="en-ID" sz="1200" b="0" dirty="0" err="1">
                <a:effectLst/>
                <a:latin typeface="+mj-lt"/>
              </a:rPr>
              <a:t>harga</a:t>
            </a:r>
            <a:r>
              <a:rPr lang="en-ID" sz="1200" b="0" dirty="0">
                <a:effectLst/>
                <a:latin typeface="+mj-lt"/>
              </a:rPr>
              <a:t>, yang </a:t>
            </a:r>
            <a:r>
              <a:rPr lang="en-ID" sz="1200" b="0" dirty="0" err="1">
                <a:effectLst/>
                <a:latin typeface="+mj-lt"/>
              </a:rPr>
              <a:t>mencerminkan</a:t>
            </a:r>
            <a:r>
              <a:rPr lang="en-ID" sz="1200" b="0" dirty="0">
                <a:effectLst/>
                <a:latin typeface="+mj-lt"/>
              </a:rPr>
              <a:t> </a:t>
            </a:r>
            <a:r>
              <a:rPr lang="en-ID" sz="1200" b="0" dirty="0" err="1">
                <a:effectLst/>
                <a:latin typeface="+mj-lt"/>
              </a:rPr>
              <a:t>efektivitas</a:t>
            </a:r>
            <a:r>
              <a:rPr lang="en-ID" sz="1200" b="0" dirty="0">
                <a:effectLst/>
                <a:latin typeface="+mj-lt"/>
              </a:rPr>
              <a:t> strategi </a:t>
            </a:r>
            <a:r>
              <a:rPr lang="en-ID" sz="1200" b="0" dirty="0" err="1">
                <a:effectLst/>
                <a:latin typeface="+mj-lt"/>
              </a:rPr>
              <a:t>ini</a:t>
            </a:r>
            <a:r>
              <a:rPr lang="en-ID" sz="1200" b="0" dirty="0">
                <a:effectLst/>
                <a:latin typeface="+mj-lt"/>
              </a:rPr>
              <a:t> </a:t>
            </a:r>
            <a:r>
              <a:rPr lang="en-ID" sz="1200" b="0" dirty="0" err="1">
                <a:effectLst/>
                <a:latin typeface="+mj-lt"/>
              </a:rPr>
              <a:t>dalam</a:t>
            </a:r>
            <a:r>
              <a:rPr lang="en-ID" sz="1200" b="0" dirty="0">
                <a:effectLst/>
                <a:latin typeface="+mj-lt"/>
              </a:rPr>
              <a:t> </a:t>
            </a:r>
            <a:r>
              <a:rPr lang="en-ID" sz="1200" b="0" dirty="0" err="1">
                <a:effectLst/>
                <a:latin typeface="+mj-lt"/>
              </a:rPr>
              <a:t>mengatasi</a:t>
            </a:r>
            <a:r>
              <a:rPr lang="en-ID" sz="1200" b="0" dirty="0">
                <a:effectLst/>
                <a:latin typeface="+mj-lt"/>
              </a:rPr>
              <a:t> </a:t>
            </a:r>
            <a:r>
              <a:rPr lang="en-ID" sz="1200" b="0" dirty="0" err="1">
                <a:effectLst/>
                <a:latin typeface="+mj-lt"/>
              </a:rPr>
              <a:t>masalah</a:t>
            </a:r>
            <a:r>
              <a:rPr lang="en-ID" sz="1200" b="0" dirty="0">
                <a:effectLst/>
                <a:latin typeface="+mj-lt"/>
              </a:rPr>
              <a:t> </a:t>
            </a:r>
            <a:r>
              <a:rPr lang="en-ID" sz="1200" b="0" dirty="0" err="1">
                <a:effectLst/>
                <a:latin typeface="+mj-lt"/>
              </a:rPr>
              <a:t>profitabilitas</a:t>
            </a:r>
            <a:r>
              <a:rPr lang="en-ID" sz="1200" b="0" dirty="0">
                <a:effectLst/>
                <a:latin typeface="+mj-lt"/>
              </a:rPr>
              <a:t>.</a:t>
            </a:r>
          </a:p>
          <a:p>
            <a:br>
              <a:rPr lang="en-ID" sz="1200" b="0" dirty="0">
                <a:effectLst/>
                <a:latin typeface="+mj-lt"/>
              </a:rPr>
            </a:br>
            <a:r>
              <a:rPr lang="en-ID" sz="1200" b="0" dirty="0" err="1">
                <a:effectLst/>
                <a:latin typeface="+mj-lt"/>
              </a:rPr>
              <a:t>Dengan</a:t>
            </a:r>
            <a:r>
              <a:rPr lang="en-ID" sz="1200" b="0" dirty="0">
                <a:effectLst/>
                <a:latin typeface="+mj-lt"/>
              </a:rPr>
              <a:t> </a:t>
            </a:r>
            <a:r>
              <a:rPr lang="en-ID" sz="1200" b="0" dirty="0" err="1">
                <a:effectLst/>
                <a:latin typeface="+mj-lt"/>
              </a:rPr>
              <a:t>menaikkan</a:t>
            </a:r>
            <a:r>
              <a:rPr lang="en-ID" sz="1200" b="0" dirty="0">
                <a:effectLst/>
                <a:latin typeface="+mj-lt"/>
              </a:rPr>
              <a:t> </a:t>
            </a:r>
            <a:r>
              <a:rPr lang="en-ID" sz="1200" b="0" dirty="0" err="1">
                <a:effectLst/>
                <a:latin typeface="+mj-lt"/>
              </a:rPr>
              <a:t>harga</a:t>
            </a:r>
            <a:r>
              <a:rPr lang="en-ID" sz="1200" b="0" dirty="0">
                <a:effectLst/>
                <a:latin typeface="+mj-lt"/>
              </a:rPr>
              <a:t> </a:t>
            </a:r>
            <a:r>
              <a:rPr lang="en-ID" sz="1200" b="0" dirty="0" err="1">
                <a:effectLst/>
                <a:latin typeface="+mj-lt"/>
              </a:rPr>
              <a:t>secara</a:t>
            </a:r>
            <a:r>
              <a:rPr lang="en-ID" sz="1200" b="0" dirty="0">
                <a:effectLst/>
                <a:latin typeface="+mj-lt"/>
              </a:rPr>
              <a:t> </a:t>
            </a:r>
            <a:r>
              <a:rPr lang="en-ID" sz="1200" b="0" dirty="0" err="1">
                <a:effectLst/>
                <a:latin typeface="+mj-lt"/>
              </a:rPr>
              <a:t>strategis</a:t>
            </a:r>
            <a:r>
              <a:rPr lang="en-ID" sz="1200" b="0" dirty="0">
                <a:effectLst/>
                <a:latin typeface="+mj-lt"/>
              </a:rPr>
              <a:t> di negara-negara </a:t>
            </a:r>
            <a:r>
              <a:rPr lang="en-ID" sz="1200" b="0" dirty="0" err="1">
                <a:effectLst/>
                <a:latin typeface="+mj-lt"/>
              </a:rPr>
              <a:t>tertentu</a:t>
            </a:r>
            <a:r>
              <a:rPr lang="en-ID" sz="1200" b="0" dirty="0">
                <a:effectLst/>
                <a:latin typeface="+mj-lt"/>
              </a:rPr>
              <a:t>, </a:t>
            </a:r>
            <a:r>
              <a:rPr lang="en-ID" sz="1200" b="0" dirty="0" err="1">
                <a:effectLst/>
                <a:latin typeface="+mj-lt"/>
              </a:rPr>
              <a:t>perusahaan</a:t>
            </a:r>
            <a:r>
              <a:rPr lang="en-ID" sz="1200" b="0" dirty="0">
                <a:effectLst/>
                <a:latin typeface="+mj-lt"/>
              </a:rPr>
              <a:t> </a:t>
            </a:r>
            <a:r>
              <a:rPr lang="en-ID" sz="1200" b="0" dirty="0" err="1">
                <a:effectLst/>
                <a:latin typeface="+mj-lt"/>
              </a:rPr>
              <a:t>dapat</a:t>
            </a:r>
            <a:r>
              <a:rPr lang="en-ID" sz="1200" b="0" dirty="0">
                <a:effectLst/>
                <a:latin typeface="+mj-lt"/>
              </a:rPr>
              <a:t> </a:t>
            </a:r>
            <a:r>
              <a:rPr lang="en-ID" sz="1200" b="0" dirty="0" err="1">
                <a:effectLst/>
                <a:latin typeface="+mj-lt"/>
              </a:rPr>
              <a:t>mengoptimalkan</a:t>
            </a:r>
            <a:r>
              <a:rPr lang="en-ID" sz="1200" b="0" dirty="0">
                <a:effectLst/>
                <a:latin typeface="+mj-lt"/>
              </a:rPr>
              <a:t> </a:t>
            </a:r>
            <a:r>
              <a:rPr lang="en-ID" sz="1200" b="0" dirty="0" err="1">
                <a:effectLst/>
                <a:latin typeface="+mj-lt"/>
              </a:rPr>
              <a:t>dampak</a:t>
            </a:r>
            <a:r>
              <a:rPr lang="en-ID" sz="1200" b="0" dirty="0">
                <a:effectLst/>
                <a:latin typeface="+mj-lt"/>
              </a:rPr>
              <a:t> </a:t>
            </a:r>
            <a:r>
              <a:rPr lang="en-ID" sz="1200" b="0" dirty="0" err="1">
                <a:effectLst/>
                <a:latin typeface="+mj-lt"/>
              </a:rPr>
              <a:t>pajak</a:t>
            </a:r>
            <a:r>
              <a:rPr lang="en-ID" sz="1200" b="0" dirty="0">
                <a:effectLst/>
                <a:latin typeface="+mj-lt"/>
              </a:rPr>
              <a:t> </a:t>
            </a:r>
            <a:r>
              <a:rPr lang="en-ID" sz="1200" b="0" dirty="0" err="1">
                <a:effectLst/>
                <a:latin typeface="+mj-lt"/>
              </a:rPr>
              <a:t>impor</a:t>
            </a:r>
            <a:r>
              <a:rPr lang="en-ID" sz="1200" b="0" dirty="0">
                <a:effectLst/>
                <a:latin typeface="+mj-lt"/>
              </a:rPr>
              <a:t> dan </a:t>
            </a:r>
            <a:r>
              <a:rPr lang="en-ID" sz="1200" b="0" dirty="0" err="1">
                <a:effectLst/>
                <a:latin typeface="+mj-lt"/>
              </a:rPr>
              <a:t>biaya</a:t>
            </a:r>
            <a:r>
              <a:rPr lang="en-ID" sz="1200" b="0" dirty="0">
                <a:effectLst/>
                <a:latin typeface="+mj-lt"/>
              </a:rPr>
              <a:t> </a:t>
            </a:r>
            <a:r>
              <a:rPr lang="en-ID" sz="1200" b="0" dirty="0" err="1">
                <a:effectLst/>
                <a:latin typeface="+mj-lt"/>
              </a:rPr>
              <a:t>tersembunyi</a:t>
            </a:r>
            <a:r>
              <a:rPr lang="en-ID" sz="1200" b="0" dirty="0">
                <a:effectLst/>
                <a:latin typeface="+mj-lt"/>
              </a:rPr>
              <a:t> </a:t>
            </a:r>
            <a:r>
              <a:rPr lang="en-ID" sz="1200" b="0" dirty="0" err="1">
                <a:effectLst/>
                <a:latin typeface="+mj-lt"/>
              </a:rPr>
              <a:t>lainnya</a:t>
            </a:r>
            <a:r>
              <a:rPr lang="en-ID" sz="1200" b="0" dirty="0">
                <a:effectLst/>
                <a:latin typeface="+mj-lt"/>
              </a:rPr>
              <a:t>, </a:t>
            </a:r>
            <a:r>
              <a:rPr lang="en-ID" sz="1200" b="0" dirty="0" err="1">
                <a:effectLst/>
                <a:latin typeface="+mj-lt"/>
              </a:rPr>
              <a:t>sehingga</a:t>
            </a:r>
            <a:r>
              <a:rPr lang="en-ID" sz="1200" b="0" dirty="0">
                <a:effectLst/>
                <a:latin typeface="+mj-lt"/>
              </a:rPr>
              <a:t> </a:t>
            </a:r>
            <a:r>
              <a:rPr lang="en-ID" sz="1200" b="0" dirty="0" err="1">
                <a:effectLst/>
                <a:latin typeface="+mj-lt"/>
              </a:rPr>
              <a:t>meningkatkan</a:t>
            </a:r>
            <a:r>
              <a:rPr lang="en-ID" sz="1200" b="0" dirty="0">
                <a:effectLst/>
                <a:latin typeface="+mj-lt"/>
              </a:rPr>
              <a:t> margin </a:t>
            </a:r>
            <a:r>
              <a:rPr lang="en-ID" sz="1200" b="0" dirty="0" err="1">
                <a:effectLst/>
                <a:latin typeface="+mj-lt"/>
              </a:rPr>
              <a:t>keuntungan</a:t>
            </a:r>
            <a:r>
              <a:rPr lang="en-ID" sz="1200" b="0" dirty="0">
                <a:effectLst/>
                <a:latin typeface="+mj-lt"/>
              </a:rPr>
              <a:t> </a:t>
            </a:r>
            <a:r>
              <a:rPr lang="en-ID" sz="1200" b="0" dirty="0" err="1">
                <a:effectLst/>
                <a:latin typeface="+mj-lt"/>
              </a:rPr>
              <a:t>tanpa</a:t>
            </a:r>
            <a:r>
              <a:rPr lang="en-ID" sz="1200" b="0" dirty="0">
                <a:effectLst/>
                <a:latin typeface="+mj-lt"/>
              </a:rPr>
              <a:t> </a:t>
            </a:r>
            <a:r>
              <a:rPr lang="en-ID" sz="1200" b="0" dirty="0" err="1">
                <a:effectLst/>
                <a:latin typeface="+mj-lt"/>
              </a:rPr>
              <a:t>harus</a:t>
            </a:r>
            <a:r>
              <a:rPr lang="en-ID" sz="1200" b="0" dirty="0">
                <a:effectLst/>
                <a:latin typeface="+mj-lt"/>
              </a:rPr>
              <a:t> </a:t>
            </a:r>
            <a:r>
              <a:rPr lang="en-ID" sz="1200" b="0" dirty="0" err="1">
                <a:effectLst/>
                <a:latin typeface="+mj-lt"/>
              </a:rPr>
              <a:t>bergantung</a:t>
            </a:r>
            <a:r>
              <a:rPr lang="en-ID" sz="1200" b="0" dirty="0">
                <a:effectLst/>
                <a:latin typeface="+mj-lt"/>
              </a:rPr>
              <a:t> pada </a:t>
            </a:r>
            <a:r>
              <a:rPr lang="en-ID" sz="1200" b="0" dirty="0" err="1">
                <a:effectLst/>
                <a:latin typeface="+mj-lt"/>
              </a:rPr>
              <a:t>peningkatan</a:t>
            </a:r>
            <a:r>
              <a:rPr lang="en-ID" sz="1200" b="0" dirty="0">
                <a:effectLst/>
                <a:latin typeface="+mj-lt"/>
              </a:rPr>
              <a:t> volume </a:t>
            </a:r>
            <a:r>
              <a:rPr lang="en-ID" sz="1200" b="0" dirty="0" err="1">
                <a:effectLst/>
                <a:latin typeface="+mj-lt"/>
              </a:rPr>
              <a:t>penjualan</a:t>
            </a:r>
            <a:r>
              <a:rPr lang="en-ID" sz="1200" b="0" dirty="0">
                <a:effectLst/>
                <a:latin typeface="+mj-lt"/>
              </a:rPr>
              <a:t> yang </a:t>
            </a:r>
            <a:r>
              <a:rPr lang="en-ID" sz="1200" b="0" dirty="0" err="1">
                <a:effectLst/>
                <a:latin typeface="+mj-lt"/>
              </a:rPr>
              <a:t>berisiko</a:t>
            </a:r>
            <a:r>
              <a:rPr lang="en-ID" sz="1200" b="0" dirty="0">
                <a:effectLst/>
                <a:latin typeface="+mj-lt"/>
              </a:rPr>
              <a:t>. </a:t>
            </a:r>
          </a:p>
          <a:p>
            <a:br>
              <a:rPr lang="en-ID" sz="1200" b="0" dirty="0">
                <a:effectLst/>
                <a:latin typeface="+mj-lt"/>
              </a:rPr>
            </a:br>
            <a:r>
              <a:rPr lang="en-ID" sz="1200" b="0" dirty="0">
                <a:effectLst/>
                <a:latin typeface="+mj-lt"/>
              </a:rPr>
              <a:t>Perusahaan </a:t>
            </a:r>
            <a:r>
              <a:rPr lang="en-ID" sz="1200" b="0" dirty="0" err="1">
                <a:effectLst/>
                <a:latin typeface="+mj-lt"/>
              </a:rPr>
              <a:t>harus</a:t>
            </a:r>
            <a:r>
              <a:rPr lang="en-ID" sz="1200" b="0" dirty="0">
                <a:effectLst/>
                <a:latin typeface="+mj-lt"/>
              </a:rPr>
              <a:t> </a:t>
            </a:r>
            <a:r>
              <a:rPr lang="en-ID" sz="1200" b="0" dirty="0" err="1">
                <a:effectLst/>
                <a:latin typeface="+mj-lt"/>
              </a:rPr>
              <a:t>terus</a:t>
            </a:r>
            <a:r>
              <a:rPr lang="en-ID" sz="1200" b="0" dirty="0">
                <a:effectLst/>
                <a:latin typeface="+mj-lt"/>
              </a:rPr>
              <a:t> </a:t>
            </a:r>
            <a:r>
              <a:rPr lang="en-ID" sz="1200" b="0" dirty="0" err="1">
                <a:effectLst/>
                <a:latin typeface="+mj-lt"/>
              </a:rPr>
              <a:t>memonitor</a:t>
            </a:r>
            <a:r>
              <a:rPr lang="en-ID" sz="1200" b="0" dirty="0">
                <a:effectLst/>
                <a:latin typeface="+mj-lt"/>
              </a:rPr>
              <a:t> </a:t>
            </a:r>
            <a:r>
              <a:rPr lang="en-ID" sz="1200" b="0" dirty="0" err="1">
                <a:effectLst/>
                <a:latin typeface="+mj-lt"/>
              </a:rPr>
              <a:t>profitabilitas</a:t>
            </a:r>
            <a:r>
              <a:rPr lang="en-ID" sz="1200" b="0" dirty="0">
                <a:effectLst/>
                <a:latin typeface="+mj-lt"/>
              </a:rPr>
              <a:t> per negara dan </a:t>
            </a:r>
            <a:r>
              <a:rPr lang="en-ID" sz="1200" b="0" dirty="0" err="1">
                <a:effectLst/>
                <a:latin typeface="+mj-lt"/>
              </a:rPr>
              <a:t>secara</a:t>
            </a:r>
            <a:r>
              <a:rPr lang="en-ID" sz="1200" b="0" dirty="0">
                <a:effectLst/>
                <a:latin typeface="+mj-lt"/>
              </a:rPr>
              <a:t> </a:t>
            </a:r>
            <a:r>
              <a:rPr lang="en-ID" sz="1200" b="0" dirty="0" err="1">
                <a:effectLst/>
                <a:latin typeface="+mj-lt"/>
              </a:rPr>
              <a:t>proaktif</a:t>
            </a:r>
            <a:r>
              <a:rPr lang="en-ID" sz="1200" b="0" dirty="0">
                <a:effectLst/>
                <a:latin typeface="+mj-lt"/>
              </a:rPr>
              <a:t> </a:t>
            </a:r>
            <a:r>
              <a:rPr lang="en-ID" sz="1200" b="0" dirty="0" err="1">
                <a:effectLst/>
                <a:latin typeface="+mj-lt"/>
              </a:rPr>
              <a:t>menyesuaikan</a:t>
            </a:r>
            <a:r>
              <a:rPr lang="en-ID" sz="1200" b="0" dirty="0">
                <a:effectLst/>
                <a:latin typeface="+mj-lt"/>
              </a:rPr>
              <a:t> </a:t>
            </a:r>
            <a:r>
              <a:rPr lang="en-ID" sz="1200" b="0" dirty="0" err="1">
                <a:effectLst/>
                <a:latin typeface="+mj-lt"/>
              </a:rPr>
              <a:t>harga</a:t>
            </a:r>
            <a:r>
              <a:rPr lang="en-ID" sz="1200" b="0" dirty="0">
                <a:effectLst/>
                <a:latin typeface="+mj-lt"/>
              </a:rPr>
              <a:t> </a:t>
            </a:r>
            <a:r>
              <a:rPr lang="en-ID" sz="1200" b="0" dirty="0" err="1">
                <a:effectLst/>
                <a:latin typeface="+mj-lt"/>
              </a:rPr>
              <a:t>serta</a:t>
            </a:r>
            <a:r>
              <a:rPr lang="en-ID" sz="1200" b="0" dirty="0">
                <a:effectLst/>
                <a:latin typeface="+mj-lt"/>
              </a:rPr>
              <a:t> strategi </a:t>
            </a:r>
            <a:r>
              <a:rPr lang="en-ID" sz="1200" b="0" dirty="0" err="1">
                <a:effectLst/>
                <a:latin typeface="+mj-lt"/>
              </a:rPr>
              <a:t>pemasaran</a:t>
            </a:r>
            <a:r>
              <a:rPr lang="en-ID" sz="1200" b="0" dirty="0">
                <a:effectLst/>
                <a:latin typeface="+mj-lt"/>
              </a:rPr>
              <a:t> </a:t>
            </a:r>
            <a:r>
              <a:rPr lang="en-ID" sz="1200" b="0" dirty="0" err="1">
                <a:effectLst/>
                <a:latin typeface="+mj-lt"/>
              </a:rPr>
              <a:t>untuk</a:t>
            </a:r>
            <a:r>
              <a:rPr lang="en-ID" sz="1200" b="0" dirty="0">
                <a:effectLst/>
                <a:latin typeface="+mj-lt"/>
              </a:rPr>
              <a:t> </a:t>
            </a:r>
            <a:r>
              <a:rPr lang="en-ID" sz="1200" b="0" dirty="0" err="1">
                <a:effectLst/>
                <a:latin typeface="+mj-lt"/>
              </a:rPr>
              <a:t>mengatasi</a:t>
            </a:r>
            <a:r>
              <a:rPr lang="en-ID" sz="1200" b="0" dirty="0">
                <a:effectLst/>
                <a:latin typeface="+mj-lt"/>
              </a:rPr>
              <a:t> </a:t>
            </a:r>
            <a:r>
              <a:rPr lang="en-ID" sz="1200" b="0" dirty="0" err="1">
                <a:effectLst/>
                <a:latin typeface="+mj-lt"/>
              </a:rPr>
              <a:t>faktor-faktor</a:t>
            </a:r>
            <a:r>
              <a:rPr lang="en-ID" sz="1200" b="0" dirty="0">
                <a:effectLst/>
                <a:latin typeface="+mj-lt"/>
              </a:rPr>
              <a:t> yang </a:t>
            </a:r>
            <a:r>
              <a:rPr lang="en-ID" sz="1200" b="0" dirty="0" err="1">
                <a:effectLst/>
                <a:latin typeface="+mj-lt"/>
              </a:rPr>
              <a:t>mengurangi</a:t>
            </a:r>
            <a:r>
              <a:rPr lang="en-ID" sz="1200" b="0" dirty="0">
                <a:effectLst/>
                <a:latin typeface="+mj-lt"/>
              </a:rPr>
              <a:t> profit, </a:t>
            </a:r>
            <a:r>
              <a:rPr lang="en-ID" sz="1200" b="0" dirty="0" err="1">
                <a:effectLst/>
                <a:latin typeface="+mj-lt"/>
              </a:rPr>
              <a:t>seperti</a:t>
            </a:r>
            <a:r>
              <a:rPr lang="en-ID" sz="1200" b="0" dirty="0">
                <a:effectLst/>
                <a:latin typeface="+mj-lt"/>
              </a:rPr>
              <a:t> </a:t>
            </a:r>
            <a:r>
              <a:rPr lang="en-ID" sz="1200" b="0" dirty="0" err="1">
                <a:effectLst/>
                <a:latin typeface="+mj-lt"/>
              </a:rPr>
              <a:t>pajak</a:t>
            </a:r>
            <a:r>
              <a:rPr lang="en-ID" sz="1200" b="0" dirty="0">
                <a:effectLst/>
                <a:latin typeface="+mj-lt"/>
              </a:rPr>
              <a:t> </a:t>
            </a:r>
            <a:r>
              <a:rPr lang="en-ID" sz="1200" b="0" dirty="0" err="1">
                <a:effectLst/>
                <a:latin typeface="+mj-lt"/>
              </a:rPr>
              <a:t>impor</a:t>
            </a:r>
            <a:r>
              <a:rPr lang="en-ID" sz="1200" b="0" dirty="0">
                <a:effectLst/>
                <a:latin typeface="+mj-lt"/>
              </a:rPr>
              <a:t> dan </a:t>
            </a:r>
            <a:r>
              <a:rPr lang="en-ID" sz="1200" b="0" dirty="0" err="1">
                <a:effectLst/>
                <a:latin typeface="+mj-lt"/>
              </a:rPr>
              <a:t>biaya</a:t>
            </a:r>
            <a:r>
              <a:rPr lang="en-ID" sz="1200" b="0" dirty="0">
                <a:effectLst/>
                <a:latin typeface="+mj-lt"/>
              </a:rPr>
              <a:t> </a:t>
            </a:r>
            <a:r>
              <a:rPr lang="en-ID" sz="1200" b="0" dirty="0" err="1">
                <a:effectLst/>
                <a:latin typeface="+mj-lt"/>
              </a:rPr>
              <a:t>tersembunyi</a:t>
            </a:r>
            <a:r>
              <a:rPr lang="en-ID" sz="1200" b="0" dirty="0">
                <a:effectLst/>
                <a:latin typeface="+mj-lt"/>
              </a:rPr>
              <a:t>. </a:t>
            </a:r>
            <a:r>
              <a:rPr lang="en-ID" sz="1200" b="0" dirty="0" err="1">
                <a:effectLst/>
                <a:latin typeface="+mj-lt"/>
              </a:rPr>
              <a:t>Pendekatan</a:t>
            </a:r>
            <a:r>
              <a:rPr lang="en-ID" sz="1200" b="0" dirty="0">
                <a:effectLst/>
                <a:latin typeface="+mj-lt"/>
              </a:rPr>
              <a:t> </a:t>
            </a:r>
            <a:r>
              <a:rPr lang="en-ID" sz="1200" b="0" dirty="0" err="1">
                <a:effectLst/>
                <a:latin typeface="+mj-lt"/>
              </a:rPr>
              <a:t>ini</a:t>
            </a:r>
            <a:r>
              <a:rPr lang="en-ID" sz="1200" b="0" dirty="0">
                <a:effectLst/>
                <a:latin typeface="+mj-lt"/>
              </a:rPr>
              <a:t> </a:t>
            </a:r>
            <a:r>
              <a:rPr lang="en-ID" sz="1200" b="0" dirty="0" err="1">
                <a:effectLst/>
                <a:latin typeface="+mj-lt"/>
              </a:rPr>
              <a:t>akan</a:t>
            </a:r>
            <a:r>
              <a:rPr lang="en-ID" sz="1200" b="0" dirty="0">
                <a:effectLst/>
                <a:latin typeface="+mj-lt"/>
              </a:rPr>
              <a:t> </a:t>
            </a:r>
            <a:r>
              <a:rPr lang="en-ID" sz="1200" b="0" dirty="0" err="1">
                <a:effectLst/>
                <a:latin typeface="+mj-lt"/>
              </a:rPr>
              <a:t>memastikan</a:t>
            </a:r>
            <a:r>
              <a:rPr lang="en-ID" sz="1200" b="0" dirty="0">
                <a:effectLst/>
                <a:latin typeface="+mj-lt"/>
              </a:rPr>
              <a:t> </a:t>
            </a:r>
            <a:r>
              <a:rPr lang="en-ID" sz="1200" b="0" dirty="0" err="1">
                <a:effectLst/>
                <a:latin typeface="+mj-lt"/>
              </a:rPr>
              <a:t>bahwa</a:t>
            </a:r>
            <a:r>
              <a:rPr lang="en-ID" sz="1200" b="0" dirty="0">
                <a:effectLst/>
                <a:latin typeface="+mj-lt"/>
              </a:rPr>
              <a:t> </a:t>
            </a:r>
            <a:r>
              <a:rPr lang="en-ID" sz="1200" b="0" dirty="0" err="1">
                <a:effectLst/>
                <a:latin typeface="+mj-lt"/>
              </a:rPr>
              <a:t>setiap</a:t>
            </a:r>
            <a:r>
              <a:rPr lang="en-ID" sz="1200" b="0" dirty="0">
                <a:effectLst/>
                <a:latin typeface="+mj-lt"/>
              </a:rPr>
              <a:t> pasar </a:t>
            </a:r>
            <a:r>
              <a:rPr lang="en-ID" sz="1200" b="0" dirty="0" err="1">
                <a:effectLst/>
                <a:latin typeface="+mj-lt"/>
              </a:rPr>
              <a:t>berkontribusi</a:t>
            </a:r>
            <a:r>
              <a:rPr lang="en-ID" sz="1200" b="0" dirty="0">
                <a:effectLst/>
                <a:latin typeface="+mj-lt"/>
              </a:rPr>
              <a:t> </a:t>
            </a:r>
            <a:r>
              <a:rPr lang="en-ID" sz="1200" b="0" dirty="0" err="1">
                <a:effectLst/>
                <a:latin typeface="+mj-lt"/>
              </a:rPr>
              <a:t>positif</a:t>
            </a:r>
            <a:r>
              <a:rPr lang="en-ID" sz="1200" b="0" dirty="0">
                <a:effectLst/>
                <a:latin typeface="+mj-lt"/>
              </a:rPr>
              <a:t> </a:t>
            </a:r>
            <a:r>
              <a:rPr lang="en-ID" sz="1200" b="0" dirty="0" err="1">
                <a:effectLst/>
                <a:latin typeface="+mj-lt"/>
              </a:rPr>
              <a:t>terhadap</a:t>
            </a:r>
            <a:r>
              <a:rPr lang="en-ID" sz="1200" b="0" dirty="0">
                <a:effectLst/>
                <a:latin typeface="+mj-lt"/>
              </a:rPr>
              <a:t> </a:t>
            </a:r>
            <a:r>
              <a:rPr lang="en-ID" sz="1200" b="0" dirty="0" err="1">
                <a:effectLst/>
                <a:latin typeface="+mj-lt"/>
              </a:rPr>
              <a:t>profitabilitas</a:t>
            </a:r>
            <a:r>
              <a:rPr lang="en-ID" sz="1200" b="0" dirty="0">
                <a:effectLst/>
                <a:latin typeface="+mj-lt"/>
              </a:rPr>
              <a:t> </a:t>
            </a:r>
            <a:r>
              <a:rPr lang="en-ID" sz="1200" b="0" dirty="0" err="1">
                <a:effectLst/>
                <a:latin typeface="+mj-lt"/>
              </a:rPr>
              <a:t>perusahaan</a:t>
            </a:r>
            <a:r>
              <a:rPr lang="en-ID" sz="1200" b="0" dirty="0">
                <a:effectLst/>
                <a:latin typeface="+mj-lt"/>
              </a:rPr>
              <a:t> </a:t>
            </a:r>
            <a:r>
              <a:rPr lang="en-ID" sz="1200" b="0" dirty="0" err="1">
                <a:effectLst/>
                <a:latin typeface="+mj-lt"/>
              </a:rPr>
              <a:t>secara</a:t>
            </a:r>
            <a:r>
              <a:rPr lang="en-ID" sz="1200" b="0" dirty="0">
                <a:effectLst/>
                <a:latin typeface="+mj-lt"/>
              </a:rPr>
              <a:t> </a:t>
            </a:r>
            <a:r>
              <a:rPr lang="en-ID" sz="1200" b="0" dirty="0" err="1">
                <a:effectLst/>
                <a:latin typeface="+mj-lt"/>
              </a:rPr>
              <a:t>keseluruhan</a:t>
            </a:r>
            <a:r>
              <a:rPr lang="en-ID" sz="1200" b="0" dirty="0">
                <a:effectLst/>
                <a:latin typeface="+mj-lt"/>
              </a:rPr>
              <a:t>.</a:t>
            </a:r>
          </a:p>
        </p:txBody>
      </p:sp>
    </p:spTree>
    <p:extLst>
      <p:ext uri="{BB962C8B-B14F-4D97-AF65-F5344CB8AC3E}">
        <p14:creationId xmlns:p14="http://schemas.microsoft.com/office/powerpoint/2010/main" val="528408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79F6B-F71A-4E72-90DD-3CB1DB45C437}"/>
              </a:ext>
            </a:extLst>
          </p:cNvPr>
          <p:cNvSpPr>
            <a:spLocks noGrp="1"/>
          </p:cNvSpPr>
          <p:nvPr>
            <p:ph type="title"/>
          </p:nvPr>
        </p:nvSpPr>
        <p:spPr/>
        <p:txBody>
          <a:bodyPr/>
          <a:lstStyle/>
          <a:p>
            <a:r>
              <a:rPr lang="en-US" dirty="0"/>
              <a:t>3. </a:t>
            </a:r>
            <a:r>
              <a:rPr lang="en-US" dirty="0" err="1"/>
              <a:t>Rekomendasi</a:t>
            </a:r>
            <a:r>
              <a:rPr lang="en-US" dirty="0"/>
              <a:t> </a:t>
            </a:r>
            <a:r>
              <a:rPr lang="en-US" dirty="0" err="1"/>
              <a:t>Bisnis</a:t>
            </a:r>
            <a:endParaRPr lang="en-ID" dirty="0"/>
          </a:p>
        </p:txBody>
      </p:sp>
      <p:sp>
        <p:nvSpPr>
          <p:cNvPr id="4" name="TextBox 3">
            <a:extLst>
              <a:ext uri="{FF2B5EF4-FFF2-40B4-BE49-F238E27FC236}">
                <a16:creationId xmlns:a16="http://schemas.microsoft.com/office/drawing/2014/main" id="{101B37BB-3C8B-4394-800C-263D6A644EAF}"/>
              </a:ext>
            </a:extLst>
          </p:cNvPr>
          <p:cNvSpPr txBox="1"/>
          <p:nvPr/>
        </p:nvSpPr>
        <p:spPr>
          <a:xfrm>
            <a:off x="457200" y="1408075"/>
            <a:ext cx="4966334" cy="369332"/>
          </a:xfrm>
          <a:prstGeom prst="rect">
            <a:avLst/>
          </a:prstGeom>
          <a:noFill/>
        </p:spPr>
        <p:txBody>
          <a:bodyPr wrap="square">
            <a:spAutoFit/>
          </a:bodyPr>
          <a:lstStyle/>
          <a:p>
            <a:r>
              <a:rPr lang="es-ES" dirty="0">
                <a:latin typeface="+mj-lt"/>
              </a:rPr>
              <a:t>2</a:t>
            </a:r>
            <a:r>
              <a:rPr lang="es-ES" b="0" dirty="0">
                <a:effectLst/>
                <a:latin typeface="+mj-lt"/>
              </a:rPr>
              <a:t>.  </a:t>
            </a:r>
            <a:r>
              <a:rPr lang="es-ES" b="0" dirty="0" err="1">
                <a:effectLst/>
                <a:latin typeface="+mj-lt"/>
              </a:rPr>
              <a:t>Pengendalian</a:t>
            </a:r>
            <a:r>
              <a:rPr lang="es-ES" b="0" dirty="0">
                <a:effectLst/>
                <a:latin typeface="+mj-lt"/>
              </a:rPr>
              <a:t> Besaran </a:t>
            </a:r>
            <a:r>
              <a:rPr lang="es-ES" b="0" dirty="0" err="1">
                <a:effectLst/>
                <a:latin typeface="+mj-lt"/>
              </a:rPr>
              <a:t>Diskon</a:t>
            </a:r>
            <a:endParaRPr lang="es-ES" b="0" dirty="0">
              <a:effectLst/>
              <a:latin typeface="+mj-lt"/>
            </a:endParaRPr>
          </a:p>
        </p:txBody>
      </p:sp>
      <p:pic>
        <p:nvPicPr>
          <p:cNvPr id="6" name="Picture 5">
            <a:extLst>
              <a:ext uri="{FF2B5EF4-FFF2-40B4-BE49-F238E27FC236}">
                <a16:creationId xmlns:a16="http://schemas.microsoft.com/office/drawing/2014/main" id="{FB123E00-FA6A-48B7-8ED9-F081C516DC2B}"/>
              </a:ext>
            </a:extLst>
          </p:cNvPr>
          <p:cNvPicPr>
            <a:picLocks noChangeAspect="1"/>
          </p:cNvPicPr>
          <p:nvPr/>
        </p:nvPicPr>
        <p:blipFill rotWithShape="1">
          <a:blip r:embed="rId2"/>
          <a:srcRect l="7456" t="27594" r="69586" b="37902"/>
          <a:stretch/>
        </p:blipFill>
        <p:spPr>
          <a:xfrm>
            <a:off x="681562" y="1917265"/>
            <a:ext cx="3576543" cy="3023470"/>
          </a:xfrm>
          <a:prstGeom prst="rect">
            <a:avLst/>
          </a:prstGeom>
        </p:spPr>
      </p:pic>
      <p:sp>
        <p:nvSpPr>
          <p:cNvPr id="7" name="TextBox 6">
            <a:extLst>
              <a:ext uri="{FF2B5EF4-FFF2-40B4-BE49-F238E27FC236}">
                <a16:creationId xmlns:a16="http://schemas.microsoft.com/office/drawing/2014/main" id="{67ED1A72-7CEC-42B6-8EBF-70CF5ACC0472}"/>
              </a:ext>
            </a:extLst>
          </p:cNvPr>
          <p:cNvSpPr txBox="1"/>
          <p:nvPr/>
        </p:nvSpPr>
        <p:spPr>
          <a:xfrm>
            <a:off x="4482466" y="1408075"/>
            <a:ext cx="4966334" cy="4616648"/>
          </a:xfrm>
          <a:prstGeom prst="rect">
            <a:avLst/>
          </a:prstGeom>
          <a:noFill/>
        </p:spPr>
        <p:txBody>
          <a:bodyPr wrap="square">
            <a:spAutoFit/>
          </a:bodyPr>
          <a:lstStyle/>
          <a:p>
            <a:r>
              <a:rPr lang="en-ID" sz="1400" b="0" dirty="0">
                <a:effectLst/>
                <a:latin typeface="+mj-lt"/>
              </a:rPr>
              <a:t>Data </a:t>
            </a:r>
            <a:r>
              <a:rPr lang="en-ID" sz="1400" b="0" dirty="0" err="1">
                <a:effectLst/>
                <a:latin typeface="+mj-lt"/>
              </a:rPr>
              <a:t>menunjukkan</a:t>
            </a:r>
            <a:r>
              <a:rPr lang="en-ID" sz="1400" b="0" dirty="0">
                <a:effectLst/>
                <a:latin typeface="+mj-lt"/>
              </a:rPr>
              <a:t> </a:t>
            </a:r>
            <a:r>
              <a:rPr lang="en-ID" sz="1400" b="0" dirty="0" err="1">
                <a:effectLst/>
                <a:latin typeface="+mj-lt"/>
              </a:rPr>
              <a:t>bahwa</a:t>
            </a:r>
            <a:r>
              <a:rPr lang="en-ID" sz="1400" b="0" dirty="0">
                <a:effectLst/>
                <a:latin typeface="+mj-lt"/>
              </a:rPr>
              <a:t> </a:t>
            </a:r>
            <a:r>
              <a:rPr lang="en-ID" sz="1400" b="0" dirty="0" err="1">
                <a:effectLst/>
                <a:latin typeface="+mj-lt"/>
              </a:rPr>
              <a:t>setelah</a:t>
            </a:r>
            <a:r>
              <a:rPr lang="en-ID" sz="1400" b="0" dirty="0">
                <a:effectLst/>
                <a:latin typeface="+mj-lt"/>
              </a:rPr>
              <a:t> </a:t>
            </a:r>
            <a:r>
              <a:rPr lang="en-ID" sz="1400" b="0" dirty="0" err="1">
                <a:effectLst/>
                <a:latin typeface="+mj-lt"/>
              </a:rPr>
              <a:t>penyesuaian</a:t>
            </a:r>
            <a:r>
              <a:rPr lang="en-ID" sz="1400" b="0" dirty="0">
                <a:effectLst/>
                <a:latin typeface="+mj-lt"/>
              </a:rPr>
              <a:t> </a:t>
            </a:r>
            <a:r>
              <a:rPr lang="en-ID" sz="1400" b="0" dirty="0" err="1">
                <a:effectLst/>
                <a:latin typeface="+mj-lt"/>
              </a:rPr>
              <a:t>harga</a:t>
            </a:r>
            <a:r>
              <a:rPr lang="en-ID" sz="1400" b="0" dirty="0">
                <a:effectLst/>
                <a:latin typeface="+mj-lt"/>
              </a:rPr>
              <a:t> </a:t>
            </a:r>
            <a:r>
              <a:rPr lang="en-ID" sz="1400" b="0" dirty="0" err="1">
                <a:effectLst/>
                <a:latin typeface="+mj-lt"/>
              </a:rPr>
              <a:t>atau</a:t>
            </a:r>
            <a:r>
              <a:rPr lang="en-ID" sz="1400" b="0" dirty="0">
                <a:effectLst/>
                <a:latin typeface="+mj-lt"/>
              </a:rPr>
              <a:t> strategi yang </a:t>
            </a:r>
            <a:r>
              <a:rPr lang="en-ID" sz="1400" b="0" dirty="0" err="1">
                <a:effectLst/>
                <a:latin typeface="+mj-lt"/>
              </a:rPr>
              <a:t>diterapkan</a:t>
            </a:r>
            <a:r>
              <a:rPr lang="en-ID" sz="1400" b="0" dirty="0">
                <a:effectLst/>
                <a:latin typeface="+mj-lt"/>
              </a:rPr>
              <a:t>, </a:t>
            </a:r>
            <a:r>
              <a:rPr lang="en-ID" sz="1400" b="0" dirty="0" err="1">
                <a:effectLst/>
                <a:latin typeface="+mj-lt"/>
              </a:rPr>
              <a:t>setiap</a:t>
            </a:r>
            <a:r>
              <a:rPr lang="en-ID" sz="1400" b="0" dirty="0">
                <a:effectLst/>
                <a:latin typeface="+mj-lt"/>
              </a:rPr>
              <a:t> negara </a:t>
            </a:r>
            <a:r>
              <a:rPr lang="en-ID" sz="1400" b="0" dirty="0" err="1">
                <a:effectLst/>
                <a:latin typeface="+mj-lt"/>
              </a:rPr>
              <a:t>mengalami</a:t>
            </a:r>
            <a:r>
              <a:rPr lang="en-ID" sz="1400" b="0" dirty="0">
                <a:effectLst/>
                <a:latin typeface="+mj-lt"/>
              </a:rPr>
              <a:t> </a:t>
            </a:r>
            <a:r>
              <a:rPr lang="en-ID" sz="1400" b="0" dirty="0" err="1">
                <a:effectLst/>
                <a:latin typeface="+mj-lt"/>
              </a:rPr>
              <a:t>kerugian</a:t>
            </a:r>
            <a:r>
              <a:rPr lang="en-ID" sz="1400" b="0" dirty="0">
                <a:effectLst/>
                <a:latin typeface="+mj-lt"/>
              </a:rPr>
              <a:t> </a:t>
            </a:r>
            <a:r>
              <a:rPr lang="en-ID" sz="1400" b="0" dirty="0" err="1">
                <a:effectLst/>
                <a:latin typeface="+mj-lt"/>
              </a:rPr>
              <a:t>mempunyai</a:t>
            </a:r>
            <a:r>
              <a:rPr lang="en-ID" sz="1400" b="0" dirty="0">
                <a:effectLst/>
                <a:latin typeface="+mj-lt"/>
              </a:rPr>
              <a:t> </a:t>
            </a:r>
            <a:r>
              <a:rPr lang="en-ID" sz="1400" b="0" dirty="0" err="1">
                <a:effectLst/>
                <a:latin typeface="+mj-lt"/>
              </a:rPr>
              <a:t>peningkatan</a:t>
            </a:r>
            <a:r>
              <a:rPr lang="en-ID" sz="1400" b="0" dirty="0">
                <a:effectLst/>
                <a:latin typeface="+mj-lt"/>
              </a:rPr>
              <a:t> yang </a:t>
            </a:r>
            <a:r>
              <a:rPr lang="en-ID" sz="1400" b="0" dirty="0" err="1">
                <a:effectLst/>
                <a:latin typeface="+mj-lt"/>
              </a:rPr>
              <a:t>signifikan</a:t>
            </a:r>
            <a:r>
              <a:rPr lang="en-ID" sz="1400" b="0" dirty="0">
                <a:effectLst/>
                <a:latin typeface="+mj-lt"/>
              </a:rPr>
              <a:t> </a:t>
            </a:r>
            <a:r>
              <a:rPr lang="en-ID" sz="1400" b="0" dirty="0" err="1">
                <a:effectLst/>
                <a:latin typeface="+mj-lt"/>
              </a:rPr>
              <a:t>dalam</a:t>
            </a:r>
            <a:r>
              <a:rPr lang="en-ID" sz="1400" b="0" dirty="0">
                <a:effectLst/>
                <a:latin typeface="+mj-lt"/>
              </a:rPr>
              <a:t> Gross Profit </a:t>
            </a:r>
            <a:r>
              <a:rPr lang="en-ID" sz="1400" b="0" dirty="0" err="1">
                <a:effectLst/>
                <a:latin typeface="+mj-lt"/>
              </a:rPr>
              <a:t>dibandingkan</a:t>
            </a:r>
            <a:r>
              <a:rPr lang="en-ID" sz="1400" b="0" dirty="0">
                <a:effectLst/>
                <a:latin typeface="+mj-lt"/>
              </a:rPr>
              <a:t> </a:t>
            </a:r>
            <a:r>
              <a:rPr lang="en-ID" sz="1400" b="0" dirty="0" err="1">
                <a:effectLst/>
                <a:latin typeface="+mj-lt"/>
              </a:rPr>
              <a:t>dengan</a:t>
            </a:r>
            <a:r>
              <a:rPr lang="en-ID" sz="1400" b="0" dirty="0">
                <a:effectLst/>
                <a:latin typeface="+mj-lt"/>
              </a:rPr>
              <a:t> Gross Profit </a:t>
            </a:r>
            <a:r>
              <a:rPr lang="en-ID" sz="1400" b="0" dirty="0" err="1">
                <a:effectLst/>
                <a:latin typeface="+mj-lt"/>
              </a:rPr>
              <a:t>sebelum</a:t>
            </a:r>
            <a:r>
              <a:rPr lang="en-ID" sz="1400" b="0" dirty="0">
                <a:effectLst/>
                <a:latin typeface="+mj-lt"/>
              </a:rPr>
              <a:t> </a:t>
            </a:r>
            <a:r>
              <a:rPr lang="en-ID" sz="1400" b="0" dirty="0" err="1">
                <a:effectLst/>
                <a:latin typeface="+mj-lt"/>
              </a:rPr>
              <a:t>diskon</a:t>
            </a:r>
            <a:r>
              <a:rPr lang="en-ID" sz="1400" b="0" dirty="0">
                <a:effectLst/>
                <a:latin typeface="+mj-lt"/>
              </a:rPr>
              <a:t> </a:t>
            </a:r>
            <a:r>
              <a:rPr lang="en-ID" sz="1400" b="0" dirty="0" err="1">
                <a:effectLst/>
                <a:latin typeface="+mj-lt"/>
              </a:rPr>
              <a:t>diturunkan</a:t>
            </a:r>
            <a:r>
              <a:rPr lang="en-ID" sz="1400" b="0" dirty="0">
                <a:effectLst/>
                <a:latin typeface="+mj-lt"/>
              </a:rPr>
              <a:t>. </a:t>
            </a:r>
            <a:r>
              <a:rPr lang="en-ID" sz="1400" b="0" dirty="0" err="1">
                <a:effectLst/>
                <a:latin typeface="+mj-lt"/>
              </a:rPr>
              <a:t>Misalnya</a:t>
            </a:r>
            <a:r>
              <a:rPr lang="en-ID" sz="1400" b="0" dirty="0">
                <a:effectLst/>
                <a:latin typeface="+mj-lt"/>
              </a:rPr>
              <a:t>, </a:t>
            </a:r>
            <a:r>
              <a:rPr lang="en-ID" sz="1400" b="0" dirty="0" err="1">
                <a:effectLst/>
                <a:latin typeface="+mj-lt"/>
              </a:rPr>
              <a:t>Jepang</a:t>
            </a:r>
            <a:r>
              <a:rPr lang="en-ID" sz="1400" b="0" dirty="0">
                <a:effectLst/>
                <a:latin typeface="+mj-lt"/>
              </a:rPr>
              <a:t> </a:t>
            </a:r>
            <a:r>
              <a:rPr lang="en-ID" sz="1400" b="0" dirty="0" err="1">
                <a:effectLst/>
                <a:latin typeface="+mj-lt"/>
              </a:rPr>
              <a:t>melihat</a:t>
            </a:r>
            <a:r>
              <a:rPr lang="en-ID" sz="1400" b="0" dirty="0">
                <a:effectLst/>
                <a:latin typeface="+mj-lt"/>
              </a:rPr>
              <a:t> </a:t>
            </a:r>
            <a:r>
              <a:rPr lang="en-ID" sz="1400" b="0" dirty="0" err="1">
                <a:effectLst/>
                <a:latin typeface="+mj-lt"/>
              </a:rPr>
              <a:t>peningkatan</a:t>
            </a:r>
            <a:r>
              <a:rPr lang="en-ID" sz="1400" b="0" dirty="0">
                <a:effectLst/>
                <a:latin typeface="+mj-lt"/>
              </a:rPr>
              <a:t> </a:t>
            </a:r>
            <a:r>
              <a:rPr lang="en-ID" sz="1400" b="0" dirty="0" err="1">
                <a:effectLst/>
                <a:latin typeface="+mj-lt"/>
              </a:rPr>
              <a:t>dari</a:t>
            </a:r>
            <a:r>
              <a:rPr lang="en-ID" sz="1400" b="0" dirty="0">
                <a:effectLst/>
                <a:latin typeface="+mj-lt"/>
              </a:rPr>
              <a:t> 572,657.26 </a:t>
            </a:r>
            <a:r>
              <a:rPr lang="en-ID" sz="1400" b="0" dirty="0" err="1">
                <a:effectLst/>
                <a:latin typeface="+mj-lt"/>
              </a:rPr>
              <a:t>menjadi</a:t>
            </a:r>
            <a:r>
              <a:rPr lang="en-ID" sz="1400" b="0" dirty="0">
                <a:effectLst/>
                <a:latin typeface="+mj-lt"/>
              </a:rPr>
              <a:t> 703,372.80, dan </a:t>
            </a:r>
            <a:r>
              <a:rPr lang="en-ID" sz="1400" b="0" dirty="0" err="1">
                <a:effectLst/>
                <a:latin typeface="+mj-lt"/>
              </a:rPr>
              <a:t>Jerman</a:t>
            </a:r>
            <a:r>
              <a:rPr lang="en-ID" sz="1400" b="0" dirty="0">
                <a:effectLst/>
                <a:latin typeface="+mj-lt"/>
              </a:rPr>
              <a:t> </a:t>
            </a:r>
            <a:r>
              <a:rPr lang="en-ID" sz="1400" b="0" dirty="0" err="1">
                <a:effectLst/>
                <a:latin typeface="+mj-lt"/>
              </a:rPr>
              <a:t>dari</a:t>
            </a:r>
            <a:r>
              <a:rPr lang="en-ID" sz="1400" b="0" dirty="0">
                <a:effectLst/>
                <a:latin typeface="+mj-lt"/>
              </a:rPr>
              <a:t> 319,497.76 </a:t>
            </a:r>
            <a:r>
              <a:rPr lang="en-ID" sz="1400" b="0" dirty="0" err="1">
                <a:effectLst/>
                <a:latin typeface="+mj-lt"/>
              </a:rPr>
              <a:t>menjadi</a:t>
            </a:r>
            <a:r>
              <a:rPr lang="en-ID" sz="1400" b="0" dirty="0">
                <a:effectLst/>
                <a:latin typeface="+mj-lt"/>
              </a:rPr>
              <a:t> 395,794.52. </a:t>
            </a:r>
            <a:r>
              <a:rPr lang="en-ID" sz="1400" b="0" dirty="0" err="1">
                <a:effectLst/>
                <a:latin typeface="+mj-lt"/>
              </a:rPr>
              <a:t>Peningkatan</a:t>
            </a:r>
            <a:r>
              <a:rPr lang="en-ID" sz="1400" b="0" dirty="0">
                <a:effectLst/>
                <a:latin typeface="+mj-lt"/>
              </a:rPr>
              <a:t> </a:t>
            </a:r>
            <a:r>
              <a:rPr lang="en-ID" sz="1400" b="0" dirty="0" err="1">
                <a:effectLst/>
                <a:latin typeface="+mj-lt"/>
              </a:rPr>
              <a:t>ini</a:t>
            </a:r>
            <a:r>
              <a:rPr lang="en-ID" sz="1400" b="0" dirty="0">
                <a:effectLst/>
                <a:latin typeface="+mj-lt"/>
              </a:rPr>
              <a:t> </a:t>
            </a:r>
            <a:r>
              <a:rPr lang="en-ID" sz="1400" b="0" dirty="0" err="1">
                <a:effectLst/>
                <a:latin typeface="+mj-lt"/>
              </a:rPr>
              <a:t>menunjukkan</a:t>
            </a:r>
            <a:r>
              <a:rPr lang="en-ID" sz="1400" b="0" dirty="0">
                <a:effectLst/>
                <a:latin typeface="+mj-lt"/>
              </a:rPr>
              <a:t> </a:t>
            </a:r>
            <a:r>
              <a:rPr lang="en-ID" sz="1400" b="0" dirty="0" err="1">
                <a:effectLst/>
                <a:latin typeface="+mj-lt"/>
              </a:rPr>
              <a:t>efektivitas</a:t>
            </a:r>
            <a:r>
              <a:rPr lang="en-ID" sz="1400" b="0" dirty="0">
                <a:effectLst/>
                <a:latin typeface="+mj-lt"/>
              </a:rPr>
              <a:t> strategi yang </a:t>
            </a:r>
            <a:r>
              <a:rPr lang="en-ID" sz="1400" b="0" dirty="0" err="1">
                <a:effectLst/>
                <a:latin typeface="+mj-lt"/>
              </a:rPr>
              <a:t>diterapkan</a:t>
            </a:r>
            <a:r>
              <a:rPr lang="en-ID" sz="1400" b="0" dirty="0">
                <a:effectLst/>
                <a:latin typeface="+mj-lt"/>
              </a:rPr>
              <a:t> </a:t>
            </a:r>
            <a:r>
              <a:rPr lang="en-ID" sz="1400" b="0" dirty="0" err="1">
                <a:effectLst/>
                <a:latin typeface="+mj-lt"/>
              </a:rPr>
              <a:t>untuk</a:t>
            </a:r>
            <a:r>
              <a:rPr lang="en-ID" sz="1400" b="0" dirty="0">
                <a:effectLst/>
                <a:latin typeface="+mj-lt"/>
              </a:rPr>
              <a:t> </a:t>
            </a:r>
            <a:r>
              <a:rPr lang="en-ID" sz="1400" b="0" dirty="0" err="1">
                <a:effectLst/>
                <a:latin typeface="+mj-lt"/>
              </a:rPr>
              <a:t>meningkatkan</a:t>
            </a:r>
            <a:r>
              <a:rPr lang="en-ID" sz="1400" b="0" dirty="0">
                <a:effectLst/>
                <a:latin typeface="+mj-lt"/>
              </a:rPr>
              <a:t> margin </a:t>
            </a:r>
            <a:r>
              <a:rPr lang="en-ID" sz="1400" b="0" dirty="0" err="1">
                <a:effectLst/>
                <a:latin typeface="+mj-lt"/>
              </a:rPr>
              <a:t>keuntungan</a:t>
            </a:r>
            <a:r>
              <a:rPr lang="en-ID" sz="1400" b="0" dirty="0">
                <a:effectLst/>
                <a:latin typeface="+mj-lt"/>
              </a:rPr>
              <a:t>.</a:t>
            </a:r>
          </a:p>
          <a:p>
            <a:br>
              <a:rPr lang="en-ID" sz="1400" b="0" dirty="0">
                <a:effectLst/>
                <a:latin typeface="+mj-lt"/>
              </a:rPr>
            </a:br>
            <a:r>
              <a:rPr lang="en-ID" sz="1400" b="0" dirty="0" err="1">
                <a:effectLst/>
                <a:latin typeface="+mj-lt"/>
              </a:rPr>
              <a:t>Kenaikan</a:t>
            </a:r>
            <a:r>
              <a:rPr lang="en-ID" sz="1400" b="0" dirty="0">
                <a:effectLst/>
                <a:latin typeface="+mj-lt"/>
              </a:rPr>
              <a:t> Gross Profit di </a:t>
            </a:r>
            <a:r>
              <a:rPr lang="en-ID" sz="1400" b="0" dirty="0" err="1">
                <a:effectLst/>
                <a:latin typeface="+mj-lt"/>
              </a:rPr>
              <a:t>seluruh</a:t>
            </a:r>
            <a:r>
              <a:rPr lang="en-ID" sz="1400" b="0" dirty="0">
                <a:effectLst/>
                <a:latin typeface="+mj-lt"/>
              </a:rPr>
              <a:t> negara yang </a:t>
            </a:r>
            <a:r>
              <a:rPr lang="en-ID" sz="1400" b="0" dirty="0" err="1">
                <a:effectLst/>
                <a:latin typeface="+mj-lt"/>
              </a:rPr>
              <a:t>mengalami</a:t>
            </a:r>
            <a:r>
              <a:rPr lang="en-ID" sz="1400" b="0" dirty="0">
                <a:effectLst/>
                <a:latin typeface="+mj-lt"/>
              </a:rPr>
              <a:t> </a:t>
            </a:r>
            <a:r>
              <a:rPr lang="en-ID" sz="1400" b="0" dirty="0" err="1">
                <a:effectLst/>
                <a:latin typeface="+mj-lt"/>
              </a:rPr>
              <a:t>kerugian</a:t>
            </a:r>
            <a:r>
              <a:rPr lang="en-ID" sz="1400" b="0" dirty="0">
                <a:effectLst/>
                <a:latin typeface="+mj-lt"/>
              </a:rPr>
              <a:t> </a:t>
            </a:r>
            <a:r>
              <a:rPr lang="en-ID" sz="1400" b="0" dirty="0" err="1">
                <a:effectLst/>
                <a:latin typeface="+mj-lt"/>
              </a:rPr>
              <a:t>mengindikasikan</a:t>
            </a:r>
            <a:r>
              <a:rPr lang="en-ID" sz="1400" b="0" dirty="0">
                <a:effectLst/>
                <a:latin typeface="+mj-lt"/>
              </a:rPr>
              <a:t> </a:t>
            </a:r>
            <a:r>
              <a:rPr lang="en-ID" sz="1400" b="0" dirty="0" err="1">
                <a:effectLst/>
                <a:latin typeface="+mj-lt"/>
              </a:rPr>
              <a:t>bahwa</a:t>
            </a:r>
            <a:r>
              <a:rPr lang="en-ID" sz="1400" b="0" dirty="0">
                <a:effectLst/>
                <a:latin typeface="+mj-lt"/>
              </a:rPr>
              <a:t> strategi </a:t>
            </a:r>
            <a:r>
              <a:rPr lang="en-ID" sz="1400" b="0" dirty="0" err="1">
                <a:effectLst/>
                <a:latin typeface="+mj-lt"/>
              </a:rPr>
              <a:t>pengurangan</a:t>
            </a:r>
            <a:r>
              <a:rPr lang="en-ID" sz="1400" b="0" dirty="0">
                <a:effectLst/>
                <a:latin typeface="+mj-lt"/>
              </a:rPr>
              <a:t> </a:t>
            </a:r>
            <a:r>
              <a:rPr lang="en-ID" sz="1400" b="0" dirty="0" err="1">
                <a:effectLst/>
                <a:latin typeface="+mj-lt"/>
              </a:rPr>
              <a:t>diskon</a:t>
            </a:r>
            <a:r>
              <a:rPr lang="en-ID" sz="1400" b="0" dirty="0">
                <a:effectLst/>
                <a:latin typeface="+mj-lt"/>
              </a:rPr>
              <a:t> </a:t>
            </a:r>
            <a:r>
              <a:rPr lang="en-ID" sz="1400" b="0" dirty="0" err="1">
                <a:effectLst/>
                <a:latin typeface="+mj-lt"/>
              </a:rPr>
              <a:t>sebesar</a:t>
            </a:r>
            <a:r>
              <a:rPr lang="en-ID" sz="1400" b="0" dirty="0">
                <a:effectLst/>
                <a:latin typeface="+mj-lt"/>
              </a:rPr>
              <a:t> 50% yang </a:t>
            </a:r>
            <a:r>
              <a:rPr lang="en-ID" sz="1400" b="0" dirty="0" err="1">
                <a:effectLst/>
                <a:latin typeface="+mj-lt"/>
              </a:rPr>
              <a:t>diterapkan</a:t>
            </a:r>
            <a:r>
              <a:rPr lang="en-ID" sz="1400" b="0" dirty="0">
                <a:effectLst/>
                <a:latin typeface="+mj-lt"/>
              </a:rPr>
              <a:t> </a:t>
            </a:r>
            <a:r>
              <a:rPr lang="en-ID" sz="1400" b="0" dirty="0" err="1">
                <a:effectLst/>
                <a:latin typeface="+mj-lt"/>
              </a:rPr>
              <a:t>berhasil</a:t>
            </a:r>
            <a:r>
              <a:rPr lang="en-ID" sz="1400" b="0" dirty="0">
                <a:effectLst/>
                <a:latin typeface="+mj-lt"/>
              </a:rPr>
              <a:t> </a:t>
            </a:r>
            <a:r>
              <a:rPr lang="en-ID" sz="1400" b="0" dirty="0" err="1">
                <a:effectLst/>
                <a:latin typeface="+mj-lt"/>
              </a:rPr>
              <a:t>dalam</a:t>
            </a:r>
            <a:r>
              <a:rPr lang="en-ID" sz="1400" b="0" dirty="0">
                <a:effectLst/>
                <a:latin typeface="+mj-lt"/>
              </a:rPr>
              <a:t> </a:t>
            </a:r>
            <a:r>
              <a:rPr lang="en-ID" sz="1400" b="0" dirty="0" err="1">
                <a:effectLst/>
                <a:latin typeface="+mj-lt"/>
              </a:rPr>
              <a:t>meningkatkan</a:t>
            </a:r>
            <a:r>
              <a:rPr lang="en-ID" sz="1400" b="0" dirty="0">
                <a:effectLst/>
                <a:latin typeface="+mj-lt"/>
              </a:rPr>
              <a:t> gross profit. </a:t>
            </a:r>
            <a:r>
              <a:rPr lang="en-ID" sz="1400" b="0" dirty="0" err="1">
                <a:effectLst/>
                <a:latin typeface="+mj-lt"/>
              </a:rPr>
              <a:t>Ini</a:t>
            </a:r>
            <a:r>
              <a:rPr lang="en-ID" sz="1400" b="0" dirty="0">
                <a:effectLst/>
                <a:latin typeface="+mj-lt"/>
              </a:rPr>
              <a:t> </a:t>
            </a:r>
            <a:r>
              <a:rPr lang="en-ID" sz="1400" b="0" dirty="0" err="1">
                <a:effectLst/>
                <a:latin typeface="+mj-lt"/>
              </a:rPr>
              <a:t>merupakan</a:t>
            </a:r>
            <a:r>
              <a:rPr lang="en-ID" sz="1400" b="0" dirty="0">
                <a:effectLst/>
                <a:latin typeface="+mj-lt"/>
              </a:rPr>
              <a:t> </a:t>
            </a:r>
            <a:r>
              <a:rPr lang="en-ID" sz="1400" b="0" dirty="0" err="1">
                <a:effectLst/>
                <a:latin typeface="+mj-lt"/>
              </a:rPr>
              <a:t>indikator</a:t>
            </a:r>
            <a:r>
              <a:rPr lang="en-ID" sz="1400" b="0" dirty="0">
                <a:effectLst/>
                <a:latin typeface="+mj-lt"/>
              </a:rPr>
              <a:t> </a:t>
            </a:r>
            <a:r>
              <a:rPr lang="en-ID" sz="1400" b="0" dirty="0" err="1">
                <a:effectLst/>
                <a:latin typeface="+mj-lt"/>
              </a:rPr>
              <a:t>positif</a:t>
            </a:r>
            <a:r>
              <a:rPr lang="en-ID" sz="1400" b="0" dirty="0">
                <a:effectLst/>
                <a:latin typeface="+mj-lt"/>
              </a:rPr>
              <a:t> </a:t>
            </a:r>
            <a:r>
              <a:rPr lang="en-ID" sz="1400" b="0" dirty="0" err="1">
                <a:effectLst/>
                <a:latin typeface="+mj-lt"/>
              </a:rPr>
              <a:t>bahwa</a:t>
            </a:r>
            <a:r>
              <a:rPr lang="en-ID" sz="1400" b="0" dirty="0">
                <a:effectLst/>
                <a:latin typeface="+mj-lt"/>
              </a:rPr>
              <a:t> </a:t>
            </a:r>
            <a:r>
              <a:rPr lang="en-ID" sz="1400" b="0" dirty="0" err="1">
                <a:effectLst/>
                <a:latin typeface="+mj-lt"/>
              </a:rPr>
              <a:t>perusahaan</a:t>
            </a:r>
            <a:r>
              <a:rPr lang="en-ID" sz="1400" b="0" dirty="0">
                <a:effectLst/>
                <a:latin typeface="+mj-lt"/>
              </a:rPr>
              <a:t> </a:t>
            </a:r>
            <a:r>
              <a:rPr lang="en-ID" sz="1400" b="0" dirty="0" err="1">
                <a:effectLst/>
                <a:latin typeface="+mj-lt"/>
              </a:rPr>
              <a:t>mampu</a:t>
            </a:r>
            <a:r>
              <a:rPr lang="en-ID" sz="1400" b="0" dirty="0">
                <a:effectLst/>
                <a:latin typeface="+mj-lt"/>
              </a:rPr>
              <a:t> </a:t>
            </a:r>
            <a:r>
              <a:rPr lang="en-ID" sz="1400" b="0" dirty="0" err="1">
                <a:effectLst/>
                <a:latin typeface="+mj-lt"/>
              </a:rPr>
              <a:t>menyeimbangkan</a:t>
            </a:r>
            <a:r>
              <a:rPr lang="en-ID" sz="1400" b="0" dirty="0">
                <a:effectLst/>
                <a:latin typeface="+mj-lt"/>
              </a:rPr>
              <a:t> </a:t>
            </a:r>
            <a:r>
              <a:rPr lang="en-ID" sz="1400" b="0" dirty="0" err="1">
                <a:effectLst/>
                <a:latin typeface="+mj-lt"/>
              </a:rPr>
              <a:t>antara</a:t>
            </a:r>
            <a:r>
              <a:rPr lang="en-ID" sz="1400" b="0" dirty="0">
                <a:effectLst/>
                <a:latin typeface="+mj-lt"/>
              </a:rPr>
              <a:t> </a:t>
            </a:r>
            <a:r>
              <a:rPr lang="en-ID" sz="1400" b="0" dirty="0" err="1">
                <a:effectLst/>
                <a:latin typeface="+mj-lt"/>
              </a:rPr>
              <a:t>pengelolaan</a:t>
            </a:r>
            <a:r>
              <a:rPr lang="en-ID" sz="1400" b="0" dirty="0">
                <a:effectLst/>
                <a:latin typeface="+mj-lt"/>
              </a:rPr>
              <a:t> </a:t>
            </a:r>
            <a:r>
              <a:rPr lang="en-ID" sz="1400" b="0" dirty="0" err="1">
                <a:effectLst/>
                <a:latin typeface="+mj-lt"/>
              </a:rPr>
              <a:t>biaya</a:t>
            </a:r>
            <a:r>
              <a:rPr lang="en-ID" sz="1400" b="0" dirty="0">
                <a:effectLst/>
                <a:latin typeface="+mj-lt"/>
              </a:rPr>
              <a:t> dan </a:t>
            </a:r>
            <a:r>
              <a:rPr lang="en-ID" sz="1400" b="0" dirty="0" err="1">
                <a:effectLst/>
                <a:latin typeface="+mj-lt"/>
              </a:rPr>
              <a:t>harga</a:t>
            </a:r>
            <a:r>
              <a:rPr lang="en-ID" sz="1400" b="0" dirty="0">
                <a:effectLst/>
                <a:latin typeface="+mj-lt"/>
              </a:rPr>
              <a:t> </a:t>
            </a:r>
            <a:r>
              <a:rPr lang="en-ID" sz="1400" b="0" dirty="0" err="1">
                <a:effectLst/>
                <a:latin typeface="+mj-lt"/>
              </a:rPr>
              <a:t>jual</a:t>
            </a:r>
            <a:r>
              <a:rPr lang="en-ID" sz="1400" b="0" dirty="0">
                <a:effectLst/>
                <a:latin typeface="+mj-lt"/>
              </a:rPr>
              <a:t> yang </a:t>
            </a:r>
            <a:r>
              <a:rPr lang="en-ID" sz="1400" b="0" dirty="0" err="1">
                <a:effectLst/>
                <a:latin typeface="+mj-lt"/>
              </a:rPr>
              <a:t>kompetitif</a:t>
            </a:r>
            <a:r>
              <a:rPr lang="en-ID" sz="1400" b="0" dirty="0">
                <a:effectLst/>
                <a:latin typeface="+mj-lt"/>
              </a:rPr>
              <a:t>. </a:t>
            </a:r>
            <a:r>
              <a:rPr lang="en-ID" sz="1400" b="0" dirty="0" err="1">
                <a:effectLst/>
                <a:latin typeface="+mj-lt"/>
              </a:rPr>
              <a:t>Secara</a:t>
            </a:r>
            <a:r>
              <a:rPr lang="en-ID" sz="1400" b="0" dirty="0">
                <a:effectLst/>
                <a:latin typeface="+mj-lt"/>
              </a:rPr>
              <a:t> </a:t>
            </a:r>
            <a:r>
              <a:rPr lang="en-ID" sz="1400" b="0" dirty="0" err="1">
                <a:effectLst/>
                <a:latin typeface="+mj-lt"/>
              </a:rPr>
              <a:t>keseluruhan</a:t>
            </a:r>
            <a:r>
              <a:rPr lang="en-ID" sz="1400" b="0" dirty="0">
                <a:effectLst/>
                <a:latin typeface="+mj-lt"/>
              </a:rPr>
              <a:t>, data </a:t>
            </a:r>
            <a:r>
              <a:rPr lang="en-ID" sz="1400" b="0" dirty="0" err="1">
                <a:effectLst/>
                <a:latin typeface="+mj-lt"/>
              </a:rPr>
              <a:t>menunjukkan</a:t>
            </a:r>
            <a:r>
              <a:rPr lang="en-ID" sz="1400" b="0" dirty="0">
                <a:effectLst/>
                <a:latin typeface="+mj-lt"/>
              </a:rPr>
              <a:t> </a:t>
            </a:r>
            <a:r>
              <a:rPr lang="en-ID" sz="1400" b="0" dirty="0" err="1">
                <a:effectLst/>
                <a:latin typeface="+mj-lt"/>
              </a:rPr>
              <a:t>bahwa</a:t>
            </a:r>
            <a:r>
              <a:rPr lang="en-ID" sz="1400" b="0" dirty="0">
                <a:effectLst/>
                <a:latin typeface="+mj-lt"/>
              </a:rPr>
              <a:t> strategi yang </a:t>
            </a:r>
            <a:r>
              <a:rPr lang="en-ID" sz="1400" b="0" dirty="0" err="1">
                <a:effectLst/>
                <a:latin typeface="+mj-lt"/>
              </a:rPr>
              <a:t>diterapkan</a:t>
            </a:r>
            <a:r>
              <a:rPr lang="en-ID" sz="1400" b="0" dirty="0">
                <a:effectLst/>
                <a:latin typeface="+mj-lt"/>
              </a:rPr>
              <a:t> </a:t>
            </a:r>
            <a:r>
              <a:rPr lang="en-ID" sz="1400" b="0" dirty="0" err="1">
                <a:effectLst/>
                <a:latin typeface="+mj-lt"/>
              </a:rPr>
              <a:t>untuk</a:t>
            </a:r>
            <a:r>
              <a:rPr lang="en-ID" sz="1400" b="0" dirty="0">
                <a:effectLst/>
                <a:latin typeface="+mj-lt"/>
              </a:rPr>
              <a:t> </a:t>
            </a:r>
            <a:r>
              <a:rPr lang="en-ID" sz="1400" b="0" dirty="0" err="1">
                <a:effectLst/>
                <a:latin typeface="+mj-lt"/>
              </a:rPr>
              <a:t>meningkatkan</a:t>
            </a:r>
            <a:r>
              <a:rPr lang="en-ID" sz="1400" b="0" dirty="0">
                <a:effectLst/>
                <a:latin typeface="+mj-lt"/>
              </a:rPr>
              <a:t> Gross Profit </a:t>
            </a:r>
            <a:r>
              <a:rPr lang="en-ID" sz="1400" b="0" dirty="0" err="1">
                <a:effectLst/>
                <a:latin typeface="+mj-lt"/>
              </a:rPr>
              <a:t>telah</a:t>
            </a:r>
            <a:r>
              <a:rPr lang="en-ID" sz="1400" b="0" dirty="0">
                <a:effectLst/>
                <a:latin typeface="+mj-lt"/>
              </a:rPr>
              <a:t> </a:t>
            </a:r>
            <a:r>
              <a:rPr lang="en-ID" sz="1400" b="0" dirty="0" err="1">
                <a:effectLst/>
                <a:latin typeface="+mj-lt"/>
              </a:rPr>
              <a:t>berhasil</a:t>
            </a:r>
            <a:r>
              <a:rPr lang="en-ID" sz="1400" b="0" dirty="0">
                <a:effectLst/>
                <a:latin typeface="+mj-lt"/>
              </a:rPr>
              <a:t> dan </a:t>
            </a:r>
            <a:r>
              <a:rPr lang="en-ID" sz="1400" b="0" dirty="0" err="1">
                <a:effectLst/>
                <a:latin typeface="+mj-lt"/>
              </a:rPr>
              <a:t>memberikan</a:t>
            </a:r>
            <a:r>
              <a:rPr lang="en-ID" sz="1400" b="0" dirty="0">
                <a:effectLst/>
                <a:latin typeface="+mj-lt"/>
              </a:rPr>
              <a:t> </a:t>
            </a:r>
            <a:r>
              <a:rPr lang="en-ID" sz="1400" b="0" dirty="0" err="1">
                <a:effectLst/>
                <a:latin typeface="+mj-lt"/>
              </a:rPr>
              <a:t>hasil</a:t>
            </a:r>
            <a:r>
              <a:rPr lang="en-ID" sz="1400" b="0" dirty="0">
                <a:effectLst/>
                <a:latin typeface="+mj-lt"/>
              </a:rPr>
              <a:t> yang </a:t>
            </a:r>
            <a:r>
              <a:rPr lang="en-ID" sz="1400" b="0" dirty="0" err="1">
                <a:effectLst/>
                <a:latin typeface="+mj-lt"/>
              </a:rPr>
              <a:t>signifikan</a:t>
            </a:r>
            <a:r>
              <a:rPr lang="en-ID" sz="1400" b="0" dirty="0">
                <a:effectLst/>
                <a:latin typeface="+mj-lt"/>
              </a:rPr>
              <a:t>. Perusahaan </a:t>
            </a:r>
            <a:r>
              <a:rPr lang="en-ID" sz="1400" b="0" dirty="0" err="1">
                <a:effectLst/>
                <a:latin typeface="+mj-lt"/>
              </a:rPr>
              <a:t>harus</a:t>
            </a:r>
            <a:r>
              <a:rPr lang="en-ID" sz="1400" b="0" dirty="0">
                <a:effectLst/>
                <a:latin typeface="+mj-lt"/>
              </a:rPr>
              <a:t> </a:t>
            </a:r>
            <a:r>
              <a:rPr lang="en-ID" sz="1400" b="0" dirty="0" err="1">
                <a:effectLst/>
                <a:latin typeface="+mj-lt"/>
              </a:rPr>
              <a:t>melanjutkan</a:t>
            </a:r>
            <a:r>
              <a:rPr lang="en-ID" sz="1400" b="0" dirty="0">
                <a:effectLst/>
                <a:latin typeface="+mj-lt"/>
              </a:rPr>
              <a:t> </a:t>
            </a:r>
            <a:r>
              <a:rPr lang="en-ID" sz="1400" b="0" dirty="0" err="1">
                <a:effectLst/>
                <a:latin typeface="+mj-lt"/>
              </a:rPr>
              <a:t>pendekatan</a:t>
            </a:r>
            <a:r>
              <a:rPr lang="en-ID" sz="1400" b="0" dirty="0">
                <a:effectLst/>
                <a:latin typeface="+mj-lt"/>
              </a:rPr>
              <a:t> </a:t>
            </a:r>
            <a:r>
              <a:rPr lang="en-ID" sz="1400" b="0" dirty="0" err="1">
                <a:effectLst/>
                <a:latin typeface="+mj-lt"/>
              </a:rPr>
              <a:t>ini</a:t>
            </a:r>
            <a:r>
              <a:rPr lang="en-ID" sz="1400" b="0" dirty="0">
                <a:effectLst/>
                <a:latin typeface="+mj-lt"/>
              </a:rPr>
              <a:t> </a:t>
            </a:r>
            <a:r>
              <a:rPr lang="en-ID" sz="1400" b="0" dirty="0" err="1">
                <a:effectLst/>
                <a:latin typeface="+mj-lt"/>
              </a:rPr>
              <a:t>sambil</a:t>
            </a:r>
            <a:r>
              <a:rPr lang="en-ID" sz="1400" b="0" dirty="0">
                <a:effectLst/>
                <a:latin typeface="+mj-lt"/>
              </a:rPr>
              <a:t> juga </a:t>
            </a:r>
            <a:r>
              <a:rPr lang="en-ID" sz="1400" b="0" dirty="0" err="1">
                <a:effectLst/>
                <a:latin typeface="+mj-lt"/>
              </a:rPr>
              <a:t>mencari</a:t>
            </a:r>
            <a:r>
              <a:rPr lang="en-ID" sz="1400" b="0" dirty="0">
                <a:effectLst/>
                <a:latin typeface="+mj-lt"/>
              </a:rPr>
              <a:t> </a:t>
            </a:r>
            <a:r>
              <a:rPr lang="en-ID" sz="1400" b="0" dirty="0" err="1">
                <a:effectLst/>
                <a:latin typeface="+mj-lt"/>
              </a:rPr>
              <a:t>cara</a:t>
            </a:r>
            <a:r>
              <a:rPr lang="en-ID" sz="1400" b="0" dirty="0">
                <a:effectLst/>
                <a:latin typeface="+mj-lt"/>
              </a:rPr>
              <a:t> </a:t>
            </a:r>
            <a:r>
              <a:rPr lang="en-ID" sz="1400" b="0" dirty="0" err="1">
                <a:effectLst/>
                <a:latin typeface="+mj-lt"/>
              </a:rPr>
              <a:t>untuk</a:t>
            </a:r>
            <a:r>
              <a:rPr lang="en-ID" sz="1400" b="0" dirty="0">
                <a:effectLst/>
                <a:latin typeface="+mj-lt"/>
              </a:rPr>
              <a:t> </a:t>
            </a:r>
            <a:r>
              <a:rPr lang="en-ID" sz="1400" b="0" dirty="0" err="1">
                <a:effectLst/>
                <a:latin typeface="+mj-lt"/>
              </a:rPr>
              <a:t>lebih</a:t>
            </a:r>
            <a:r>
              <a:rPr lang="en-ID" sz="1400" b="0" dirty="0">
                <a:effectLst/>
                <a:latin typeface="+mj-lt"/>
              </a:rPr>
              <a:t> </a:t>
            </a:r>
            <a:r>
              <a:rPr lang="en-ID" sz="1400" b="0" dirty="0" err="1">
                <a:effectLst/>
                <a:latin typeface="+mj-lt"/>
              </a:rPr>
              <a:t>mengoptimalkan</a:t>
            </a:r>
            <a:r>
              <a:rPr lang="en-ID" sz="1400" b="0" dirty="0">
                <a:effectLst/>
                <a:latin typeface="+mj-lt"/>
              </a:rPr>
              <a:t> </a:t>
            </a:r>
            <a:r>
              <a:rPr lang="en-ID" sz="1400" b="0" dirty="0" err="1">
                <a:effectLst/>
                <a:latin typeface="+mj-lt"/>
              </a:rPr>
              <a:t>profitabilitas</a:t>
            </a:r>
            <a:r>
              <a:rPr lang="en-ID" sz="1400" b="0" dirty="0">
                <a:effectLst/>
                <a:latin typeface="+mj-lt"/>
              </a:rPr>
              <a:t> di </a:t>
            </a:r>
            <a:r>
              <a:rPr lang="en-ID" sz="1400" b="0" dirty="0" err="1">
                <a:effectLst/>
                <a:latin typeface="+mj-lt"/>
              </a:rPr>
              <a:t>seluruh</a:t>
            </a:r>
            <a:r>
              <a:rPr lang="en-ID" sz="1400" b="0" dirty="0">
                <a:effectLst/>
                <a:latin typeface="+mj-lt"/>
              </a:rPr>
              <a:t> pasar global.</a:t>
            </a:r>
          </a:p>
        </p:txBody>
      </p:sp>
    </p:spTree>
    <p:extLst>
      <p:ext uri="{BB962C8B-B14F-4D97-AF65-F5344CB8AC3E}">
        <p14:creationId xmlns:p14="http://schemas.microsoft.com/office/powerpoint/2010/main" val="4049385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DE75B-A850-4FC5-AB41-7D92A640BEC3}"/>
              </a:ext>
            </a:extLst>
          </p:cNvPr>
          <p:cNvSpPr>
            <a:spLocks noGrp="1"/>
          </p:cNvSpPr>
          <p:nvPr>
            <p:ph type="title"/>
          </p:nvPr>
        </p:nvSpPr>
        <p:spPr/>
        <p:txBody>
          <a:bodyPr/>
          <a:lstStyle/>
          <a:p>
            <a:r>
              <a:rPr lang="en-US" dirty="0"/>
              <a:t>3. </a:t>
            </a:r>
            <a:r>
              <a:rPr lang="en-US" dirty="0" err="1"/>
              <a:t>Rekomendasi</a:t>
            </a:r>
            <a:r>
              <a:rPr lang="en-US" dirty="0"/>
              <a:t> </a:t>
            </a:r>
            <a:r>
              <a:rPr lang="en-US" dirty="0" err="1"/>
              <a:t>Bisnis</a:t>
            </a:r>
            <a:endParaRPr lang="en-ID" dirty="0"/>
          </a:p>
        </p:txBody>
      </p:sp>
      <p:sp>
        <p:nvSpPr>
          <p:cNvPr id="4" name="TextBox 3">
            <a:extLst>
              <a:ext uri="{FF2B5EF4-FFF2-40B4-BE49-F238E27FC236}">
                <a16:creationId xmlns:a16="http://schemas.microsoft.com/office/drawing/2014/main" id="{29755E0F-9B38-4310-8567-9C9B4D6EB47E}"/>
              </a:ext>
            </a:extLst>
          </p:cNvPr>
          <p:cNvSpPr txBox="1"/>
          <p:nvPr/>
        </p:nvSpPr>
        <p:spPr>
          <a:xfrm>
            <a:off x="457200" y="1279121"/>
            <a:ext cx="4966334" cy="369332"/>
          </a:xfrm>
          <a:prstGeom prst="rect">
            <a:avLst/>
          </a:prstGeom>
          <a:noFill/>
        </p:spPr>
        <p:txBody>
          <a:bodyPr wrap="square">
            <a:spAutoFit/>
          </a:bodyPr>
          <a:lstStyle/>
          <a:p>
            <a:r>
              <a:rPr lang="es-ES" dirty="0">
                <a:latin typeface="+mj-lt"/>
              </a:rPr>
              <a:t>3. </a:t>
            </a:r>
            <a:r>
              <a:rPr lang="es-ES" dirty="0" err="1">
                <a:latin typeface="+mj-lt"/>
              </a:rPr>
              <a:t>Visualisasi</a:t>
            </a:r>
            <a:r>
              <a:rPr lang="es-ES" dirty="0">
                <a:latin typeface="+mj-lt"/>
              </a:rPr>
              <a:t> RFM</a:t>
            </a:r>
          </a:p>
        </p:txBody>
      </p:sp>
      <p:pic>
        <p:nvPicPr>
          <p:cNvPr id="6" name="Picture 5">
            <a:extLst>
              <a:ext uri="{FF2B5EF4-FFF2-40B4-BE49-F238E27FC236}">
                <a16:creationId xmlns:a16="http://schemas.microsoft.com/office/drawing/2014/main" id="{60D6AD4A-0F39-44C8-9E2E-56317A1046C5}"/>
              </a:ext>
            </a:extLst>
          </p:cNvPr>
          <p:cNvPicPr>
            <a:picLocks noChangeAspect="1"/>
          </p:cNvPicPr>
          <p:nvPr/>
        </p:nvPicPr>
        <p:blipFill rotWithShape="1">
          <a:blip r:embed="rId2"/>
          <a:srcRect l="7691" t="34536" r="48167" b="30960"/>
          <a:stretch/>
        </p:blipFill>
        <p:spPr>
          <a:xfrm>
            <a:off x="586153" y="1778087"/>
            <a:ext cx="4502931" cy="1979840"/>
          </a:xfrm>
          <a:prstGeom prst="rect">
            <a:avLst/>
          </a:prstGeom>
        </p:spPr>
      </p:pic>
      <p:pic>
        <p:nvPicPr>
          <p:cNvPr id="8" name="Picture 7">
            <a:extLst>
              <a:ext uri="{FF2B5EF4-FFF2-40B4-BE49-F238E27FC236}">
                <a16:creationId xmlns:a16="http://schemas.microsoft.com/office/drawing/2014/main" id="{A73EEFF0-DBFA-49FD-9152-7572F6C00950}"/>
              </a:ext>
            </a:extLst>
          </p:cNvPr>
          <p:cNvPicPr>
            <a:picLocks noChangeAspect="1"/>
          </p:cNvPicPr>
          <p:nvPr/>
        </p:nvPicPr>
        <p:blipFill rotWithShape="1">
          <a:blip r:embed="rId3"/>
          <a:srcRect l="7219" t="27594" r="62249" b="32222"/>
          <a:stretch/>
        </p:blipFill>
        <p:spPr>
          <a:xfrm>
            <a:off x="5568463" y="1648453"/>
            <a:ext cx="3024554" cy="2239108"/>
          </a:xfrm>
          <a:prstGeom prst="rect">
            <a:avLst/>
          </a:prstGeom>
        </p:spPr>
      </p:pic>
      <p:sp>
        <p:nvSpPr>
          <p:cNvPr id="11" name="TextBox 10">
            <a:extLst>
              <a:ext uri="{FF2B5EF4-FFF2-40B4-BE49-F238E27FC236}">
                <a16:creationId xmlns:a16="http://schemas.microsoft.com/office/drawing/2014/main" id="{B2C02ED9-D6E7-43A3-84A6-E62C048A37FB}"/>
              </a:ext>
            </a:extLst>
          </p:cNvPr>
          <p:cNvSpPr txBox="1"/>
          <p:nvPr/>
        </p:nvSpPr>
        <p:spPr>
          <a:xfrm>
            <a:off x="284601" y="3911007"/>
            <a:ext cx="9407135" cy="2631490"/>
          </a:xfrm>
          <a:prstGeom prst="rect">
            <a:avLst/>
          </a:prstGeom>
          <a:noFill/>
        </p:spPr>
        <p:txBody>
          <a:bodyPr wrap="square">
            <a:spAutoFit/>
          </a:bodyPr>
          <a:lstStyle/>
          <a:p>
            <a:pPr algn="just"/>
            <a:r>
              <a:rPr lang="en-ID" sz="1100" b="1" dirty="0">
                <a:latin typeface="+mj-lt"/>
              </a:rPr>
              <a:t>a</a:t>
            </a:r>
            <a:r>
              <a:rPr lang="en-ID" sz="1100" b="1" dirty="0">
                <a:effectLst/>
                <a:latin typeface="+mj-lt"/>
              </a:rPr>
              <a:t>. </a:t>
            </a:r>
            <a:r>
              <a:rPr lang="en-ID" sz="1100" b="1" dirty="0" err="1">
                <a:effectLst/>
                <a:latin typeface="+mj-lt"/>
              </a:rPr>
              <a:t>Rekomendasi</a:t>
            </a:r>
            <a:r>
              <a:rPr lang="en-ID" sz="1100" b="1" dirty="0">
                <a:effectLst/>
                <a:latin typeface="+mj-lt"/>
              </a:rPr>
              <a:t> </a:t>
            </a:r>
            <a:r>
              <a:rPr lang="en-ID" sz="1100" b="1" dirty="0" err="1">
                <a:effectLst/>
                <a:latin typeface="+mj-lt"/>
              </a:rPr>
              <a:t>Strategis</a:t>
            </a:r>
            <a:r>
              <a:rPr lang="en-ID" sz="1100" b="1" dirty="0">
                <a:effectLst/>
                <a:latin typeface="+mj-lt"/>
              </a:rPr>
              <a:t>:</a:t>
            </a:r>
          </a:p>
          <a:p>
            <a:pPr algn="just"/>
            <a:endParaRPr lang="en-ID" sz="1100" b="1" dirty="0">
              <a:effectLst/>
              <a:latin typeface="+mj-lt"/>
            </a:endParaRPr>
          </a:p>
          <a:p>
            <a:pPr algn="just"/>
            <a:r>
              <a:rPr lang="en-ID" sz="1100" b="0" dirty="0" err="1">
                <a:effectLst/>
                <a:latin typeface="+mj-lt"/>
              </a:rPr>
              <a:t>Segmentasi</a:t>
            </a:r>
            <a:r>
              <a:rPr lang="en-ID" sz="1100" b="0" dirty="0">
                <a:effectLst/>
                <a:latin typeface="+mj-lt"/>
              </a:rPr>
              <a:t> dan </a:t>
            </a:r>
            <a:r>
              <a:rPr lang="en-ID" sz="1100" b="0" dirty="0" err="1">
                <a:effectLst/>
                <a:latin typeface="+mj-lt"/>
              </a:rPr>
              <a:t>Personalisasi</a:t>
            </a:r>
            <a:r>
              <a:rPr lang="en-ID" sz="1100" b="0" dirty="0">
                <a:effectLst/>
                <a:latin typeface="+mj-lt"/>
              </a:rPr>
              <a:t>: </a:t>
            </a:r>
            <a:r>
              <a:rPr lang="en-ID" sz="1100" b="0" dirty="0" err="1">
                <a:effectLst/>
                <a:latin typeface="+mj-lt"/>
              </a:rPr>
              <a:t>Menggunakan</a:t>
            </a:r>
            <a:r>
              <a:rPr lang="en-ID" sz="1100" b="0" dirty="0">
                <a:effectLst/>
                <a:latin typeface="+mj-lt"/>
              </a:rPr>
              <a:t> data RFM </a:t>
            </a:r>
            <a:r>
              <a:rPr lang="en-ID" sz="1100" b="0" dirty="0" err="1">
                <a:effectLst/>
                <a:latin typeface="+mj-lt"/>
              </a:rPr>
              <a:t>untuk</a:t>
            </a:r>
            <a:r>
              <a:rPr lang="en-ID" sz="1100" b="0" dirty="0">
                <a:effectLst/>
                <a:latin typeface="+mj-lt"/>
              </a:rPr>
              <a:t> </a:t>
            </a:r>
            <a:r>
              <a:rPr lang="en-ID" sz="1100" b="0" dirty="0" err="1">
                <a:effectLst/>
                <a:latin typeface="+mj-lt"/>
              </a:rPr>
              <a:t>mengidentifikasi</a:t>
            </a:r>
            <a:r>
              <a:rPr lang="en-ID" sz="1100" b="0" dirty="0">
                <a:effectLst/>
                <a:latin typeface="+mj-lt"/>
              </a:rPr>
              <a:t> </a:t>
            </a:r>
            <a:r>
              <a:rPr lang="en-ID" sz="1100" b="0" dirty="0" err="1">
                <a:effectLst/>
                <a:latin typeface="+mj-lt"/>
              </a:rPr>
              <a:t>segmen</a:t>
            </a:r>
            <a:r>
              <a:rPr lang="en-ID" sz="1100" b="0" dirty="0">
                <a:effectLst/>
                <a:latin typeface="+mj-lt"/>
              </a:rPr>
              <a:t> </a:t>
            </a:r>
            <a:r>
              <a:rPr lang="en-ID" sz="1100" b="0" dirty="0" err="1">
                <a:effectLst/>
                <a:latin typeface="+mj-lt"/>
              </a:rPr>
              <a:t>pelanggan</a:t>
            </a:r>
            <a:r>
              <a:rPr lang="en-ID" sz="1100" b="0" dirty="0">
                <a:effectLst/>
                <a:latin typeface="+mj-lt"/>
              </a:rPr>
              <a:t> yang </a:t>
            </a:r>
            <a:r>
              <a:rPr lang="en-ID" sz="1100" b="0" dirty="0" err="1">
                <a:effectLst/>
                <a:latin typeface="+mj-lt"/>
              </a:rPr>
              <a:t>berbeda</a:t>
            </a:r>
            <a:r>
              <a:rPr lang="en-ID" sz="1100" b="0" dirty="0">
                <a:effectLst/>
                <a:latin typeface="+mj-lt"/>
              </a:rPr>
              <a:t> dan Menyusun</a:t>
            </a:r>
            <a:r>
              <a:rPr lang="en-ID" sz="1100" dirty="0">
                <a:latin typeface="+mj-lt"/>
              </a:rPr>
              <a:t> </a:t>
            </a:r>
            <a:r>
              <a:rPr lang="en-ID" sz="1100" b="0" dirty="0">
                <a:effectLst/>
                <a:latin typeface="+mj-lt"/>
              </a:rPr>
              <a:t>strategi </a:t>
            </a:r>
            <a:r>
              <a:rPr lang="en-ID" sz="1100" b="0" dirty="0" err="1">
                <a:effectLst/>
                <a:latin typeface="+mj-lt"/>
              </a:rPr>
              <a:t>pemasaran</a:t>
            </a:r>
            <a:r>
              <a:rPr lang="en-ID" sz="1100" b="0" dirty="0">
                <a:effectLst/>
                <a:latin typeface="+mj-lt"/>
              </a:rPr>
              <a:t> yang </a:t>
            </a:r>
            <a:r>
              <a:rPr lang="en-ID" sz="1100" b="0" dirty="0" err="1">
                <a:effectLst/>
                <a:latin typeface="+mj-lt"/>
              </a:rPr>
              <a:t>dipersonalisasi</a:t>
            </a:r>
            <a:r>
              <a:rPr lang="en-ID" sz="1100" b="0" dirty="0">
                <a:effectLst/>
                <a:latin typeface="+mj-lt"/>
              </a:rPr>
              <a:t> </a:t>
            </a:r>
            <a:r>
              <a:rPr lang="en-ID" sz="1100" b="0" dirty="0" err="1">
                <a:effectLst/>
                <a:latin typeface="+mj-lt"/>
              </a:rPr>
              <a:t>untuk</a:t>
            </a:r>
            <a:r>
              <a:rPr lang="en-ID" sz="1100" b="0" dirty="0">
                <a:effectLst/>
                <a:latin typeface="+mj-lt"/>
              </a:rPr>
              <a:t> </a:t>
            </a:r>
            <a:r>
              <a:rPr lang="en-ID" sz="1100" b="0" dirty="0" err="1">
                <a:effectLst/>
                <a:latin typeface="+mj-lt"/>
              </a:rPr>
              <a:t>setiap</a:t>
            </a:r>
            <a:r>
              <a:rPr lang="en-ID" sz="1100" b="0" dirty="0">
                <a:effectLst/>
                <a:latin typeface="+mj-lt"/>
              </a:rPr>
              <a:t> </a:t>
            </a:r>
            <a:r>
              <a:rPr lang="en-ID" sz="1100" b="0" dirty="0" err="1">
                <a:effectLst/>
                <a:latin typeface="+mj-lt"/>
              </a:rPr>
              <a:t>segmen</a:t>
            </a:r>
            <a:r>
              <a:rPr lang="en-ID" sz="1100" b="0" dirty="0">
                <a:effectLst/>
                <a:latin typeface="+mj-lt"/>
              </a:rPr>
              <a:t> </a:t>
            </a:r>
            <a:r>
              <a:rPr lang="en-ID" sz="1100" b="0" dirty="0" err="1">
                <a:effectLst/>
                <a:latin typeface="+mj-lt"/>
              </a:rPr>
              <a:t>sangat</a:t>
            </a:r>
            <a:r>
              <a:rPr lang="en-ID" sz="1100" b="0" dirty="0">
                <a:effectLst/>
                <a:latin typeface="+mj-lt"/>
              </a:rPr>
              <a:t> </a:t>
            </a:r>
            <a:r>
              <a:rPr lang="en-ID" sz="1100" b="0" dirty="0" err="1">
                <a:effectLst/>
                <a:latin typeface="+mj-lt"/>
              </a:rPr>
              <a:t>penting</a:t>
            </a:r>
            <a:r>
              <a:rPr lang="en-ID" sz="1100" b="0" dirty="0">
                <a:effectLst/>
                <a:latin typeface="+mj-lt"/>
              </a:rPr>
              <a:t>. </a:t>
            </a:r>
            <a:r>
              <a:rPr lang="en-ID" sz="1100" b="0" dirty="0" err="1">
                <a:effectLst/>
                <a:latin typeface="+mj-lt"/>
              </a:rPr>
              <a:t>Dengan</a:t>
            </a:r>
            <a:r>
              <a:rPr lang="en-ID" sz="1100" b="0" dirty="0">
                <a:effectLst/>
                <a:latin typeface="+mj-lt"/>
              </a:rPr>
              <a:t> </a:t>
            </a:r>
            <a:r>
              <a:rPr lang="en-ID" sz="1100" b="0" dirty="0" err="1">
                <a:effectLst/>
                <a:latin typeface="+mj-lt"/>
              </a:rPr>
              <a:t>demikian</a:t>
            </a:r>
            <a:r>
              <a:rPr lang="en-ID" sz="1100" b="0" dirty="0">
                <a:effectLst/>
                <a:latin typeface="+mj-lt"/>
              </a:rPr>
              <a:t>, Anda </a:t>
            </a:r>
            <a:r>
              <a:rPr lang="en-ID" sz="1100" b="0" dirty="0" err="1">
                <a:effectLst/>
                <a:latin typeface="+mj-lt"/>
              </a:rPr>
              <a:t>dapat</a:t>
            </a:r>
            <a:r>
              <a:rPr lang="en-ID" sz="1100" b="0" dirty="0">
                <a:effectLst/>
                <a:latin typeface="+mj-lt"/>
              </a:rPr>
              <a:t> </a:t>
            </a:r>
            <a:r>
              <a:rPr lang="en-ID" sz="1100" b="0" dirty="0" err="1">
                <a:effectLst/>
                <a:latin typeface="+mj-lt"/>
              </a:rPr>
              <a:t>meningkatkan</a:t>
            </a:r>
            <a:r>
              <a:rPr lang="en-ID" sz="1100" b="0" dirty="0">
                <a:effectLst/>
                <a:latin typeface="+mj-lt"/>
              </a:rPr>
              <a:t> </a:t>
            </a:r>
            <a:r>
              <a:rPr lang="en-ID" sz="1100" b="0" dirty="0" err="1">
                <a:effectLst/>
                <a:latin typeface="+mj-lt"/>
              </a:rPr>
              <a:t>relevansi</a:t>
            </a:r>
            <a:r>
              <a:rPr lang="en-ID" sz="1100" dirty="0">
                <a:latin typeface="+mj-lt"/>
              </a:rPr>
              <a:t> </a:t>
            </a:r>
            <a:r>
              <a:rPr lang="en-ID" sz="1100" b="0" dirty="0" err="1">
                <a:effectLst/>
                <a:latin typeface="+mj-lt"/>
              </a:rPr>
              <a:t>pesan</a:t>
            </a:r>
            <a:r>
              <a:rPr lang="en-ID" sz="1100" b="0" dirty="0">
                <a:effectLst/>
                <a:latin typeface="+mj-lt"/>
              </a:rPr>
              <a:t>, yang pada </a:t>
            </a:r>
            <a:r>
              <a:rPr lang="en-ID" sz="1100" b="0" dirty="0" err="1">
                <a:effectLst/>
                <a:latin typeface="+mj-lt"/>
              </a:rPr>
              <a:t>akhirnya</a:t>
            </a:r>
            <a:r>
              <a:rPr lang="en-ID" sz="1100" b="0" dirty="0">
                <a:effectLst/>
                <a:latin typeface="+mj-lt"/>
              </a:rPr>
              <a:t> </a:t>
            </a:r>
            <a:r>
              <a:rPr lang="en-ID" sz="1100" b="0" dirty="0" err="1">
                <a:effectLst/>
                <a:latin typeface="+mj-lt"/>
              </a:rPr>
              <a:t>akan</a:t>
            </a:r>
            <a:r>
              <a:rPr lang="en-ID" sz="1100" b="0" dirty="0">
                <a:effectLst/>
                <a:latin typeface="+mj-lt"/>
              </a:rPr>
              <a:t> </a:t>
            </a:r>
            <a:r>
              <a:rPr lang="en-ID" sz="1100" b="0" dirty="0" err="1">
                <a:effectLst/>
                <a:latin typeface="+mj-lt"/>
              </a:rPr>
              <a:t>meningkatkan</a:t>
            </a:r>
            <a:r>
              <a:rPr lang="en-ID" sz="1100" b="0" dirty="0">
                <a:effectLst/>
                <a:latin typeface="+mj-lt"/>
              </a:rPr>
              <a:t> engagement dan </a:t>
            </a:r>
            <a:r>
              <a:rPr lang="en-ID" sz="1100" b="0" dirty="0" err="1">
                <a:effectLst/>
                <a:latin typeface="+mj-lt"/>
              </a:rPr>
              <a:t>konversi</a:t>
            </a:r>
            <a:r>
              <a:rPr lang="en-ID" sz="1100" b="0" dirty="0">
                <a:effectLst/>
                <a:latin typeface="+mj-lt"/>
              </a:rPr>
              <a:t>. </a:t>
            </a:r>
            <a:r>
              <a:rPr lang="en-ID" sz="1100" b="0" dirty="0" err="1">
                <a:effectLst/>
                <a:latin typeface="+mj-lt"/>
              </a:rPr>
              <a:t>Dengan</a:t>
            </a:r>
            <a:r>
              <a:rPr lang="en-ID" sz="1100" b="0" dirty="0">
                <a:effectLst/>
                <a:latin typeface="+mj-lt"/>
              </a:rPr>
              <a:t> </a:t>
            </a:r>
            <a:r>
              <a:rPr lang="en-ID" sz="1100" b="0" dirty="0" err="1">
                <a:effectLst/>
                <a:latin typeface="+mj-lt"/>
              </a:rPr>
              <a:t>mengarahkan</a:t>
            </a:r>
            <a:r>
              <a:rPr lang="en-ID" sz="1100" b="0" dirty="0">
                <a:effectLst/>
                <a:latin typeface="+mj-lt"/>
              </a:rPr>
              <a:t> </a:t>
            </a:r>
            <a:r>
              <a:rPr lang="en-ID" sz="1100" b="0" dirty="0" err="1">
                <a:effectLst/>
                <a:latin typeface="+mj-lt"/>
              </a:rPr>
              <a:t>sumber</a:t>
            </a:r>
            <a:r>
              <a:rPr lang="en-ID" sz="1100" b="0" dirty="0">
                <a:effectLst/>
                <a:latin typeface="+mj-lt"/>
              </a:rPr>
              <a:t> </a:t>
            </a:r>
            <a:r>
              <a:rPr lang="en-ID" sz="1100" b="0" dirty="0" err="1">
                <a:effectLst/>
                <a:latin typeface="+mj-lt"/>
              </a:rPr>
              <a:t>daya</a:t>
            </a:r>
            <a:r>
              <a:rPr lang="en-ID" sz="1100" b="0" dirty="0">
                <a:effectLst/>
                <a:latin typeface="+mj-lt"/>
              </a:rPr>
              <a:t> </a:t>
            </a:r>
            <a:r>
              <a:rPr lang="en-ID" sz="1100" b="0" dirty="0" err="1">
                <a:effectLst/>
                <a:latin typeface="+mj-lt"/>
              </a:rPr>
              <a:t>pemasaran</a:t>
            </a:r>
            <a:r>
              <a:rPr lang="en-ID" sz="1100" b="0" dirty="0">
                <a:effectLst/>
                <a:latin typeface="+mj-lt"/>
              </a:rPr>
              <a:t> </a:t>
            </a:r>
            <a:r>
              <a:rPr lang="en-ID" sz="1100" b="0" dirty="0" err="1">
                <a:effectLst/>
                <a:latin typeface="+mj-lt"/>
              </a:rPr>
              <a:t>secara</a:t>
            </a:r>
            <a:r>
              <a:rPr lang="en-ID" sz="1100" b="0" dirty="0">
                <a:effectLst/>
                <a:latin typeface="+mj-lt"/>
              </a:rPr>
              <a:t> </a:t>
            </a:r>
            <a:r>
              <a:rPr lang="en-ID" sz="1100" b="0" dirty="0" err="1">
                <a:effectLst/>
                <a:latin typeface="+mj-lt"/>
              </a:rPr>
              <a:t>lebih</a:t>
            </a:r>
            <a:r>
              <a:rPr lang="en-ID" sz="1100" b="0" dirty="0">
                <a:effectLst/>
                <a:latin typeface="+mj-lt"/>
              </a:rPr>
              <a:t> </a:t>
            </a:r>
            <a:r>
              <a:rPr lang="en-ID" sz="1100" b="0" dirty="0" err="1">
                <a:effectLst/>
                <a:latin typeface="+mj-lt"/>
              </a:rPr>
              <a:t>efektif</a:t>
            </a:r>
            <a:r>
              <a:rPr lang="en-ID" sz="1100" b="0" dirty="0">
                <a:effectLst/>
                <a:latin typeface="+mj-lt"/>
              </a:rPr>
              <a:t> </a:t>
            </a:r>
            <a:r>
              <a:rPr lang="en-ID" sz="1100" b="0" dirty="0" err="1">
                <a:effectLst/>
                <a:latin typeface="+mj-lt"/>
              </a:rPr>
              <a:t>ke</a:t>
            </a:r>
            <a:r>
              <a:rPr lang="en-ID" sz="1100" b="0" dirty="0">
                <a:effectLst/>
                <a:latin typeface="+mj-lt"/>
              </a:rPr>
              <a:t> </a:t>
            </a:r>
            <a:r>
              <a:rPr lang="en-ID" sz="1100" b="0" dirty="0" err="1">
                <a:effectLst/>
                <a:latin typeface="+mj-lt"/>
              </a:rPr>
              <a:t>segmen</a:t>
            </a:r>
            <a:r>
              <a:rPr lang="en-ID" sz="1100" b="0" dirty="0">
                <a:effectLst/>
                <a:latin typeface="+mj-lt"/>
              </a:rPr>
              <a:t> yang paling </a:t>
            </a:r>
            <a:r>
              <a:rPr lang="en-ID" sz="1100" b="0" dirty="0" err="1">
                <a:effectLst/>
                <a:latin typeface="+mj-lt"/>
              </a:rPr>
              <a:t>menguntungkan</a:t>
            </a:r>
            <a:r>
              <a:rPr lang="en-ID" sz="1100" b="0" dirty="0">
                <a:effectLst/>
                <a:latin typeface="+mj-lt"/>
              </a:rPr>
              <a:t> </a:t>
            </a:r>
            <a:r>
              <a:rPr lang="en-ID" sz="1100" b="0" dirty="0" err="1">
                <a:effectLst/>
                <a:latin typeface="+mj-lt"/>
              </a:rPr>
              <a:t>seperti</a:t>
            </a:r>
            <a:r>
              <a:rPr lang="en-ID" sz="1100" b="0" dirty="0">
                <a:effectLst/>
                <a:latin typeface="+mj-lt"/>
              </a:rPr>
              <a:t> Champions dan Loyal Customers, </a:t>
            </a:r>
            <a:r>
              <a:rPr lang="en-ID" sz="1100" b="0" dirty="0" err="1">
                <a:effectLst/>
                <a:latin typeface="+mj-lt"/>
              </a:rPr>
              <a:t>serta</a:t>
            </a:r>
            <a:r>
              <a:rPr lang="en-ID" sz="1100" b="0" dirty="0">
                <a:effectLst/>
                <a:latin typeface="+mj-lt"/>
              </a:rPr>
              <a:t> </a:t>
            </a:r>
            <a:r>
              <a:rPr lang="en-ID" sz="1100" b="0" dirty="0" err="1">
                <a:effectLst/>
                <a:latin typeface="+mj-lt"/>
              </a:rPr>
              <a:t>mengalokasikan</a:t>
            </a:r>
            <a:r>
              <a:rPr lang="en-ID" sz="1100" b="0" dirty="0">
                <a:effectLst/>
                <a:latin typeface="+mj-lt"/>
              </a:rPr>
              <a:t> </a:t>
            </a:r>
            <a:r>
              <a:rPr lang="en-ID" sz="1100" b="0" dirty="0" err="1">
                <a:effectLst/>
                <a:latin typeface="+mj-lt"/>
              </a:rPr>
              <a:t>bagian</a:t>
            </a:r>
            <a:r>
              <a:rPr lang="en-ID" sz="1100" b="0" dirty="0">
                <a:effectLst/>
                <a:latin typeface="+mj-lt"/>
              </a:rPr>
              <a:t> </a:t>
            </a:r>
            <a:r>
              <a:rPr lang="en-ID" sz="1100" b="0" dirty="0" err="1">
                <a:effectLst/>
                <a:latin typeface="+mj-lt"/>
              </a:rPr>
              <a:t>tertentu</a:t>
            </a:r>
            <a:r>
              <a:rPr lang="en-ID" sz="1100" b="0" dirty="0">
                <a:effectLst/>
                <a:latin typeface="+mj-lt"/>
              </a:rPr>
              <a:t> </a:t>
            </a:r>
            <a:r>
              <a:rPr lang="en-ID" sz="1100" b="0" dirty="0" err="1">
                <a:effectLst/>
                <a:latin typeface="+mj-lt"/>
              </a:rPr>
              <a:t>untuk</a:t>
            </a:r>
            <a:r>
              <a:rPr lang="en-ID" sz="1100" b="0" dirty="0">
                <a:effectLst/>
                <a:latin typeface="+mj-lt"/>
              </a:rPr>
              <a:t> </a:t>
            </a:r>
            <a:r>
              <a:rPr lang="en-ID" sz="1100" b="0" dirty="0" err="1">
                <a:effectLst/>
                <a:latin typeface="+mj-lt"/>
              </a:rPr>
              <a:t>mengaktifkan</a:t>
            </a:r>
            <a:r>
              <a:rPr lang="en-ID" sz="1100" b="0" dirty="0">
                <a:effectLst/>
                <a:latin typeface="+mj-lt"/>
              </a:rPr>
              <a:t> </a:t>
            </a:r>
            <a:r>
              <a:rPr lang="en-ID" sz="1100" b="0" dirty="0" err="1">
                <a:effectLst/>
                <a:latin typeface="+mj-lt"/>
              </a:rPr>
              <a:t>kembali</a:t>
            </a:r>
            <a:r>
              <a:rPr lang="en-ID" sz="1100" b="0" dirty="0">
                <a:effectLst/>
                <a:latin typeface="+mj-lt"/>
              </a:rPr>
              <a:t> </a:t>
            </a:r>
            <a:r>
              <a:rPr lang="en-ID" sz="1100" b="0" dirty="0" err="1">
                <a:effectLst/>
                <a:latin typeface="+mj-lt"/>
              </a:rPr>
              <a:t>pelanggan</a:t>
            </a:r>
            <a:r>
              <a:rPr lang="en-ID" sz="1100" b="0" dirty="0">
                <a:effectLst/>
                <a:latin typeface="+mj-lt"/>
              </a:rPr>
              <a:t> </a:t>
            </a:r>
            <a:r>
              <a:rPr lang="en-ID" sz="1100" b="0" dirty="0" err="1">
                <a:effectLst/>
                <a:latin typeface="+mj-lt"/>
              </a:rPr>
              <a:t>dalam</a:t>
            </a:r>
            <a:r>
              <a:rPr lang="en-ID" sz="1100" b="0" dirty="0">
                <a:effectLst/>
                <a:latin typeface="+mj-lt"/>
              </a:rPr>
              <a:t> </a:t>
            </a:r>
            <a:r>
              <a:rPr lang="en-ID" sz="1100" b="0" dirty="0" err="1">
                <a:effectLst/>
                <a:latin typeface="+mj-lt"/>
              </a:rPr>
              <a:t>segmen</a:t>
            </a:r>
            <a:r>
              <a:rPr lang="en-ID" sz="1100" b="0" dirty="0">
                <a:effectLst/>
                <a:latin typeface="+mj-lt"/>
              </a:rPr>
              <a:t> Need Attention, </a:t>
            </a:r>
            <a:r>
              <a:rPr lang="en-ID" sz="1100" b="0" dirty="0" err="1">
                <a:effectLst/>
                <a:latin typeface="+mj-lt"/>
              </a:rPr>
              <a:t>bisnis</a:t>
            </a:r>
            <a:r>
              <a:rPr lang="en-ID" sz="1100" b="0" dirty="0">
                <a:effectLst/>
                <a:latin typeface="+mj-lt"/>
              </a:rPr>
              <a:t> </a:t>
            </a:r>
            <a:r>
              <a:rPr lang="en-ID" sz="1100" b="0" dirty="0" err="1">
                <a:effectLst/>
                <a:latin typeface="+mj-lt"/>
              </a:rPr>
              <a:t>dapat</a:t>
            </a:r>
            <a:r>
              <a:rPr lang="en-ID" sz="1100" b="0" dirty="0">
                <a:effectLst/>
                <a:latin typeface="+mj-lt"/>
              </a:rPr>
              <a:t> </a:t>
            </a:r>
            <a:r>
              <a:rPr lang="en-ID" sz="1100" b="0" dirty="0" err="1">
                <a:effectLst/>
                <a:latin typeface="+mj-lt"/>
              </a:rPr>
              <a:t>meningkatkan</a:t>
            </a:r>
            <a:r>
              <a:rPr lang="en-ID" sz="1100" b="0" dirty="0">
                <a:effectLst/>
                <a:latin typeface="+mj-lt"/>
              </a:rPr>
              <a:t> </a:t>
            </a:r>
            <a:r>
              <a:rPr lang="en-ID" sz="1100" b="0" dirty="0" err="1">
                <a:effectLst/>
                <a:latin typeface="+mj-lt"/>
              </a:rPr>
              <a:t>efisiensi</a:t>
            </a:r>
            <a:r>
              <a:rPr lang="en-ID" sz="1100" b="0" dirty="0">
                <a:effectLst/>
                <a:latin typeface="+mj-lt"/>
              </a:rPr>
              <a:t> dan </a:t>
            </a:r>
            <a:r>
              <a:rPr lang="en-ID" sz="1100" b="0" dirty="0" err="1">
                <a:effectLst/>
                <a:latin typeface="+mj-lt"/>
              </a:rPr>
              <a:t>efektivitas</a:t>
            </a:r>
            <a:r>
              <a:rPr lang="en-ID" sz="1100" b="0" dirty="0">
                <a:effectLst/>
                <a:latin typeface="+mj-lt"/>
              </a:rPr>
              <a:t> </a:t>
            </a:r>
            <a:r>
              <a:rPr lang="en-ID" sz="1100" b="0" dirty="0" err="1">
                <a:effectLst/>
                <a:latin typeface="+mj-lt"/>
              </a:rPr>
              <a:t>kampanye</a:t>
            </a:r>
            <a:r>
              <a:rPr lang="en-ID" sz="1100" b="0" dirty="0">
                <a:effectLst/>
                <a:latin typeface="+mj-lt"/>
              </a:rPr>
              <a:t> </a:t>
            </a:r>
            <a:r>
              <a:rPr lang="en-ID" sz="1100" b="0" dirty="0" err="1">
                <a:effectLst/>
                <a:latin typeface="+mj-lt"/>
              </a:rPr>
              <a:t>pemasaran</a:t>
            </a:r>
            <a:r>
              <a:rPr lang="en-ID" sz="1100" b="0" dirty="0">
                <a:effectLst/>
                <a:latin typeface="+mj-lt"/>
              </a:rPr>
              <a:t>.</a:t>
            </a:r>
          </a:p>
          <a:p>
            <a:pPr algn="just"/>
            <a:br>
              <a:rPr lang="en-ID" sz="1100" b="0" dirty="0">
                <a:effectLst/>
                <a:latin typeface="+mj-lt"/>
              </a:rPr>
            </a:br>
            <a:r>
              <a:rPr lang="en-ID" sz="1100" b="1" dirty="0">
                <a:latin typeface="+mj-lt"/>
              </a:rPr>
              <a:t>b</a:t>
            </a:r>
            <a:r>
              <a:rPr lang="en-ID" sz="1100" b="1" dirty="0">
                <a:effectLst/>
                <a:latin typeface="+mj-lt"/>
              </a:rPr>
              <a:t>. </a:t>
            </a:r>
            <a:r>
              <a:rPr lang="en-ID" sz="1100" b="1" dirty="0" err="1">
                <a:effectLst/>
                <a:latin typeface="+mj-lt"/>
              </a:rPr>
              <a:t>Penutup</a:t>
            </a:r>
            <a:endParaRPr lang="en-ID" sz="1100" b="1" dirty="0">
              <a:effectLst/>
              <a:latin typeface="+mj-lt"/>
            </a:endParaRPr>
          </a:p>
          <a:p>
            <a:pPr algn="just"/>
            <a:endParaRPr lang="en-ID" sz="1100" b="0" dirty="0">
              <a:effectLst/>
              <a:latin typeface="+mj-lt"/>
            </a:endParaRPr>
          </a:p>
          <a:p>
            <a:pPr algn="just"/>
            <a:r>
              <a:rPr lang="en-ID" sz="1100" b="0" dirty="0" err="1">
                <a:effectLst/>
                <a:latin typeface="+mj-lt"/>
              </a:rPr>
              <a:t>Menggunakan</a:t>
            </a:r>
            <a:r>
              <a:rPr lang="en-ID" sz="1100" b="0" dirty="0">
                <a:effectLst/>
                <a:latin typeface="+mj-lt"/>
              </a:rPr>
              <a:t> </a:t>
            </a:r>
            <a:r>
              <a:rPr lang="en-ID" sz="1100" b="0" dirty="0" err="1">
                <a:effectLst/>
                <a:latin typeface="+mj-lt"/>
              </a:rPr>
              <a:t>analisis</a:t>
            </a:r>
            <a:r>
              <a:rPr lang="en-ID" sz="1100" b="0" dirty="0">
                <a:effectLst/>
                <a:latin typeface="+mj-lt"/>
              </a:rPr>
              <a:t> RFM </a:t>
            </a:r>
            <a:r>
              <a:rPr lang="en-ID" sz="1100" b="0" dirty="0" err="1">
                <a:effectLst/>
                <a:latin typeface="+mj-lt"/>
              </a:rPr>
              <a:t>sebagai</a:t>
            </a:r>
            <a:r>
              <a:rPr lang="en-ID" sz="1100" b="0" dirty="0">
                <a:effectLst/>
                <a:latin typeface="+mj-lt"/>
              </a:rPr>
              <a:t> </a:t>
            </a:r>
            <a:r>
              <a:rPr lang="en-ID" sz="1100" b="0" dirty="0" err="1">
                <a:effectLst/>
                <a:latin typeface="+mj-lt"/>
              </a:rPr>
              <a:t>alat</a:t>
            </a:r>
            <a:r>
              <a:rPr lang="en-ID" sz="1100" b="0" dirty="0">
                <a:effectLst/>
                <a:latin typeface="+mj-lt"/>
              </a:rPr>
              <a:t> </a:t>
            </a:r>
            <a:r>
              <a:rPr lang="en-ID" sz="1100" b="0" dirty="0" err="1">
                <a:effectLst/>
                <a:latin typeface="+mj-lt"/>
              </a:rPr>
              <a:t>strategis</a:t>
            </a:r>
            <a:r>
              <a:rPr lang="en-ID" sz="1100" b="0" dirty="0">
                <a:effectLst/>
                <a:latin typeface="+mj-lt"/>
              </a:rPr>
              <a:t> </a:t>
            </a:r>
            <a:r>
              <a:rPr lang="en-ID" sz="1100" b="0" dirty="0" err="1">
                <a:effectLst/>
                <a:latin typeface="+mj-lt"/>
              </a:rPr>
              <a:t>memungkinkan</a:t>
            </a:r>
            <a:r>
              <a:rPr lang="en-ID" sz="1100" b="0" dirty="0">
                <a:effectLst/>
                <a:latin typeface="+mj-lt"/>
              </a:rPr>
              <a:t> </a:t>
            </a:r>
            <a:r>
              <a:rPr lang="en-ID" sz="1100" b="0" dirty="0" err="1">
                <a:effectLst/>
                <a:latin typeface="+mj-lt"/>
              </a:rPr>
              <a:t>bisnis</a:t>
            </a:r>
            <a:r>
              <a:rPr lang="en-ID" sz="1100" b="0" dirty="0">
                <a:effectLst/>
                <a:latin typeface="+mj-lt"/>
              </a:rPr>
              <a:t> </a:t>
            </a:r>
            <a:r>
              <a:rPr lang="en-ID" sz="1100" b="0" dirty="0" err="1">
                <a:effectLst/>
                <a:latin typeface="+mj-lt"/>
              </a:rPr>
              <a:t>untuk</a:t>
            </a:r>
            <a:r>
              <a:rPr lang="en-ID" sz="1100" b="0" dirty="0">
                <a:effectLst/>
                <a:latin typeface="+mj-lt"/>
              </a:rPr>
              <a:t> </a:t>
            </a:r>
            <a:r>
              <a:rPr lang="en-ID" sz="1100" b="0" dirty="0" err="1">
                <a:effectLst/>
                <a:latin typeface="+mj-lt"/>
              </a:rPr>
              <a:t>lebih</a:t>
            </a:r>
            <a:r>
              <a:rPr lang="en-ID" sz="1100" b="0" dirty="0">
                <a:effectLst/>
                <a:latin typeface="+mj-lt"/>
              </a:rPr>
              <a:t> </a:t>
            </a:r>
            <a:r>
              <a:rPr lang="en-ID" sz="1100" b="0" dirty="0" err="1">
                <a:effectLst/>
                <a:latin typeface="+mj-lt"/>
              </a:rPr>
              <a:t>memahami</a:t>
            </a:r>
            <a:r>
              <a:rPr lang="en-ID" sz="1100" b="0" dirty="0">
                <a:effectLst/>
                <a:latin typeface="+mj-lt"/>
              </a:rPr>
              <a:t> dan </a:t>
            </a:r>
            <a:r>
              <a:rPr lang="en-ID" sz="1100" b="0" dirty="0" err="1">
                <a:effectLst/>
                <a:latin typeface="+mj-lt"/>
              </a:rPr>
              <a:t>mengelola</a:t>
            </a:r>
            <a:r>
              <a:rPr lang="en-ID" sz="1100" b="0" dirty="0">
                <a:effectLst/>
                <a:latin typeface="+mj-lt"/>
              </a:rPr>
              <a:t> basis </a:t>
            </a:r>
            <a:r>
              <a:rPr lang="en-ID" sz="1100" b="0" dirty="0" err="1">
                <a:effectLst/>
                <a:latin typeface="+mj-lt"/>
              </a:rPr>
              <a:t>pelanggan</a:t>
            </a:r>
            <a:r>
              <a:rPr lang="en-ID" sz="1100" b="0" dirty="0">
                <a:effectLst/>
                <a:latin typeface="+mj-lt"/>
              </a:rPr>
              <a:t> </a:t>
            </a:r>
            <a:r>
              <a:rPr lang="en-ID" sz="1100" b="0" dirty="0" err="1">
                <a:effectLst/>
                <a:latin typeface="+mj-lt"/>
              </a:rPr>
              <a:t>mereka</a:t>
            </a:r>
            <a:r>
              <a:rPr lang="en-ID" sz="1100" b="0" dirty="0">
                <a:effectLst/>
                <a:latin typeface="+mj-lt"/>
              </a:rPr>
              <a:t> </a:t>
            </a:r>
            <a:r>
              <a:rPr lang="en-ID" sz="1100" b="0" dirty="0" err="1">
                <a:effectLst/>
                <a:latin typeface="+mj-lt"/>
              </a:rPr>
              <a:t>secara</a:t>
            </a:r>
            <a:r>
              <a:rPr lang="en-ID" sz="1100" b="0" dirty="0">
                <a:effectLst/>
                <a:latin typeface="+mj-lt"/>
              </a:rPr>
              <a:t> </a:t>
            </a:r>
            <a:r>
              <a:rPr lang="en-ID" sz="1100" b="0" dirty="0" err="1">
                <a:effectLst/>
                <a:latin typeface="+mj-lt"/>
              </a:rPr>
              <a:t>efektif</a:t>
            </a:r>
            <a:r>
              <a:rPr lang="en-ID" sz="1100" b="0" dirty="0">
                <a:effectLst/>
                <a:latin typeface="+mj-lt"/>
              </a:rPr>
              <a:t>. </a:t>
            </a:r>
            <a:r>
              <a:rPr lang="en-ID" sz="1100" b="0" dirty="0" err="1">
                <a:effectLst/>
                <a:latin typeface="+mj-lt"/>
              </a:rPr>
              <a:t>Dengan</a:t>
            </a:r>
            <a:r>
              <a:rPr lang="en-ID" sz="1100" b="0" dirty="0">
                <a:effectLst/>
                <a:latin typeface="+mj-lt"/>
              </a:rPr>
              <a:t> </a:t>
            </a:r>
            <a:r>
              <a:rPr lang="en-ID" sz="1100" b="0" dirty="0" err="1">
                <a:effectLst/>
                <a:latin typeface="+mj-lt"/>
              </a:rPr>
              <a:t>mengambil</a:t>
            </a:r>
            <a:r>
              <a:rPr lang="en-ID" sz="1100" b="0" dirty="0">
                <a:effectLst/>
                <a:latin typeface="+mj-lt"/>
              </a:rPr>
              <a:t> </a:t>
            </a:r>
            <a:r>
              <a:rPr lang="en-ID" sz="1100" b="0" dirty="0" err="1">
                <a:effectLst/>
                <a:latin typeface="+mj-lt"/>
              </a:rPr>
              <a:t>langkah-langkah</a:t>
            </a:r>
            <a:r>
              <a:rPr lang="en-ID" sz="1100" b="0" dirty="0">
                <a:effectLst/>
                <a:latin typeface="+mj-lt"/>
              </a:rPr>
              <a:t> yang </a:t>
            </a:r>
            <a:r>
              <a:rPr lang="en-ID" sz="1100" b="0" dirty="0" err="1">
                <a:effectLst/>
                <a:latin typeface="+mj-lt"/>
              </a:rPr>
              <a:t>disarankan</a:t>
            </a:r>
            <a:r>
              <a:rPr lang="en-ID" sz="1100" b="0" dirty="0">
                <a:effectLst/>
                <a:latin typeface="+mj-lt"/>
              </a:rPr>
              <a:t> </a:t>
            </a:r>
            <a:r>
              <a:rPr lang="en-ID" sz="1100" b="0" dirty="0" err="1">
                <a:effectLst/>
                <a:latin typeface="+mj-lt"/>
              </a:rPr>
              <a:t>berdasarkan</a:t>
            </a:r>
            <a:r>
              <a:rPr lang="en-ID" sz="1100" b="0" dirty="0">
                <a:effectLst/>
                <a:latin typeface="+mj-lt"/>
              </a:rPr>
              <a:t> </a:t>
            </a:r>
            <a:r>
              <a:rPr lang="en-ID" sz="1100" b="0" dirty="0" err="1">
                <a:effectLst/>
                <a:latin typeface="+mj-lt"/>
              </a:rPr>
              <a:t>segmen</a:t>
            </a:r>
            <a:r>
              <a:rPr lang="en-ID" sz="1100" b="0" dirty="0">
                <a:effectLst/>
                <a:latin typeface="+mj-lt"/>
              </a:rPr>
              <a:t> RFM, </a:t>
            </a:r>
            <a:r>
              <a:rPr lang="en-ID" sz="1100" b="0" dirty="0" err="1">
                <a:effectLst/>
                <a:latin typeface="+mj-lt"/>
              </a:rPr>
              <a:t>perusahaan</a:t>
            </a:r>
            <a:r>
              <a:rPr lang="en-ID" sz="1100" b="0" dirty="0">
                <a:effectLst/>
                <a:latin typeface="+mj-lt"/>
              </a:rPr>
              <a:t> </a:t>
            </a:r>
            <a:r>
              <a:rPr lang="en-ID" sz="1100" b="0" dirty="0" err="1">
                <a:effectLst/>
                <a:latin typeface="+mj-lt"/>
              </a:rPr>
              <a:t>dapat</a:t>
            </a:r>
            <a:r>
              <a:rPr lang="en-ID" sz="1100" b="0" dirty="0">
                <a:effectLst/>
                <a:latin typeface="+mj-lt"/>
              </a:rPr>
              <a:t> </a:t>
            </a:r>
            <a:r>
              <a:rPr lang="en-ID" sz="1100" b="0" dirty="0" err="1">
                <a:effectLst/>
                <a:latin typeface="+mj-lt"/>
              </a:rPr>
              <a:t>tidak</a:t>
            </a:r>
            <a:r>
              <a:rPr lang="en-ID" sz="1100" b="0" dirty="0">
                <a:effectLst/>
                <a:latin typeface="+mj-lt"/>
              </a:rPr>
              <a:t> </a:t>
            </a:r>
            <a:r>
              <a:rPr lang="en-ID" sz="1100" b="0" dirty="0" err="1">
                <a:effectLst/>
                <a:latin typeface="+mj-lt"/>
              </a:rPr>
              <a:t>hanya</a:t>
            </a:r>
            <a:r>
              <a:rPr lang="en-ID" sz="1100" b="0" dirty="0">
                <a:effectLst/>
                <a:latin typeface="+mj-lt"/>
              </a:rPr>
              <a:t> </a:t>
            </a:r>
            <a:r>
              <a:rPr lang="en-ID" sz="1100" b="0" dirty="0" err="1">
                <a:effectLst/>
                <a:latin typeface="+mj-lt"/>
              </a:rPr>
              <a:t>mempertahankan</a:t>
            </a:r>
            <a:r>
              <a:rPr lang="en-ID" sz="1100" b="0" dirty="0">
                <a:effectLst/>
                <a:latin typeface="+mj-lt"/>
              </a:rPr>
              <a:t> </a:t>
            </a:r>
            <a:r>
              <a:rPr lang="en-ID" sz="1100" b="0" dirty="0" err="1">
                <a:effectLst/>
                <a:latin typeface="+mj-lt"/>
              </a:rPr>
              <a:t>pelanggan</a:t>
            </a:r>
            <a:r>
              <a:rPr lang="en-ID" sz="1100" b="0" dirty="0">
                <a:effectLst/>
                <a:latin typeface="+mj-lt"/>
              </a:rPr>
              <a:t> yang </a:t>
            </a:r>
            <a:r>
              <a:rPr lang="en-ID" sz="1100" b="0" dirty="0" err="1">
                <a:effectLst/>
                <a:latin typeface="+mj-lt"/>
              </a:rPr>
              <a:t>berharga</a:t>
            </a:r>
            <a:r>
              <a:rPr lang="en-ID" sz="1100" b="0" dirty="0">
                <a:effectLst/>
                <a:latin typeface="+mj-lt"/>
              </a:rPr>
              <a:t> </a:t>
            </a:r>
            <a:r>
              <a:rPr lang="en-ID" sz="1100" b="0" dirty="0" err="1">
                <a:effectLst/>
                <a:latin typeface="+mj-lt"/>
              </a:rPr>
              <a:t>tetapi</a:t>
            </a:r>
            <a:r>
              <a:rPr lang="en-ID" sz="1100" b="0" dirty="0">
                <a:effectLst/>
                <a:latin typeface="+mj-lt"/>
              </a:rPr>
              <a:t> juga </a:t>
            </a:r>
            <a:r>
              <a:rPr lang="en-ID" sz="1100" b="0" dirty="0" err="1">
                <a:effectLst/>
                <a:latin typeface="+mj-lt"/>
              </a:rPr>
              <a:t>mengaktifkan</a:t>
            </a:r>
            <a:r>
              <a:rPr lang="en-ID" sz="1100" b="0" dirty="0">
                <a:effectLst/>
                <a:latin typeface="+mj-lt"/>
              </a:rPr>
              <a:t> </a:t>
            </a:r>
            <a:r>
              <a:rPr lang="en-ID" sz="1100" b="0" dirty="0" err="1">
                <a:effectLst/>
                <a:latin typeface="+mj-lt"/>
              </a:rPr>
              <a:t>kembali</a:t>
            </a:r>
            <a:r>
              <a:rPr lang="en-ID" sz="1100" b="0" dirty="0">
                <a:effectLst/>
                <a:latin typeface="+mj-lt"/>
              </a:rPr>
              <a:t> </a:t>
            </a:r>
            <a:r>
              <a:rPr lang="en-ID" sz="1100" b="0" dirty="0" err="1">
                <a:effectLst/>
                <a:latin typeface="+mj-lt"/>
              </a:rPr>
              <a:t>mereka</a:t>
            </a:r>
            <a:r>
              <a:rPr lang="en-ID" sz="1100" b="0" dirty="0">
                <a:effectLst/>
                <a:latin typeface="+mj-lt"/>
              </a:rPr>
              <a:t> yang </a:t>
            </a:r>
            <a:r>
              <a:rPr lang="en-ID" sz="1100" b="0" dirty="0" err="1">
                <a:effectLst/>
                <a:latin typeface="+mj-lt"/>
              </a:rPr>
              <a:t>berisiko</a:t>
            </a:r>
            <a:r>
              <a:rPr lang="en-ID" sz="1100" b="0" dirty="0">
                <a:effectLst/>
                <a:latin typeface="+mj-lt"/>
              </a:rPr>
              <a:t>, </a:t>
            </a:r>
            <a:r>
              <a:rPr lang="en-ID" sz="1100" b="0" dirty="0" err="1">
                <a:effectLst/>
                <a:latin typeface="+mj-lt"/>
              </a:rPr>
              <a:t>sehingga</a:t>
            </a:r>
            <a:r>
              <a:rPr lang="en-ID" sz="1100" b="0" dirty="0">
                <a:effectLst/>
                <a:latin typeface="+mj-lt"/>
              </a:rPr>
              <a:t> </a:t>
            </a:r>
            <a:r>
              <a:rPr lang="en-ID" sz="1100" b="0" dirty="0" err="1">
                <a:effectLst/>
                <a:latin typeface="+mj-lt"/>
              </a:rPr>
              <a:t>meningkatkan</a:t>
            </a:r>
            <a:r>
              <a:rPr lang="en-ID" sz="1100" b="0" dirty="0">
                <a:effectLst/>
                <a:latin typeface="+mj-lt"/>
              </a:rPr>
              <a:t> </a:t>
            </a:r>
            <a:r>
              <a:rPr lang="en-ID" sz="1100" b="0" dirty="0" err="1">
                <a:effectLst/>
                <a:latin typeface="+mj-lt"/>
              </a:rPr>
              <a:t>profitabilitas</a:t>
            </a:r>
            <a:r>
              <a:rPr lang="en-ID" sz="1100" b="0" dirty="0">
                <a:effectLst/>
                <a:latin typeface="+mj-lt"/>
              </a:rPr>
              <a:t> </a:t>
            </a:r>
            <a:r>
              <a:rPr lang="en-ID" sz="1100" b="0" dirty="0" err="1">
                <a:effectLst/>
                <a:latin typeface="+mj-lt"/>
              </a:rPr>
              <a:t>secara</a:t>
            </a:r>
            <a:r>
              <a:rPr lang="en-ID" sz="1100" b="0" dirty="0">
                <a:effectLst/>
                <a:latin typeface="+mj-lt"/>
              </a:rPr>
              <a:t> </a:t>
            </a:r>
            <a:r>
              <a:rPr lang="en-ID" sz="1100" b="0" dirty="0" err="1">
                <a:effectLst/>
                <a:latin typeface="+mj-lt"/>
              </a:rPr>
              <a:t>keseluruhan</a:t>
            </a:r>
            <a:r>
              <a:rPr lang="en-ID" sz="1100" b="0" dirty="0">
                <a:effectLst/>
                <a:latin typeface="+mj-lt"/>
              </a:rPr>
              <a:t>.</a:t>
            </a:r>
          </a:p>
          <a:p>
            <a:pPr algn="just"/>
            <a:br>
              <a:rPr lang="en-ID" sz="1100" b="0" dirty="0">
                <a:effectLst/>
                <a:latin typeface="+mj-lt"/>
              </a:rPr>
            </a:br>
            <a:endParaRPr lang="en-ID" sz="1100" b="0" dirty="0">
              <a:effectLst/>
              <a:latin typeface="+mj-lt"/>
            </a:endParaRPr>
          </a:p>
        </p:txBody>
      </p:sp>
    </p:spTree>
    <p:extLst>
      <p:ext uri="{BB962C8B-B14F-4D97-AF65-F5344CB8AC3E}">
        <p14:creationId xmlns:p14="http://schemas.microsoft.com/office/powerpoint/2010/main" val="4198237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4D9804-92CA-4103-ACF4-4A23D06987C2}"/>
              </a:ext>
            </a:extLst>
          </p:cNvPr>
          <p:cNvSpPr/>
          <p:nvPr/>
        </p:nvSpPr>
        <p:spPr>
          <a:xfrm>
            <a:off x="2057295" y="5920740"/>
            <a:ext cx="5513070" cy="525780"/>
          </a:xfrm>
          <a:prstGeom prst="rect">
            <a:avLst/>
          </a:prstGeom>
          <a:solidFill>
            <a:srgbClr val="177B57"/>
          </a:solidFill>
          <a:ln>
            <a:solidFill>
              <a:srgbClr val="177B57"/>
            </a:solidFill>
          </a:ln>
        </p:spPr>
        <p:style>
          <a:lnRef idx="2">
            <a:schemeClr val="accent1"/>
          </a:lnRef>
          <a:fillRef idx="1">
            <a:schemeClr val="lt1"/>
          </a:fillRef>
          <a:effectRef idx="0">
            <a:schemeClr val="accent1"/>
          </a:effectRef>
          <a:fontRef idx="minor">
            <a:schemeClr val="dk1"/>
          </a:fontRef>
        </p:style>
        <p:txBody>
          <a:bodyPr tIns="90000" bIns="90000" rtlCol="0" anchor="ctr" anchorCtr="0"/>
          <a:lstStyle/>
          <a:p>
            <a:pPr algn="ctr"/>
            <a:endParaRPr lang="en-ID" sz="1400" dirty="0">
              <a:solidFill>
                <a:srgbClr val="0000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8A940130-59C9-4B1D-892B-18CC798E1DD2}"/>
              </a:ext>
            </a:extLst>
          </p:cNvPr>
          <p:cNvSpPr/>
          <p:nvPr/>
        </p:nvSpPr>
        <p:spPr>
          <a:xfrm>
            <a:off x="1389670" y="1451610"/>
            <a:ext cx="6954229" cy="3337560"/>
          </a:xfrm>
          <a:prstGeom prst="rect">
            <a:avLst/>
          </a:prstGeom>
          <a:solidFill>
            <a:srgbClr val="177B57"/>
          </a:solidFill>
          <a:ln>
            <a:solidFill>
              <a:srgbClr val="177B57"/>
            </a:solidFill>
          </a:ln>
        </p:spPr>
        <p:style>
          <a:lnRef idx="2">
            <a:schemeClr val="accent1"/>
          </a:lnRef>
          <a:fillRef idx="1">
            <a:schemeClr val="lt1"/>
          </a:fillRef>
          <a:effectRef idx="0">
            <a:schemeClr val="accent1"/>
          </a:effectRef>
          <a:fontRef idx="minor">
            <a:schemeClr val="dk1"/>
          </a:fontRef>
        </p:style>
        <p:txBody>
          <a:bodyPr tIns="90000" bIns="90000" rtlCol="0" anchor="ctr" anchorCtr="0"/>
          <a:lstStyle/>
          <a:p>
            <a:pPr algn="ctr"/>
            <a:endParaRPr lang="en-ID" sz="1400" dirty="0">
              <a:solidFill>
                <a:srgbClr val="000000"/>
              </a:solidFill>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fld id="{F2FF9434-A427-4CE8-940A-347A816FBED9}" type="datetime'Agenda'">
              <a:rPr lang="en-US" altLang="en-US" smtClean="0"/>
              <a:pPr/>
              <a:t>Agenda</a:t>
            </a:fld>
            <a:endParaRPr lang="en-US" dirty="0"/>
          </a:p>
        </p:txBody>
      </p:sp>
      <p:sp>
        <p:nvSpPr>
          <p:cNvPr id="6" name="Text Placeholder 12"/>
          <p:cNvSpPr>
            <a:spLocks noGrp="1"/>
          </p:cNvSpPr>
          <p:nvPr>
            <p:custDataLst>
              <p:tags r:id="rId1"/>
            </p:custDataLst>
          </p:nvPr>
        </p:nvSpPr>
        <p:spPr bwMode="gray">
          <a:xfrm>
            <a:off x="0" y="13716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chemeClr val="tx2"/>
                </a:solidFill>
              </a:rPr>
              <a:t>1. </a:t>
            </a:r>
            <a:r>
              <a:rPr lang="en-US" altLang="en-US" sz="2000" dirty="0" err="1">
                <a:solidFill>
                  <a:schemeClr val="tx2"/>
                </a:solidFill>
              </a:rPr>
              <a:t>Bisnins</a:t>
            </a:r>
            <a:r>
              <a:rPr lang="en-US" altLang="en-US" sz="2000" dirty="0">
                <a:solidFill>
                  <a:schemeClr val="tx2"/>
                </a:solidFill>
              </a:rPr>
              <a:t> Problem Understanding</a:t>
            </a:r>
            <a:endParaRPr lang="en-US" sz="2000" dirty="0">
              <a:solidFill>
                <a:schemeClr val="tx2"/>
              </a:solidFill>
            </a:endParaRPr>
          </a:p>
        </p:txBody>
      </p:sp>
      <p:sp>
        <p:nvSpPr>
          <p:cNvPr id="16" name="Text Placeholder 12">
            <a:hlinkClick r:id="rId7" action="ppaction://hlinksldjump"/>
          </p:cNvPr>
          <p:cNvSpPr>
            <a:spLocks noGrp="1"/>
          </p:cNvSpPr>
          <p:nvPr>
            <p:custDataLst>
              <p:tags r:id="rId2"/>
            </p:custDataLst>
          </p:nvPr>
        </p:nvSpPr>
        <p:spPr bwMode="gray">
          <a:xfrm>
            <a:off x="0" y="19304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chemeClr val="tx2"/>
                </a:solidFill>
              </a:rPr>
              <a:t>2. Exploratory Data </a:t>
            </a:r>
            <a:r>
              <a:rPr lang="en-US" altLang="en-US" sz="2000" dirty="0" err="1">
                <a:solidFill>
                  <a:schemeClr val="tx2"/>
                </a:solidFill>
              </a:rPr>
              <a:t>Analisis</a:t>
            </a:r>
            <a:r>
              <a:rPr lang="en-US" altLang="en-US" sz="2000" dirty="0">
                <a:solidFill>
                  <a:schemeClr val="tx2"/>
                </a:solidFill>
              </a:rPr>
              <a:t> (EDA)</a:t>
            </a:r>
            <a:endParaRPr lang="en-US" sz="2000" dirty="0">
              <a:solidFill>
                <a:schemeClr val="tx2"/>
              </a:solidFill>
            </a:endParaRPr>
          </a:p>
        </p:txBody>
      </p:sp>
      <p:sp>
        <p:nvSpPr>
          <p:cNvPr id="13" name="Text Placeholder 12">
            <a:hlinkClick r:id="rId8" action="ppaction://hlinksldjump"/>
          </p:cNvPr>
          <p:cNvSpPr>
            <a:spLocks noGrp="1"/>
          </p:cNvSpPr>
          <p:nvPr>
            <p:custDataLst>
              <p:tags r:id="rId3"/>
            </p:custDataLst>
          </p:nvPr>
        </p:nvSpPr>
        <p:spPr bwMode="gray">
          <a:xfrm>
            <a:off x="0" y="2247900"/>
            <a:ext cx="9906000" cy="236855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spcBef>
                <a:spcPct val="0"/>
              </a:spcBef>
              <a:spcAft>
                <a:spcPct val="0"/>
              </a:spcAft>
            </a:pPr>
            <a:r>
              <a:rPr lang="en-US" altLang="en-US" sz="2000" dirty="0" err="1">
                <a:solidFill>
                  <a:srgbClr val="177B57"/>
                </a:solidFill>
                <a:latin typeface="+mj-lt"/>
              </a:rPr>
              <a:t>Struktur</a:t>
            </a:r>
            <a:r>
              <a:rPr lang="en-US" altLang="en-US" sz="2000" dirty="0">
                <a:solidFill>
                  <a:srgbClr val="177B57"/>
                </a:solidFill>
                <a:latin typeface="+mj-lt"/>
              </a:rPr>
              <a:t> </a:t>
            </a:r>
            <a:r>
              <a:rPr lang="en-US" altLang="en-US" sz="2000" dirty="0" err="1">
                <a:solidFill>
                  <a:srgbClr val="177B57"/>
                </a:solidFill>
                <a:latin typeface="+mj-lt"/>
              </a:rPr>
              <a:t>Analisis</a:t>
            </a:r>
            <a:r>
              <a:rPr lang="en-US" altLang="en-US" sz="2000" dirty="0">
                <a:solidFill>
                  <a:srgbClr val="177B57"/>
                </a:solidFill>
                <a:latin typeface="+mj-lt"/>
              </a:rPr>
              <a:t> :</a:t>
            </a:r>
          </a:p>
          <a:p>
            <a:pPr lvl="2">
              <a:spcBef>
                <a:spcPct val="0"/>
              </a:spcBef>
              <a:spcAft>
                <a:spcPct val="0"/>
              </a:spcAft>
            </a:pPr>
            <a:r>
              <a:rPr lang="en-ID" sz="2000" b="0" dirty="0" err="1">
                <a:solidFill>
                  <a:srgbClr val="177B57"/>
                </a:solidFill>
                <a:effectLst/>
                <a:latin typeface="+mj-lt"/>
              </a:rPr>
              <a:t>Seberapa</a:t>
            </a:r>
            <a:r>
              <a:rPr lang="en-ID" sz="2000" b="0" dirty="0">
                <a:solidFill>
                  <a:srgbClr val="177B57"/>
                </a:solidFill>
                <a:effectLst/>
                <a:latin typeface="+mj-lt"/>
              </a:rPr>
              <a:t> </a:t>
            </a:r>
            <a:r>
              <a:rPr lang="en-ID" sz="2000" b="0" dirty="0" err="1">
                <a:solidFill>
                  <a:srgbClr val="177B57"/>
                </a:solidFill>
                <a:effectLst/>
                <a:latin typeface="+mj-lt"/>
              </a:rPr>
              <a:t>besar</a:t>
            </a:r>
            <a:r>
              <a:rPr lang="en-ID" sz="2000" b="0" dirty="0">
                <a:solidFill>
                  <a:srgbClr val="177B57"/>
                </a:solidFill>
                <a:effectLst/>
                <a:latin typeface="+mj-lt"/>
              </a:rPr>
              <a:t> </a:t>
            </a:r>
            <a:r>
              <a:rPr lang="en-ID" sz="2000" b="0" dirty="0" err="1">
                <a:solidFill>
                  <a:srgbClr val="177B57"/>
                </a:solidFill>
                <a:effectLst/>
                <a:latin typeface="+mj-lt"/>
              </a:rPr>
              <a:t>perbedaan</a:t>
            </a:r>
            <a:r>
              <a:rPr lang="en-ID" sz="2000" b="0" dirty="0">
                <a:solidFill>
                  <a:srgbClr val="177B57"/>
                </a:solidFill>
                <a:effectLst/>
                <a:latin typeface="+mj-lt"/>
              </a:rPr>
              <a:t> profit di </a:t>
            </a:r>
            <a:r>
              <a:rPr lang="en-ID" sz="2000" b="0" dirty="0" err="1">
                <a:solidFill>
                  <a:srgbClr val="177B57"/>
                </a:solidFill>
                <a:effectLst/>
                <a:latin typeface="+mj-lt"/>
              </a:rPr>
              <a:t>Setiap</a:t>
            </a:r>
            <a:r>
              <a:rPr lang="en-ID" sz="2000" b="0" dirty="0">
                <a:solidFill>
                  <a:srgbClr val="177B57"/>
                </a:solidFill>
                <a:effectLst/>
                <a:latin typeface="+mj-lt"/>
              </a:rPr>
              <a:t> negara? </a:t>
            </a:r>
          </a:p>
          <a:p>
            <a:pPr lvl="2">
              <a:spcBef>
                <a:spcPct val="0"/>
              </a:spcBef>
              <a:spcAft>
                <a:spcPct val="0"/>
              </a:spcAft>
            </a:pPr>
            <a:r>
              <a:rPr lang="en-ID" sz="2000" b="0" dirty="0" err="1">
                <a:solidFill>
                  <a:srgbClr val="177B57"/>
                </a:solidFill>
                <a:effectLst/>
                <a:latin typeface="+mj-lt"/>
              </a:rPr>
              <a:t>Identifikasi</a:t>
            </a:r>
            <a:r>
              <a:rPr lang="en-ID" sz="2000" b="0" dirty="0">
                <a:solidFill>
                  <a:srgbClr val="177B57"/>
                </a:solidFill>
                <a:effectLst/>
                <a:latin typeface="+mj-lt"/>
              </a:rPr>
              <a:t> negara </a:t>
            </a:r>
            <a:r>
              <a:rPr lang="en-ID" sz="2000" b="0" dirty="0" err="1">
                <a:solidFill>
                  <a:srgbClr val="177B57"/>
                </a:solidFill>
                <a:effectLst/>
                <a:latin typeface="+mj-lt"/>
              </a:rPr>
              <a:t>dengan</a:t>
            </a:r>
            <a:r>
              <a:rPr lang="en-ID" sz="2000" b="0" dirty="0">
                <a:solidFill>
                  <a:srgbClr val="177B57"/>
                </a:solidFill>
                <a:effectLst/>
                <a:latin typeface="+mj-lt"/>
              </a:rPr>
              <a:t> Net Loss </a:t>
            </a:r>
          </a:p>
          <a:p>
            <a:pPr lvl="2">
              <a:spcBef>
                <a:spcPct val="0"/>
              </a:spcBef>
              <a:spcAft>
                <a:spcPct val="0"/>
              </a:spcAft>
            </a:pPr>
            <a:r>
              <a:rPr lang="en-ID" sz="2000" b="0" dirty="0" err="1">
                <a:solidFill>
                  <a:srgbClr val="177B57"/>
                </a:solidFill>
                <a:effectLst/>
                <a:latin typeface="+mj-lt"/>
              </a:rPr>
              <a:t>Apakah</a:t>
            </a:r>
            <a:r>
              <a:rPr lang="en-ID" sz="2000" b="0" dirty="0">
                <a:solidFill>
                  <a:srgbClr val="177B57"/>
                </a:solidFill>
                <a:effectLst/>
                <a:latin typeface="+mj-lt"/>
              </a:rPr>
              <a:t> </a:t>
            </a:r>
            <a:r>
              <a:rPr lang="en-ID" sz="2000" b="0" dirty="0" err="1">
                <a:solidFill>
                  <a:srgbClr val="177B57"/>
                </a:solidFill>
                <a:effectLst/>
                <a:latin typeface="+mj-lt"/>
              </a:rPr>
              <a:t>faktor-faktor</a:t>
            </a:r>
            <a:r>
              <a:rPr lang="en-ID" sz="2000" b="0" dirty="0">
                <a:solidFill>
                  <a:srgbClr val="177B57"/>
                </a:solidFill>
                <a:effectLst/>
                <a:latin typeface="+mj-lt"/>
              </a:rPr>
              <a:t> yang </a:t>
            </a:r>
            <a:r>
              <a:rPr lang="en-ID" sz="2000" b="0" dirty="0" err="1">
                <a:solidFill>
                  <a:srgbClr val="177B57"/>
                </a:solidFill>
                <a:effectLst/>
                <a:latin typeface="+mj-lt"/>
              </a:rPr>
              <a:t>dapat</a:t>
            </a:r>
            <a:r>
              <a:rPr lang="en-ID" sz="2000" b="0" dirty="0">
                <a:solidFill>
                  <a:srgbClr val="177B57"/>
                </a:solidFill>
                <a:effectLst/>
                <a:latin typeface="+mj-lt"/>
              </a:rPr>
              <a:t> </a:t>
            </a:r>
            <a:r>
              <a:rPr lang="en-ID" sz="2000" b="0" dirty="0" err="1">
                <a:solidFill>
                  <a:srgbClr val="177B57"/>
                </a:solidFill>
                <a:effectLst/>
                <a:latin typeface="+mj-lt"/>
              </a:rPr>
              <a:t>menyebabkan</a:t>
            </a:r>
            <a:r>
              <a:rPr lang="en-ID" sz="2000" b="0" dirty="0">
                <a:solidFill>
                  <a:srgbClr val="177B57"/>
                </a:solidFill>
                <a:effectLst/>
                <a:latin typeface="+mj-lt"/>
              </a:rPr>
              <a:t> negara yang </a:t>
            </a:r>
            <a:r>
              <a:rPr lang="en-ID" sz="2000" b="0" dirty="0" err="1">
                <a:solidFill>
                  <a:srgbClr val="177B57"/>
                </a:solidFill>
                <a:effectLst/>
                <a:latin typeface="+mj-lt"/>
              </a:rPr>
              <a:t>mengalami</a:t>
            </a:r>
            <a:r>
              <a:rPr lang="en-ID" sz="2000" b="0" dirty="0">
                <a:solidFill>
                  <a:srgbClr val="177B57"/>
                </a:solidFill>
                <a:effectLst/>
                <a:latin typeface="+mj-lt"/>
              </a:rPr>
              <a:t> </a:t>
            </a:r>
            <a:r>
              <a:rPr lang="en-ID" sz="2000" b="0" dirty="0" err="1">
                <a:solidFill>
                  <a:srgbClr val="177B57"/>
                </a:solidFill>
                <a:effectLst/>
                <a:latin typeface="+mj-lt"/>
              </a:rPr>
              <a:t>kerugian</a:t>
            </a:r>
            <a:r>
              <a:rPr lang="en-ID" sz="2000" b="0" dirty="0">
                <a:solidFill>
                  <a:srgbClr val="177B57"/>
                </a:solidFill>
                <a:effectLst/>
                <a:latin typeface="+mj-lt"/>
              </a:rPr>
              <a:t> ?</a:t>
            </a:r>
          </a:p>
          <a:p>
            <a:pPr lvl="2">
              <a:spcBef>
                <a:spcPct val="0"/>
              </a:spcBef>
              <a:spcAft>
                <a:spcPct val="0"/>
              </a:spcAft>
            </a:pPr>
            <a:endParaRPr lang="en-US" sz="2000" dirty="0">
              <a:solidFill>
                <a:srgbClr val="B2B2B2"/>
              </a:solidFill>
              <a:latin typeface="+mj-lt"/>
            </a:endParaRPr>
          </a:p>
        </p:txBody>
      </p:sp>
      <p:sp>
        <p:nvSpPr>
          <p:cNvPr id="15" name="TextBox 14"/>
          <p:cNvSpPr txBox="1"/>
          <p:nvPr/>
        </p:nvSpPr>
        <p:spPr>
          <a:xfrm>
            <a:off x="3562350" y="13249"/>
            <a:ext cx="2781300" cy="351035"/>
          </a:xfrm>
          <a:prstGeom prst="rect">
            <a:avLst/>
          </a:prstGeom>
          <a:solidFill>
            <a:schemeClr val="bg1"/>
          </a:solidFill>
          <a:ln>
            <a:noFill/>
          </a:ln>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18" name="Rectangle 17"/>
          <p:cNvSpPr/>
          <p:nvPr/>
        </p:nvSpPr>
        <p:spPr>
          <a:xfrm>
            <a:off x="4419600" y="6785850"/>
            <a:ext cx="1397000" cy="93500"/>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
        <p:nvSpPr>
          <p:cNvPr id="19" name="Text Placeholder 12">
            <a:extLst>
              <a:ext uri="{FF2B5EF4-FFF2-40B4-BE49-F238E27FC236}">
                <a16:creationId xmlns:a16="http://schemas.microsoft.com/office/drawing/2014/main" id="{C1B9B22C-4656-4BF2-AB55-8F9EE3BCFCC6}"/>
              </a:ext>
            </a:extLst>
          </p:cNvPr>
          <p:cNvSpPr>
            <a:spLocks noGrp="1"/>
          </p:cNvSpPr>
          <p:nvPr>
            <p:custDataLst>
              <p:tags r:id="rId4"/>
            </p:custDataLst>
          </p:nvPr>
        </p:nvSpPr>
        <p:spPr bwMode="gray">
          <a:xfrm>
            <a:off x="0" y="406527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altLang="en-US" sz="2000" dirty="0">
                <a:solidFill>
                  <a:schemeClr val="tx2"/>
                </a:solidFill>
              </a:rPr>
              <a:t>3. </a:t>
            </a:r>
            <a:r>
              <a:rPr lang="en-US" altLang="en-US" sz="2000" dirty="0" err="1">
                <a:solidFill>
                  <a:schemeClr val="tx2"/>
                </a:solidFill>
              </a:rPr>
              <a:t>Rekomendasi</a:t>
            </a:r>
            <a:r>
              <a:rPr lang="en-US" altLang="en-US" sz="2000" dirty="0">
                <a:solidFill>
                  <a:schemeClr val="tx2"/>
                </a:solidFill>
              </a:rPr>
              <a:t> Business</a:t>
            </a:r>
            <a:endParaRPr lang="en-US" sz="2000" dirty="0">
              <a:solidFill>
                <a:schemeClr val="tx2"/>
              </a:solidFill>
            </a:endParaRPr>
          </a:p>
        </p:txBody>
      </p:sp>
      <p:sp>
        <p:nvSpPr>
          <p:cNvPr id="20" name="Text Placeholder 12">
            <a:hlinkClick r:id="rId8" action="ppaction://hlinksldjump"/>
            <a:extLst>
              <a:ext uri="{FF2B5EF4-FFF2-40B4-BE49-F238E27FC236}">
                <a16:creationId xmlns:a16="http://schemas.microsoft.com/office/drawing/2014/main" id="{4E936855-2055-484D-8805-98548596A124}"/>
              </a:ext>
            </a:extLst>
          </p:cNvPr>
          <p:cNvSpPr>
            <a:spLocks noGrp="1"/>
          </p:cNvSpPr>
          <p:nvPr>
            <p:custDataLst>
              <p:tags r:id="rId5"/>
            </p:custDataLst>
          </p:nvPr>
        </p:nvSpPr>
        <p:spPr bwMode="gray">
          <a:xfrm>
            <a:off x="0" y="4213860"/>
            <a:ext cx="9906000" cy="236855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spcBef>
                <a:spcPct val="0"/>
              </a:spcBef>
              <a:spcAft>
                <a:spcPct val="0"/>
              </a:spcAft>
            </a:pPr>
            <a:r>
              <a:rPr lang="en-US" altLang="en-US" sz="2000" dirty="0" err="1">
                <a:solidFill>
                  <a:srgbClr val="177B57"/>
                </a:solidFill>
                <a:latin typeface="+mj-lt"/>
              </a:rPr>
              <a:t>Rekomendasi</a:t>
            </a:r>
            <a:r>
              <a:rPr lang="en-US" altLang="en-US" sz="2000" dirty="0">
                <a:solidFill>
                  <a:srgbClr val="177B57"/>
                </a:solidFill>
                <a:latin typeface="+mj-lt"/>
              </a:rPr>
              <a:t> : </a:t>
            </a:r>
          </a:p>
          <a:p>
            <a:pPr lvl="2">
              <a:spcBef>
                <a:spcPct val="0"/>
              </a:spcBef>
              <a:spcAft>
                <a:spcPct val="0"/>
              </a:spcAft>
            </a:pPr>
            <a:r>
              <a:rPr lang="en-ID" sz="2000" b="0" dirty="0" err="1">
                <a:solidFill>
                  <a:srgbClr val="177B57"/>
                </a:solidFill>
                <a:effectLst/>
                <a:latin typeface="+mj-lt"/>
              </a:rPr>
              <a:t>Manajemen</a:t>
            </a:r>
            <a:r>
              <a:rPr lang="en-ID" sz="2000" b="0" dirty="0">
                <a:solidFill>
                  <a:srgbClr val="177B57"/>
                </a:solidFill>
                <a:effectLst/>
                <a:latin typeface="+mj-lt"/>
              </a:rPr>
              <a:t> volume </a:t>
            </a:r>
            <a:r>
              <a:rPr lang="en-ID" sz="2000" b="0" dirty="0" err="1">
                <a:solidFill>
                  <a:srgbClr val="177B57"/>
                </a:solidFill>
                <a:effectLst/>
                <a:latin typeface="+mj-lt"/>
              </a:rPr>
              <a:t>transaksi</a:t>
            </a:r>
            <a:r>
              <a:rPr lang="en-ID" sz="2000" b="0" dirty="0">
                <a:solidFill>
                  <a:srgbClr val="177B57"/>
                </a:solidFill>
                <a:effectLst/>
                <a:latin typeface="+mj-lt"/>
              </a:rPr>
              <a:t> dan </a:t>
            </a:r>
            <a:r>
              <a:rPr lang="en-ID" sz="2000" b="0" dirty="0" err="1">
                <a:solidFill>
                  <a:srgbClr val="177B57"/>
                </a:solidFill>
                <a:effectLst/>
                <a:latin typeface="+mj-lt"/>
              </a:rPr>
              <a:t>optimasi</a:t>
            </a:r>
            <a:r>
              <a:rPr lang="en-ID" sz="2000" b="0" dirty="0">
                <a:solidFill>
                  <a:srgbClr val="177B57"/>
                </a:solidFill>
                <a:effectLst/>
                <a:latin typeface="+mj-lt"/>
              </a:rPr>
              <a:t> </a:t>
            </a:r>
            <a:r>
              <a:rPr lang="en-ID" sz="2000" b="0" dirty="0" err="1">
                <a:solidFill>
                  <a:srgbClr val="177B57"/>
                </a:solidFill>
                <a:effectLst/>
                <a:latin typeface="+mj-lt"/>
              </a:rPr>
              <a:t>pajak</a:t>
            </a:r>
            <a:r>
              <a:rPr lang="en-ID" sz="2000" b="0" dirty="0">
                <a:solidFill>
                  <a:srgbClr val="177B57"/>
                </a:solidFill>
                <a:effectLst/>
                <a:latin typeface="+mj-lt"/>
              </a:rPr>
              <a:t> import</a:t>
            </a:r>
          </a:p>
          <a:p>
            <a:pPr lvl="2">
              <a:spcBef>
                <a:spcPct val="0"/>
              </a:spcBef>
              <a:spcAft>
                <a:spcPct val="0"/>
              </a:spcAft>
            </a:pPr>
            <a:r>
              <a:rPr lang="en-ID" sz="2000" b="0" dirty="0" err="1">
                <a:solidFill>
                  <a:srgbClr val="177B57"/>
                </a:solidFill>
                <a:effectLst/>
                <a:latin typeface="+mj-lt"/>
              </a:rPr>
              <a:t>Pengendalian</a:t>
            </a:r>
            <a:r>
              <a:rPr lang="en-ID" sz="2000" b="0" dirty="0">
                <a:solidFill>
                  <a:srgbClr val="177B57"/>
                </a:solidFill>
                <a:effectLst/>
                <a:latin typeface="+mj-lt"/>
              </a:rPr>
              <a:t> </a:t>
            </a:r>
            <a:r>
              <a:rPr lang="en-ID" sz="2000" b="0" dirty="0" err="1">
                <a:solidFill>
                  <a:srgbClr val="177B57"/>
                </a:solidFill>
                <a:effectLst/>
                <a:latin typeface="+mj-lt"/>
              </a:rPr>
              <a:t>besaran</a:t>
            </a:r>
            <a:r>
              <a:rPr lang="en-ID" sz="2000" b="0" dirty="0">
                <a:solidFill>
                  <a:srgbClr val="177B57"/>
                </a:solidFill>
                <a:effectLst/>
                <a:latin typeface="+mj-lt"/>
              </a:rPr>
              <a:t> </a:t>
            </a:r>
            <a:r>
              <a:rPr lang="en-ID" sz="2000" b="0" dirty="0" err="1">
                <a:solidFill>
                  <a:srgbClr val="177B57"/>
                </a:solidFill>
                <a:effectLst/>
                <a:latin typeface="+mj-lt"/>
              </a:rPr>
              <a:t>diskon</a:t>
            </a:r>
            <a:endParaRPr lang="en-ID" sz="2000" b="0" dirty="0">
              <a:solidFill>
                <a:srgbClr val="177B57"/>
              </a:solidFill>
              <a:effectLst/>
              <a:latin typeface="+mj-lt"/>
            </a:endParaRPr>
          </a:p>
          <a:p>
            <a:pPr lvl="2">
              <a:spcBef>
                <a:spcPct val="0"/>
              </a:spcBef>
              <a:spcAft>
                <a:spcPct val="0"/>
              </a:spcAft>
            </a:pPr>
            <a:r>
              <a:rPr lang="en-ID" sz="2000" b="0" dirty="0" err="1">
                <a:solidFill>
                  <a:srgbClr val="177B57"/>
                </a:solidFill>
                <a:effectLst/>
                <a:latin typeface="+mj-lt"/>
              </a:rPr>
              <a:t>Analisis</a:t>
            </a:r>
            <a:r>
              <a:rPr lang="en-ID" sz="2000" b="0" dirty="0">
                <a:solidFill>
                  <a:srgbClr val="177B57"/>
                </a:solidFill>
                <a:effectLst/>
                <a:latin typeface="+mj-lt"/>
              </a:rPr>
              <a:t> RFM (Recency, Frequency, Monetary)</a:t>
            </a:r>
          </a:p>
          <a:p>
            <a:pPr lvl="2">
              <a:spcBef>
                <a:spcPct val="0"/>
              </a:spcBef>
              <a:spcAft>
                <a:spcPct val="0"/>
              </a:spcAft>
            </a:pPr>
            <a:endParaRPr lang="en-US" sz="2000" dirty="0">
              <a:solidFill>
                <a:srgbClr val="B2B2B2"/>
              </a:solidFill>
              <a:latin typeface="+mj-lt"/>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C49D6-E7F2-49F0-A269-C6AB3D362DF9}"/>
              </a:ext>
            </a:extLst>
          </p:cNvPr>
          <p:cNvSpPr>
            <a:spLocks noGrp="1"/>
          </p:cNvSpPr>
          <p:nvPr>
            <p:ph type="title"/>
          </p:nvPr>
        </p:nvSpPr>
        <p:spPr>
          <a:xfrm>
            <a:off x="457200" y="400050"/>
            <a:ext cx="8992800" cy="593550"/>
          </a:xfrm>
        </p:spPr>
        <p:txBody>
          <a:bodyPr/>
          <a:lstStyle/>
          <a:p>
            <a:r>
              <a:rPr lang="en-US" dirty="0"/>
              <a:t>1. </a:t>
            </a:r>
            <a:r>
              <a:rPr lang="en-US" dirty="0" err="1"/>
              <a:t>Bisnis</a:t>
            </a:r>
            <a:r>
              <a:rPr lang="en-US" dirty="0"/>
              <a:t> Problem Understanding</a:t>
            </a:r>
            <a:endParaRPr lang="en-ID" dirty="0">
              <a:solidFill>
                <a:schemeClr val="tx1"/>
              </a:solidFill>
            </a:endParaRPr>
          </a:p>
        </p:txBody>
      </p:sp>
      <p:sp>
        <p:nvSpPr>
          <p:cNvPr id="3" name="Text Placeholder 2">
            <a:extLst>
              <a:ext uri="{FF2B5EF4-FFF2-40B4-BE49-F238E27FC236}">
                <a16:creationId xmlns:a16="http://schemas.microsoft.com/office/drawing/2014/main" id="{88898337-A3EA-4360-B2A1-2F2A6602CF91}"/>
              </a:ext>
            </a:extLst>
          </p:cNvPr>
          <p:cNvSpPr>
            <a:spLocks noGrp="1"/>
          </p:cNvSpPr>
          <p:nvPr>
            <p:ph type="body" sz="quarter" idx="10"/>
          </p:nvPr>
        </p:nvSpPr>
        <p:spPr>
          <a:xfrm>
            <a:off x="457199" y="1360170"/>
            <a:ext cx="8997696" cy="2628900"/>
          </a:xfrm>
        </p:spPr>
        <p:txBody>
          <a:bodyPr>
            <a:normAutofit/>
          </a:bodyPr>
          <a:lstStyle/>
          <a:p>
            <a:pPr lvl="1"/>
            <a:r>
              <a:rPr lang="en-US" sz="1400" b="1" dirty="0">
                <a:latin typeface="+mj-lt"/>
              </a:rPr>
              <a:t>1.	Context :</a:t>
            </a:r>
          </a:p>
          <a:p>
            <a:pPr lvl="2">
              <a:buFont typeface="Arial" panose="020B0604020202020204" pitchFamily="34" charset="0"/>
              <a:buChar char="•"/>
            </a:pPr>
            <a:r>
              <a:rPr lang="en-ID" sz="1400" b="0" dirty="0">
                <a:effectLst/>
                <a:latin typeface="+mj-lt"/>
              </a:rPr>
              <a:t>Dataset SaaS (Software as a Service) Sales </a:t>
            </a:r>
            <a:r>
              <a:rPr lang="en-ID" sz="1400" b="0" dirty="0" err="1">
                <a:effectLst/>
                <a:latin typeface="+mj-lt"/>
              </a:rPr>
              <a:t>umumnya</a:t>
            </a:r>
            <a:r>
              <a:rPr lang="en-ID" sz="1400" b="0" dirty="0">
                <a:effectLst/>
                <a:latin typeface="+mj-lt"/>
              </a:rPr>
              <a:t> </a:t>
            </a:r>
            <a:r>
              <a:rPr lang="en-ID" sz="1400" b="0" dirty="0" err="1">
                <a:effectLst/>
                <a:latin typeface="+mj-lt"/>
              </a:rPr>
              <a:t>berisi</a:t>
            </a:r>
            <a:r>
              <a:rPr lang="en-ID" sz="1400" b="0" dirty="0">
                <a:effectLst/>
                <a:latin typeface="+mj-lt"/>
              </a:rPr>
              <a:t> </a:t>
            </a:r>
            <a:r>
              <a:rPr lang="en-ID" sz="1400" b="0" dirty="0" err="1">
                <a:effectLst/>
                <a:latin typeface="+mj-lt"/>
              </a:rPr>
              <a:t>informasi</a:t>
            </a:r>
            <a:r>
              <a:rPr lang="en-ID" sz="1400" b="0" dirty="0">
                <a:effectLst/>
                <a:latin typeface="+mj-lt"/>
              </a:rPr>
              <a:t> </a:t>
            </a:r>
            <a:r>
              <a:rPr lang="en-ID" sz="1400" b="0" dirty="0" err="1">
                <a:effectLst/>
                <a:latin typeface="+mj-lt"/>
              </a:rPr>
              <a:t>mengenai</a:t>
            </a:r>
            <a:r>
              <a:rPr lang="en-ID" sz="1400" b="0" dirty="0">
                <a:effectLst/>
                <a:latin typeface="+mj-lt"/>
              </a:rPr>
              <a:t> </a:t>
            </a:r>
            <a:r>
              <a:rPr lang="en-ID" sz="1400" b="0" dirty="0" err="1">
                <a:effectLst/>
                <a:latin typeface="+mj-lt"/>
              </a:rPr>
              <a:t>penjualan</a:t>
            </a:r>
            <a:r>
              <a:rPr lang="en-ID" sz="1400" b="0" dirty="0">
                <a:effectLst/>
                <a:latin typeface="+mj-lt"/>
              </a:rPr>
              <a:t> </a:t>
            </a:r>
            <a:r>
              <a:rPr lang="en-ID" sz="1400" b="0" dirty="0" err="1">
                <a:effectLst/>
                <a:latin typeface="+mj-lt"/>
              </a:rPr>
              <a:t>produk</a:t>
            </a:r>
            <a:r>
              <a:rPr lang="en-ID" sz="1400" b="0" dirty="0">
                <a:effectLst/>
                <a:latin typeface="+mj-lt"/>
              </a:rPr>
              <a:t> </a:t>
            </a:r>
            <a:r>
              <a:rPr lang="en-ID" sz="1400" b="0" dirty="0" err="1">
                <a:effectLst/>
                <a:latin typeface="+mj-lt"/>
              </a:rPr>
              <a:t>atau</a:t>
            </a:r>
            <a:r>
              <a:rPr lang="en-ID" sz="1400" b="0" dirty="0">
                <a:effectLst/>
                <a:latin typeface="+mj-lt"/>
              </a:rPr>
              <a:t> </a:t>
            </a:r>
            <a:r>
              <a:rPr lang="en-ID" sz="1400" b="0" dirty="0" err="1">
                <a:effectLst/>
                <a:latin typeface="+mj-lt"/>
              </a:rPr>
              <a:t>layanan</a:t>
            </a:r>
            <a:r>
              <a:rPr lang="en-ID" sz="1400" b="0" dirty="0">
                <a:effectLst/>
                <a:latin typeface="+mj-lt"/>
              </a:rPr>
              <a:t> </a:t>
            </a:r>
            <a:r>
              <a:rPr lang="en-ID" sz="1400" b="0" dirty="0" err="1">
                <a:effectLst/>
                <a:latin typeface="+mj-lt"/>
              </a:rPr>
              <a:t>berbasis</a:t>
            </a:r>
            <a:r>
              <a:rPr lang="en-ID" sz="1400" b="0" dirty="0">
                <a:effectLst/>
                <a:latin typeface="+mj-lt"/>
              </a:rPr>
              <a:t> cloud yang </a:t>
            </a:r>
            <a:r>
              <a:rPr lang="en-ID" sz="1400" b="0" dirty="0" err="1">
                <a:effectLst/>
                <a:latin typeface="+mj-lt"/>
              </a:rPr>
              <a:t>ditawarkan</a:t>
            </a:r>
            <a:r>
              <a:rPr lang="en-ID" sz="1400" b="0" dirty="0">
                <a:effectLst/>
                <a:latin typeface="+mj-lt"/>
              </a:rPr>
              <a:t> oleh </a:t>
            </a:r>
            <a:r>
              <a:rPr lang="en-ID" sz="1400" b="0" dirty="0" err="1">
                <a:effectLst/>
                <a:latin typeface="+mj-lt"/>
              </a:rPr>
              <a:t>perusahaan</a:t>
            </a:r>
            <a:r>
              <a:rPr lang="en-ID" sz="1400" b="0" dirty="0">
                <a:effectLst/>
                <a:latin typeface="+mj-lt"/>
              </a:rPr>
              <a:t> SaaS data. Data </a:t>
            </a:r>
            <a:r>
              <a:rPr lang="en-ID" sz="1400" b="0" dirty="0" err="1">
                <a:effectLst/>
                <a:latin typeface="+mj-lt"/>
              </a:rPr>
              <a:t>ini</a:t>
            </a:r>
            <a:r>
              <a:rPr lang="en-ID" sz="1400" b="0" dirty="0">
                <a:effectLst/>
                <a:latin typeface="+mj-lt"/>
              </a:rPr>
              <a:t> </a:t>
            </a:r>
            <a:r>
              <a:rPr lang="en-ID" sz="1400" b="0" dirty="0" err="1">
                <a:effectLst/>
                <a:latin typeface="+mj-lt"/>
              </a:rPr>
              <a:t>berasal</a:t>
            </a:r>
            <a:r>
              <a:rPr lang="en-ID" sz="1400" b="0" dirty="0">
                <a:effectLst/>
                <a:latin typeface="+mj-lt"/>
              </a:rPr>
              <a:t> </a:t>
            </a:r>
            <a:r>
              <a:rPr lang="en-ID" sz="1400" b="0" dirty="0" err="1">
                <a:effectLst/>
                <a:latin typeface="+mj-lt"/>
              </a:rPr>
              <a:t>dari</a:t>
            </a:r>
            <a:r>
              <a:rPr lang="en-ID" sz="1400" b="0" dirty="0">
                <a:effectLst/>
                <a:latin typeface="+mj-lt"/>
              </a:rPr>
              <a:t> </a:t>
            </a:r>
            <a:r>
              <a:rPr lang="en-ID" sz="1400" b="0" dirty="0" err="1">
                <a:effectLst/>
                <a:latin typeface="+mj-lt"/>
              </a:rPr>
              <a:t>industri</a:t>
            </a:r>
            <a:r>
              <a:rPr lang="en-ID" sz="1400" b="0" dirty="0">
                <a:effectLst/>
                <a:latin typeface="+mj-lt"/>
              </a:rPr>
              <a:t> SaaS, di mana </a:t>
            </a:r>
            <a:r>
              <a:rPr lang="en-ID" sz="1400" b="0" dirty="0" err="1">
                <a:effectLst/>
                <a:latin typeface="+mj-lt"/>
              </a:rPr>
              <a:t>perusahaan</a:t>
            </a:r>
            <a:r>
              <a:rPr lang="en-ID" sz="1400" b="0" dirty="0">
                <a:effectLst/>
                <a:latin typeface="+mj-lt"/>
              </a:rPr>
              <a:t> </a:t>
            </a:r>
            <a:r>
              <a:rPr lang="en-ID" sz="1400" b="0" dirty="0" err="1">
                <a:effectLst/>
                <a:latin typeface="+mj-lt"/>
              </a:rPr>
              <a:t>menjual</a:t>
            </a:r>
            <a:r>
              <a:rPr lang="en-ID" sz="1400" b="0" dirty="0">
                <a:effectLst/>
                <a:latin typeface="+mj-lt"/>
              </a:rPr>
              <a:t> </a:t>
            </a:r>
            <a:r>
              <a:rPr lang="en-ID" sz="1400" b="0" dirty="0" err="1">
                <a:effectLst/>
                <a:latin typeface="+mj-lt"/>
              </a:rPr>
              <a:t>perangkat</a:t>
            </a:r>
            <a:r>
              <a:rPr lang="en-ID" sz="1400" b="0" dirty="0">
                <a:effectLst/>
                <a:latin typeface="+mj-lt"/>
              </a:rPr>
              <a:t> </a:t>
            </a:r>
            <a:r>
              <a:rPr lang="en-ID" sz="1400" b="0" dirty="0" err="1">
                <a:effectLst/>
                <a:latin typeface="+mj-lt"/>
              </a:rPr>
              <a:t>lunak</a:t>
            </a:r>
            <a:r>
              <a:rPr lang="en-ID" sz="1400" b="0" dirty="0">
                <a:effectLst/>
                <a:latin typeface="+mj-lt"/>
              </a:rPr>
              <a:t> </a:t>
            </a:r>
            <a:r>
              <a:rPr lang="en-ID" sz="1400" b="0" dirty="0" err="1">
                <a:effectLst/>
                <a:latin typeface="+mj-lt"/>
              </a:rPr>
              <a:t>berbasis</a:t>
            </a:r>
            <a:r>
              <a:rPr lang="en-ID" sz="1400" b="0" dirty="0">
                <a:effectLst/>
                <a:latin typeface="+mj-lt"/>
              </a:rPr>
              <a:t> </a:t>
            </a:r>
            <a:r>
              <a:rPr lang="en-ID" sz="1400" b="0" dirty="0" err="1">
                <a:effectLst/>
                <a:latin typeface="+mj-lt"/>
              </a:rPr>
              <a:t>langganan</a:t>
            </a:r>
            <a:r>
              <a:rPr lang="en-ID" sz="1400" b="0" dirty="0">
                <a:effectLst/>
                <a:latin typeface="+mj-lt"/>
              </a:rPr>
              <a:t> </a:t>
            </a:r>
            <a:r>
              <a:rPr lang="en-ID" sz="1400" b="0" dirty="0" err="1">
                <a:effectLst/>
                <a:latin typeface="+mj-lt"/>
              </a:rPr>
              <a:t>kepada</a:t>
            </a:r>
            <a:r>
              <a:rPr lang="en-ID" sz="1400" b="0" dirty="0">
                <a:effectLst/>
                <a:latin typeface="+mj-lt"/>
              </a:rPr>
              <a:t> </a:t>
            </a:r>
            <a:r>
              <a:rPr lang="en-ID" sz="1400" b="0" dirty="0" err="1">
                <a:effectLst/>
                <a:latin typeface="+mj-lt"/>
              </a:rPr>
              <a:t>pelanggan</a:t>
            </a:r>
            <a:r>
              <a:rPr lang="en-ID" sz="1400" b="0" dirty="0">
                <a:effectLst/>
                <a:latin typeface="+mj-lt"/>
              </a:rPr>
              <a:t> di </a:t>
            </a:r>
            <a:r>
              <a:rPr lang="en-ID" sz="1400" b="0" dirty="0" err="1">
                <a:effectLst/>
                <a:latin typeface="+mj-lt"/>
              </a:rPr>
              <a:t>berbagai</a:t>
            </a:r>
            <a:r>
              <a:rPr lang="en-ID" sz="1400" b="0" dirty="0">
                <a:effectLst/>
                <a:latin typeface="+mj-lt"/>
              </a:rPr>
              <a:t> </a:t>
            </a:r>
            <a:r>
              <a:rPr lang="en-ID" sz="1400" b="0" dirty="0" err="1">
                <a:effectLst/>
                <a:latin typeface="+mj-lt"/>
              </a:rPr>
              <a:t>sektor</a:t>
            </a:r>
            <a:r>
              <a:rPr lang="en-ID" sz="1400" b="0" dirty="0">
                <a:effectLst/>
                <a:latin typeface="+mj-lt"/>
              </a:rPr>
              <a:t>. </a:t>
            </a:r>
            <a:r>
              <a:rPr lang="en-ID" sz="1400" b="0" dirty="0" err="1">
                <a:effectLst/>
                <a:latin typeface="+mj-lt"/>
              </a:rPr>
              <a:t>Industri</a:t>
            </a:r>
            <a:r>
              <a:rPr lang="en-ID" sz="1400" b="0" dirty="0">
                <a:effectLst/>
                <a:latin typeface="+mj-lt"/>
              </a:rPr>
              <a:t> SaaS </a:t>
            </a:r>
            <a:r>
              <a:rPr lang="en-ID" sz="1400" b="0" dirty="0" err="1">
                <a:effectLst/>
                <a:latin typeface="+mj-lt"/>
              </a:rPr>
              <a:t>dikenal</a:t>
            </a:r>
            <a:r>
              <a:rPr lang="en-ID" sz="1400" b="0" dirty="0">
                <a:effectLst/>
                <a:latin typeface="+mj-lt"/>
              </a:rPr>
              <a:t> </a:t>
            </a:r>
            <a:r>
              <a:rPr lang="en-ID" sz="1400" b="0" dirty="0" err="1">
                <a:effectLst/>
                <a:latin typeface="+mj-lt"/>
              </a:rPr>
              <a:t>dengan</a:t>
            </a:r>
            <a:r>
              <a:rPr lang="en-ID" sz="1400" b="0" dirty="0">
                <a:effectLst/>
                <a:latin typeface="+mj-lt"/>
              </a:rPr>
              <a:t> model </a:t>
            </a:r>
            <a:r>
              <a:rPr lang="en-ID" sz="1400" b="0" dirty="0" err="1">
                <a:effectLst/>
                <a:latin typeface="+mj-lt"/>
              </a:rPr>
              <a:t>bisnis</a:t>
            </a:r>
            <a:r>
              <a:rPr lang="en-ID" sz="1400" b="0" dirty="0">
                <a:effectLst/>
                <a:latin typeface="+mj-lt"/>
              </a:rPr>
              <a:t> </a:t>
            </a:r>
            <a:r>
              <a:rPr lang="en-ID" sz="1400" b="0" dirty="0" err="1">
                <a:effectLst/>
                <a:latin typeface="+mj-lt"/>
              </a:rPr>
              <a:t>berbasis</a:t>
            </a:r>
            <a:r>
              <a:rPr lang="en-ID" sz="1400" b="0" dirty="0">
                <a:effectLst/>
                <a:latin typeface="+mj-lt"/>
              </a:rPr>
              <a:t> </a:t>
            </a:r>
            <a:r>
              <a:rPr lang="en-ID" sz="1400" b="0" dirty="0" err="1">
                <a:effectLst/>
                <a:latin typeface="+mj-lt"/>
              </a:rPr>
              <a:t>langganan</a:t>
            </a:r>
            <a:r>
              <a:rPr lang="en-ID" sz="1400" b="0" dirty="0">
                <a:effectLst/>
                <a:latin typeface="+mj-lt"/>
              </a:rPr>
              <a:t>, di mana </a:t>
            </a:r>
            <a:r>
              <a:rPr lang="en-ID" sz="1400" b="0" dirty="0" err="1">
                <a:effectLst/>
                <a:latin typeface="+mj-lt"/>
              </a:rPr>
              <a:t>pelanggan</a:t>
            </a:r>
            <a:r>
              <a:rPr lang="en-ID" sz="1400" b="0" dirty="0">
                <a:effectLst/>
                <a:latin typeface="+mj-lt"/>
              </a:rPr>
              <a:t> </a:t>
            </a:r>
            <a:r>
              <a:rPr lang="en-ID" sz="1400" b="0" dirty="0" err="1">
                <a:effectLst/>
                <a:latin typeface="+mj-lt"/>
              </a:rPr>
              <a:t>membayar</a:t>
            </a:r>
            <a:r>
              <a:rPr lang="en-ID" sz="1400" b="0" dirty="0">
                <a:effectLst/>
                <a:latin typeface="+mj-lt"/>
              </a:rPr>
              <a:t> </a:t>
            </a:r>
            <a:r>
              <a:rPr lang="en-ID" sz="1400" b="0" dirty="0" err="1">
                <a:effectLst/>
                <a:latin typeface="+mj-lt"/>
              </a:rPr>
              <a:t>secara</a:t>
            </a:r>
            <a:r>
              <a:rPr lang="en-ID" sz="1400" b="0" dirty="0">
                <a:effectLst/>
                <a:latin typeface="+mj-lt"/>
              </a:rPr>
              <a:t> </a:t>
            </a:r>
            <a:r>
              <a:rPr lang="en-ID" sz="1400" b="0" dirty="0" err="1">
                <a:effectLst/>
                <a:latin typeface="+mj-lt"/>
              </a:rPr>
              <a:t>berkala</a:t>
            </a:r>
            <a:r>
              <a:rPr lang="en-ID" sz="1400" b="0" dirty="0">
                <a:effectLst/>
                <a:latin typeface="+mj-lt"/>
              </a:rPr>
              <a:t> </a:t>
            </a:r>
            <a:r>
              <a:rPr lang="en-ID" sz="1400" b="0" dirty="0" err="1">
                <a:effectLst/>
                <a:latin typeface="+mj-lt"/>
              </a:rPr>
              <a:t>untuk</a:t>
            </a:r>
            <a:r>
              <a:rPr lang="en-ID" sz="1400" b="0" dirty="0">
                <a:effectLst/>
                <a:latin typeface="+mj-lt"/>
              </a:rPr>
              <a:t> </a:t>
            </a:r>
            <a:r>
              <a:rPr lang="en-ID" sz="1400" b="0" dirty="0" err="1">
                <a:effectLst/>
                <a:latin typeface="+mj-lt"/>
              </a:rPr>
              <a:t>menggunakan</a:t>
            </a:r>
            <a:r>
              <a:rPr lang="en-ID" sz="1400" b="0" dirty="0">
                <a:effectLst/>
                <a:latin typeface="+mj-lt"/>
              </a:rPr>
              <a:t> </a:t>
            </a:r>
            <a:r>
              <a:rPr lang="en-ID" sz="1400" b="0" dirty="0" err="1">
                <a:effectLst/>
                <a:latin typeface="+mj-lt"/>
              </a:rPr>
              <a:t>perangkat</a:t>
            </a:r>
            <a:r>
              <a:rPr lang="en-ID" sz="1400" b="0" dirty="0">
                <a:effectLst/>
                <a:latin typeface="+mj-lt"/>
              </a:rPr>
              <a:t> </a:t>
            </a:r>
            <a:r>
              <a:rPr lang="en-ID" sz="1400" b="0" dirty="0" err="1">
                <a:effectLst/>
                <a:latin typeface="+mj-lt"/>
              </a:rPr>
              <a:t>lunak</a:t>
            </a:r>
            <a:r>
              <a:rPr lang="en-ID" sz="1400" b="0" dirty="0">
                <a:effectLst/>
                <a:latin typeface="+mj-lt"/>
              </a:rPr>
              <a:t> yang </a:t>
            </a:r>
            <a:r>
              <a:rPr lang="en-ID" sz="1400" b="0" dirty="0" err="1">
                <a:effectLst/>
                <a:latin typeface="+mj-lt"/>
              </a:rPr>
              <a:t>disediakan.SaaS</a:t>
            </a:r>
            <a:r>
              <a:rPr lang="en-ID" sz="1400" b="0" dirty="0">
                <a:effectLst/>
                <a:latin typeface="+mj-lt"/>
              </a:rPr>
              <a:t> data </a:t>
            </a:r>
            <a:r>
              <a:rPr lang="en-ID" sz="1400" b="0" dirty="0" err="1">
                <a:effectLst/>
                <a:latin typeface="+mj-lt"/>
              </a:rPr>
              <a:t>umumnya</a:t>
            </a:r>
            <a:r>
              <a:rPr lang="en-ID" sz="1400" b="0" dirty="0">
                <a:effectLst/>
                <a:latin typeface="+mj-lt"/>
              </a:rPr>
              <a:t> </a:t>
            </a:r>
            <a:r>
              <a:rPr lang="en-ID" sz="1400" b="0" dirty="0" err="1">
                <a:effectLst/>
                <a:latin typeface="+mj-lt"/>
              </a:rPr>
              <a:t>terdiri</a:t>
            </a:r>
            <a:r>
              <a:rPr lang="en-ID" sz="1400" b="0" dirty="0">
                <a:effectLst/>
                <a:latin typeface="+mj-lt"/>
              </a:rPr>
              <a:t> </a:t>
            </a:r>
            <a:r>
              <a:rPr lang="en-ID" sz="1400" b="0" dirty="0" err="1">
                <a:effectLst/>
                <a:latin typeface="+mj-lt"/>
              </a:rPr>
              <a:t>dari</a:t>
            </a:r>
            <a:r>
              <a:rPr lang="en-ID" sz="1400" b="0" dirty="0">
                <a:effectLst/>
                <a:latin typeface="+mj-lt"/>
              </a:rPr>
              <a:t> </a:t>
            </a:r>
            <a:r>
              <a:rPr lang="en-ID" sz="1400" b="0" dirty="0" err="1">
                <a:effectLst/>
                <a:latin typeface="+mj-lt"/>
              </a:rPr>
              <a:t>beberapa</a:t>
            </a:r>
            <a:r>
              <a:rPr lang="en-ID" sz="1400" b="0" dirty="0">
                <a:effectLst/>
                <a:latin typeface="+mj-lt"/>
              </a:rPr>
              <a:t> </a:t>
            </a:r>
            <a:r>
              <a:rPr lang="en-ID" sz="1400" b="0" dirty="0" err="1">
                <a:effectLst/>
                <a:latin typeface="+mj-lt"/>
              </a:rPr>
              <a:t>kolom</a:t>
            </a:r>
            <a:r>
              <a:rPr lang="en-ID" sz="1400" b="0" dirty="0">
                <a:effectLst/>
                <a:latin typeface="+mj-lt"/>
              </a:rPr>
              <a:t> yang </a:t>
            </a:r>
            <a:r>
              <a:rPr lang="en-ID" sz="1400" b="0" dirty="0" err="1">
                <a:effectLst/>
                <a:latin typeface="+mj-lt"/>
              </a:rPr>
              <a:t>berhubungan</a:t>
            </a:r>
            <a:r>
              <a:rPr lang="en-ID" sz="1400" b="0" dirty="0">
                <a:effectLst/>
                <a:latin typeface="+mj-lt"/>
              </a:rPr>
              <a:t> </a:t>
            </a:r>
            <a:r>
              <a:rPr lang="en-ID" sz="1400" b="0" dirty="0" err="1">
                <a:effectLst/>
                <a:latin typeface="+mj-lt"/>
              </a:rPr>
              <a:t>dengan</a:t>
            </a:r>
            <a:r>
              <a:rPr lang="en-ID" sz="1400" b="0" dirty="0">
                <a:effectLst/>
                <a:latin typeface="+mj-lt"/>
              </a:rPr>
              <a:t> </a:t>
            </a:r>
            <a:r>
              <a:rPr lang="en-ID" sz="1400" b="0" dirty="0" err="1">
                <a:effectLst/>
                <a:latin typeface="+mj-lt"/>
              </a:rPr>
              <a:t>penjualan</a:t>
            </a:r>
            <a:r>
              <a:rPr lang="en-ID" sz="1400" b="0" dirty="0">
                <a:effectLst/>
                <a:latin typeface="+mj-lt"/>
              </a:rPr>
              <a:t> </a:t>
            </a:r>
            <a:r>
              <a:rPr lang="en-ID" sz="1400" b="0" dirty="0" err="1">
                <a:effectLst/>
                <a:latin typeface="+mj-lt"/>
              </a:rPr>
              <a:t>produk</a:t>
            </a:r>
            <a:r>
              <a:rPr lang="en-ID" sz="1400" b="0" dirty="0">
                <a:effectLst/>
                <a:latin typeface="+mj-lt"/>
              </a:rPr>
              <a:t> SaaS, </a:t>
            </a:r>
            <a:r>
              <a:rPr lang="en-ID" sz="1400" b="0" dirty="0" err="1">
                <a:effectLst/>
                <a:latin typeface="+mj-lt"/>
              </a:rPr>
              <a:t>termasuk</a:t>
            </a:r>
            <a:r>
              <a:rPr lang="en-ID" sz="1400" b="0" dirty="0">
                <a:effectLst/>
                <a:latin typeface="+mj-lt"/>
              </a:rPr>
              <a:t> </a:t>
            </a:r>
            <a:r>
              <a:rPr lang="en-ID" sz="1400" b="0" dirty="0" err="1">
                <a:effectLst/>
                <a:latin typeface="+mj-lt"/>
              </a:rPr>
              <a:t>informasi</a:t>
            </a:r>
            <a:r>
              <a:rPr lang="en-ID" sz="1400" b="0" dirty="0">
                <a:effectLst/>
                <a:latin typeface="+mj-lt"/>
              </a:rPr>
              <a:t> </a:t>
            </a:r>
            <a:r>
              <a:rPr lang="en-ID" sz="1400" b="0" dirty="0" err="1">
                <a:effectLst/>
                <a:latin typeface="+mj-lt"/>
              </a:rPr>
              <a:t>mengenai</a:t>
            </a:r>
            <a:r>
              <a:rPr lang="en-ID" sz="1400" b="0" dirty="0">
                <a:effectLst/>
                <a:latin typeface="+mj-lt"/>
              </a:rPr>
              <a:t> </a:t>
            </a:r>
            <a:r>
              <a:rPr lang="en-ID" sz="1400" b="0" dirty="0" err="1">
                <a:effectLst/>
                <a:latin typeface="+mj-lt"/>
              </a:rPr>
              <a:t>pelanggan</a:t>
            </a:r>
            <a:r>
              <a:rPr lang="en-ID" sz="1400" b="0" dirty="0">
                <a:effectLst/>
                <a:latin typeface="+mj-lt"/>
              </a:rPr>
              <a:t>, </a:t>
            </a:r>
            <a:r>
              <a:rPr lang="en-ID" sz="1400" b="0" dirty="0" err="1">
                <a:effectLst/>
                <a:latin typeface="+mj-lt"/>
              </a:rPr>
              <a:t>produk</a:t>
            </a:r>
            <a:r>
              <a:rPr lang="en-ID" sz="1400" b="0" dirty="0">
                <a:effectLst/>
                <a:latin typeface="+mj-lt"/>
              </a:rPr>
              <a:t> yang </a:t>
            </a:r>
            <a:r>
              <a:rPr lang="en-ID" sz="1400" b="0" dirty="0" err="1">
                <a:effectLst/>
                <a:latin typeface="+mj-lt"/>
              </a:rPr>
              <a:t>dijual</a:t>
            </a:r>
            <a:r>
              <a:rPr lang="en-ID" sz="1400" b="0" dirty="0">
                <a:effectLst/>
                <a:latin typeface="+mj-lt"/>
              </a:rPr>
              <a:t>, dan </a:t>
            </a:r>
            <a:r>
              <a:rPr lang="en-ID" sz="1400" b="0" dirty="0" err="1">
                <a:effectLst/>
                <a:latin typeface="+mj-lt"/>
              </a:rPr>
              <a:t>performa</a:t>
            </a:r>
            <a:r>
              <a:rPr lang="en-ID" sz="1400" b="0" dirty="0">
                <a:effectLst/>
                <a:latin typeface="+mj-lt"/>
              </a:rPr>
              <a:t> </a:t>
            </a:r>
            <a:r>
              <a:rPr lang="en-ID" sz="1400" b="0" dirty="0" err="1">
                <a:effectLst/>
                <a:latin typeface="+mj-lt"/>
              </a:rPr>
              <a:t>penjualan</a:t>
            </a:r>
            <a:r>
              <a:rPr lang="en-ID" sz="1400" b="0" dirty="0">
                <a:effectLst/>
                <a:latin typeface="+mj-lt"/>
              </a:rPr>
              <a:t>.</a:t>
            </a:r>
          </a:p>
          <a:p>
            <a:pPr lvl="2">
              <a:buFont typeface="Arial" panose="020B0604020202020204" pitchFamily="34" charset="0"/>
              <a:buChar char="•"/>
            </a:pPr>
            <a:endParaRPr lang="en-ID" sz="1400" dirty="0">
              <a:latin typeface="+mj-lt"/>
            </a:endParaRPr>
          </a:p>
        </p:txBody>
      </p:sp>
      <p:sp>
        <p:nvSpPr>
          <p:cNvPr id="4" name="Text Placeholder 2">
            <a:extLst>
              <a:ext uri="{FF2B5EF4-FFF2-40B4-BE49-F238E27FC236}">
                <a16:creationId xmlns:a16="http://schemas.microsoft.com/office/drawing/2014/main" id="{2DF85AD9-C3E3-411A-9FAF-5EC80E3B85A8}"/>
              </a:ext>
            </a:extLst>
          </p:cNvPr>
          <p:cNvSpPr txBox="1">
            <a:spLocks/>
          </p:cNvSpPr>
          <p:nvPr/>
        </p:nvSpPr>
        <p:spPr>
          <a:xfrm>
            <a:off x="461009" y="3409950"/>
            <a:ext cx="8997696" cy="2628900"/>
          </a:xfrm>
          <a:prstGeom prst="rect">
            <a:avLst/>
          </a:prstGeom>
        </p:spPr>
        <p:txBody>
          <a:bodyPr vert="horz" lIns="0" tIns="0" rIns="0" bIns="0" rtlCol="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304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304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5200" indent="-2340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9200" indent="-2304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1400" b="1" dirty="0">
                <a:latin typeface="+mj-lt"/>
              </a:rPr>
              <a:t>2.	Problem Business :</a:t>
            </a:r>
          </a:p>
          <a:p>
            <a:pPr lvl="2">
              <a:buFont typeface="Arial" panose="020B0604020202020204" pitchFamily="34" charset="0"/>
              <a:buChar char="•"/>
            </a:pPr>
            <a:r>
              <a:rPr lang="en-ID" sz="1400" b="0" dirty="0" err="1">
                <a:effectLst/>
                <a:latin typeface="+mj-lt"/>
              </a:rPr>
              <a:t>Dalam</a:t>
            </a:r>
            <a:r>
              <a:rPr lang="en-ID" sz="1400" b="0" dirty="0">
                <a:effectLst/>
                <a:latin typeface="+mj-lt"/>
              </a:rPr>
              <a:t> </a:t>
            </a:r>
            <a:r>
              <a:rPr lang="en-ID" sz="1400" b="0" dirty="0" err="1">
                <a:effectLst/>
                <a:latin typeface="+mj-lt"/>
              </a:rPr>
              <a:t>menghadapi</a:t>
            </a:r>
            <a:r>
              <a:rPr lang="en-ID" sz="1400" b="0" dirty="0">
                <a:effectLst/>
                <a:latin typeface="+mj-lt"/>
              </a:rPr>
              <a:t> </a:t>
            </a:r>
            <a:r>
              <a:rPr lang="en-ID" sz="1400" b="0" dirty="0" err="1">
                <a:effectLst/>
                <a:latin typeface="+mj-lt"/>
              </a:rPr>
              <a:t>tantangan</a:t>
            </a:r>
            <a:r>
              <a:rPr lang="en-ID" sz="1400" b="0" dirty="0">
                <a:effectLst/>
                <a:latin typeface="+mj-lt"/>
              </a:rPr>
              <a:t> </a:t>
            </a:r>
            <a:r>
              <a:rPr lang="en-ID" sz="1400" b="0" dirty="0" err="1">
                <a:effectLst/>
                <a:latin typeface="+mj-lt"/>
              </a:rPr>
              <a:t>tingginya</a:t>
            </a:r>
            <a:r>
              <a:rPr lang="en-ID" sz="1400" b="0" dirty="0">
                <a:effectLst/>
                <a:latin typeface="+mj-lt"/>
              </a:rPr>
              <a:t> </a:t>
            </a:r>
            <a:r>
              <a:rPr lang="en-ID" sz="1400" b="0" dirty="0" err="1">
                <a:effectLst/>
                <a:latin typeface="+mj-lt"/>
              </a:rPr>
              <a:t>nilai</a:t>
            </a:r>
            <a:r>
              <a:rPr lang="en-ID" sz="1400" b="0" dirty="0">
                <a:effectLst/>
                <a:latin typeface="+mj-lt"/>
              </a:rPr>
              <a:t> net loss (</a:t>
            </a:r>
            <a:r>
              <a:rPr lang="en-ID" sz="1400" b="0" dirty="0" err="1">
                <a:effectLst/>
                <a:latin typeface="+mj-lt"/>
              </a:rPr>
              <a:t>kerugian</a:t>
            </a:r>
            <a:r>
              <a:rPr lang="en-ID" sz="1400" b="0" dirty="0">
                <a:effectLst/>
                <a:latin typeface="+mj-lt"/>
              </a:rPr>
              <a:t>) yang </a:t>
            </a:r>
            <a:r>
              <a:rPr lang="en-ID" sz="1400" b="0" dirty="0" err="1">
                <a:effectLst/>
                <a:latin typeface="+mj-lt"/>
              </a:rPr>
              <a:t>tercatat</a:t>
            </a:r>
            <a:r>
              <a:rPr lang="en-ID" sz="1400" b="0" dirty="0">
                <a:effectLst/>
                <a:latin typeface="+mj-lt"/>
              </a:rPr>
              <a:t> </a:t>
            </a:r>
            <a:r>
              <a:rPr lang="en-ID" sz="1400" b="0" dirty="0" err="1">
                <a:effectLst/>
                <a:latin typeface="+mj-lt"/>
              </a:rPr>
              <a:t>dalam</a:t>
            </a:r>
            <a:r>
              <a:rPr lang="en-ID" sz="1400" b="0" dirty="0">
                <a:effectLst/>
                <a:latin typeface="+mj-lt"/>
              </a:rPr>
              <a:t> data SaaS-Sales, kami </a:t>
            </a:r>
            <a:r>
              <a:rPr lang="en-ID" sz="1400" b="0" dirty="0" err="1">
                <a:effectLst/>
                <a:latin typeface="+mj-lt"/>
              </a:rPr>
              <a:t>akan</a:t>
            </a:r>
            <a:r>
              <a:rPr lang="en-ID" sz="1400" b="0" dirty="0">
                <a:effectLst/>
                <a:latin typeface="+mj-lt"/>
              </a:rPr>
              <a:t> </a:t>
            </a:r>
            <a:r>
              <a:rPr lang="en-ID" sz="1400" b="0" dirty="0" err="1">
                <a:effectLst/>
                <a:latin typeface="+mj-lt"/>
              </a:rPr>
              <a:t>melakukan</a:t>
            </a:r>
            <a:r>
              <a:rPr lang="en-ID" sz="1400" b="0" dirty="0">
                <a:effectLst/>
                <a:latin typeface="+mj-lt"/>
              </a:rPr>
              <a:t> </a:t>
            </a:r>
            <a:r>
              <a:rPr lang="en-ID" sz="1400" b="0" dirty="0" err="1">
                <a:effectLst/>
                <a:latin typeface="+mj-lt"/>
              </a:rPr>
              <a:t>analisis</a:t>
            </a:r>
            <a:r>
              <a:rPr lang="en-ID" sz="1400" b="0" dirty="0">
                <a:effectLst/>
                <a:latin typeface="+mj-lt"/>
              </a:rPr>
              <a:t> </a:t>
            </a:r>
            <a:r>
              <a:rPr lang="en-ID" sz="1400" b="0" dirty="0" err="1">
                <a:effectLst/>
                <a:latin typeface="+mj-lt"/>
              </a:rPr>
              <a:t>mendalam</a:t>
            </a:r>
            <a:r>
              <a:rPr lang="en-ID" sz="1400" b="0" dirty="0">
                <a:effectLst/>
                <a:latin typeface="+mj-lt"/>
              </a:rPr>
              <a:t> </a:t>
            </a:r>
            <a:r>
              <a:rPr lang="en-ID" sz="1400" b="0" dirty="0" err="1">
                <a:effectLst/>
                <a:latin typeface="+mj-lt"/>
              </a:rPr>
              <a:t>untuk</a:t>
            </a:r>
            <a:r>
              <a:rPr lang="en-ID" sz="1400" b="0" dirty="0">
                <a:effectLst/>
                <a:latin typeface="+mj-lt"/>
              </a:rPr>
              <a:t> </a:t>
            </a:r>
            <a:r>
              <a:rPr lang="en-ID" sz="1400" b="0" dirty="0" err="1">
                <a:effectLst/>
                <a:latin typeface="+mj-lt"/>
              </a:rPr>
              <a:t>memahami</a:t>
            </a:r>
            <a:r>
              <a:rPr lang="en-ID" sz="1400" b="0" dirty="0">
                <a:effectLst/>
                <a:latin typeface="+mj-lt"/>
              </a:rPr>
              <a:t> </a:t>
            </a:r>
            <a:r>
              <a:rPr lang="en-ID" sz="1400" b="0" dirty="0" err="1">
                <a:effectLst/>
                <a:latin typeface="+mj-lt"/>
              </a:rPr>
              <a:t>akar</a:t>
            </a:r>
            <a:r>
              <a:rPr lang="en-ID" sz="1400" b="0" dirty="0">
                <a:effectLst/>
                <a:latin typeface="+mj-lt"/>
              </a:rPr>
              <a:t> </a:t>
            </a:r>
            <a:r>
              <a:rPr lang="en-ID" sz="1400" b="0" dirty="0" err="1">
                <a:effectLst/>
                <a:latin typeface="+mj-lt"/>
              </a:rPr>
              <a:t>penyebab</a:t>
            </a:r>
            <a:r>
              <a:rPr lang="en-ID" sz="1400" b="0" dirty="0">
                <a:effectLst/>
                <a:latin typeface="+mj-lt"/>
              </a:rPr>
              <a:t> dan </a:t>
            </a:r>
            <a:r>
              <a:rPr lang="en-ID" sz="1400" b="0" dirty="0" err="1">
                <a:effectLst/>
                <a:latin typeface="+mj-lt"/>
              </a:rPr>
              <a:t>faktor-faktor</a:t>
            </a:r>
            <a:r>
              <a:rPr lang="en-ID" sz="1400" b="0" dirty="0">
                <a:effectLst/>
                <a:latin typeface="+mj-lt"/>
              </a:rPr>
              <a:t> yang </a:t>
            </a:r>
            <a:r>
              <a:rPr lang="en-ID" sz="1400" b="0" dirty="0" err="1">
                <a:effectLst/>
                <a:latin typeface="+mj-lt"/>
              </a:rPr>
              <a:t>berkontribusi</a:t>
            </a:r>
            <a:r>
              <a:rPr lang="en-ID" sz="1400" b="0" dirty="0">
                <a:effectLst/>
                <a:latin typeface="+mj-lt"/>
              </a:rPr>
              <a:t> </a:t>
            </a:r>
            <a:r>
              <a:rPr lang="en-ID" sz="1400" b="0" dirty="0" err="1">
                <a:effectLst/>
                <a:latin typeface="+mj-lt"/>
              </a:rPr>
              <a:t>terhadap</a:t>
            </a:r>
            <a:r>
              <a:rPr lang="en-ID" sz="1400" b="0" dirty="0">
                <a:effectLst/>
                <a:latin typeface="+mj-lt"/>
              </a:rPr>
              <a:t> </a:t>
            </a:r>
            <a:r>
              <a:rPr lang="en-ID" sz="1400" b="0" dirty="0" err="1">
                <a:effectLst/>
                <a:latin typeface="+mj-lt"/>
              </a:rPr>
              <a:t>masalah</a:t>
            </a:r>
            <a:r>
              <a:rPr lang="en-ID" sz="1400" b="0" dirty="0">
                <a:effectLst/>
                <a:latin typeface="+mj-lt"/>
              </a:rPr>
              <a:t> </a:t>
            </a:r>
            <a:r>
              <a:rPr lang="en-ID" sz="1400" b="0" dirty="0" err="1">
                <a:effectLst/>
                <a:latin typeface="+mj-lt"/>
              </a:rPr>
              <a:t>ini</a:t>
            </a:r>
            <a:r>
              <a:rPr lang="en-ID" sz="1400" b="0" dirty="0">
                <a:effectLst/>
                <a:latin typeface="+mj-lt"/>
              </a:rPr>
              <a:t>. </a:t>
            </a:r>
            <a:r>
              <a:rPr lang="en-ID" sz="1400" b="0" dirty="0" err="1">
                <a:effectLst/>
                <a:latin typeface="+mj-lt"/>
              </a:rPr>
              <a:t>Analisis</a:t>
            </a:r>
            <a:r>
              <a:rPr lang="en-ID" sz="1400" b="0" dirty="0">
                <a:effectLst/>
                <a:latin typeface="+mj-lt"/>
              </a:rPr>
              <a:t> </a:t>
            </a:r>
            <a:r>
              <a:rPr lang="en-ID" sz="1400" b="0" dirty="0" err="1">
                <a:effectLst/>
                <a:latin typeface="+mj-lt"/>
              </a:rPr>
              <a:t>ini</a:t>
            </a:r>
            <a:r>
              <a:rPr lang="en-ID" sz="1400" b="0" dirty="0">
                <a:effectLst/>
                <a:latin typeface="+mj-lt"/>
              </a:rPr>
              <a:t> </a:t>
            </a:r>
            <a:r>
              <a:rPr lang="en-ID" sz="1400" b="0" dirty="0" err="1">
                <a:effectLst/>
                <a:latin typeface="+mj-lt"/>
              </a:rPr>
              <a:t>akan</a:t>
            </a:r>
            <a:r>
              <a:rPr lang="en-ID" sz="1400" b="0" dirty="0">
                <a:effectLst/>
                <a:latin typeface="+mj-lt"/>
              </a:rPr>
              <a:t> </a:t>
            </a:r>
            <a:r>
              <a:rPr lang="en-ID" sz="1400" b="0" dirty="0" err="1">
                <a:effectLst/>
                <a:latin typeface="+mj-lt"/>
              </a:rPr>
              <a:t>berfokus</a:t>
            </a:r>
            <a:r>
              <a:rPr lang="en-ID" sz="1400" b="0" dirty="0">
                <a:effectLst/>
                <a:latin typeface="+mj-lt"/>
              </a:rPr>
              <a:t> pada sample </a:t>
            </a:r>
            <a:r>
              <a:rPr lang="en-ID" sz="1400" b="0" dirty="0" err="1">
                <a:effectLst/>
                <a:latin typeface="+mj-lt"/>
              </a:rPr>
              <a:t>setiap</a:t>
            </a:r>
            <a:r>
              <a:rPr lang="en-ID" sz="1400" b="0" dirty="0">
                <a:effectLst/>
                <a:latin typeface="+mj-lt"/>
              </a:rPr>
              <a:t> negara </a:t>
            </a:r>
            <a:r>
              <a:rPr lang="en-ID" sz="1400" b="0" dirty="0" err="1">
                <a:effectLst/>
                <a:latin typeface="+mj-lt"/>
              </a:rPr>
              <a:t>untuk</a:t>
            </a:r>
            <a:r>
              <a:rPr lang="en-ID" sz="1400" b="0" dirty="0">
                <a:effectLst/>
                <a:latin typeface="+mj-lt"/>
              </a:rPr>
              <a:t> </a:t>
            </a:r>
            <a:r>
              <a:rPr lang="en-ID" sz="1400" b="0" dirty="0" err="1">
                <a:effectLst/>
                <a:latin typeface="+mj-lt"/>
              </a:rPr>
              <a:t>mengidentifikasi</a:t>
            </a:r>
            <a:r>
              <a:rPr lang="en-ID" sz="1400" b="0" dirty="0">
                <a:effectLst/>
                <a:latin typeface="+mj-lt"/>
              </a:rPr>
              <a:t> wilayah yang </a:t>
            </a:r>
            <a:r>
              <a:rPr lang="en-ID" sz="1400" b="0" dirty="0" err="1">
                <a:effectLst/>
                <a:latin typeface="+mj-lt"/>
              </a:rPr>
              <a:t>mengalami</a:t>
            </a:r>
            <a:r>
              <a:rPr lang="en-ID" sz="1400" b="0" dirty="0">
                <a:effectLst/>
                <a:latin typeface="+mj-lt"/>
              </a:rPr>
              <a:t> </a:t>
            </a:r>
            <a:r>
              <a:rPr lang="en-ID" sz="1400" b="0" dirty="0" err="1">
                <a:effectLst/>
                <a:latin typeface="+mj-lt"/>
              </a:rPr>
              <a:t>kerugian</a:t>
            </a:r>
            <a:r>
              <a:rPr lang="en-ID" sz="1400" b="0" dirty="0">
                <a:effectLst/>
                <a:latin typeface="+mj-lt"/>
              </a:rPr>
              <a:t> </a:t>
            </a:r>
            <a:r>
              <a:rPr lang="en-ID" sz="1400" b="0" dirty="0" err="1">
                <a:effectLst/>
                <a:latin typeface="+mj-lt"/>
              </a:rPr>
              <a:t>signifikan</a:t>
            </a:r>
            <a:r>
              <a:rPr lang="en-ID" sz="1400" b="0" dirty="0">
                <a:effectLst/>
                <a:latin typeface="+mj-lt"/>
              </a:rPr>
              <a:t> dan </a:t>
            </a:r>
            <a:r>
              <a:rPr lang="en-ID" sz="1400" b="0" dirty="0" err="1">
                <a:effectLst/>
                <a:latin typeface="+mj-lt"/>
              </a:rPr>
              <a:t>untuk</a:t>
            </a:r>
            <a:r>
              <a:rPr lang="en-ID" sz="1400" b="0" dirty="0">
                <a:effectLst/>
                <a:latin typeface="+mj-lt"/>
              </a:rPr>
              <a:t> </a:t>
            </a:r>
            <a:r>
              <a:rPr lang="en-ID" sz="1400" b="0" dirty="0" err="1">
                <a:effectLst/>
                <a:latin typeface="+mj-lt"/>
              </a:rPr>
              <a:t>mengevaluasi</a:t>
            </a:r>
            <a:r>
              <a:rPr lang="en-ID" sz="1400" b="0" dirty="0">
                <a:effectLst/>
                <a:latin typeface="+mj-lt"/>
              </a:rPr>
              <a:t> </a:t>
            </a:r>
            <a:r>
              <a:rPr lang="en-ID" sz="1400" b="0" dirty="0" err="1">
                <a:effectLst/>
                <a:latin typeface="+mj-lt"/>
              </a:rPr>
              <a:t>faktor-faktor</a:t>
            </a:r>
            <a:r>
              <a:rPr lang="en-ID" sz="1400" b="0" dirty="0">
                <a:effectLst/>
                <a:latin typeface="+mj-lt"/>
              </a:rPr>
              <a:t> yang </a:t>
            </a:r>
            <a:r>
              <a:rPr lang="en-ID" sz="1400" b="0" dirty="0" err="1">
                <a:effectLst/>
                <a:latin typeface="+mj-lt"/>
              </a:rPr>
              <a:t>mempengaruhi</a:t>
            </a:r>
            <a:r>
              <a:rPr lang="en-ID" sz="1400" b="0" dirty="0">
                <a:effectLst/>
                <a:latin typeface="+mj-lt"/>
              </a:rPr>
              <a:t> </a:t>
            </a:r>
            <a:r>
              <a:rPr lang="en-ID" sz="1400" b="0" dirty="0" err="1">
                <a:effectLst/>
                <a:latin typeface="+mj-lt"/>
              </a:rPr>
              <a:t>profitabilitas</a:t>
            </a:r>
            <a:r>
              <a:rPr lang="en-ID" sz="1400" b="0" dirty="0">
                <a:effectLst/>
                <a:latin typeface="+mj-lt"/>
              </a:rPr>
              <a:t>. </a:t>
            </a:r>
            <a:r>
              <a:rPr lang="en-ID" sz="1400" b="0" dirty="0" err="1">
                <a:effectLst/>
                <a:latin typeface="+mj-lt"/>
              </a:rPr>
              <a:t>Berikut</a:t>
            </a:r>
            <a:r>
              <a:rPr lang="en-ID" sz="1400" b="0" dirty="0">
                <a:effectLst/>
                <a:latin typeface="+mj-lt"/>
              </a:rPr>
              <a:t> </a:t>
            </a:r>
            <a:r>
              <a:rPr lang="en-ID" sz="1400" b="0" dirty="0" err="1">
                <a:effectLst/>
                <a:latin typeface="+mj-lt"/>
              </a:rPr>
              <a:t>adalah</a:t>
            </a:r>
            <a:r>
              <a:rPr lang="en-ID" sz="1400" b="0" dirty="0">
                <a:effectLst/>
                <a:latin typeface="+mj-lt"/>
              </a:rPr>
              <a:t> </a:t>
            </a:r>
            <a:r>
              <a:rPr lang="en-ID" sz="1400" b="0" dirty="0" err="1">
                <a:effectLst/>
                <a:latin typeface="+mj-lt"/>
              </a:rPr>
              <a:t>struktur</a:t>
            </a:r>
            <a:r>
              <a:rPr lang="en-ID" sz="1400" b="0" dirty="0">
                <a:effectLst/>
                <a:latin typeface="+mj-lt"/>
              </a:rPr>
              <a:t> </a:t>
            </a:r>
            <a:r>
              <a:rPr lang="en-ID" sz="1400" b="0" dirty="0" err="1">
                <a:effectLst/>
                <a:latin typeface="+mj-lt"/>
              </a:rPr>
              <a:t>analisis</a:t>
            </a:r>
            <a:r>
              <a:rPr lang="en-ID" sz="1400" b="0" dirty="0">
                <a:effectLst/>
                <a:latin typeface="+mj-lt"/>
              </a:rPr>
              <a:t> yang </a:t>
            </a:r>
            <a:r>
              <a:rPr lang="en-ID" sz="1400" b="0" dirty="0" err="1">
                <a:effectLst/>
                <a:latin typeface="+mj-lt"/>
              </a:rPr>
              <a:t>akan</a:t>
            </a:r>
            <a:r>
              <a:rPr lang="en-ID" sz="1400" b="0" dirty="0">
                <a:effectLst/>
                <a:latin typeface="+mj-lt"/>
              </a:rPr>
              <a:t> </a:t>
            </a:r>
            <a:r>
              <a:rPr lang="en-ID" sz="1400" b="0" dirty="0" err="1">
                <a:effectLst/>
                <a:latin typeface="+mj-lt"/>
              </a:rPr>
              <a:t>diterapkan</a:t>
            </a:r>
            <a:r>
              <a:rPr lang="en-ID" sz="1400" b="0" dirty="0">
                <a:effectLst/>
                <a:latin typeface="+mj-lt"/>
              </a:rPr>
              <a:t>:</a:t>
            </a:r>
          </a:p>
          <a:p>
            <a:pPr marL="684000" lvl="2" indent="0">
              <a:buNone/>
            </a:pPr>
            <a:r>
              <a:rPr lang="en-ID" sz="1400" b="0" dirty="0">
                <a:effectLst/>
                <a:latin typeface="+mj-lt"/>
              </a:rPr>
              <a:t>	1. </a:t>
            </a:r>
            <a:r>
              <a:rPr lang="en-ID" sz="1400" b="0" dirty="0" err="1">
                <a:effectLst/>
                <a:latin typeface="+mj-lt"/>
              </a:rPr>
              <a:t>Seberapa</a:t>
            </a:r>
            <a:r>
              <a:rPr lang="en-ID" sz="1400" b="0" dirty="0">
                <a:effectLst/>
                <a:latin typeface="+mj-lt"/>
              </a:rPr>
              <a:t> </a:t>
            </a:r>
            <a:r>
              <a:rPr lang="en-ID" sz="1400" b="0" dirty="0" err="1">
                <a:effectLst/>
                <a:latin typeface="+mj-lt"/>
              </a:rPr>
              <a:t>besar</a:t>
            </a:r>
            <a:r>
              <a:rPr lang="en-ID" sz="1400" b="0" dirty="0">
                <a:effectLst/>
                <a:latin typeface="+mj-lt"/>
              </a:rPr>
              <a:t> </a:t>
            </a:r>
            <a:r>
              <a:rPr lang="en-ID" sz="1400" b="0" dirty="0" err="1">
                <a:effectLst/>
                <a:latin typeface="+mj-lt"/>
              </a:rPr>
              <a:t>perbedaan</a:t>
            </a:r>
            <a:r>
              <a:rPr lang="en-ID" sz="1400" b="0" dirty="0">
                <a:effectLst/>
                <a:latin typeface="+mj-lt"/>
              </a:rPr>
              <a:t> profit di </a:t>
            </a:r>
            <a:r>
              <a:rPr lang="en-ID" sz="1400" b="0" dirty="0" err="1">
                <a:effectLst/>
                <a:latin typeface="+mj-lt"/>
              </a:rPr>
              <a:t>Setiap</a:t>
            </a:r>
            <a:r>
              <a:rPr lang="en-ID" sz="1400" b="0" dirty="0">
                <a:effectLst/>
                <a:latin typeface="+mj-lt"/>
              </a:rPr>
              <a:t> negara dan </a:t>
            </a:r>
            <a:r>
              <a:rPr lang="en-ID" sz="1400" b="0" dirty="0" err="1">
                <a:effectLst/>
                <a:latin typeface="+mj-lt"/>
              </a:rPr>
              <a:t>Identifikasi</a:t>
            </a:r>
            <a:r>
              <a:rPr lang="en-ID" sz="1400" b="0" dirty="0">
                <a:effectLst/>
                <a:latin typeface="+mj-lt"/>
              </a:rPr>
              <a:t> negara </a:t>
            </a:r>
            <a:r>
              <a:rPr lang="en-ID" sz="1400" b="0" dirty="0" err="1">
                <a:effectLst/>
                <a:latin typeface="+mj-lt"/>
              </a:rPr>
              <a:t>dengan</a:t>
            </a:r>
            <a:r>
              <a:rPr lang="en-ID" sz="1400" b="0" dirty="0">
                <a:effectLst/>
                <a:latin typeface="+mj-lt"/>
              </a:rPr>
              <a:t> Net Loss ?</a:t>
            </a:r>
          </a:p>
          <a:p>
            <a:pPr marL="684000" lvl="2" indent="0">
              <a:buNone/>
            </a:pPr>
            <a:r>
              <a:rPr lang="en-ID" sz="1400" b="0" dirty="0">
                <a:effectLst/>
                <a:latin typeface="+mj-lt"/>
              </a:rPr>
              <a:t>	2. </a:t>
            </a:r>
            <a:r>
              <a:rPr lang="en-ID" sz="1400" b="0" dirty="0" err="1">
                <a:effectLst/>
                <a:latin typeface="+mj-lt"/>
              </a:rPr>
              <a:t>Apakah</a:t>
            </a:r>
            <a:r>
              <a:rPr lang="en-ID" sz="1400" b="0" dirty="0">
                <a:effectLst/>
                <a:latin typeface="+mj-lt"/>
              </a:rPr>
              <a:t> </a:t>
            </a:r>
            <a:r>
              <a:rPr lang="en-ID" sz="1400" b="0" dirty="0" err="1">
                <a:effectLst/>
                <a:latin typeface="+mj-lt"/>
              </a:rPr>
              <a:t>faktor-faktor</a:t>
            </a:r>
            <a:r>
              <a:rPr lang="en-ID" sz="1400" b="0" dirty="0">
                <a:effectLst/>
                <a:latin typeface="+mj-lt"/>
              </a:rPr>
              <a:t> yang </a:t>
            </a:r>
            <a:r>
              <a:rPr lang="en-ID" sz="1400" b="0" dirty="0" err="1">
                <a:effectLst/>
                <a:latin typeface="+mj-lt"/>
              </a:rPr>
              <a:t>dapat</a:t>
            </a:r>
            <a:r>
              <a:rPr lang="en-ID" sz="1400" b="0" dirty="0">
                <a:effectLst/>
                <a:latin typeface="+mj-lt"/>
              </a:rPr>
              <a:t> </a:t>
            </a:r>
            <a:r>
              <a:rPr lang="en-ID" sz="1400" b="0" dirty="0" err="1">
                <a:effectLst/>
                <a:latin typeface="+mj-lt"/>
              </a:rPr>
              <a:t>menyebabkan</a:t>
            </a:r>
            <a:r>
              <a:rPr lang="en-ID" sz="1400" b="0" dirty="0">
                <a:effectLst/>
                <a:latin typeface="+mj-lt"/>
              </a:rPr>
              <a:t> Net Loss pada negara yang </a:t>
            </a:r>
            <a:r>
              <a:rPr lang="en-ID" sz="1400" b="0" dirty="0" err="1">
                <a:effectLst/>
                <a:latin typeface="+mj-lt"/>
              </a:rPr>
              <a:t>mengalami</a:t>
            </a:r>
            <a:r>
              <a:rPr lang="en-ID" sz="1400" b="0" dirty="0">
                <a:effectLst/>
                <a:latin typeface="+mj-lt"/>
              </a:rPr>
              <a:t> </a:t>
            </a:r>
            <a:r>
              <a:rPr lang="en-ID" sz="1400" b="0" dirty="0" err="1">
                <a:effectLst/>
                <a:latin typeface="+mj-lt"/>
              </a:rPr>
              <a:t>kerugian</a:t>
            </a:r>
            <a:r>
              <a:rPr lang="en-ID" sz="1400" b="0" dirty="0">
                <a:effectLst/>
                <a:latin typeface="+mj-lt"/>
              </a:rPr>
              <a:t> ?</a:t>
            </a:r>
            <a:br>
              <a:rPr lang="en-ID" sz="1400" b="0" dirty="0">
                <a:effectLst/>
                <a:latin typeface="+mj-lt"/>
              </a:rPr>
            </a:br>
            <a:endParaRPr lang="en-ID" sz="1400" b="0" dirty="0">
              <a:effectLst/>
              <a:latin typeface="+mj-lt"/>
            </a:endParaRPr>
          </a:p>
          <a:p>
            <a:pPr lvl="2">
              <a:buFont typeface="Arial" pitchFamily="34" charset="0"/>
              <a:buChar char="•"/>
            </a:pPr>
            <a:endParaRPr lang="en-ID" sz="1400" dirty="0">
              <a:latin typeface="+mj-lt"/>
            </a:endParaRPr>
          </a:p>
        </p:txBody>
      </p:sp>
    </p:spTree>
    <p:extLst>
      <p:ext uri="{BB962C8B-B14F-4D97-AF65-F5344CB8AC3E}">
        <p14:creationId xmlns:p14="http://schemas.microsoft.com/office/powerpoint/2010/main" val="1263345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5FD0F-6FBC-4F07-815D-2BD8729C00B0}"/>
              </a:ext>
            </a:extLst>
          </p:cNvPr>
          <p:cNvSpPr>
            <a:spLocks noGrp="1"/>
          </p:cNvSpPr>
          <p:nvPr>
            <p:ph type="title"/>
          </p:nvPr>
        </p:nvSpPr>
        <p:spPr/>
        <p:txBody>
          <a:bodyPr/>
          <a:lstStyle/>
          <a:p>
            <a:r>
              <a:rPr lang="en-US" dirty="0" err="1"/>
              <a:t>Bisnis</a:t>
            </a:r>
            <a:r>
              <a:rPr lang="en-US" dirty="0"/>
              <a:t> Problem Understanding</a:t>
            </a:r>
            <a:endParaRPr lang="en-ID" dirty="0"/>
          </a:p>
        </p:txBody>
      </p:sp>
      <p:sp>
        <p:nvSpPr>
          <p:cNvPr id="4" name="Text Placeholder 2">
            <a:extLst>
              <a:ext uri="{FF2B5EF4-FFF2-40B4-BE49-F238E27FC236}">
                <a16:creationId xmlns:a16="http://schemas.microsoft.com/office/drawing/2014/main" id="{2C0DF240-4E32-4101-A201-C274523E0B07}"/>
              </a:ext>
            </a:extLst>
          </p:cNvPr>
          <p:cNvSpPr>
            <a:spLocks noGrp="1"/>
          </p:cNvSpPr>
          <p:nvPr>
            <p:ph type="body" sz="quarter" idx="10"/>
          </p:nvPr>
        </p:nvSpPr>
        <p:spPr>
          <a:xfrm>
            <a:off x="451105" y="1348740"/>
            <a:ext cx="8997696" cy="2914650"/>
          </a:xfrm>
        </p:spPr>
        <p:txBody>
          <a:bodyPr>
            <a:noAutofit/>
          </a:bodyPr>
          <a:lstStyle/>
          <a:p>
            <a:pPr lvl="1"/>
            <a:r>
              <a:rPr lang="en-US" sz="1200" b="1" dirty="0">
                <a:latin typeface="+mj-lt"/>
              </a:rPr>
              <a:t>3.	</a:t>
            </a:r>
            <a:r>
              <a:rPr lang="en-US" sz="1200" b="1" dirty="0" err="1">
                <a:latin typeface="+mj-lt"/>
              </a:rPr>
              <a:t>Analisis</a:t>
            </a:r>
            <a:r>
              <a:rPr lang="en-US" sz="1200" b="1" dirty="0">
                <a:latin typeface="+mj-lt"/>
              </a:rPr>
              <a:t> </a:t>
            </a:r>
            <a:r>
              <a:rPr lang="en-US" sz="1200" b="1" dirty="0" err="1">
                <a:latin typeface="+mj-lt"/>
              </a:rPr>
              <a:t>Bisnis</a:t>
            </a:r>
            <a:r>
              <a:rPr lang="en-US" sz="1200" b="1" dirty="0">
                <a:latin typeface="+mj-lt"/>
              </a:rPr>
              <a:t> :</a:t>
            </a:r>
          </a:p>
          <a:p>
            <a:pPr marL="684000" lvl="2" indent="0" algn="just">
              <a:buNone/>
            </a:pPr>
            <a:r>
              <a:rPr lang="en-ID" sz="1200" b="0" dirty="0">
                <a:effectLst/>
                <a:latin typeface="+mj-lt"/>
              </a:rPr>
              <a:t>	</a:t>
            </a:r>
            <a:r>
              <a:rPr lang="en-ID" sz="1200" b="0" dirty="0" err="1">
                <a:effectLst/>
                <a:latin typeface="+mj-lt"/>
              </a:rPr>
              <a:t>Penyebab</a:t>
            </a:r>
            <a:r>
              <a:rPr lang="en-ID" sz="1200" b="0" dirty="0">
                <a:effectLst/>
                <a:latin typeface="+mj-lt"/>
              </a:rPr>
              <a:t> </a:t>
            </a:r>
            <a:r>
              <a:rPr lang="en-ID" sz="1200" b="0" dirty="0" err="1">
                <a:effectLst/>
                <a:latin typeface="+mj-lt"/>
              </a:rPr>
              <a:t>Tingginya</a:t>
            </a:r>
            <a:r>
              <a:rPr lang="en-ID" sz="1200" b="0" dirty="0">
                <a:effectLst/>
                <a:latin typeface="+mj-lt"/>
              </a:rPr>
              <a:t> Net Loss pada Data SaaS-Sales di </a:t>
            </a:r>
            <a:r>
              <a:rPr lang="en-ID" sz="1200" b="0" dirty="0" err="1">
                <a:effectLst/>
                <a:latin typeface="+mj-lt"/>
              </a:rPr>
              <a:t>Berbagai</a:t>
            </a:r>
            <a:r>
              <a:rPr lang="en-ID" sz="1200" b="0" dirty="0">
                <a:effectLst/>
                <a:latin typeface="+mj-lt"/>
              </a:rPr>
              <a:t> Negara. </a:t>
            </a:r>
            <a:r>
              <a:rPr lang="en-ID" sz="1200" b="0" dirty="0" err="1">
                <a:effectLst/>
                <a:latin typeface="+mj-lt"/>
              </a:rPr>
              <a:t>Dalam</a:t>
            </a:r>
            <a:r>
              <a:rPr lang="en-ID" sz="1200" b="0" dirty="0">
                <a:effectLst/>
                <a:latin typeface="+mj-lt"/>
              </a:rPr>
              <a:t> </a:t>
            </a:r>
            <a:r>
              <a:rPr lang="en-ID" sz="1200" b="0" dirty="0" err="1">
                <a:effectLst/>
                <a:latin typeface="+mj-lt"/>
              </a:rPr>
              <a:t>analisis</a:t>
            </a:r>
            <a:r>
              <a:rPr lang="en-ID" sz="1200" b="0" dirty="0">
                <a:effectLst/>
                <a:latin typeface="+mj-lt"/>
              </a:rPr>
              <a:t> </a:t>
            </a:r>
            <a:r>
              <a:rPr lang="en-ID" sz="1200" b="0" dirty="0" err="1">
                <a:effectLst/>
                <a:latin typeface="+mj-lt"/>
              </a:rPr>
              <a:t>ini</a:t>
            </a:r>
            <a:r>
              <a:rPr lang="en-ID" sz="1200" b="0" dirty="0">
                <a:effectLst/>
                <a:latin typeface="+mj-lt"/>
              </a:rPr>
              <a:t>, kami </a:t>
            </a:r>
            <a:r>
              <a:rPr lang="en-ID" sz="1200" b="0" dirty="0" err="1">
                <a:effectLst/>
                <a:latin typeface="+mj-lt"/>
              </a:rPr>
              <a:t>akan</a:t>
            </a:r>
            <a:r>
              <a:rPr lang="en-ID" sz="1200" b="0" dirty="0">
                <a:effectLst/>
                <a:latin typeface="+mj-lt"/>
              </a:rPr>
              <a:t> 	</a:t>
            </a:r>
            <a:r>
              <a:rPr lang="en-ID" sz="1200" b="0" dirty="0" err="1">
                <a:effectLst/>
                <a:latin typeface="+mj-lt"/>
              </a:rPr>
              <a:t>mengidentifikasi</a:t>
            </a:r>
            <a:r>
              <a:rPr lang="en-ID" sz="1200" b="0" dirty="0">
                <a:effectLst/>
                <a:latin typeface="+mj-lt"/>
              </a:rPr>
              <a:t> dan </a:t>
            </a:r>
            <a:r>
              <a:rPr lang="en-ID" sz="1200" b="0" dirty="0" err="1">
                <a:effectLst/>
                <a:latin typeface="+mj-lt"/>
              </a:rPr>
              <a:t>mengevaluasi</a:t>
            </a:r>
            <a:r>
              <a:rPr lang="en-ID" sz="1200" b="0" dirty="0">
                <a:effectLst/>
                <a:latin typeface="+mj-lt"/>
              </a:rPr>
              <a:t> </a:t>
            </a:r>
            <a:r>
              <a:rPr lang="en-ID" sz="1200" b="0" dirty="0" err="1">
                <a:effectLst/>
                <a:latin typeface="+mj-lt"/>
              </a:rPr>
              <a:t>penyebab</a:t>
            </a:r>
            <a:r>
              <a:rPr lang="en-ID" sz="1200" dirty="0">
                <a:latin typeface="+mj-lt"/>
              </a:rPr>
              <a:t> </a:t>
            </a:r>
            <a:r>
              <a:rPr lang="en-ID" sz="1200" b="0" dirty="0" err="1">
                <a:effectLst/>
                <a:latin typeface="+mj-lt"/>
              </a:rPr>
              <a:t>tingginya</a:t>
            </a:r>
            <a:r>
              <a:rPr lang="en-ID" sz="1200" b="0" dirty="0">
                <a:effectLst/>
                <a:latin typeface="+mj-lt"/>
              </a:rPr>
              <a:t> </a:t>
            </a:r>
            <a:r>
              <a:rPr lang="en-ID" sz="1200" b="0" dirty="0" err="1">
                <a:effectLst/>
                <a:latin typeface="+mj-lt"/>
              </a:rPr>
              <a:t>nilai</a:t>
            </a:r>
            <a:r>
              <a:rPr lang="en-ID" sz="1200" b="0" dirty="0">
                <a:effectLst/>
                <a:latin typeface="+mj-lt"/>
              </a:rPr>
              <a:t> net loss (</a:t>
            </a:r>
            <a:r>
              <a:rPr lang="en-ID" sz="1200" b="0" dirty="0" err="1">
                <a:effectLst/>
                <a:latin typeface="+mj-lt"/>
              </a:rPr>
              <a:t>kerugian</a:t>
            </a:r>
            <a:r>
              <a:rPr lang="en-ID" sz="1200" b="0" dirty="0">
                <a:effectLst/>
                <a:latin typeface="+mj-lt"/>
              </a:rPr>
              <a:t>) yang </a:t>
            </a:r>
            <a:r>
              <a:rPr lang="en-ID" sz="1200" b="0" dirty="0" err="1">
                <a:effectLst/>
                <a:latin typeface="+mj-lt"/>
              </a:rPr>
              <a:t>dialami</a:t>
            </a:r>
            <a:r>
              <a:rPr lang="en-ID" sz="1200" b="0" dirty="0">
                <a:effectLst/>
                <a:latin typeface="+mj-lt"/>
              </a:rPr>
              <a:t> oleh </a:t>
            </a:r>
            <a:r>
              <a:rPr lang="en-ID" sz="1200" b="0" dirty="0" err="1">
                <a:effectLst/>
                <a:latin typeface="+mj-lt"/>
              </a:rPr>
              <a:t>perusahaan</a:t>
            </a:r>
            <a:r>
              <a:rPr lang="en-ID" sz="1200" b="0" dirty="0">
                <a:effectLst/>
                <a:latin typeface="+mj-lt"/>
              </a:rPr>
              <a:t> </a:t>
            </a:r>
            <a:r>
              <a:rPr lang="en-ID" sz="1200" b="0" dirty="0" err="1">
                <a:effectLst/>
                <a:latin typeface="+mj-lt"/>
              </a:rPr>
              <a:t>dalam</a:t>
            </a:r>
            <a:r>
              <a:rPr lang="en-ID" sz="1200" b="0" dirty="0">
                <a:effectLst/>
                <a:latin typeface="+mj-lt"/>
              </a:rPr>
              <a:t> 	</a:t>
            </a:r>
            <a:r>
              <a:rPr lang="en-ID" sz="1200" b="0" dirty="0" err="1">
                <a:effectLst/>
                <a:latin typeface="+mj-lt"/>
              </a:rPr>
              <a:t>bisnis</a:t>
            </a:r>
            <a:r>
              <a:rPr lang="en-ID" sz="1200" b="0" dirty="0">
                <a:effectLst/>
                <a:latin typeface="+mj-lt"/>
              </a:rPr>
              <a:t> SaaS-Sales, </a:t>
            </a:r>
            <a:r>
              <a:rPr lang="en-ID" sz="1200" b="0" dirty="0" err="1">
                <a:effectLst/>
                <a:latin typeface="+mj-lt"/>
              </a:rPr>
              <a:t>dengan</a:t>
            </a:r>
            <a:r>
              <a:rPr lang="en-ID" sz="1200" b="0" dirty="0">
                <a:effectLst/>
                <a:latin typeface="+mj-lt"/>
              </a:rPr>
              <a:t> </a:t>
            </a:r>
            <a:r>
              <a:rPr lang="en-ID" sz="1200" b="0" dirty="0" err="1">
                <a:effectLst/>
                <a:latin typeface="+mj-lt"/>
              </a:rPr>
              <a:t>fokus</a:t>
            </a:r>
            <a:r>
              <a:rPr lang="en-ID" sz="1200" b="0" dirty="0">
                <a:effectLst/>
                <a:latin typeface="+mj-lt"/>
              </a:rPr>
              <a:t> </a:t>
            </a:r>
            <a:r>
              <a:rPr lang="en-ID" sz="1200" b="0" dirty="0" err="1">
                <a:effectLst/>
                <a:latin typeface="+mj-lt"/>
              </a:rPr>
              <a:t>khusus</a:t>
            </a:r>
            <a:r>
              <a:rPr lang="en-ID" sz="1200" b="0" dirty="0">
                <a:effectLst/>
                <a:latin typeface="+mj-lt"/>
              </a:rPr>
              <a:t> pada </a:t>
            </a:r>
            <a:r>
              <a:rPr lang="en-ID" sz="1200" b="0" dirty="0" err="1">
                <a:effectLst/>
                <a:latin typeface="+mj-lt"/>
              </a:rPr>
              <a:t>variasi</a:t>
            </a:r>
            <a:r>
              <a:rPr lang="en-ID" sz="1200" b="0" dirty="0">
                <a:effectLst/>
                <a:latin typeface="+mj-lt"/>
              </a:rPr>
              <a:t> </a:t>
            </a:r>
            <a:r>
              <a:rPr lang="en-ID" sz="1200" b="0" dirty="0" err="1">
                <a:effectLst/>
                <a:latin typeface="+mj-lt"/>
              </a:rPr>
              <a:t>kinerja</a:t>
            </a:r>
            <a:r>
              <a:rPr lang="en-ID" sz="1200" b="0" dirty="0">
                <a:effectLst/>
                <a:latin typeface="+mj-lt"/>
              </a:rPr>
              <a:t> di </a:t>
            </a:r>
            <a:r>
              <a:rPr lang="en-ID" sz="1200" b="0" dirty="0" err="1">
                <a:effectLst/>
                <a:latin typeface="+mj-lt"/>
              </a:rPr>
              <a:t>setiap</a:t>
            </a:r>
            <a:r>
              <a:rPr lang="en-ID" sz="1200" b="0" dirty="0">
                <a:effectLst/>
                <a:latin typeface="+mj-lt"/>
              </a:rPr>
              <a:t> country. </a:t>
            </a:r>
            <a:r>
              <a:rPr lang="en-ID" sz="1200" b="0" dirty="0" err="1">
                <a:effectLst/>
                <a:latin typeface="+mj-lt"/>
              </a:rPr>
              <a:t>Analisis</a:t>
            </a:r>
            <a:r>
              <a:rPr lang="en-ID" sz="1200" b="0" dirty="0">
                <a:effectLst/>
                <a:latin typeface="+mj-lt"/>
              </a:rPr>
              <a:t> </a:t>
            </a:r>
            <a:r>
              <a:rPr lang="en-ID" sz="1200" b="0" dirty="0" err="1">
                <a:effectLst/>
                <a:latin typeface="+mj-lt"/>
              </a:rPr>
              <a:t>ini</a:t>
            </a:r>
            <a:r>
              <a:rPr lang="en-ID" sz="1200" b="0" dirty="0">
                <a:effectLst/>
                <a:latin typeface="+mj-lt"/>
              </a:rPr>
              <a:t> </a:t>
            </a:r>
            <a:r>
              <a:rPr lang="en-ID" sz="1200" b="0" dirty="0" err="1">
                <a:effectLst/>
                <a:latin typeface="+mj-lt"/>
              </a:rPr>
              <a:t>bertujuan</a:t>
            </a:r>
            <a:r>
              <a:rPr lang="en-ID" sz="1200" b="0" dirty="0">
                <a:effectLst/>
                <a:latin typeface="+mj-lt"/>
              </a:rPr>
              <a:t> </a:t>
            </a:r>
            <a:r>
              <a:rPr lang="en-ID" sz="1200" b="0" dirty="0" err="1">
                <a:effectLst/>
                <a:latin typeface="+mj-lt"/>
              </a:rPr>
              <a:t>untuk</a:t>
            </a:r>
            <a:r>
              <a:rPr lang="en-ID" sz="1200" b="0" dirty="0">
                <a:effectLst/>
                <a:latin typeface="+mj-lt"/>
              </a:rPr>
              <a:t> </a:t>
            </a:r>
            <a:r>
              <a:rPr lang="en-ID" sz="1200" b="0" dirty="0" err="1">
                <a:effectLst/>
                <a:latin typeface="+mj-lt"/>
              </a:rPr>
              <a:t>memberikan</a:t>
            </a:r>
            <a:r>
              <a:rPr lang="en-ID" sz="1200" b="0" dirty="0">
                <a:effectLst/>
                <a:latin typeface="+mj-lt"/>
              </a:rPr>
              <a:t> 	</a:t>
            </a:r>
            <a:r>
              <a:rPr lang="en-ID" sz="1200" b="0" dirty="0" err="1">
                <a:effectLst/>
                <a:latin typeface="+mj-lt"/>
              </a:rPr>
              <a:t>wawasan</a:t>
            </a:r>
            <a:r>
              <a:rPr lang="en-ID" sz="1200" b="0" dirty="0">
                <a:effectLst/>
                <a:latin typeface="+mj-lt"/>
              </a:rPr>
              <a:t> </a:t>
            </a:r>
            <a:r>
              <a:rPr lang="en-ID" sz="1200" b="0" dirty="0" err="1">
                <a:effectLst/>
                <a:latin typeface="+mj-lt"/>
              </a:rPr>
              <a:t>mendalam</a:t>
            </a:r>
            <a:r>
              <a:rPr lang="en-ID" sz="1200" b="0" dirty="0">
                <a:effectLst/>
                <a:latin typeface="+mj-lt"/>
              </a:rPr>
              <a:t> dan </a:t>
            </a:r>
            <a:r>
              <a:rPr lang="en-ID" sz="1200" b="0" dirty="0" err="1">
                <a:effectLst/>
                <a:latin typeface="+mj-lt"/>
              </a:rPr>
              <a:t>solusi</a:t>
            </a:r>
            <a:r>
              <a:rPr lang="en-ID" sz="1200" b="0" dirty="0">
                <a:effectLst/>
                <a:latin typeface="+mj-lt"/>
              </a:rPr>
              <a:t> </a:t>
            </a:r>
            <a:r>
              <a:rPr lang="en-ID" sz="1200" b="0" dirty="0" err="1">
                <a:effectLst/>
                <a:latin typeface="+mj-lt"/>
              </a:rPr>
              <a:t>strategis</a:t>
            </a:r>
            <a:r>
              <a:rPr lang="en-ID" sz="1200" b="0" dirty="0">
                <a:effectLst/>
                <a:latin typeface="+mj-lt"/>
              </a:rPr>
              <a:t> </a:t>
            </a:r>
            <a:r>
              <a:rPr lang="en-ID" sz="1200" b="0" dirty="0" err="1">
                <a:effectLst/>
                <a:latin typeface="+mj-lt"/>
              </a:rPr>
              <a:t>untuk</a:t>
            </a:r>
            <a:r>
              <a:rPr lang="en-ID" sz="1200" b="0" dirty="0">
                <a:effectLst/>
                <a:latin typeface="+mj-lt"/>
              </a:rPr>
              <a:t> </a:t>
            </a:r>
            <a:r>
              <a:rPr lang="en-ID" sz="1200" b="0" dirty="0" err="1">
                <a:effectLst/>
                <a:latin typeface="+mj-lt"/>
              </a:rPr>
              <a:t>mengurangi</a:t>
            </a:r>
            <a:r>
              <a:rPr lang="en-ID" sz="1200" b="0" dirty="0">
                <a:effectLst/>
                <a:latin typeface="+mj-lt"/>
              </a:rPr>
              <a:t> </a:t>
            </a:r>
            <a:r>
              <a:rPr lang="en-ID" sz="1200" b="0" dirty="0" err="1">
                <a:effectLst/>
                <a:latin typeface="+mj-lt"/>
              </a:rPr>
              <a:t>kerugian</a:t>
            </a:r>
            <a:r>
              <a:rPr lang="en-ID" sz="1200" b="0" dirty="0">
                <a:effectLst/>
                <a:latin typeface="+mj-lt"/>
              </a:rPr>
              <a:t> dan </a:t>
            </a:r>
            <a:r>
              <a:rPr lang="en-ID" sz="1200" b="0" dirty="0" err="1">
                <a:effectLst/>
                <a:latin typeface="+mj-lt"/>
              </a:rPr>
              <a:t>meningkatkan</a:t>
            </a:r>
            <a:r>
              <a:rPr lang="en-ID" sz="1200" b="0" dirty="0">
                <a:effectLst/>
                <a:latin typeface="+mj-lt"/>
              </a:rPr>
              <a:t> </a:t>
            </a:r>
            <a:r>
              <a:rPr lang="en-ID" sz="1200" b="0" dirty="0" err="1">
                <a:effectLst/>
                <a:latin typeface="+mj-lt"/>
              </a:rPr>
              <a:t>profitabilitas</a:t>
            </a:r>
            <a:r>
              <a:rPr lang="en-ID" sz="1200" b="0" dirty="0">
                <a:effectLst/>
                <a:latin typeface="+mj-lt"/>
              </a:rPr>
              <a:t>.</a:t>
            </a:r>
          </a:p>
          <a:p>
            <a:pPr marL="684000" lvl="2" indent="0" algn="just">
              <a:buNone/>
            </a:pPr>
            <a:endParaRPr lang="en-ID" sz="1200" dirty="0">
              <a:latin typeface="+mj-lt"/>
            </a:endParaRPr>
          </a:p>
          <a:p>
            <a:pPr marL="684000" lvl="2" indent="0" algn="just">
              <a:buNone/>
            </a:pPr>
            <a:r>
              <a:rPr lang="en-ID" sz="1200" b="0" dirty="0">
                <a:effectLst/>
                <a:latin typeface="+mj-lt"/>
              </a:rPr>
              <a:t>	</a:t>
            </a:r>
            <a:r>
              <a:rPr lang="en-ID" sz="1200" b="0" dirty="0" err="1">
                <a:effectLst/>
                <a:latin typeface="+mj-lt"/>
              </a:rPr>
              <a:t>Perbedaan</a:t>
            </a:r>
            <a:r>
              <a:rPr lang="en-ID" sz="1200" b="0" dirty="0">
                <a:effectLst/>
                <a:latin typeface="+mj-lt"/>
              </a:rPr>
              <a:t> Profit Margin per Country dan </a:t>
            </a:r>
            <a:r>
              <a:rPr lang="en-ID" sz="1200" b="0" dirty="0" err="1">
                <a:effectLst/>
                <a:latin typeface="+mj-lt"/>
              </a:rPr>
              <a:t>Identifikasi</a:t>
            </a:r>
            <a:r>
              <a:rPr lang="en-ID" sz="1200" b="0" dirty="0">
                <a:effectLst/>
                <a:latin typeface="+mj-lt"/>
              </a:rPr>
              <a:t> Negara </a:t>
            </a:r>
            <a:r>
              <a:rPr lang="en-ID" sz="1200" b="0" dirty="0" err="1">
                <a:effectLst/>
                <a:latin typeface="+mj-lt"/>
              </a:rPr>
              <a:t>dengan</a:t>
            </a:r>
            <a:r>
              <a:rPr lang="en-ID" sz="1200" b="0" dirty="0">
                <a:effectLst/>
                <a:latin typeface="+mj-lt"/>
              </a:rPr>
              <a:t> Net Loss</a:t>
            </a:r>
          </a:p>
          <a:p>
            <a:pPr marL="684000" lvl="2" indent="0" algn="just">
              <a:buNone/>
            </a:pPr>
            <a:r>
              <a:rPr lang="en-ID" sz="1200" b="0" dirty="0">
                <a:effectLst/>
                <a:latin typeface="+mj-lt"/>
              </a:rPr>
              <a:t>	</a:t>
            </a:r>
            <a:r>
              <a:rPr lang="en-ID" sz="1200" b="0" dirty="0" err="1">
                <a:effectLst/>
                <a:latin typeface="+mj-lt"/>
              </a:rPr>
              <a:t>Tujuan</a:t>
            </a:r>
            <a:r>
              <a:rPr lang="en-ID" sz="1200" b="0" dirty="0">
                <a:effectLst/>
                <a:latin typeface="+mj-lt"/>
              </a:rPr>
              <a:t>: </a:t>
            </a:r>
            <a:r>
              <a:rPr lang="en-ID" sz="1200" b="0" dirty="0" err="1">
                <a:effectLst/>
                <a:latin typeface="+mj-lt"/>
              </a:rPr>
              <a:t>Analisis</a:t>
            </a:r>
            <a:r>
              <a:rPr lang="en-ID" sz="1200" b="0" dirty="0">
                <a:effectLst/>
                <a:latin typeface="+mj-lt"/>
              </a:rPr>
              <a:t> </a:t>
            </a:r>
            <a:r>
              <a:rPr lang="en-ID" sz="1200" b="0" dirty="0" err="1">
                <a:effectLst/>
                <a:latin typeface="+mj-lt"/>
              </a:rPr>
              <a:t>ini</a:t>
            </a:r>
            <a:r>
              <a:rPr lang="en-ID" sz="1200" b="0" dirty="0">
                <a:effectLst/>
                <a:latin typeface="+mj-lt"/>
              </a:rPr>
              <a:t> </a:t>
            </a:r>
            <a:r>
              <a:rPr lang="en-ID" sz="1200" b="0" dirty="0" err="1">
                <a:effectLst/>
                <a:latin typeface="+mj-lt"/>
              </a:rPr>
              <a:t>dimulai</a:t>
            </a:r>
            <a:r>
              <a:rPr lang="en-ID" sz="1200" b="0" dirty="0">
                <a:effectLst/>
                <a:latin typeface="+mj-lt"/>
              </a:rPr>
              <a:t> </a:t>
            </a:r>
            <a:r>
              <a:rPr lang="en-ID" sz="1200" b="0" dirty="0" err="1">
                <a:effectLst/>
                <a:latin typeface="+mj-lt"/>
              </a:rPr>
              <a:t>dengan</a:t>
            </a:r>
            <a:r>
              <a:rPr lang="en-ID" sz="1200" b="0" dirty="0">
                <a:effectLst/>
                <a:latin typeface="+mj-lt"/>
              </a:rPr>
              <a:t> </a:t>
            </a:r>
            <a:r>
              <a:rPr lang="en-ID" sz="1200" b="0" dirty="0" err="1">
                <a:effectLst/>
                <a:latin typeface="+mj-lt"/>
              </a:rPr>
              <a:t>membandingkan</a:t>
            </a:r>
            <a:r>
              <a:rPr lang="en-ID" sz="1200" b="0" dirty="0">
                <a:effectLst/>
                <a:latin typeface="+mj-lt"/>
              </a:rPr>
              <a:t> profit margin di </a:t>
            </a:r>
            <a:r>
              <a:rPr lang="en-ID" sz="1200" b="0" dirty="0" err="1">
                <a:effectLst/>
                <a:latin typeface="+mj-lt"/>
              </a:rPr>
              <a:t>berbagai</a:t>
            </a:r>
            <a:r>
              <a:rPr lang="en-ID" sz="1200" b="0" dirty="0">
                <a:effectLst/>
                <a:latin typeface="+mj-lt"/>
              </a:rPr>
              <a:t> negara </a:t>
            </a:r>
            <a:r>
              <a:rPr lang="en-ID" sz="1200" b="0" dirty="0" err="1">
                <a:effectLst/>
                <a:latin typeface="+mj-lt"/>
              </a:rPr>
              <a:t>untuk</a:t>
            </a:r>
            <a:r>
              <a:rPr lang="en-ID" sz="1200" b="0" dirty="0">
                <a:effectLst/>
                <a:latin typeface="+mj-lt"/>
              </a:rPr>
              <a:t> </a:t>
            </a:r>
            <a:r>
              <a:rPr lang="en-ID" sz="1200" b="0" dirty="0" err="1">
                <a:effectLst/>
                <a:latin typeface="+mj-lt"/>
              </a:rPr>
              <a:t>mengidentifikasi</a:t>
            </a:r>
            <a:r>
              <a:rPr lang="en-ID" sz="1200" b="0" dirty="0">
                <a:effectLst/>
                <a:latin typeface="+mj-lt"/>
              </a:rPr>
              <a:t> negara-	negara yang </a:t>
            </a:r>
            <a:r>
              <a:rPr lang="en-ID" sz="1200" b="0" dirty="0" err="1">
                <a:effectLst/>
                <a:latin typeface="+mj-lt"/>
              </a:rPr>
              <a:t>mengalami</a:t>
            </a:r>
            <a:r>
              <a:rPr lang="en-ID" sz="1200" b="0" dirty="0">
                <a:effectLst/>
                <a:latin typeface="+mj-lt"/>
              </a:rPr>
              <a:t> net loss. </a:t>
            </a:r>
            <a:r>
              <a:rPr lang="en-ID" sz="1200" b="0" dirty="0" err="1">
                <a:effectLst/>
                <a:latin typeface="+mj-lt"/>
              </a:rPr>
              <a:t>Tujuannya</a:t>
            </a:r>
            <a:r>
              <a:rPr lang="en-ID" sz="1200" b="0" dirty="0">
                <a:effectLst/>
                <a:latin typeface="+mj-lt"/>
              </a:rPr>
              <a:t> </a:t>
            </a:r>
            <a:r>
              <a:rPr lang="en-ID" sz="1200" b="0" dirty="0" err="1">
                <a:effectLst/>
                <a:latin typeface="+mj-lt"/>
              </a:rPr>
              <a:t>adalah</a:t>
            </a:r>
            <a:r>
              <a:rPr lang="en-ID" sz="1200" b="0" dirty="0">
                <a:effectLst/>
                <a:latin typeface="+mj-lt"/>
              </a:rPr>
              <a:t> </a:t>
            </a:r>
            <a:r>
              <a:rPr lang="en-ID" sz="1200" b="0" dirty="0" err="1">
                <a:effectLst/>
                <a:latin typeface="+mj-lt"/>
              </a:rPr>
              <a:t>untuk</a:t>
            </a:r>
            <a:r>
              <a:rPr lang="en-ID" sz="1200" b="0" dirty="0">
                <a:effectLst/>
                <a:latin typeface="+mj-lt"/>
              </a:rPr>
              <a:t> </a:t>
            </a:r>
            <a:r>
              <a:rPr lang="en-ID" sz="1200" b="0" dirty="0" err="1">
                <a:effectLst/>
                <a:latin typeface="+mj-lt"/>
              </a:rPr>
              <a:t>menentukan</a:t>
            </a:r>
            <a:r>
              <a:rPr lang="en-ID" sz="1200" b="0" dirty="0">
                <a:effectLst/>
                <a:latin typeface="+mj-lt"/>
              </a:rPr>
              <a:t> </a:t>
            </a:r>
            <a:r>
              <a:rPr lang="en-ID" sz="1200" b="0" dirty="0" err="1">
                <a:effectLst/>
                <a:latin typeface="+mj-lt"/>
              </a:rPr>
              <a:t>apakah</a:t>
            </a:r>
            <a:r>
              <a:rPr lang="en-ID" sz="1200" b="0" dirty="0">
                <a:effectLst/>
                <a:latin typeface="+mj-lt"/>
              </a:rPr>
              <a:t> </a:t>
            </a:r>
            <a:r>
              <a:rPr lang="en-ID" sz="1200" b="0" dirty="0" err="1">
                <a:effectLst/>
                <a:latin typeface="+mj-lt"/>
              </a:rPr>
              <a:t>ada</a:t>
            </a:r>
            <a:r>
              <a:rPr lang="en-ID" sz="1200" b="0" dirty="0">
                <a:effectLst/>
                <a:latin typeface="+mj-lt"/>
              </a:rPr>
              <a:t> </a:t>
            </a:r>
            <a:r>
              <a:rPr lang="en-ID" sz="1200" b="0" dirty="0" err="1">
                <a:effectLst/>
                <a:latin typeface="+mj-lt"/>
              </a:rPr>
              <a:t>pola</a:t>
            </a:r>
            <a:r>
              <a:rPr lang="en-ID" sz="1200" b="0" dirty="0">
                <a:effectLst/>
                <a:latin typeface="+mj-lt"/>
              </a:rPr>
              <a:t> </a:t>
            </a:r>
            <a:r>
              <a:rPr lang="en-ID" sz="1200" b="0" dirty="0" err="1">
                <a:effectLst/>
                <a:latin typeface="+mj-lt"/>
              </a:rPr>
              <a:t>tertentu</a:t>
            </a:r>
            <a:r>
              <a:rPr lang="en-ID" sz="1200" b="0" dirty="0">
                <a:effectLst/>
                <a:latin typeface="+mj-lt"/>
              </a:rPr>
              <a:t> yang </a:t>
            </a:r>
            <a:r>
              <a:rPr lang="en-ID" sz="1200" b="0" dirty="0" err="1">
                <a:effectLst/>
                <a:latin typeface="+mj-lt"/>
              </a:rPr>
              <a:t>konsisten</a:t>
            </a:r>
            <a:r>
              <a:rPr lang="en-ID" sz="1200" b="0" dirty="0">
                <a:effectLst/>
                <a:latin typeface="+mj-lt"/>
              </a:rPr>
              <a:t> di 	</a:t>
            </a:r>
            <a:r>
              <a:rPr lang="en-ID" sz="1200" b="0" dirty="0" err="1">
                <a:effectLst/>
                <a:latin typeface="+mj-lt"/>
              </a:rPr>
              <a:t>berbagai</a:t>
            </a:r>
            <a:r>
              <a:rPr lang="en-ID" sz="1200" b="0" dirty="0">
                <a:effectLst/>
                <a:latin typeface="+mj-lt"/>
              </a:rPr>
              <a:t> wilayah </a:t>
            </a:r>
            <a:r>
              <a:rPr lang="en-ID" sz="1200" b="0" dirty="0" err="1">
                <a:effectLst/>
                <a:latin typeface="+mj-lt"/>
              </a:rPr>
              <a:t>geografis</a:t>
            </a:r>
            <a:r>
              <a:rPr lang="en-ID" sz="1200" b="0" dirty="0">
                <a:effectLst/>
                <a:latin typeface="+mj-lt"/>
              </a:rPr>
              <a:t> dan </a:t>
            </a:r>
            <a:r>
              <a:rPr lang="en-ID" sz="1200" b="0" dirty="0" err="1">
                <a:effectLst/>
                <a:latin typeface="+mj-lt"/>
              </a:rPr>
              <a:t>untuk</a:t>
            </a:r>
            <a:r>
              <a:rPr lang="en-ID" sz="1200" b="0" dirty="0">
                <a:effectLst/>
                <a:latin typeface="+mj-lt"/>
              </a:rPr>
              <a:t> </a:t>
            </a:r>
            <a:r>
              <a:rPr lang="en-ID" sz="1200" b="0" dirty="0" err="1">
                <a:effectLst/>
                <a:latin typeface="+mj-lt"/>
              </a:rPr>
              <a:t>menyoroti</a:t>
            </a:r>
            <a:r>
              <a:rPr lang="en-ID" sz="1200" b="0" dirty="0">
                <a:effectLst/>
                <a:latin typeface="+mj-lt"/>
              </a:rPr>
              <a:t> negara-negara yang paling </a:t>
            </a:r>
            <a:r>
              <a:rPr lang="en-ID" sz="1200" b="0" dirty="0" err="1">
                <a:effectLst/>
                <a:latin typeface="+mj-lt"/>
              </a:rPr>
              <a:t>bermasalah</a:t>
            </a:r>
            <a:r>
              <a:rPr lang="en-ID" sz="1200" b="0" dirty="0">
                <a:effectLst/>
                <a:latin typeface="+mj-lt"/>
              </a:rPr>
              <a:t> </a:t>
            </a:r>
            <a:r>
              <a:rPr lang="en-ID" sz="1200" b="0" dirty="0" err="1">
                <a:effectLst/>
                <a:latin typeface="+mj-lt"/>
              </a:rPr>
              <a:t>dari</a:t>
            </a:r>
            <a:r>
              <a:rPr lang="en-ID" sz="1200" b="0" dirty="0">
                <a:effectLst/>
                <a:latin typeface="+mj-lt"/>
              </a:rPr>
              <a:t> </a:t>
            </a:r>
            <a:r>
              <a:rPr lang="en-ID" sz="1200" b="0" dirty="0" err="1">
                <a:effectLst/>
                <a:latin typeface="+mj-lt"/>
              </a:rPr>
              <a:t>segi</a:t>
            </a:r>
            <a:r>
              <a:rPr lang="en-ID" sz="1200" b="0" dirty="0">
                <a:effectLst/>
                <a:latin typeface="+mj-lt"/>
              </a:rPr>
              <a:t> </a:t>
            </a:r>
            <a:r>
              <a:rPr lang="en-ID" sz="1200" b="0" dirty="0" err="1">
                <a:effectLst/>
                <a:latin typeface="+mj-lt"/>
              </a:rPr>
              <a:t>profitabilitas</a:t>
            </a:r>
            <a:r>
              <a:rPr lang="en-ID" sz="1200" b="0" dirty="0">
                <a:effectLst/>
                <a:latin typeface="+mj-lt"/>
              </a:rPr>
              <a:t>.</a:t>
            </a:r>
          </a:p>
          <a:p>
            <a:pPr marL="684000" lvl="2" indent="0" algn="just">
              <a:buNone/>
            </a:pPr>
            <a:r>
              <a:rPr lang="en-ID" sz="1200" b="0" dirty="0">
                <a:effectLst/>
                <a:latin typeface="+mj-lt"/>
              </a:rPr>
              <a:t>    </a:t>
            </a:r>
          </a:p>
          <a:p>
            <a:pPr marL="684000" lvl="2" indent="0" algn="just">
              <a:buNone/>
            </a:pPr>
            <a:r>
              <a:rPr lang="en-ID" sz="1200" b="0" dirty="0">
                <a:effectLst/>
                <a:latin typeface="+mj-lt"/>
              </a:rPr>
              <a:t>	</a:t>
            </a:r>
            <a:r>
              <a:rPr lang="en-ID" sz="1200" b="0" dirty="0" err="1">
                <a:effectLst/>
                <a:latin typeface="+mj-lt"/>
              </a:rPr>
              <a:t>Identifikasi</a:t>
            </a:r>
            <a:r>
              <a:rPr lang="en-ID" sz="1200" b="0" dirty="0">
                <a:effectLst/>
                <a:latin typeface="+mj-lt"/>
              </a:rPr>
              <a:t> </a:t>
            </a:r>
            <a:r>
              <a:rPr lang="en-ID" sz="1200" b="0" dirty="0" err="1">
                <a:effectLst/>
                <a:latin typeface="+mj-lt"/>
              </a:rPr>
              <a:t>Faktor-Faktor</a:t>
            </a:r>
            <a:r>
              <a:rPr lang="en-ID" sz="1200" b="0" dirty="0">
                <a:effectLst/>
                <a:latin typeface="+mj-lt"/>
              </a:rPr>
              <a:t> yang </a:t>
            </a:r>
            <a:r>
              <a:rPr lang="en-ID" sz="1200" b="0" dirty="0" err="1">
                <a:effectLst/>
                <a:latin typeface="+mj-lt"/>
              </a:rPr>
              <a:t>Mempengaruhi</a:t>
            </a:r>
            <a:r>
              <a:rPr lang="en-ID" sz="1200" b="0" dirty="0">
                <a:effectLst/>
                <a:latin typeface="+mj-lt"/>
              </a:rPr>
              <a:t> Profit di Negara-Negara </a:t>
            </a:r>
            <a:r>
              <a:rPr lang="en-ID" sz="1200" b="0" dirty="0" err="1">
                <a:effectLst/>
                <a:latin typeface="+mj-lt"/>
              </a:rPr>
              <a:t>dengan</a:t>
            </a:r>
            <a:r>
              <a:rPr lang="en-ID" sz="1200" b="0" dirty="0">
                <a:effectLst/>
                <a:latin typeface="+mj-lt"/>
              </a:rPr>
              <a:t> Net Loss Tinggi</a:t>
            </a:r>
          </a:p>
          <a:p>
            <a:pPr marL="684000" lvl="2" indent="0" algn="just">
              <a:buNone/>
            </a:pPr>
            <a:r>
              <a:rPr lang="en-ID" sz="1200" b="0" dirty="0">
                <a:effectLst/>
                <a:latin typeface="+mj-lt"/>
              </a:rPr>
              <a:t>	</a:t>
            </a:r>
            <a:r>
              <a:rPr lang="en-ID" sz="1200" b="0" dirty="0" err="1">
                <a:effectLst/>
                <a:latin typeface="+mj-lt"/>
              </a:rPr>
              <a:t>Tujuan</a:t>
            </a:r>
            <a:r>
              <a:rPr lang="en-ID" sz="1200" b="0" dirty="0">
                <a:effectLst/>
                <a:latin typeface="+mj-lt"/>
              </a:rPr>
              <a:t>: Setelah negara-negara yang paling </a:t>
            </a:r>
            <a:r>
              <a:rPr lang="en-ID" sz="1200" b="0" dirty="0" err="1">
                <a:effectLst/>
                <a:latin typeface="+mj-lt"/>
              </a:rPr>
              <a:t>kritis</a:t>
            </a:r>
            <a:r>
              <a:rPr lang="en-ID" sz="1200" b="0" dirty="0">
                <a:effectLst/>
                <a:latin typeface="+mj-lt"/>
              </a:rPr>
              <a:t> </a:t>
            </a:r>
            <a:r>
              <a:rPr lang="en-ID" sz="1200" b="0" dirty="0" err="1">
                <a:effectLst/>
                <a:latin typeface="+mj-lt"/>
              </a:rPr>
              <a:t>diidentifikasi</a:t>
            </a:r>
            <a:r>
              <a:rPr lang="en-ID" sz="1200" b="0" dirty="0">
                <a:effectLst/>
                <a:latin typeface="+mj-lt"/>
              </a:rPr>
              <a:t>, </a:t>
            </a:r>
            <a:r>
              <a:rPr lang="en-ID" sz="1200" b="0" dirty="0" err="1">
                <a:effectLst/>
                <a:latin typeface="+mj-lt"/>
              </a:rPr>
              <a:t>analisis</a:t>
            </a:r>
            <a:r>
              <a:rPr lang="en-ID" sz="1200" b="0" dirty="0">
                <a:effectLst/>
                <a:latin typeface="+mj-lt"/>
              </a:rPr>
              <a:t> </a:t>
            </a:r>
            <a:r>
              <a:rPr lang="en-ID" sz="1200" b="0" dirty="0" err="1">
                <a:effectLst/>
                <a:latin typeface="+mj-lt"/>
              </a:rPr>
              <a:t>ini</a:t>
            </a:r>
            <a:r>
              <a:rPr lang="en-ID" sz="1200" b="0" dirty="0">
                <a:effectLst/>
                <a:latin typeface="+mj-lt"/>
              </a:rPr>
              <a:t> </a:t>
            </a:r>
            <a:r>
              <a:rPr lang="en-ID" sz="1200" b="0" dirty="0" err="1">
                <a:effectLst/>
                <a:latin typeface="+mj-lt"/>
              </a:rPr>
              <a:t>berfokus</a:t>
            </a:r>
            <a:r>
              <a:rPr lang="en-ID" sz="1200" b="0" dirty="0">
                <a:effectLst/>
                <a:latin typeface="+mj-lt"/>
              </a:rPr>
              <a:t> pada </a:t>
            </a:r>
            <a:r>
              <a:rPr lang="en-ID" sz="1200" b="0" dirty="0" err="1">
                <a:effectLst/>
                <a:latin typeface="+mj-lt"/>
              </a:rPr>
              <a:t>mencari</a:t>
            </a:r>
            <a:r>
              <a:rPr lang="en-ID" sz="1200" b="0" dirty="0">
                <a:effectLst/>
                <a:latin typeface="+mj-lt"/>
              </a:rPr>
              <a:t> </a:t>
            </a:r>
            <a:r>
              <a:rPr lang="en-ID" sz="1200" b="0" dirty="0" err="1">
                <a:effectLst/>
                <a:latin typeface="+mj-lt"/>
              </a:rPr>
              <a:t>faktor-faktor</a:t>
            </a:r>
            <a:r>
              <a:rPr lang="en-ID" sz="1200" b="0" dirty="0">
                <a:effectLst/>
                <a:latin typeface="+mj-lt"/>
              </a:rPr>
              <a:t> 	</a:t>
            </a:r>
            <a:r>
              <a:rPr lang="en-ID" sz="1200" b="0" dirty="0" err="1">
                <a:effectLst/>
                <a:latin typeface="+mj-lt"/>
              </a:rPr>
              <a:t>utama</a:t>
            </a:r>
            <a:r>
              <a:rPr lang="en-ID" sz="1200" b="0" dirty="0">
                <a:effectLst/>
                <a:latin typeface="+mj-lt"/>
              </a:rPr>
              <a:t> yang </a:t>
            </a:r>
            <a:r>
              <a:rPr lang="en-ID" sz="1200" b="0" dirty="0" err="1">
                <a:effectLst/>
                <a:latin typeface="+mj-lt"/>
              </a:rPr>
              <a:t>berkontribusi</a:t>
            </a:r>
            <a:r>
              <a:rPr lang="en-ID" sz="1200" b="0" dirty="0">
                <a:effectLst/>
                <a:latin typeface="+mj-lt"/>
              </a:rPr>
              <a:t> </a:t>
            </a:r>
            <a:r>
              <a:rPr lang="en-ID" sz="1200" b="0" dirty="0" err="1">
                <a:effectLst/>
                <a:latin typeface="+mj-lt"/>
              </a:rPr>
              <a:t>terhadap</a:t>
            </a:r>
            <a:r>
              <a:rPr lang="en-ID" sz="1200" b="0" dirty="0">
                <a:effectLst/>
                <a:latin typeface="+mj-lt"/>
              </a:rPr>
              <a:t> </a:t>
            </a:r>
            <a:r>
              <a:rPr lang="en-ID" sz="1200" b="0" dirty="0" err="1">
                <a:effectLst/>
                <a:latin typeface="+mj-lt"/>
              </a:rPr>
              <a:t>rendahnya</a:t>
            </a:r>
            <a:r>
              <a:rPr lang="en-ID" sz="1200" b="0" dirty="0">
                <a:effectLst/>
                <a:latin typeface="+mj-lt"/>
              </a:rPr>
              <a:t> </a:t>
            </a:r>
            <a:r>
              <a:rPr lang="en-ID" sz="1200" b="0" dirty="0" err="1">
                <a:effectLst/>
                <a:latin typeface="+mj-lt"/>
              </a:rPr>
              <a:t>nilai</a:t>
            </a:r>
            <a:r>
              <a:rPr lang="en-ID" sz="1200" b="0" dirty="0">
                <a:effectLst/>
                <a:latin typeface="+mj-lt"/>
              </a:rPr>
              <a:t> profit, yang pada </a:t>
            </a:r>
            <a:r>
              <a:rPr lang="en-ID" sz="1200" b="0" dirty="0" err="1">
                <a:effectLst/>
                <a:latin typeface="+mj-lt"/>
              </a:rPr>
              <a:t>akhirnya</a:t>
            </a:r>
            <a:r>
              <a:rPr lang="en-ID" sz="1200" b="0" dirty="0">
                <a:effectLst/>
                <a:latin typeface="+mj-lt"/>
              </a:rPr>
              <a:t> </a:t>
            </a:r>
            <a:r>
              <a:rPr lang="en-ID" sz="1200" b="0" dirty="0" err="1">
                <a:effectLst/>
                <a:latin typeface="+mj-lt"/>
              </a:rPr>
              <a:t>menyebabkan</a:t>
            </a:r>
            <a:r>
              <a:rPr lang="en-ID" sz="1200" b="0" dirty="0">
                <a:effectLst/>
                <a:latin typeface="+mj-lt"/>
              </a:rPr>
              <a:t> net loss. </a:t>
            </a:r>
            <a:r>
              <a:rPr lang="en-ID" sz="1200" b="0" dirty="0" err="1">
                <a:effectLst/>
                <a:latin typeface="+mj-lt"/>
              </a:rPr>
              <a:t>Faktor-faktor</a:t>
            </a:r>
            <a:r>
              <a:rPr lang="en-ID" sz="1200" b="0" dirty="0">
                <a:effectLst/>
                <a:latin typeface="+mj-lt"/>
              </a:rPr>
              <a:t> 	</a:t>
            </a:r>
            <a:r>
              <a:rPr lang="en-ID" sz="1200" b="0" dirty="0" err="1">
                <a:effectLst/>
                <a:latin typeface="+mj-lt"/>
              </a:rPr>
              <a:t>ini</a:t>
            </a:r>
            <a:r>
              <a:rPr lang="en-ID" sz="1200" b="0" dirty="0">
                <a:effectLst/>
                <a:latin typeface="+mj-lt"/>
              </a:rPr>
              <a:t> </a:t>
            </a:r>
            <a:r>
              <a:rPr lang="en-ID" sz="1200" b="0" dirty="0" err="1">
                <a:effectLst/>
                <a:latin typeface="+mj-lt"/>
              </a:rPr>
              <a:t>bisa</a:t>
            </a:r>
            <a:r>
              <a:rPr lang="en-ID" sz="1200" b="0" dirty="0">
                <a:effectLst/>
                <a:latin typeface="+mj-lt"/>
              </a:rPr>
              <a:t> </a:t>
            </a:r>
            <a:r>
              <a:rPr lang="en-ID" sz="1200" b="0" dirty="0" err="1">
                <a:effectLst/>
                <a:latin typeface="+mj-lt"/>
              </a:rPr>
              <a:t>meliputi</a:t>
            </a:r>
            <a:r>
              <a:rPr lang="en-ID" sz="1200" b="0" dirty="0">
                <a:effectLst/>
                <a:latin typeface="+mj-lt"/>
              </a:rPr>
              <a:t> </a:t>
            </a:r>
            <a:r>
              <a:rPr lang="en-ID" sz="1200" b="0" dirty="0" err="1">
                <a:effectLst/>
                <a:latin typeface="+mj-lt"/>
              </a:rPr>
              <a:t>elemen</a:t>
            </a:r>
            <a:r>
              <a:rPr lang="en-ID" sz="1200" b="0" dirty="0">
                <a:effectLst/>
                <a:latin typeface="+mj-lt"/>
              </a:rPr>
              <a:t> </a:t>
            </a:r>
            <a:r>
              <a:rPr lang="en-ID" sz="1200" b="0" dirty="0" err="1">
                <a:effectLst/>
                <a:latin typeface="+mj-lt"/>
              </a:rPr>
              <a:t>biaya</a:t>
            </a:r>
            <a:r>
              <a:rPr lang="en-ID" sz="1200" b="0" dirty="0">
                <a:effectLst/>
                <a:latin typeface="+mj-lt"/>
              </a:rPr>
              <a:t>, </a:t>
            </a:r>
            <a:r>
              <a:rPr lang="en-ID" sz="1200" b="0" dirty="0" err="1">
                <a:effectLst/>
                <a:latin typeface="+mj-lt"/>
              </a:rPr>
              <a:t>kinerja</a:t>
            </a:r>
            <a:r>
              <a:rPr lang="en-ID" sz="1200" b="0" dirty="0">
                <a:effectLst/>
                <a:latin typeface="+mj-lt"/>
              </a:rPr>
              <a:t> </a:t>
            </a:r>
            <a:r>
              <a:rPr lang="en-ID" sz="1200" b="0" dirty="0" err="1">
                <a:effectLst/>
                <a:latin typeface="+mj-lt"/>
              </a:rPr>
              <a:t>penjualan</a:t>
            </a:r>
            <a:r>
              <a:rPr lang="en-ID" sz="1200" b="0" dirty="0">
                <a:effectLst/>
                <a:latin typeface="+mj-lt"/>
              </a:rPr>
              <a:t>, </a:t>
            </a:r>
            <a:r>
              <a:rPr lang="en-ID" sz="1200" b="0" dirty="0" err="1">
                <a:effectLst/>
                <a:latin typeface="+mj-lt"/>
              </a:rPr>
              <a:t>kompetisi</a:t>
            </a:r>
            <a:r>
              <a:rPr lang="en-ID" sz="1200" b="0" dirty="0">
                <a:effectLst/>
                <a:latin typeface="+mj-lt"/>
              </a:rPr>
              <a:t> </a:t>
            </a:r>
            <a:r>
              <a:rPr lang="en-ID" sz="1200" b="0" dirty="0" err="1">
                <a:effectLst/>
                <a:latin typeface="+mj-lt"/>
              </a:rPr>
              <a:t>lokal</a:t>
            </a:r>
            <a:r>
              <a:rPr lang="en-ID" sz="1200" b="0" dirty="0">
                <a:effectLst/>
                <a:latin typeface="+mj-lt"/>
              </a:rPr>
              <a:t>, strategi </a:t>
            </a:r>
            <a:r>
              <a:rPr lang="en-ID" sz="1200" b="0" dirty="0" err="1">
                <a:effectLst/>
                <a:latin typeface="+mj-lt"/>
              </a:rPr>
              <a:t>pemasaran</a:t>
            </a:r>
            <a:r>
              <a:rPr lang="en-ID" sz="1200" b="0" dirty="0">
                <a:effectLst/>
                <a:latin typeface="+mj-lt"/>
              </a:rPr>
              <a:t>, </a:t>
            </a:r>
            <a:r>
              <a:rPr lang="en-ID" sz="1200" b="0" dirty="0" err="1">
                <a:effectLst/>
                <a:latin typeface="+mj-lt"/>
              </a:rPr>
              <a:t>atau</a:t>
            </a:r>
            <a:r>
              <a:rPr lang="en-ID" sz="1200" b="0" dirty="0">
                <a:effectLst/>
                <a:latin typeface="+mj-lt"/>
              </a:rPr>
              <a:t> </a:t>
            </a:r>
            <a:r>
              <a:rPr lang="en-ID" sz="1200" b="0" dirty="0" err="1">
                <a:effectLst/>
                <a:latin typeface="+mj-lt"/>
              </a:rPr>
              <a:t>faktor</a:t>
            </a:r>
            <a:r>
              <a:rPr lang="en-ID" sz="1200" b="0" dirty="0">
                <a:effectLst/>
                <a:latin typeface="+mj-lt"/>
              </a:rPr>
              <a:t> </a:t>
            </a:r>
            <a:r>
              <a:rPr lang="en-ID" sz="1200" b="0" dirty="0" err="1">
                <a:effectLst/>
                <a:latin typeface="+mj-lt"/>
              </a:rPr>
              <a:t>eksternal</a:t>
            </a:r>
            <a:r>
              <a:rPr lang="en-ID" sz="1200" b="0" dirty="0">
                <a:effectLst/>
                <a:latin typeface="+mj-lt"/>
              </a:rPr>
              <a:t> 	</a:t>
            </a:r>
            <a:r>
              <a:rPr lang="en-ID" sz="1200" b="0" dirty="0" err="1">
                <a:effectLst/>
                <a:latin typeface="+mj-lt"/>
              </a:rPr>
              <a:t>lainnya</a:t>
            </a:r>
            <a:r>
              <a:rPr lang="en-ID" sz="1200" b="0" dirty="0">
                <a:effectLst/>
                <a:latin typeface="+mj-lt"/>
              </a:rPr>
              <a:t>.</a:t>
            </a:r>
          </a:p>
          <a:p>
            <a:pPr marL="684000" lvl="2" indent="0" algn="just">
              <a:buNone/>
            </a:pPr>
            <a:endParaRPr lang="en-ID" sz="1200" b="0" dirty="0">
              <a:effectLst/>
              <a:latin typeface="+mj-lt"/>
            </a:endParaRPr>
          </a:p>
          <a:p>
            <a:pPr marL="684000" lvl="2" indent="0" algn="just">
              <a:buNone/>
            </a:pPr>
            <a:endParaRPr lang="en-ID" sz="1200" b="0" dirty="0">
              <a:effectLst/>
              <a:latin typeface="+mj-lt"/>
            </a:endParaRPr>
          </a:p>
        </p:txBody>
      </p:sp>
      <p:sp>
        <p:nvSpPr>
          <p:cNvPr id="5" name="Text Placeholder 2">
            <a:extLst>
              <a:ext uri="{FF2B5EF4-FFF2-40B4-BE49-F238E27FC236}">
                <a16:creationId xmlns:a16="http://schemas.microsoft.com/office/drawing/2014/main" id="{39A70987-B801-4C28-98B4-1C35271F2FF0}"/>
              </a:ext>
            </a:extLst>
          </p:cNvPr>
          <p:cNvSpPr txBox="1">
            <a:spLocks/>
          </p:cNvSpPr>
          <p:nvPr/>
        </p:nvSpPr>
        <p:spPr>
          <a:xfrm>
            <a:off x="451105" y="4735830"/>
            <a:ext cx="8997696" cy="2628900"/>
          </a:xfrm>
          <a:prstGeom prst="rect">
            <a:avLst/>
          </a:prstGeom>
        </p:spPr>
        <p:txBody>
          <a:bodyPr vert="horz" lIns="0" tIns="0" rIns="0" bIns="0" rtlCol="0">
            <a:norm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304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304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5200" indent="-2340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9200" indent="-2304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1200" b="1" dirty="0">
                <a:latin typeface="+mj-lt"/>
              </a:rPr>
              <a:t>4.	</a:t>
            </a:r>
            <a:r>
              <a:rPr lang="en-US" sz="1200" b="1" dirty="0" err="1">
                <a:latin typeface="+mj-lt"/>
              </a:rPr>
              <a:t>Rekomendasi</a:t>
            </a:r>
            <a:r>
              <a:rPr lang="en-US" sz="1200" b="1" dirty="0">
                <a:latin typeface="+mj-lt"/>
              </a:rPr>
              <a:t> </a:t>
            </a:r>
            <a:r>
              <a:rPr lang="en-US" sz="1200" b="1" dirty="0" err="1">
                <a:latin typeface="+mj-lt"/>
              </a:rPr>
              <a:t>Bisnis</a:t>
            </a:r>
            <a:r>
              <a:rPr lang="en-US" sz="1200" b="1" dirty="0">
                <a:latin typeface="+mj-lt"/>
              </a:rPr>
              <a:t> :</a:t>
            </a:r>
          </a:p>
          <a:p>
            <a:r>
              <a:rPr lang="en-ID" sz="1200" dirty="0">
                <a:solidFill>
                  <a:srgbClr val="ABB2BF"/>
                </a:solidFill>
                <a:latin typeface="+mj-lt"/>
              </a:rPr>
              <a:t>	</a:t>
            </a:r>
            <a:r>
              <a:rPr lang="en-ID" sz="1200" b="0" dirty="0" err="1">
                <a:effectLst/>
                <a:latin typeface="+mj-lt"/>
              </a:rPr>
              <a:t>Berdasarkan</a:t>
            </a:r>
            <a:r>
              <a:rPr lang="en-ID" sz="1200" b="0" dirty="0">
                <a:effectLst/>
                <a:latin typeface="+mj-lt"/>
              </a:rPr>
              <a:t> </a:t>
            </a:r>
            <a:r>
              <a:rPr lang="en-ID" sz="1200" b="0" dirty="0" err="1">
                <a:effectLst/>
                <a:latin typeface="+mj-lt"/>
              </a:rPr>
              <a:t>analisis</a:t>
            </a:r>
            <a:r>
              <a:rPr lang="en-ID" sz="1200" b="0" dirty="0">
                <a:effectLst/>
                <a:latin typeface="+mj-lt"/>
              </a:rPr>
              <a:t> yang </a:t>
            </a:r>
            <a:r>
              <a:rPr lang="en-ID" sz="1200" b="0" dirty="0" err="1">
                <a:effectLst/>
                <a:latin typeface="+mj-lt"/>
              </a:rPr>
              <a:t>telah</a:t>
            </a:r>
            <a:r>
              <a:rPr lang="en-ID" sz="1200" b="0" dirty="0">
                <a:effectLst/>
                <a:latin typeface="+mj-lt"/>
              </a:rPr>
              <a:t> </a:t>
            </a:r>
            <a:r>
              <a:rPr lang="en-ID" sz="1200" b="0" dirty="0" err="1">
                <a:effectLst/>
                <a:latin typeface="+mj-lt"/>
              </a:rPr>
              <a:t>dilakukan</a:t>
            </a:r>
            <a:r>
              <a:rPr lang="en-ID" sz="1200" b="0" dirty="0">
                <a:effectLst/>
                <a:latin typeface="+mj-lt"/>
              </a:rPr>
              <a:t>, </a:t>
            </a:r>
            <a:r>
              <a:rPr lang="en-ID" sz="1200" b="0" dirty="0" err="1">
                <a:effectLst/>
                <a:latin typeface="+mj-lt"/>
              </a:rPr>
              <a:t>perusahaan</a:t>
            </a:r>
            <a:r>
              <a:rPr lang="en-ID" sz="1200" b="0" dirty="0">
                <a:effectLst/>
                <a:latin typeface="+mj-lt"/>
              </a:rPr>
              <a:t> </a:t>
            </a:r>
            <a:r>
              <a:rPr lang="en-ID" sz="1200" b="0" dirty="0" err="1">
                <a:effectLst/>
                <a:latin typeface="+mj-lt"/>
              </a:rPr>
              <a:t>dapat</a:t>
            </a:r>
            <a:r>
              <a:rPr lang="en-ID" sz="1200" b="0" dirty="0">
                <a:effectLst/>
                <a:latin typeface="+mj-lt"/>
              </a:rPr>
              <a:t> </a:t>
            </a:r>
            <a:r>
              <a:rPr lang="en-ID" sz="1200" b="0" dirty="0" err="1">
                <a:effectLst/>
                <a:latin typeface="+mj-lt"/>
              </a:rPr>
              <a:t>mengembangkan</a:t>
            </a:r>
            <a:r>
              <a:rPr lang="en-ID" sz="1200" b="0" dirty="0">
                <a:effectLst/>
                <a:latin typeface="+mj-lt"/>
              </a:rPr>
              <a:t> strategi yang </a:t>
            </a:r>
            <a:r>
              <a:rPr lang="en-ID" sz="1200" b="0" dirty="0" err="1">
                <a:effectLst/>
                <a:latin typeface="+mj-lt"/>
              </a:rPr>
              <a:t>lebih</a:t>
            </a:r>
            <a:r>
              <a:rPr lang="en-ID" sz="1200" b="0" dirty="0">
                <a:effectLst/>
                <a:latin typeface="+mj-lt"/>
              </a:rPr>
              <a:t> </a:t>
            </a:r>
            <a:r>
              <a:rPr lang="en-ID" sz="1200" b="0" dirty="0" err="1">
                <a:effectLst/>
                <a:latin typeface="+mj-lt"/>
              </a:rPr>
              <a:t>terarah</a:t>
            </a:r>
            <a:r>
              <a:rPr lang="en-ID" sz="1200" b="0" dirty="0">
                <a:effectLst/>
                <a:latin typeface="+mj-lt"/>
              </a:rPr>
              <a:t> </a:t>
            </a:r>
            <a:r>
              <a:rPr lang="en-ID" sz="1200" b="0" dirty="0" err="1">
                <a:effectLst/>
                <a:latin typeface="+mj-lt"/>
              </a:rPr>
              <a:t>untuk</a:t>
            </a:r>
            <a:r>
              <a:rPr lang="en-ID" sz="1200" b="0" dirty="0">
                <a:effectLst/>
                <a:latin typeface="+mj-lt"/>
              </a:rPr>
              <a:t> 	</a:t>
            </a:r>
            <a:r>
              <a:rPr lang="en-ID" sz="1200" b="0" dirty="0" err="1">
                <a:effectLst/>
                <a:latin typeface="+mj-lt"/>
              </a:rPr>
              <a:t>mengurangi</a:t>
            </a:r>
            <a:r>
              <a:rPr lang="en-ID" sz="1200" b="0" dirty="0">
                <a:effectLst/>
                <a:latin typeface="+mj-lt"/>
              </a:rPr>
              <a:t> net loss di negara-negara yang </a:t>
            </a:r>
            <a:r>
              <a:rPr lang="en-ID" sz="1200" b="0" dirty="0" err="1">
                <a:effectLst/>
                <a:latin typeface="+mj-lt"/>
              </a:rPr>
              <a:t>bermasalah</a:t>
            </a:r>
            <a:r>
              <a:rPr lang="en-ID" sz="1200" b="0" dirty="0">
                <a:effectLst/>
                <a:latin typeface="+mj-lt"/>
              </a:rPr>
              <a:t>. </a:t>
            </a:r>
            <a:r>
              <a:rPr lang="en-ID" sz="1200" b="0" dirty="0" err="1">
                <a:effectLst/>
                <a:latin typeface="+mj-lt"/>
              </a:rPr>
              <a:t>Beberapa</a:t>
            </a:r>
            <a:r>
              <a:rPr lang="en-ID" sz="1200" b="0" dirty="0">
                <a:effectLst/>
                <a:latin typeface="+mj-lt"/>
              </a:rPr>
              <a:t> </a:t>
            </a:r>
            <a:r>
              <a:rPr lang="en-ID" sz="1200" b="0" dirty="0" err="1">
                <a:effectLst/>
                <a:latin typeface="+mj-lt"/>
              </a:rPr>
              <a:t>langkah</a:t>
            </a:r>
            <a:r>
              <a:rPr lang="en-ID" sz="1200" b="0" dirty="0">
                <a:effectLst/>
                <a:latin typeface="+mj-lt"/>
              </a:rPr>
              <a:t> </a:t>
            </a:r>
            <a:r>
              <a:rPr lang="en-ID" sz="1200" b="0" dirty="0" err="1">
                <a:effectLst/>
                <a:latin typeface="+mj-lt"/>
              </a:rPr>
              <a:t>strategis</a:t>
            </a:r>
            <a:r>
              <a:rPr lang="en-ID" sz="1200" b="0" dirty="0">
                <a:effectLst/>
                <a:latin typeface="+mj-lt"/>
              </a:rPr>
              <a:t> yang </a:t>
            </a:r>
            <a:r>
              <a:rPr lang="en-ID" sz="1200" b="0" dirty="0" err="1">
                <a:effectLst/>
                <a:latin typeface="+mj-lt"/>
              </a:rPr>
              <a:t>dapat</a:t>
            </a:r>
            <a:r>
              <a:rPr lang="en-ID" sz="1200" b="0" dirty="0">
                <a:effectLst/>
                <a:latin typeface="+mj-lt"/>
              </a:rPr>
              <a:t> </a:t>
            </a:r>
            <a:r>
              <a:rPr lang="en-ID" sz="1200" b="0" dirty="0" err="1">
                <a:effectLst/>
                <a:latin typeface="+mj-lt"/>
              </a:rPr>
              <a:t>dilakukan</a:t>
            </a:r>
            <a:r>
              <a:rPr lang="en-ID" sz="1200" b="0" dirty="0">
                <a:effectLst/>
                <a:latin typeface="+mj-lt"/>
              </a:rPr>
              <a:t> :</a:t>
            </a:r>
          </a:p>
          <a:p>
            <a:pPr marL="684000" lvl="2" indent="0">
              <a:buNone/>
            </a:pPr>
            <a:r>
              <a:rPr lang="en-ID" sz="1200" dirty="0">
                <a:latin typeface="+mj-lt"/>
              </a:rPr>
              <a:t>	</a:t>
            </a:r>
            <a:r>
              <a:rPr lang="en-ID" sz="1200" b="0" dirty="0">
                <a:effectLst/>
                <a:latin typeface="+mj-lt"/>
              </a:rPr>
              <a:t>1.  </a:t>
            </a:r>
            <a:r>
              <a:rPr lang="en-ID" sz="1200" b="0" dirty="0" err="1">
                <a:effectLst/>
                <a:latin typeface="+mj-lt"/>
              </a:rPr>
              <a:t>Manajemen</a:t>
            </a:r>
            <a:r>
              <a:rPr lang="en-ID" sz="1200" b="0" dirty="0">
                <a:effectLst/>
                <a:latin typeface="+mj-lt"/>
              </a:rPr>
              <a:t> Volume </a:t>
            </a:r>
            <a:r>
              <a:rPr lang="en-ID" sz="1200" b="0" dirty="0" err="1">
                <a:effectLst/>
                <a:latin typeface="+mj-lt"/>
              </a:rPr>
              <a:t>Transaksi</a:t>
            </a:r>
            <a:r>
              <a:rPr lang="en-ID" sz="1200" b="0" dirty="0">
                <a:effectLst/>
                <a:latin typeface="+mj-lt"/>
              </a:rPr>
              <a:t> dan </a:t>
            </a:r>
            <a:r>
              <a:rPr lang="en-ID" sz="1200" b="0" dirty="0" err="1">
                <a:effectLst/>
                <a:latin typeface="+mj-lt"/>
              </a:rPr>
              <a:t>Optimasi</a:t>
            </a:r>
            <a:r>
              <a:rPr lang="en-ID" sz="1200" b="0" dirty="0">
                <a:effectLst/>
                <a:latin typeface="+mj-lt"/>
              </a:rPr>
              <a:t> </a:t>
            </a:r>
            <a:r>
              <a:rPr lang="en-ID" sz="1200" b="0" dirty="0" err="1">
                <a:effectLst/>
                <a:latin typeface="+mj-lt"/>
              </a:rPr>
              <a:t>Pajak</a:t>
            </a:r>
            <a:r>
              <a:rPr lang="en-ID" sz="1200" b="0" dirty="0">
                <a:effectLst/>
                <a:latin typeface="+mj-lt"/>
              </a:rPr>
              <a:t> Import</a:t>
            </a:r>
          </a:p>
          <a:p>
            <a:pPr marL="684000" lvl="2" indent="0">
              <a:buNone/>
            </a:pPr>
            <a:r>
              <a:rPr lang="en-ID" sz="1200" dirty="0">
                <a:latin typeface="+mj-lt"/>
              </a:rPr>
              <a:t>	</a:t>
            </a:r>
            <a:r>
              <a:rPr lang="en-ID" sz="1200" b="0" dirty="0">
                <a:effectLst/>
                <a:latin typeface="+mj-lt"/>
              </a:rPr>
              <a:t>2.  </a:t>
            </a:r>
            <a:r>
              <a:rPr lang="en-ID" sz="1200" b="0" dirty="0" err="1">
                <a:effectLst/>
                <a:latin typeface="+mj-lt"/>
              </a:rPr>
              <a:t>Pengendalian</a:t>
            </a:r>
            <a:r>
              <a:rPr lang="en-ID" sz="1200" b="0" dirty="0">
                <a:effectLst/>
                <a:latin typeface="+mj-lt"/>
              </a:rPr>
              <a:t> </a:t>
            </a:r>
            <a:r>
              <a:rPr lang="en-ID" sz="1200" b="0" dirty="0" err="1">
                <a:effectLst/>
                <a:latin typeface="+mj-lt"/>
              </a:rPr>
              <a:t>Besaran</a:t>
            </a:r>
            <a:r>
              <a:rPr lang="en-ID" sz="1200" b="0" dirty="0">
                <a:effectLst/>
                <a:latin typeface="+mj-lt"/>
              </a:rPr>
              <a:t> </a:t>
            </a:r>
            <a:r>
              <a:rPr lang="en-ID" sz="1200" b="0" dirty="0" err="1">
                <a:effectLst/>
                <a:latin typeface="+mj-lt"/>
              </a:rPr>
              <a:t>Diskon</a:t>
            </a:r>
            <a:endParaRPr lang="en-ID" sz="1200" b="0" dirty="0">
              <a:effectLst/>
              <a:latin typeface="+mj-lt"/>
            </a:endParaRPr>
          </a:p>
          <a:p>
            <a:pPr marL="684000" lvl="2" indent="0">
              <a:buNone/>
            </a:pPr>
            <a:r>
              <a:rPr lang="en-ID" sz="1200" dirty="0">
                <a:latin typeface="+mj-lt"/>
              </a:rPr>
              <a:t>	</a:t>
            </a:r>
            <a:r>
              <a:rPr lang="en-ID" sz="1200" b="0" dirty="0">
                <a:effectLst/>
                <a:latin typeface="+mj-lt"/>
              </a:rPr>
              <a:t>3.  </a:t>
            </a:r>
            <a:r>
              <a:rPr lang="en-ID" sz="1200" b="0" dirty="0" err="1">
                <a:effectLst/>
                <a:latin typeface="+mj-lt"/>
              </a:rPr>
              <a:t>Analisis</a:t>
            </a:r>
            <a:r>
              <a:rPr lang="en-ID" sz="1200" b="0" dirty="0">
                <a:effectLst/>
                <a:latin typeface="+mj-lt"/>
              </a:rPr>
              <a:t> Recency, Frequency, Monetary (RFM)</a:t>
            </a:r>
          </a:p>
          <a:p>
            <a:pPr marL="1828800" lvl="4" indent="0" algn="just">
              <a:buNone/>
            </a:pPr>
            <a:endParaRPr lang="en-ID" sz="1200" dirty="0">
              <a:solidFill>
                <a:srgbClr val="ABB2BF"/>
              </a:solidFill>
              <a:latin typeface="+mj-lt"/>
            </a:endParaRPr>
          </a:p>
        </p:txBody>
      </p:sp>
    </p:spTree>
    <p:extLst>
      <p:ext uri="{BB962C8B-B14F-4D97-AF65-F5344CB8AC3E}">
        <p14:creationId xmlns:p14="http://schemas.microsoft.com/office/powerpoint/2010/main" val="872122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1D173-3EEB-4EEA-8C10-C7D594EB612B}"/>
              </a:ext>
            </a:extLst>
          </p:cNvPr>
          <p:cNvSpPr>
            <a:spLocks noGrp="1"/>
          </p:cNvSpPr>
          <p:nvPr>
            <p:ph type="title"/>
          </p:nvPr>
        </p:nvSpPr>
        <p:spPr/>
        <p:txBody>
          <a:bodyPr/>
          <a:lstStyle/>
          <a:p>
            <a:r>
              <a:rPr lang="en-US" dirty="0"/>
              <a:t>2. Exploratory Data </a:t>
            </a:r>
            <a:r>
              <a:rPr lang="en-US" dirty="0" err="1"/>
              <a:t>Analisis</a:t>
            </a:r>
            <a:endParaRPr lang="en-ID" dirty="0"/>
          </a:p>
        </p:txBody>
      </p:sp>
      <p:sp>
        <p:nvSpPr>
          <p:cNvPr id="3" name="Text Placeholder 2">
            <a:extLst>
              <a:ext uri="{FF2B5EF4-FFF2-40B4-BE49-F238E27FC236}">
                <a16:creationId xmlns:a16="http://schemas.microsoft.com/office/drawing/2014/main" id="{FCF52E67-186F-4571-A3CB-40CB972DB462}"/>
              </a:ext>
            </a:extLst>
          </p:cNvPr>
          <p:cNvSpPr>
            <a:spLocks noGrp="1"/>
          </p:cNvSpPr>
          <p:nvPr>
            <p:ph type="body" sz="quarter" idx="10"/>
          </p:nvPr>
        </p:nvSpPr>
        <p:spPr/>
        <p:txBody>
          <a:bodyPr/>
          <a:lstStyle/>
          <a:p>
            <a:r>
              <a:rPr lang="en-ID" dirty="0">
                <a:effectLst/>
                <a:latin typeface="+mj-lt"/>
              </a:rPr>
              <a:t>1. </a:t>
            </a:r>
            <a:r>
              <a:rPr lang="en-ID" dirty="0" err="1">
                <a:effectLst/>
                <a:latin typeface="+mj-lt"/>
              </a:rPr>
              <a:t>Identifikasi</a:t>
            </a:r>
            <a:r>
              <a:rPr lang="en-ID" dirty="0">
                <a:effectLst/>
                <a:latin typeface="+mj-lt"/>
              </a:rPr>
              <a:t> Net Loss / </a:t>
            </a:r>
            <a:r>
              <a:rPr lang="en-ID" dirty="0" err="1">
                <a:effectLst/>
                <a:latin typeface="+mj-lt"/>
              </a:rPr>
              <a:t>Rugi</a:t>
            </a:r>
            <a:r>
              <a:rPr lang="en-ID" dirty="0">
                <a:effectLst/>
                <a:latin typeface="+mj-lt"/>
              </a:rPr>
              <a:t> dan </a:t>
            </a:r>
            <a:r>
              <a:rPr lang="en-ID" dirty="0" err="1">
                <a:effectLst/>
                <a:latin typeface="+mj-lt"/>
              </a:rPr>
              <a:t>Penyebabnya</a:t>
            </a:r>
            <a:r>
              <a:rPr lang="en-ID" dirty="0">
                <a:effectLst/>
                <a:latin typeface="+mj-lt"/>
              </a:rPr>
              <a:t> Serta </a:t>
            </a:r>
            <a:r>
              <a:rPr lang="en-ID" dirty="0" err="1">
                <a:effectLst/>
                <a:latin typeface="+mj-lt"/>
              </a:rPr>
              <a:t>Solusinya</a:t>
            </a:r>
            <a:r>
              <a:rPr lang="en-ID" dirty="0">
                <a:effectLst/>
                <a:latin typeface="+mj-lt"/>
              </a:rPr>
              <a:t> </a:t>
            </a:r>
            <a:r>
              <a:rPr lang="en-ID" dirty="0" err="1">
                <a:effectLst/>
                <a:latin typeface="+mj-lt"/>
              </a:rPr>
              <a:t>Apa</a:t>
            </a:r>
            <a:r>
              <a:rPr lang="en-ID" dirty="0">
                <a:effectLst/>
                <a:latin typeface="+mj-lt"/>
              </a:rPr>
              <a:t> ?</a:t>
            </a:r>
          </a:p>
          <a:p>
            <a:endParaRPr lang="en-ID" dirty="0"/>
          </a:p>
          <a:p>
            <a:pPr algn="just"/>
            <a:r>
              <a:rPr lang="en-ID" sz="1400" b="0" dirty="0">
                <a:effectLst/>
                <a:latin typeface="+mj-lt"/>
              </a:rPr>
              <a:t>Setelah </a:t>
            </a:r>
            <a:r>
              <a:rPr lang="en-ID" sz="1400" b="0" dirty="0" err="1">
                <a:effectLst/>
                <a:latin typeface="+mj-lt"/>
              </a:rPr>
              <a:t>melakukan</a:t>
            </a:r>
            <a:r>
              <a:rPr lang="en-ID" sz="1400" b="0" dirty="0">
                <a:effectLst/>
                <a:latin typeface="+mj-lt"/>
              </a:rPr>
              <a:t> proses Data Understanding </a:t>
            </a:r>
            <a:r>
              <a:rPr lang="en-ID" sz="1400" b="0" dirty="0" err="1">
                <a:effectLst/>
                <a:latin typeface="+mj-lt"/>
              </a:rPr>
              <a:t>hingga</a:t>
            </a:r>
            <a:r>
              <a:rPr lang="en-ID" sz="1400" b="0" dirty="0">
                <a:effectLst/>
                <a:latin typeface="+mj-lt"/>
              </a:rPr>
              <a:t> Data Cleaning, </a:t>
            </a:r>
            <a:r>
              <a:rPr lang="en-ID" sz="1400" b="0" dirty="0" err="1">
                <a:effectLst/>
                <a:latin typeface="+mj-lt"/>
              </a:rPr>
              <a:t>analisis</a:t>
            </a:r>
            <a:r>
              <a:rPr lang="en-ID" sz="1400" b="0" dirty="0">
                <a:effectLst/>
                <a:latin typeface="+mj-lt"/>
              </a:rPr>
              <a:t> data </a:t>
            </a:r>
            <a:r>
              <a:rPr lang="en-ID" sz="1400" b="0" dirty="0" err="1">
                <a:effectLst/>
                <a:latin typeface="+mj-lt"/>
              </a:rPr>
              <a:t>ini</a:t>
            </a:r>
            <a:r>
              <a:rPr lang="en-ID" sz="1400" b="0" dirty="0">
                <a:effectLst/>
                <a:latin typeface="+mj-lt"/>
              </a:rPr>
              <a:t> </a:t>
            </a:r>
            <a:r>
              <a:rPr lang="en-ID" sz="1400" b="0" dirty="0" err="1">
                <a:effectLst/>
                <a:latin typeface="+mj-lt"/>
              </a:rPr>
              <a:t>mengidentifikasi</a:t>
            </a:r>
            <a:r>
              <a:rPr lang="en-ID" sz="1400" b="0" dirty="0">
                <a:effectLst/>
                <a:latin typeface="+mj-lt"/>
              </a:rPr>
              <a:t> </a:t>
            </a:r>
            <a:r>
              <a:rPr lang="en-ID" sz="1400" b="0" dirty="0" err="1">
                <a:effectLst/>
                <a:latin typeface="+mj-lt"/>
              </a:rPr>
              <a:t>bahwa</a:t>
            </a:r>
            <a:r>
              <a:rPr lang="en-ID" sz="1400" b="0" dirty="0">
                <a:effectLst/>
                <a:latin typeface="+mj-lt"/>
              </a:rPr>
              <a:t> salah </a:t>
            </a:r>
            <a:r>
              <a:rPr lang="en-ID" sz="1400" b="0" dirty="0" err="1">
                <a:effectLst/>
                <a:latin typeface="+mj-lt"/>
              </a:rPr>
              <a:t>satu</a:t>
            </a:r>
            <a:r>
              <a:rPr lang="en-ID" sz="1400" b="0" dirty="0">
                <a:effectLst/>
                <a:latin typeface="+mj-lt"/>
              </a:rPr>
              <a:t> </a:t>
            </a:r>
            <a:r>
              <a:rPr lang="en-ID" sz="1400" b="0" dirty="0" err="1">
                <a:effectLst/>
                <a:latin typeface="+mj-lt"/>
              </a:rPr>
              <a:t>masalah</a:t>
            </a:r>
            <a:r>
              <a:rPr lang="en-ID" sz="1400" b="0" dirty="0">
                <a:effectLst/>
                <a:latin typeface="+mj-lt"/>
              </a:rPr>
              <a:t> </a:t>
            </a:r>
            <a:r>
              <a:rPr lang="en-ID" sz="1400" b="0" dirty="0" err="1">
                <a:effectLst/>
                <a:latin typeface="+mj-lt"/>
              </a:rPr>
              <a:t>bisnis</a:t>
            </a:r>
            <a:r>
              <a:rPr lang="en-ID" sz="1400" b="0" dirty="0">
                <a:effectLst/>
                <a:latin typeface="+mj-lt"/>
              </a:rPr>
              <a:t> </a:t>
            </a:r>
            <a:r>
              <a:rPr lang="en-ID" sz="1400" b="0" dirty="0" err="1">
                <a:effectLst/>
                <a:latin typeface="+mj-lt"/>
              </a:rPr>
              <a:t>utama</a:t>
            </a:r>
            <a:r>
              <a:rPr lang="en-ID" sz="1400" b="0" dirty="0">
                <a:effectLst/>
                <a:latin typeface="+mj-lt"/>
              </a:rPr>
              <a:t> yang </a:t>
            </a:r>
            <a:r>
              <a:rPr lang="en-ID" sz="1400" b="0" dirty="0" err="1">
                <a:effectLst/>
                <a:latin typeface="+mj-lt"/>
              </a:rPr>
              <a:t>muncul</a:t>
            </a:r>
            <a:r>
              <a:rPr lang="en-ID" sz="1400" b="0" dirty="0">
                <a:effectLst/>
                <a:latin typeface="+mj-lt"/>
              </a:rPr>
              <a:t> </a:t>
            </a:r>
            <a:r>
              <a:rPr lang="en-ID" sz="1400" b="0" dirty="0" err="1">
                <a:effectLst/>
                <a:latin typeface="+mj-lt"/>
              </a:rPr>
              <a:t>adalah</a:t>
            </a:r>
            <a:r>
              <a:rPr lang="en-ID" sz="1400" b="0" dirty="0">
                <a:effectLst/>
                <a:latin typeface="+mj-lt"/>
              </a:rPr>
              <a:t> </a:t>
            </a:r>
            <a:r>
              <a:rPr lang="en-ID" sz="1400" b="0" dirty="0" err="1">
                <a:effectLst/>
                <a:latin typeface="+mj-lt"/>
              </a:rPr>
              <a:t>tingginya</a:t>
            </a:r>
            <a:r>
              <a:rPr lang="en-ID" sz="1400" b="0" dirty="0">
                <a:effectLst/>
                <a:latin typeface="+mj-lt"/>
              </a:rPr>
              <a:t> </a:t>
            </a:r>
            <a:r>
              <a:rPr lang="en-ID" sz="1400" b="0" dirty="0" err="1">
                <a:effectLst/>
                <a:latin typeface="+mj-lt"/>
              </a:rPr>
              <a:t>tingkat</a:t>
            </a:r>
            <a:r>
              <a:rPr lang="en-ID" sz="1400" b="0" dirty="0">
                <a:effectLst/>
                <a:latin typeface="+mj-lt"/>
              </a:rPr>
              <a:t> Net Loss </a:t>
            </a:r>
            <a:r>
              <a:rPr lang="en-ID" sz="1400" b="0" dirty="0" err="1">
                <a:effectLst/>
                <a:latin typeface="+mj-lt"/>
              </a:rPr>
              <a:t>atau</a:t>
            </a:r>
            <a:r>
              <a:rPr lang="en-ID" sz="1400" b="0" dirty="0">
                <a:effectLst/>
                <a:latin typeface="+mj-lt"/>
              </a:rPr>
              <a:t> </a:t>
            </a:r>
            <a:r>
              <a:rPr lang="en-ID" sz="1400" b="0" dirty="0" err="1">
                <a:effectLst/>
                <a:latin typeface="+mj-lt"/>
              </a:rPr>
              <a:t>kerugian</a:t>
            </a:r>
            <a:r>
              <a:rPr lang="en-ID" sz="1400" b="0" dirty="0">
                <a:effectLst/>
                <a:latin typeface="+mj-lt"/>
              </a:rPr>
              <a:t>. Oleh </a:t>
            </a:r>
            <a:r>
              <a:rPr lang="en-ID" sz="1400" b="0" dirty="0" err="1">
                <a:effectLst/>
                <a:latin typeface="+mj-lt"/>
              </a:rPr>
              <a:t>karena</a:t>
            </a:r>
            <a:r>
              <a:rPr lang="en-ID" sz="1400" b="0" dirty="0">
                <a:effectLst/>
                <a:latin typeface="+mj-lt"/>
              </a:rPr>
              <a:t> </a:t>
            </a:r>
            <a:r>
              <a:rPr lang="en-ID" sz="1400" b="0" dirty="0" err="1">
                <a:effectLst/>
                <a:latin typeface="+mj-lt"/>
              </a:rPr>
              <a:t>itu</a:t>
            </a:r>
            <a:r>
              <a:rPr lang="en-ID" sz="1400" b="0" dirty="0">
                <a:effectLst/>
                <a:latin typeface="+mj-lt"/>
              </a:rPr>
              <a:t>, </a:t>
            </a:r>
            <a:r>
              <a:rPr lang="en-ID" sz="1400" b="0" dirty="0" err="1">
                <a:effectLst/>
                <a:latin typeface="+mj-lt"/>
              </a:rPr>
              <a:t>dalam</a:t>
            </a:r>
            <a:r>
              <a:rPr lang="en-ID" sz="1400" b="0" dirty="0">
                <a:effectLst/>
                <a:latin typeface="+mj-lt"/>
              </a:rPr>
              <a:t> </a:t>
            </a:r>
            <a:r>
              <a:rPr lang="en-ID" sz="1400" b="0" dirty="0" err="1">
                <a:effectLst/>
                <a:latin typeface="+mj-lt"/>
              </a:rPr>
              <a:t>analisis</a:t>
            </a:r>
            <a:r>
              <a:rPr lang="en-ID" sz="1400" b="0" dirty="0">
                <a:effectLst/>
                <a:latin typeface="+mj-lt"/>
              </a:rPr>
              <a:t> data </a:t>
            </a:r>
            <a:r>
              <a:rPr lang="en-ID" sz="1400" b="0" dirty="0" err="1">
                <a:effectLst/>
                <a:latin typeface="+mj-lt"/>
              </a:rPr>
              <a:t>ini</a:t>
            </a:r>
            <a:r>
              <a:rPr lang="en-ID" sz="1400" b="0" dirty="0">
                <a:effectLst/>
                <a:latin typeface="+mj-lt"/>
              </a:rPr>
              <a:t>, </a:t>
            </a:r>
            <a:r>
              <a:rPr lang="en-ID" sz="1400" b="0" dirty="0" err="1">
                <a:effectLst/>
                <a:latin typeface="+mj-lt"/>
              </a:rPr>
              <a:t>fokus</a:t>
            </a:r>
            <a:r>
              <a:rPr lang="en-ID" sz="1400" b="0" dirty="0">
                <a:effectLst/>
                <a:latin typeface="+mj-lt"/>
              </a:rPr>
              <a:t> </a:t>
            </a:r>
            <a:r>
              <a:rPr lang="en-ID" sz="1400" b="0" dirty="0" err="1">
                <a:effectLst/>
                <a:latin typeface="+mj-lt"/>
              </a:rPr>
              <a:t>utama</a:t>
            </a:r>
            <a:r>
              <a:rPr lang="en-ID" sz="1400" b="0" dirty="0">
                <a:effectLst/>
                <a:latin typeface="+mj-lt"/>
              </a:rPr>
              <a:t> kami </a:t>
            </a:r>
            <a:r>
              <a:rPr lang="en-ID" sz="1400" b="0" dirty="0" err="1">
                <a:effectLst/>
                <a:latin typeface="+mj-lt"/>
              </a:rPr>
              <a:t>adalah</a:t>
            </a:r>
            <a:r>
              <a:rPr lang="en-ID" sz="1400" b="0" dirty="0">
                <a:effectLst/>
                <a:latin typeface="+mj-lt"/>
              </a:rPr>
              <a:t> </a:t>
            </a:r>
            <a:r>
              <a:rPr lang="en-ID" sz="1400" b="0" dirty="0" err="1">
                <a:effectLst/>
                <a:latin typeface="+mj-lt"/>
              </a:rPr>
              <a:t>untuk</a:t>
            </a:r>
            <a:r>
              <a:rPr lang="en-ID" sz="1400" b="0" dirty="0">
                <a:effectLst/>
                <a:latin typeface="+mj-lt"/>
              </a:rPr>
              <a:t> </a:t>
            </a:r>
            <a:r>
              <a:rPr lang="en-ID" sz="1400" b="0" dirty="0" err="1">
                <a:effectLst/>
                <a:latin typeface="+mj-lt"/>
              </a:rPr>
              <a:t>mengevaluasi</a:t>
            </a:r>
            <a:r>
              <a:rPr lang="en-ID" sz="1400" b="0" dirty="0">
                <a:effectLst/>
                <a:latin typeface="+mj-lt"/>
              </a:rPr>
              <a:t> dan </a:t>
            </a:r>
            <a:r>
              <a:rPr lang="en-ID" sz="1400" b="0" dirty="0" err="1">
                <a:effectLst/>
                <a:latin typeface="+mj-lt"/>
              </a:rPr>
              <a:t>memahami</a:t>
            </a:r>
            <a:r>
              <a:rPr lang="en-ID" sz="1400" b="0" dirty="0">
                <a:effectLst/>
                <a:latin typeface="+mj-lt"/>
              </a:rPr>
              <a:t> </a:t>
            </a:r>
            <a:r>
              <a:rPr lang="en-ID" sz="1400" b="0" dirty="0" err="1">
                <a:effectLst/>
                <a:latin typeface="+mj-lt"/>
              </a:rPr>
              <a:t>faktor-faktor</a:t>
            </a:r>
            <a:r>
              <a:rPr lang="en-ID" sz="1400" b="0" dirty="0">
                <a:effectLst/>
                <a:latin typeface="+mj-lt"/>
              </a:rPr>
              <a:t> yang </a:t>
            </a:r>
            <a:r>
              <a:rPr lang="en-ID" sz="1400" b="0" dirty="0" err="1">
                <a:effectLst/>
                <a:latin typeface="+mj-lt"/>
              </a:rPr>
              <a:t>berkontribusi</a:t>
            </a:r>
            <a:r>
              <a:rPr lang="en-ID" sz="1400" b="0" dirty="0">
                <a:effectLst/>
                <a:latin typeface="+mj-lt"/>
              </a:rPr>
              <a:t> </a:t>
            </a:r>
            <a:r>
              <a:rPr lang="en-ID" sz="1400" b="0" dirty="0" err="1">
                <a:effectLst/>
                <a:latin typeface="+mj-lt"/>
              </a:rPr>
              <a:t>terhadap</a:t>
            </a:r>
            <a:r>
              <a:rPr lang="en-ID" sz="1400" b="0" dirty="0">
                <a:effectLst/>
                <a:latin typeface="+mj-lt"/>
              </a:rPr>
              <a:t> </a:t>
            </a:r>
            <a:r>
              <a:rPr lang="en-ID" sz="1400" b="0" dirty="0" err="1">
                <a:effectLst/>
                <a:latin typeface="+mj-lt"/>
              </a:rPr>
              <a:t>tingginya</a:t>
            </a:r>
            <a:r>
              <a:rPr lang="en-ID" sz="1400" b="0" dirty="0">
                <a:effectLst/>
                <a:latin typeface="+mj-lt"/>
              </a:rPr>
              <a:t> </a:t>
            </a:r>
            <a:r>
              <a:rPr lang="en-ID" sz="1400" b="0" dirty="0" err="1">
                <a:effectLst/>
                <a:latin typeface="+mj-lt"/>
              </a:rPr>
              <a:t>tingkat</a:t>
            </a:r>
            <a:r>
              <a:rPr lang="en-ID" sz="1400" b="0" dirty="0">
                <a:effectLst/>
                <a:latin typeface="+mj-lt"/>
              </a:rPr>
              <a:t> </a:t>
            </a:r>
            <a:r>
              <a:rPr lang="en-ID" sz="1400" b="0" dirty="0" err="1">
                <a:effectLst/>
                <a:latin typeface="+mj-lt"/>
              </a:rPr>
              <a:t>kerugian</a:t>
            </a:r>
            <a:r>
              <a:rPr lang="en-ID" sz="1400" b="0" dirty="0">
                <a:effectLst/>
                <a:latin typeface="+mj-lt"/>
              </a:rPr>
              <a:t> </a:t>
            </a:r>
            <a:r>
              <a:rPr lang="en-ID" sz="1400" b="0" dirty="0" err="1">
                <a:effectLst/>
                <a:latin typeface="+mj-lt"/>
              </a:rPr>
              <a:t>tersebut</a:t>
            </a:r>
            <a:r>
              <a:rPr lang="en-ID" sz="1400" b="0" dirty="0">
                <a:effectLst/>
                <a:latin typeface="+mj-lt"/>
              </a:rPr>
              <a:t>. </a:t>
            </a:r>
            <a:r>
              <a:rPr lang="en-ID" sz="1400" b="0" dirty="0" err="1">
                <a:effectLst/>
                <a:latin typeface="+mj-lt"/>
              </a:rPr>
              <a:t>Tujuan</a:t>
            </a:r>
            <a:r>
              <a:rPr lang="en-ID" sz="1400" b="0" dirty="0">
                <a:effectLst/>
                <a:latin typeface="+mj-lt"/>
              </a:rPr>
              <a:t> </a:t>
            </a:r>
            <a:r>
              <a:rPr lang="en-ID" sz="1400" b="0" dirty="0" err="1">
                <a:effectLst/>
                <a:latin typeface="+mj-lt"/>
              </a:rPr>
              <a:t>analisis</a:t>
            </a:r>
            <a:r>
              <a:rPr lang="en-ID" sz="1400" b="0" dirty="0">
                <a:effectLst/>
                <a:latin typeface="+mj-lt"/>
              </a:rPr>
              <a:t> data </a:t>
            </a:r>
            <a:r>
              <a:rPr lang="en-ID" sz="1400" b="0" dirty="0" err="1">
                <a:effectLst/>
                <a:latin typeface="+mj-lt"/>
              </a:rPr>
              <a:t>ini</a:t>
            </a:r>
            <a:r>
              <a:rPr lang="en-ID" sz="1400" b="0" dirty="0">
                <a:effectLst/>
                <a:latin typeface="+mj-lt"/>
              </a:rPr>
              <a:t> </a:t>
            </a:r>
            <a:r>
              <a:rPr lang="en-ID" sz="1400" b="0" dirty="0" err="1">
                <a:effectLst/>
                <a:latin typeface="+mj-lt"/>
              </a:rPr>
              <a:t>adalah</a:t>
            </a:r>
            <a:r>
              <a:rPr lang="en-ID" sz="1400" b="0" dirty="0">
                <a:effectLst/>
                <a:latin typeface="+mj-lt"/>
              </a:rPr>
              <a:t> </a:t>
            </a:r>
            <a:r>
              <a:rPr lang="en-ID" sz="1400" b="0" dirty="0" err="1">
                <a:effectLst/>
                <a:latin typeface="+mj-lt"/>
              </a:rPr>
              <a:t>untuk</a:t>
            </a:r>
            <a:r>
              <a:rPr lang="en-ID" sz="1400" b="0" dirty="0">
                <a:effectLst/>
                <a:latin typeface="+mj-lt"/>
              </a:rPr>
              <a:t> </a:t>
            </a:r>
            <a:r>
              <a:rPr lang="en-ID" sz="1400" b="0" dirty="0" err="1">
                <a:effectLst/>
                <a:latin typeface="+mj-lt"/>
              </a:rPr>
              <a:t>memberikan</a:t>
            </a:r>
            <a:r>
              <a:rPr lang="en-ID" sz="1400" b="0" dirty="0">
                <a:effectLst/>
                <a:latin typeface="+mj-lt"/>
              </a:rPr>
              <a:t> </a:t>
            </a:r>
            <a:r>
              <a:rPr lang="en-ID" sz="1400" b="0" dirty="0" err="1">
                <a:effectLst/>
                <a:latin typeface="+mj-lt"/>
              </a:rPr>
              <a:t>wawasan</a:t>
            </a:r>
            <a:r>
              <a:rPr lang="en-ID" sz="1400" b="0" dirty="0">
                <a:effectLst/>
                <a:latin typeface="+mj-lt"/>
              </a:rPr>
              <a:t> yang </a:t>
            </a:r>
            <a:r>
              <a:rPr lang="en-ID" sz="1400" b="0" dirty="0" err="1">
                <a:effectLst/>
                <a:latin typeface="+mj-lt"/>
              </a:rPr>
              <a:t>mendalam</a:t>
            </a:r>
            <a:r>
              <a:rPr lang="en-ID" sz="1400" b="0" dirty="0">
                <a:effectLst/>
                <a:latin typeface="+mj-lt"/>
              </a:rPr>
              <a:t> </a:t>
            </a:r>
            <a:r>
              <a:rPr lang="en-ID" sz="1400" b="0" dirty="0" err="1">
                <a:effectLst/>
                <a:latin typeface="+mj-lt"/>
              </a:rPr>
              <a:t>serta</a:t>
            </a:r>
            <a:r>
              <a:rPr lang="en-ID" sz="1400" b="0" dirty="0">
                <a:effectLst/>
                <a:latin typeface="+mj-lt"/>
              </a:rPr>
              <a:t> </a:t>
            </a:r>
            <a:r>
              <a:rPr lang="en-ID" sz="1400" b="0" dirty="0" err="1">
                <a:effectLst/>
                <a:latin typeface="+mj-lt"/>
              </a:rPr>
              <a:t>rekomendasi</a:t>
            </a:r>
            <a:r>
              <a:rPr lang="en-ID" sz="1400" b="0" dirty="0">
                <a:effectLst/>
                <a:latin typeface="+mj-lt"/>
              </a:rPr>
              <a:t> yang </a:t>
            </a:r>
            <a:r>
              <a:rPr lang="en-ID" sz="1400" b="0" dirty="0" err="1">
                <a:effectLst/>
                <a:latin typeface="+mj-lt"/>
              </a:rPr>
              <a:t>konkret</a:t>
            </a:r>
            <a:r>
              <a:rPr lang="en-ID" sz="1400" b="0" dirty="0">
                <a:effectLst/>
                <a:latin typeface="+mj-lt"/>
              </a:rPr>
              <a:t> </a:t>
            </a:r>
            <a:r>
              <a:rPr lang="en-ID" sz="1400" b="0" dirty="0" err="1">
                <a:effectLst/>
                <a:latin typeface="+mj-lt"/>
              </a:rPr>
              <a:t>untuk</a:t>
            </a:r>
            <a:r>
              <a:rPr lang="en-ID" sz="1400" b="0" dirty="0">
                <a:effectLst/>
                <a:latin typeface="+mj-lt"/>
              </a:rPr>
              <a:t> </a:t>
            </a:r>
            <a:r>
              <a:rPr lang="en-ID" sz="1400" b="0" dirty="0" err="1">
                <a:effectLst/>
                <a:latin typeface="+mj-lt"/>
              </a:rPr>
              <a:t>mengurangi</a:t>
            </a:r>
            <a:r>
              <a:rPr lang="en-ID" sz="1400" b="0" dirty="0">
                <a:effectLst/>
                <a:latin typeface="+mj-lt"/>
              </a:rPr>
              <a:t> </a:t>
            </a:r>
            <a:r>
              <a:rPr lang="en-ID" sz="1400" b="0" dirty="0" err="1">
                <a:effectLst/>
                <a:latin typeface="+mj-lt"/>
              </a:rPr>
              <a:t>kerugian</a:t>
            </a:r>
            <a:r>
              <a:rPr lang="en-ID" sz="1400" b="0" dirty="0">
                <a:effectLst/>
                <a:latin typeface="+mj-lt"/>
              </a:rPr>
              <a:t> dan </a:t>
            </a:r>
            <a:r>
              <a:rPr lang="en-ID" sz="1400" b="0" dirty="0" err="1">
                <a:effectLst/>
                <a:latin typeface="+mj-lt"/>
              </a:rPr>
              <a:t>meningkatkan</a:t>
            </a:r>
            <a:r>
              <a:rPr lang="en-ID" sz="1400" b="0" dirty="0">
                <a:effectLst/>
                <a:latin typeface="+mj-lt"/>
              </a:rPr>
              <a:t> </a:t>
            </a:r>
            <a:r>
              <a:rPr lang="en-ID" sz="1400" b="0" dirty="0" err="1">
                <a:effectLst/>
                <a:latin typeface="+mj-lt"/>
              </a:rPr>
              <a:t>profitabilitas</a:t>
            </a:r>
            <a:r>
              <a:rPr lang="en-ID" sz="1400" b="0" dirty="0">
                <a:effectLst/>
                <a:latin typeface="+mj-lt"/>
              </a:rPr>
              <a:t> </a:t>
            </a:r>
            <a:r>
              <a:rPr lang="en-ID" sz="1400" b="0" dirty="0" err="1">
                <a:effectLst/>
                <a:latin typeface="+mj-lt"/>
              </a:rPr>
              <a:t>perusahaan</a:t>
            </a:r>
            <a:r>
              <a:rPr lang="en-ID" sz="1400" b="0" dirty="0">
                <a:effectLst/>
                <a:latin typeface="+mj-lt"/>
              </a:rPr>
              <a:t> </a:t>
            </a:r>
            <a:r>
              <a:rPr lang="en-ID" sz="1400" b="0" dirty="0" err="1">
                <a:effectLst/>
                <a:latin typeface="+mj-lt"/>
              </a:rPr>
              <a:t>secara</a:t>
            </a:r>
            <a:r>
              <a:rPr lang="en-ID" sz="1400" b="0" dirty="0">
                <a:effectLst/>
                <a:latin typeface="+mj-lt"/>
              </a:rPr>
              <a:t> </a:t>
            </a:r>
            <a:r>
              <a:rPr lang="en-ID" sz="1400" b="0" dirty="0" err="1">
                <a:effectLst/>
                <a:latin typeface="+mj-lt"/>
              </a:rPr>
              <a:t>keseluruhan</a:t>
            </a:r>
            <a:r>
              <a:rPr lang="en-ID" sz="1400" b="0" dirty="0">
                <a:effectLst/>
                <a:latin typeface="+mj-lt"/>
              </a:rPr>
              <a:t>. </a:t>
            </a:r>
            <a:r>
              <a:rPr lang="en-ID" sz="1400" b="0" dirty="0" err="1">
                <a:effectLst/>
                <a:latin typeface="+mj-lt"/>
              </a:rPr>
              <a:t>Berikut</a:t>
            </a:r>
            <a:r>
              <a:rPr lang="en-ID" sz="1400" b="0" dirty="0">
                <a:effectLst/>
                <a:latin typeface="+mj-lt"/>
              </a:rPr>
              <a:t> </a:t>
            </a:r>
            <a:r>
              <a:rPr lang="en-ID" sz="1400" b="0" dirty="0" err="1">
                <a:effectLst/>
                <a:latin typeface="+mj-lt"/>
              </a:rPr>
              <a:t>adalah</a:t>
            </a:r>
            <a:r>
              <a:rPr lang="en-ID" sz="1400" b="0" dirty="0">
                <a:effectLst/>
                <a:latin typeface="+mj-lt"/>
              </a:rPr>
              <a:t> </a:t>
            </a:r>
            <a:r>
              <a:rPr lang="en-ID" sz="1400" b="0" dirty="0" err="1">
                <a:effectLst/>
                <a:latin typeface="+mj-lt"/>
              </a:rPr>
              <a:t>struktur</a:t>
            </a:r>
            <a:r>
              <a:rPr lang="en-ID" sz="1400" b="0" dirty="0">
                <a:effectLst/>
                <a:latin typeface="+mj-lt"/>
              </a:rPr>
              <a:t> </a:t>
            </a:r>
            <a:r>
              <a:rPr lang="en-ID" sz="1400" b="0" dirty="0" err="1">
                <a:effectLst/>
                <a:latin typeface="+mj-lt"/>
              </a:rPr>
              <a:t>analisis</a:t>
            </a:r>
            <a:r>
              <a:rPr lang="en-ID" sz="1400" b="0" dirty="0">
                <a:effectLst/>
                <a:latin typeface="+mj-lt"/>
              </a:rPr>
              <a:t> yang </a:t>
            </a:r>
            <a:r>
              <a:rPr lang="en-ID" sz="1400" b="0" dirty="0" err="1">
                <a:effectLst/>
                <a:latin typeface="+mj-lt"/>
              </a:rPr>
              <a:t>akan</a:t>
            </a:r>
            <a:r>
              <a:rPr lang="en-ID" sz="1400" b="0" dirty="0">
                <a:effectLst/>
                <a:latin typeface="+mj-lt"/>
              </a:rPr>
              <a:t> </a:t>
            </a:r>
            <a:r>
              <a:rPr lang="en-ID" sz="1400" b="0" dirty="0" err="1">
                <a:effectLst/>
                <a:latin typeface="+mj-lt"/>
              </a:rPr>
              <a:t>diterapkan</a:t>
            </a:r>
            <a:r>
              <a:rPr lang="en-ID" sz="1400" b="0" dirty="0">
                <a:effectLst/>
                <a:latin typeface="+mj-lt"/>
              </a:rPr>
              <a:t>:</a:t>
            </a:r>
          </a:p>
          <a:p>
            <a:pPr algn="just"/>
            <a:endParaRPr lang="en-ID" sz="1400" b="0" dirty="0">
              <a:latin typeface="+mj-lt"/>
            </a:endParaRPr>
          </a:p>
          <a:p>
            <a:pPr algn="just"/>
            <a:r>
              <a:rPr lang="en-ID" sz="1400" b="0" dirty="0">
                <a:effectLst/>
                <a:latin typeface="+mj-lt"/>
              </a:rPr>
              <a:t>-    1. </a:t>
            </a:r>
            <a:r>
              <a:rPr lang="en-ID" sz="1400" b="0" dirty="0" err="1">
                <a:effectLst/>
                <a:latin typeface="+mj-lt"/>
              </a:rPr>
              <a:t>Seberapa</a:t>
            </a:r>
            <a:r>
              <a:rPr lang="en-ID" sz="1400" b="0" dirty="0">
                <a:effectLst/>
                <a:latin typeface="+mj-lt"/>
              </a:rPr>
              <a:t> </a:t>
            </a:r>
            <a:r>
              <a:rPr lang="en-ID" sz="1400" b="0" dirty="0" err="1">
                <a:effectLst/>
                <a:latin typeface="+mj-lt"/>
              </a:rPr>
              <a:t>besar</a:t>
            </a:r>
            <a:r>
              <a:rPr lang="en-ID" sz="1400" b="0" dirty="0">
                <a:effectLst/>
                <a:latin typeface="+mj-lt"/>
              </a:rPr>
              <a:t> </a:t>
            </a:r>
            <a:r>
              <a:rPr lang="en-ID" sz="1400" b="0" dirty="0" err="1">
                <a:effectLst/>
                <a:latin typeface="+mj-lt"/>
              </a:rPr>
              <a:t>perbedaan</a:t>
            </a:r>
            <a:r>
              <a:rPr lang="en-ID" sz="1400" b="0" dirty="0">
                <a:effectLst/>
                <a:latin typeface="+mj-lt"/>
              </a:rPr>
              <a:t> profit di </a:t>
            </a:r>
            <a:r>
              <a:rPr lang="en-ID" sz="1400" b="0" dirty="0" err="1">
                <a:effectLst/>
                <a:latin typeface="+mj-lt"/>
              </a:rPr>
              <a:t>Setiap</a:t>
            </a:r>
            <a:r>
              <a:rPr lang="en-ID" sz="1400" b="0" dirty="0">
                <a:effectLst/>
                <a:latin typeface="+mj-lt"/>
              </a:rPr>
              <a:t> negara? </a:t>
            </a:r>
          </a:p>
          <a:p>
            <a:pPr algn="just"/>
            <a:r>
              <a:rPr lang="en-ID" sz="1400" b="0" dirty="0">
                <a:effectLst/>
                <a:latin typeface="+mj-lt"/>
              </a:rPr>
              <a:t>-    2. </a:t>
            </a:r>
            <a:r>
              <a:rPr lang="en-ID" sz="1400" b="0" dirty="0" err="1">
                <a:effectLst/>
                <a:latin typeface="+mj-lt"/>
              </a:rPr>
              <a:t>Identifikasi</a:t>
            </a:r>
            <a:r>
              <a:rPr lang="en-ID" sz="1400" b="0" dirty="0">
                <a:effectLst/>
                <a:latin typeface="+mj-lt"/>
              </a:rPr>
              <a:t> negara </a:t>
            </a:r>
            <a:r>
              <a:rPr lang="en-ID" sz="1400" b="0" dirty="0" err="1">
                <a:effectLst/>
                <a:latin typeface="+mj-lt"/>
              </a:rPr>
              <a:t>dengan</a:t>
            </a:r>
            <a:r>
              <a:rPr lang="en-ID" sz="1400" b="0" dirty="0">
                <a:effectLst/>
                <a:latin typeface="+mj-lt"/>
              </a:rPr>
              <a:t> Net Loss </a:t>
            </a:r>
          </a:p>
          <a:p>
            <a:pPr algn="just"/>
            <a:r>
              <a:rPr lang="en-ID" sz="1400" b="0" dirty="0">
                <a:effectLst/>
                <a:latin typeface="+mj-lt"/>
              </a:rPr>
              <a:t>-    3. </a:t>
            </a:r>
            <a:r>
              <a:rPr lang="en-ID" sz="1400" b="0" dirty="0" err="1">
                <a:effectLst/>
                <a:latin typeface="+mj-lt"/>
              </a:rPr>
              <a:t>Apakah</a:t>
            </a:r>
            <a:r>
              <a:rPr lang="en-ID" sz="1400" b="0" dirty="0">
                <a:effectLst/>
                <a:latin typeface="+mj-lt"/>
              </a:rPr>
              <a:t> </a:t>
            </a:r>
            <a:r>
              <a:rPr lang="en-ID" sz="1400" b="0" dirty="0" err="1">
                <a:effectLst/>
                <a:latin typeface="+mj-lt"/>
              </a:rPr>
              <a:t>faktor-faktor</a:t>
            </a:r>
            <a:r>
              <a:rPr lang="en-ID" sz="1400" b="0" dirty="0">
                <a:effectLst/>
                <a:latin typeface="+mj-lt"/>
              </a:rPr>
              <a:t> yang </a:t>
            </a:r>
            <a:r>
              <a:rPr lang="en-ID" sz="1400" b="0" dirty="0" err="1">
                <a:effectLst/>
                <a:latin typeface="+mj-lt"/>
              </a:rPr>
              <a:t>dapat</a:t>
            </a:r>
            <a:r>
              <a:rPr lang="en-ID" sz="1400" b="0" dirty="0">
                <a:effectLst/>
                <a:latin typeface="+mj-lt"/>
              </a:rPr>
              <a:t> </a:t>
            </a:r>
            <a:r>
              <a:rPr lang="en-ID" sz="1400" b="0" dirty="0" err="1">
                <a:effectLst/>
                <a:latin typeface="+mj-lt"/>
              </a:rPr>
              <a:t>menyebabkan</a:t>
            </a:r>
            <a:r>
              <a:rPr lang="en-ID" sz="1400" b="0" dirty="0">
                <a:effectLst/>
                <a:latin typeface="+mj-lt"/>
              </a:rPr>
              <a:t> negara yang </a:t>
            </a:r>
            <a:r>
              <a:rPr lang="en-ID" sz="1400" b="0" dirty="0" err="1">
                <a:effectLst/>
                <a:latin typeface="+mj-lt"/>
              </a:rPr>
              <a:t>mengalami</a:t>
            </a:r>
            <a:r>
              <a:rPr lang="en-ID" sz="1400" b="0" dirty="0">
                <a:effectLst/>
                <a:latin typeface="+mj-lt"/>
              </a:rPr>
              <a:t> </a:t>
            </a:r>
            <a:r>
              <a:rPr lang="en-ID" sz="1400" b="0" dirty="0" err="1">
                <a:effectLst/>
                <a:latin typeface="+mj-lt"/>
              </a:rPr>
              <a:t>kerugian</a:t>
            </a:r>
            <a:r>
              <a:rPr lang="en-ID" sz="1400" b="0" dirty="0">
                <a:effectLst/>
                <a:latin typeface="+mj-lt"/>
              </a:rPr>
              <a:t> ?</a:t>
            </a:r>
          </a:p>
          <a:p>
            <a:pPr algn="just"/>
            <a:endParaRPr lang="en-ID" b="0" dirty="0">
              <a:solidFill>
                <a:srgbClr val="ABB2BF"/>
              </a:solidFill>
              <a:effectLst/>
              <a:latin typeface="Consolas" panose="020B0609020204030204" pitchFamily="49" charset="0"/>
            </a:endParaRPr>
          </a:p>
          <a:p>
            <a:endParaRPr lang="en-ID" dirty="0"/>
          </a:p>
        </p:txBody>
      </p:sp>
    </p:spTree>
    <p:extLst>
      <p:ext uri="{BB962C8B-B14F-4D97-AF65-F5344CB8AC3E}">
        <p14:creationId xmlns:p14="http://schemas.microsoft.com/office/powerpoint/2010/main" val="3625344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ID" dirty="0"/>
              <a:t>A</a:t>
            </a:r>
            <a:r>
              <a:rPr lang="en-ID" sz="2400" dirty="0">
                <a:effectLst/>
                <a:latin typeface="+mj-lt"/>
              </a:rPr>
              <a:t>. </a:t>
            </a:r>
            <a:r>
              <a:rPr lang="en-ID" sz="2400" dirty="0" err="1">
                <a:effectLst/>
                <a:latin typeface="+mj-lt"/>
              </a:rPr>
              <a:t>Seberapa</a:t>
            </a:r>
            <a:r>
              <a:rPr lang="en-ID" sz="2400" dirty="0">
                <a:effectLst/>
                <a:latin typeface="+mj-lt"/>
              </a:rPr>
              <a:t> </a:t>
            </a:r>
            <a:r>
              <a:rPr lang="en-ID" sz="2400" dirty="0" err="1">
                <a:effectLst/>
                <a:latin typeface="+mj-lt"/>
              </a:rPr>
              <a:t>besar</a:t>
            </a:r>
            <a:r>
              <a:rPr lang="en-ID" sz="2400" dirty="0">
                <a:effectLst/>
                <a:latin typeface="+mj-lt"/>
              </a:rPr>
              <a:t> </a:t>
            </a:r>
            <a:r>
              <a:rPr lang="en-ID" sz="2400" dirty="0" err="1">
                <a:effectLst/>
                <a:latin typeface="+mj-lt"/>
              </a:rPr>
              <a:t>perbedaan</a:t>
            </a:r>
            <a:r>
              <a:rPr lang="en-ID" sz="2400" dirty="0">
                <a:effectLst/>
                <a:latin typeface="+mj-lt"/>
              </a:rPr>
              <a:t> profit di </a:t>
            </a:r>
            <a:r>
              <a:rPr lang="en-ID" sz="2400" dirty="0" err="1">
                <a:effectLst/>
                <a:latin typeface="+mj-lt"/>
              </a:rPr>
              <a:t>Setiap</a:t>
            </a:r>
            <a:r>
              <a:rPr lang="en-ID" sz="2400" dirty="0">
                <a:effectLst/>
                <a:latin typeface="+mj-lt"/>
              </a:rPr>
              <a:t> negara? </a:t>
            </a:r>
          </a:p>
        </p:txBody>
      </p:sp>
      <p:sp>
        <p:nvSpPr>
          <p:cNvPr id="15" name="TextBox 14"/>
          <p:cNvSpPr txBox="1"/>
          <p:nvPr/>
        </p:nvSpPr>
        <p:spPr>
          <a:xfrm>
            <a:off x="3562350" y="1324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18" name="Rectangle 17"/>
          <p:cNvSpPr/>
          <p:nvPr/>
        </p:nvSpPr>
        <p:spPr>
          <a:xfrm>
            <a:off x="4419600" y="678585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pic>
        <p:nvPicPr>
          <p:cNvPr id="4" name="Picture 3">
            <a:extLst>
              <a:ext uri="{FF2B5EF4-FFF2-40B4-BE49-F238E27FC236}">
                <a16:creationId xmlns:a16="http://schemas.microsoft.com/office/drawing/2014/main" id="{85F86E7A-B7EE-4FEA-A825-8E188AF4322C}"/>
              </a:ext>
            </a:extLst>
          </p:cNvPr>
          <p:cNvPicPr>
            <a:picLocks noChangeAspect="1"/>
          </p:cNvPicPr>
          <p:nvPr/>
        </p:nvPicPr>
        <p:blipFill rotWithShape="1">
          <a:blip r:embed="rId2"/>
          <a:srcRect l="7059" t="32770" r="43924" b="22253"/>
          <a:stretch/>
        </p:blipFill>
        <p:spPr>
          <a:xfrm>
            <a:off x="255045" y="1143000"/>
            <a:ext cx="5646870" cy="2943386"/>
          </a:xfrm>
          <a:prstGeom prst="rect">
            <a:avLst/>
          </a:prstGeom>
        </p:spPr>
      </p:pic>
      <p:pic>
        <p:nvPicPr>
          <p:cNvPr id="6" name="Picture 5">
            <a:extLst>
              <a:ext uri="{FF2B5EF4-FFF2-40B4-BE49-F238E27FC236}">
                <a16:creationId xmlns:a16="http://schemas.microsoft.com/office/drawing/2014/main" id="{B264ADC8-D48A-4E58-8552-758E7AB4DAE1}"/>
              </a:ext>
            </a:extLst>
          </p:cNvPr>
          <p:cNvPicPr>
            <a:picLocks noChangeAspect="1"/>
          </p:cNvPicPr>
          <p:nvPr/>
        </p:nvPicPr>
        <p:blipFill rotWithShape="1">
          <a:blip r:embed="rId3"/>
          <a:srcRect l="6986" t="31936" r="63986" b="21101"/>
          <a:stretch/>
        </p:blipFill>
        <p:spPr>
          <a:xfrm>
            <a:off x="6104058" y="1251433"/>
            <a:ext cx="3039941" cy="2766637"/>
          </a:xfrm>
          <a:prstGeom prst="rect">
            <a:avLst/>
          </a:prstGeom>
        </p:spPr>
      </p:pic>
      <p:sp>
        <p:nvSpPr>
          <p:cNvPr id="10" name="Text Placeholder 2">
            <a:extLst>
              <a:ext uri="{FF2B5EF4-FFF2-40B4-BE49-F238E27FC236}">
                <a16:creationId xmlns:a16="http://schemas.microsoft.com/office/drawing/2014/main" id="{BB126423-FA82-47BB-A455-2FFA6500478F}"/>
              </a:ext>
            </a:extLst>
          </p:cNvPr>
          <p:cNvSpPr txBox="1">
            <a:spLocks/>
          </p:cNvSpPr>
          <p:nvPr/>
        </p:nvSpPr>
        <p:spPr>
          <a:xfrm>
            <a:off x="685799" y="4146550"/>
            <a:ext cx="8997696" cy="2628900"/>
          </a:xfrm>
          <a:prstGeom prst="rect">
            <a:avLst/>
          </a:prstGeom>
        </p:spPr>
        <p:txBody>
          <a:bodyPr>
            <a:normAutofit fontScale="70000" lnSpcReduction="20000"/>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ID" sz="1900" b="0" dirty="0" err="1">
                <a:effectLst/>
                <a:latin typeface="+mj-lt"/>
              </a:rPr>
              <a:t>Dapat</a:t>
            </a:r>
            <a:r>
              <a:rPr lang="en-ID" sz="1900" b="0" dirty="0">
                <a:effectLst/>
                <a:latin typeface="+mj-lt"/>
              </a:rPr>
              <a:t> </a:t>
            </a:r>
            <a:r>
              <a:rPr lang="en-ID" sz="1900" b="0" dirty="0" err="1">
                <a:effectLst/>
                <a:latin typeface="+mj-lt"/>
              </a:rPr>
              <a:t>dilihat</a:t>
            </a:r>
            <a:r>
              <a:rPr lang="en-ID" sz="1900" b="0" dirty="0">
                <a:effectLst/>
                <a:latin typeface="+mj-lt"/>
              </a:rPr>
              <a:t> </a:t>
            </a:r>
            <a:r>
              <a:rPr lang="en-ID" sz="1900" b="0" dirty="0" err="1">
                <a:effectLst/>
                <a:latin typeface="+mj-lt"/>
              </a:rPr>
              <a:t>bahwa</a:t>
            </a:r>
            <a:r>
              <a:rPr lang="en-ID" sz="1900" b="0" dirty="0">
                <a:effectLst/>
                <a:latin typeface="+mj-lt"/>
              </a:rPr>
              <a:t> </a:t>
            </a:r>
            <a:r>
              <a:rPr lang="en-ID" sz="1900" b="0" dirty="0" err="1">
                <a:effectLst/>
                <a:latin typeface="+mj-lt"/>
              </a:rPr>
              <a:t>persentase</a:t>
            </a:r>
            <a:r>
              <a:rPr lang="en-ID" sz="1900" b="0" dirty="0">
                <a:effectLst/>
                <a:latin typeface="+mj-lt"/>
              </a:rPr>
              <a:t> net loss </a:t>
            </a:r>
            <a:r>
              <a:rPr lang="en-ID" sz="1900" b="0" dirty="0" err="1">
                <a:effectLst/>
                <a:latin typeface="+mj-lt"/>
              </a:rPr>
              <a:t>mencapai</a:t>
            </a:r>
            <a:r>
              <a:rPr lang="en-ID" sz="1900" b="0" dirty="0">
                <a:effectLst/>
                <a:latin typeface="+mj-lt"/>
              </a:rPr>
              <a:t> 26.1%, </a:t>
            </a:r>
            <a:r>
              <a:rPr lang="en-ID" sz="1900" b="0" dirty="0" err="1">
                <a:effectLst/>
                <a:latin typeface="+mj-lt"/>
              </a:rPr>
              <a:t>sementara</a:t>
            </a:r>
            <a:r>
              <a:rPr lang="en-ID" sz="1900" b="0" dirty="0">
                <a:effectLst/>
                <a:latin typeface="+mj-lt"/>
              </a:rPr>
              <a:t> </a:t>
            </a:r>
            <a:r>
              <a:rPr lang="en-ID" sz="1900" b="0" dirty="0" err="1">
                <a:effectLst/>
                <a:latin typeface="+mj-lt"/>
              </a:rPr>
              <a:t>persentase</a:t>
            </a:r>
            <a:r>
              <a:rPr lang="en-ID" sz="1900" b="0" dirty="0">
                <a:effectLst/>
                <a:latin typeface="+mj-lt"/>
              </a:rPr>
              <a:t> profit </a:t>
            </a:r>
            <a:r>
              <a:rPr lang="en-ID" sz="1900" b="0" dirty="0" err="1">
                <a:effectLst/>
                <a:latin typeface="+mj-lt"/>
              </a:rPr>
              <a:t>adalah</a:t>
            </a:r>
            <a:r>
              <a:rPr lang="en-ID" sz="1900" b="0" dirty="0">
                <a:effectLst/>
                <a:latin typeface="+mj-lt"/>
              </a:rPr>
              <a:t> 73.9%. Dari total 48 negara yang </a:t>
            </a:r>
            <a:r>
              <a:rPr lang="en-ID" sz="1900" b="0" dirty="0" err="1">
                <a:effectLst/>
                <a:latin typeface="+mj-lt"/>
              </a:rPr>
              <a:t>dianalisis</a:t>
            </a:r>
            <a:r>
              <a:rPr lang="en-ID" sz="1900" b="0" dirty="0">
                <a:effectLst/>
                <a:latin typeface="+mj-lt"/>
              </a:rPr>
              <a:t>, 10 negara </a:t>
            </a:r>
            <a:r>
              <a:rPr lang="en-ID" sz="1900" b="0" dirty="0" err="1">
                <a:effectLst/>
                <a:latin typeface="+mj-lt"/>
              </a:rPr>
              <a:t>mengalami</a:t>
            </a:r>
            <a:r>
              <a:rPr lang="en-ID" sz="1900" b="0" dirty="0">
                <a:effectLst/>
                <a:latin typeface="+mj-lt"/>
              </a:rPr>
              <a:t> net loss, yang </a:t>
            </a:r>
            <a:r>
              <a:rPr lang="en-ID" sz="1900" b="0" dirty="0" err="1">
                <a:effectLst/>
                <a:latin typeface="+mj-lt"/>
              </a:rPr>
              <a:t>mewakili</a:t>
            </a:r>
            <a:r>
              <a:rPr lang="en-ID" sz="1900" b="0" dirty="0">
                <a:effectLst/>
                <a:latin typeface="+mj-lt"/>
              </a:rPr>
              <a:t> 20,8% </a:t>
            </a:r>
            <a:r>
              <a:rPr lang="en-ID" sz="1900" b="0" dirty="0" err="1">
                <a:effectLst/>
                <a:latin typeface="+mj-lt"/>
              </a:rPr>
              <a:t>dari</a:t>
            </a:r>
            <a:r>
              <a:rPr lang="en-ID" sz="1900" b="0" dirty="0">
                <a:effectLst/>
                <a:latin typeface="+mj-lt"/>
              </a:rPr>
              <a:t> </a:t>
            </a:r>
            <a:r>
              <a:rPr lang="en-ID" sz="1900" b="0" dirty="0" err="1">
                <a:effectLst/>
                <a:latin typeface="+mj-lt"/>
              </a:rPr>
              <a:t>seluruh</a:t>
            </a:r>
            <a:r>
              <a:rPr lang="en-ID" sz="1900" b="0" dirty="0">
                <a:effectLst/>
                <a:latin typeface="+mj-lt"/>
              </a:rPr>
              <a:t> negara. </a:t>
            </a:r>
            <a:r>
              <a:rPr lang="en-ID" sz="1900" b="0" dirty="0" err="1">
                <a:effectLst/>
                <a:latin typeface="+mj-lt"/>
              </a:rPr>
              <a:t>Namun</a:t>
            </a:r>
            <a:r>
              <a:rPr lang="en-ID" sz="1900" b="0" dirty="0">
                <a:effectLst/>
                <a:latin typeface="+mj-lt"/>
              </a:rPr>
              <a:t>, 10 negara </a:t>
            </a:r>
            <a:r>
              <a:rPr lang="en-ID" sz="1900" b="0" dirty="0" err="1">
                <a:effectLst/>
                <a:latin typeface="+mj-lt"/>
              </a:rPr>
              <a:t>tersebut</a:t>
            </a:r>
            <a:r>
              <a:rPr lang="en-ID" sz="1900" b="0" dirty="0">
                <a:effectLst/>
                <a:latin typeface="+mj-lt"/>
              </a:rPr>
              <a:t> </a:t>
            </a:r>
            <a:r>
              <a:rPr lang="en-ID" sz="1900" b="0" dirty="0" err="1">
                <a:effectLst/>
                <a:latin typeface="+mj-lt"/>
              </a:rPr>
              <a:t>berkontribusi</a:t>
            </a:r>
            <a:r>
              <a:rPr lang="en-ID" sz="1900" b="0" dirty="0">
                <a:effectLst/>
                <a:latin typeface="+mj-lt"/>
              </a:rPr>
              <a:t> </a:t>
            </a:r>
            <a:r>
              <a:rPr lang="en-ID" sz="1900" b="0" dirty="0" err="1">
                <a:effectLst/>
                <a:latin typeface="+mj-lt"/>
              </a:rPr>
              <a:t>sebesar</a:t>
            </a:r>
            <a:r>
              <a:rPr lang="en-ID" sz="1900" b="0" dirty="0">
                <a:effectLst/>
                <a:latin typeface="+mj-lt"/>
              </a:rPr>
              <a:t> 26.1% </a:t>
            </a:r>
            <a:r>
              <a:rPr lang="en-ID" sz="1900" b="0" dirty="0" err="1">
                <a:effectLst/>
                <a:latin typeface="+mj-lt"/>
              </a:rPr>
              <a:t>terhadap</a:t>
            </a:r>
            <a:r>
              <a:rPr lang="en-ID" sz="1900" b="0" dirty="0">
                <a:effectLst/>
                <a:latin typeface="+mj-lt"/>
              </a:rPr>
              <a:t> total net loss, </a:t>
            </a:r>
            <a:r>
              <a:rPr lang="en-ID" sz="1900" b="0" dirty="0" err="1">
                <a:effectLst/>
                <a:latin typeface="+mj-lt"/>
              </a:rPr>
              <a:t>dibandingkan</a:t>
            </a:r>
            <a:r>
              <a:rPr lang="en-ID" sz="1900" b="0" dirty="0">
                <a:effectLst/>
                <a:latin typeface="+mj-lt"/>
              </a:rPr>
              <a:t> </a:t>
            </a:r>
            <a:r>
              <a:rPr lang="en-ID" sz="1900" b="0" dirty="0" err="1">
                <a:effectLst/>
                <a:latin typeface="+mj-lt"/>
              </a:rPr>
              <a:t>dengan</a:t>
            </a:r>
            <a:r>
              <a:rPr lang="en-ID" sz="1900" b="0" dirty="0">
                <a:effectLst/>
                <a:latin typeface="+mj-lt"/>
              </a:rPr>
              <a:t> 73.9% profit. </a:t>
            </a:r>
            <a:r>
              <a:rPr lang="en-ID" sz="1900" b="0" dirty="0" err="1">
                <a:effectLst/>
                <a:latin typeface="+mj-lt"/>
              </a:rPr>
              <a:t>Persentase</a:t>
            </a:r>
            <a:r>
              <a:rPr lang="en-ID" sz="1900" b="0" dirty="0">
                <a:effectLst/>
                <a:latin typeface="+mj-lt"/>
              </a:rPr>
              <a:t> </a:t>
            </a:r>
            <a:r>
              <a:rPr lang="en-ID" sz="1900" b="0" dirty="0" err="1">
                <a:effectLst/>
                <a:latin typeface="+mj-lt"/>
              </a:rPr>
              <a:t>ini</a:t>
            </a:r>
            <a:r>
              <a:rPr lang="en-ID" sz="1900" b="0" dirty="0">
                <a:effectLst/>
                <a:latin typeface="+mj-lt"/>
              </a:rPr>
              <a:t> </a:t>
            </a:r>
            <a:r>
              <a:rPr lang="en-ID" sz="1900" b="0" dirty="0" err="1">
                <a:effectLst/>
                <a:latin typeface="+mj-lt"/>
              </a:rPr>
              <a:t>cukup</a:t>
            </a:r>
            <a:r>
              <a:rPr lang="en-ID" sz="1900" b="0" dirty="0">
                <a:effectLst/>
                <a:latin typeface="+mj-lt"/>
              </a:rPr>
              <a:t> </a:t>
            </a:r>
            <a:r>
              <a:rPr lang="en-ID" sz="1900" b="0" dirty="0" err="1">
                <a:effectLst/>
                <a:latin typeface="+mj-lt"/>
              </a:rPr>
              <a:t>signifikan</a:t>
            </a:r>
            <a:r>
              <a:rPr lang="en-ID" sz="1900" b="0" dirty="0">
                <a:effectLst/>
                <a:latin typeface="+mj-lt"/>
              </a:rPr>
              <a:t>, dan </a:t>
            </a:r>
            <a:r>
              <a:rPr lang="en-ID" sz="1900" b="0" dirty="0" err="1">
                <a:effectLst/>
                <a:latin typeface="+mj-lt"/>
              </a:rPr>
              <a:t>evaluasi</a:t>
            </a:r>
            <a:r>
              <a:rPr lang="en-ID" sz="1900" b="0" dirty="0">
                <a:effectLst/>
                <a:latin typeface="+mj-lt"/>
              </a:rPr>
              <a:t> </a:t>
            </a:r>
            <a:r>
              <a:rPr lang="en-ID" sz="1900" b="0" dirty="0" err="1">
                <a:effectLst/>
                <a:latin typeface="+mj-lt"/>
              </a:rPr>
              <a:t>lebih</a:t>
            </a:r>
            <a:r>
              <a:rPr lang="en-ID" sz="1900" b="0" dirty="0">
                <a:effectLst/>
                <a:latin typeface="+mj-lt"/>
              </a:rPr>
              <a:t> </a:t>
            </a:r>
            <a:r>
              <a:rPr lang="en-ID" sz="1900" b="0" dirty="0" err="1">
                <a:effectLst/>
                <a:latin typeface="+mj-lt"/>
              </a:rPr>
              <a:t>lanjut</a:t>
            </a:r>
            <a:r>
              <a:rPr lang="en-ID" sz="1900" b="0" dirty="0">
                <a:effectLst/>
                <a:latin typeface="+mj-lt"/>
              </a:rPr>
              <a:t> </a:t>
            </a:r>
            <a:r>
              <a:rPr lang="en-ID" sz="1900" b="0" dirty="0" err="1">
                <a:effectLst/>
                <a:latin typeface="+mj-lt"/>
              </a:rPr>
              <a:t>diperlukan</a:t>
            </a:r>
            <a:r>
              <a:rPr lang="en-ID" sz="1900" b="0" dirty="0">
                <a:effectLst/>
                <a:latin typeface="+mj-lt"/>
              </a:rPr>
              <a:t> </a:t>
            </a:r>
            <a:r>
              <a:rPr lang="en-ID" sz="1900" b="0" dirty="0" err="1">
                <a:effectLst/>
                <a:latin typeface="+mj-lt"/>
              </a:rPr>
              <a:t>untuk</a:t>
            </a:r>
            <a:r>
              <a:rPr lang="en-ID" sz="1900" b="0" dirty="0">
                <a:effectLst/>
                <a:latin typeface="+mj-lt"/>
              </a:rPr>
              <a:t> </a:t>
            </a:r>
            <a:r>
              <a:rPr lang="en-ID" sz="1900" b="0" dirty="0" err="1">
                <a:effectLst/>
                <a:latin typeface="+mj-lt"/>
              </a:rPr>
              <a:t>mengurangi</a:t>
            </a:r>
            <a:r>
              <a:rPr lang="en-ID" sz="1900" b="0" dirty="0">
                <a:effectLst/>
                <a:latin typeface="+mj-lt"/>
              </a:rPr>
              <a:t> </a:t>
            </a:r>
            <a:r>
              <a:rPr lang="en-ID" sz="1900" b="0" dirty="0" err="1">
                <a:effectLst/>
                <a:latin typeface="+mj-lt"/>
              </a:rPr>
              <a:t>tingkat</a:t>
            </a:r>
            <a:r>
              <a:rPr lang="en-ID" sz="1900" b="0" dirty="0">
                <a:effectLst/>
                <a:latin typeface="+mj-lt"/>
              </a:rPr>
              <a:t> </a:t>
            </a:r>
            <a:r>
              <a:rPr lang="en-ID" sz="1900" b="0" dirty="0" err="1">
                <a:effectLst/>
                <a:latin typeface="+mj-lt"/>
              </a:rPr>
              <a:t>kerugian</a:t>
            </a:r>
            <a:r>
              <a:rPr lang="en-ID" sz="1900" b="0" dirty="0">
                <a:effectLst/>
                <a:latin typeface="+mj-lt"/>
              </a:rPr>
              <a:t> yang </a:t>
            </a:r>
            <a:r>
              <a:rPr lang="en-ID" sz="1900" b="0" dirty="0" err="1">
                <a:effectLst/>
                <a:latin typeface="+mj-lt"/>
              </a:rPr>
              <a:t>terjadi</a:t>
            </a:r>
            <a:r>
              <a:rPr lang="en-ID" sz="1900" b="0" dirty="0">
                <a:effectLst/>
                <a:latin typeface="+mj-lt"/>
              </a:rPr>
              <a:t>.</a:t>
            </a:r>
          </a:p>
          <a:p>
            <a:pPr algn="just"/>
            <a:endParaRPr lang="en-ID" sz="1900" b="0" dirty="0">
              <a:latin typeface="+mj-lt"/>
            </a:endParaRPr>
          </a:p>
          <a:p>
            <a:pPr algn="just"/>
            <a:r>
              <a:rPr lang="en-ID" sz="1900" b="0" dirty="0">
                <a:effectLst/>
                <a:latin typeface="+mj-lt"/>
              </a:rPr>
              <a:t>Dari data yang </a:t>
            </a:r>
            <a:r>
              <a:rPr lang="en-ID" sz="1900" b="0" dirty="0" err="1">
                <a:effectLst/>
                <a:latin typeface="+mj-lt"/>
              </a:rPr>
              <a:t>disajikan</a:t>
            </a:r>
            <a:r>
              <a:rPr lang="en-ID" sz="1900" b="0" dirty="0">
                <a:effectLst/>
                <a:latin typeface="+mj-lt"/>
              </a:rPr>
              <a:t>, </a:t>
            </a:r>
            <a:r>
              <a:rPr lang="en-ID" sz="1900" b="0" dirty="0" err="1">
                <a:effectLst/>
                <a:latin typeface="+mj-lt"/>
              </a:rPr>
              <a:t>dapat</a:t>
            </a:r>
            <a:r>
              <a:rPr lang="en-ID" sz="1900" b="0" dirty="0">
                <a:effectLst/>
                <a:latin typeface="+mj-lt"/>
              </a:rPr>
              <a:t> </a:t>
            </a:r>
            <a:r>
              <a:rPr lang="en-ID" sz="1900" b="0" dirty="0" err="1">
                <a:effectLst/>
                <a:latin typeface="+mj-lt"/>
              </a:rPr>
              <a:t>diobservasi</a:t>
            </a:r>
            <a:r>
              <a:rPr lang="en-ID" sz="1900" b="0" dirty="0">
                <a:effectLst/>
                <a:latin typeface="+mj-lt"/>
              </a:rPr>
              <a:t> </a:t>
            </a:r>
            <a:r>
              <a:rPr lang="en-ID" sz="1900" b="0" dirty="0" err="1">
                <a:effectLst/>
                <a:latin typeface="+mj-lt"/>
              </a:rPr>
              <a:t>bahwa</a:t>
            </a:r>
            <a:r>
              <a:rPr lang="en-ID" sz="1900" b="0" dirty="0">
                <a:effectLst/>
                <a:latin typeface="+mj-lt"/>
              </a:rPr>
              <a:t> </a:t>
            </a:r>
            <a:r>
              <a:rPr lang="en-ID" sz="1900" b="0" dirty="0" err="1">
                <a:effectLst/>
                <a:latin typeface="+mj-lt"/>
              </a:rPr>
              <a:t>terdapat</a:t>
            </a:r>
            <a:r>
              <a:rPr lang="en-ID" sz="1900" b="0" dirty="0">
                <a:effectLst/>
                <a:latin typeface="+mj-lt"/>
              </a:rPr>
              <a:t> </a:t>
            </a:r>
            <a:r>
              <a:rPr lang="en-ID" sz="1900" b="0" dirty="0" err="1">
                <a:effectLst/>
                <a:latin typeface="+mj-lt"/>
              </a:rPr>
              <a:t>perbedaan</a:t>
            </a:r>
            <a:r>
              <a:rPr lang="en-ID" sz="1900" b="0" dirty="0">
                <a:effectLst/>
                <a:latin typeface="+mj-lt"/>
              </a:rPr>
              <a:t> yang </a:t>
            </a:r>
            <a:r>
              <a:rPr lang="en-ID" sz="1900" b="0" dirty="0" err="1">
                <a:effectLst/>
                <a:latin typeface="+mj-lt"/>
              </a:rPr>
              <a:t>signifikan</a:t>
            </a:r>
            <a:r>
              <a:rPr lang="en-ID" sz="1900" b="0" dirty="0">
                <a:effectLst/>
                <a:latin typeface="+mj-lt"/>
              </a:rPr>
              <a:t> </a:t>
            </a:r>
            <a:r>
              <a:rPr lang="en-ID" sz="1900" b="0" dirty="0" err="1">
                <a:effectLst/>
                <a:latin typeface="+mj-lt"/>
              </a:rPr>
              <a:t>dalam</a:t>
            </a:r>
            <a:r>
              <a:rPr lang="en-ID" sz="1900" b="0" dirty="0">
                <a:effectLst/>
                <a:latin typeface="+mj-lt"/>
              </a:rPr>
              <a:t> </a:t>
            </a:r>
            <a:r>
              <a:rPr lang="en-ID" sz="1900" b="0" dirty="0" err="1">
                <a:effectLst/>
                <a:latin typeface="+mj-lt"/>
              </a:rPr>
              <a:t>persentase</a:t>
            </a:r>
            <a:r>
              <a:rPr lang="en-ID" sz="1900" b="0" dirty="0">
                <a:effectLst/>
                <a:latin typeface="+mj-lt"/>
              </a:rPr>
              <a:t> profit </a:t>
            </a:r>
            <a:r>
              <a:rPr lang="en-ID" sz="1900" b="0" dirty="0" err="1">
                <a:effectLst/>
                <a:latin typeface="+mj-lt"/>
              </a:rPr>
              <a:t>antara</a:t>
            </a:r>
            <a:r>
              <a:rPr lang="en-ID" sz="1900" b="0" dirty="0">
                <a:effectLst/>
                <a:latin typeface="+mj-lt"/>
              </a:rPr>
              <a:t> </a:t>
            </a:r>
            <a:r>
              <a:rPr lang="en-ID" sz="1900" b="0" dirty="0" err="1">
                <a:effectLst/>
                <a:latin typeface="+mj-lt"/>
              </a:rPr>
              <a:t>urutan</a:t>
            </a:r>
            <a:r>
              <a:rPr lang="en-ID" sz="1900" b="0" dirty="0">
                <a:effectLst/>
                <a:latin typeface="+mj-lt"/>
              </a:rPr>
              <a:t> </a:t>
            </a:r>
            <a:r>
              <a:rPr lang="en-ID" sz="1900" b="0" dirty="0" err="1">
                <a:effectLst/>
                <a:latin typeface="+mj-lt"/>
              </a:rPr>
              <a:t>ketiga</a:t>
            </a:r>
            <a:r>
              <a:rPr lang="en-ID" sz="1900" b="0" dirty="0">
                <a:effectLst/>
                <a:latin typeface="+mj-lt"/>
              </a:rPr>
              <a:t> dan </a:t>
            </a:r>
            <a:r>
              <a:rPr lang="en-ID" sz="1900" b="0" dirty="0" err="1">
                <a:effectLst/>
                <a:latin typeface="+mj-lt"/>
              </a:rPr>
              <a:t>kelima</a:t>
            </a:r>
            <a:r>
              <a:rPr lang="en-ID" sz="1900" b="0" dirty="0">
                <a:effectLst/>
                <a:latin typeface="+mj-lt"/>
              </a:rPr>
              <a:t>. </a:t>
            </a:r>
            <a:r>
              <a:rPr lang="en-ID" sz="1900" b="0" dirty="0" err="1">
                <a:effectLst/>
                <a:latin typeface="+mj-lt"/>
              </a:rPr>
              <a:t>Misalnya</a:t>
            </a:r>
            <a:r>
              <a:rPr lang="en-ID" sz="1900" b="0" dirty="0">
                <a:effectLst/>
                <a:latin typeface="+mj-lt"/>
              </a:rPr>
              <a:t>, profit margin </a:t>
            </a:r>
            <a:r>
              <a:rPr lang="en-ID" sz="1900" b="0" dirty="0" err="1">
                <a:effectLst/>
                <a:latin typeface="+mj-lt"/>
              </a:rPr>
              <a:t>untuk</a:t>
            </a:r>
            <a:r>
              <a:rPr lang="en-ID" sz="1900" b="0" dirty="0">
                <a:effectLst/>
                <a:latin typeface="+mj-lt"/>
              </a:rPr>
              <a:t> </a:t>
            </a:r>
            <a:r>
              <a:rPr lang="en-ID" sz="1900" b="0" dirty="0" err="1">
                <a:effectLst/>
                <a:latin typeface="+mj-lt"/>
              </a:rPr>
              <a:t>Kanada</a:t>
            </a:r>
            <a:r>
              <a:rPr lang="en-ID" sz="1900" b="0" dirty="0">
                <a:effectLst/>
                <a:latin typeface="+mj-lt"/>
              </a:rPr>
              <a:t> (</a:t>
            </a:r>
            <a:r>
              <a:rPr lang="en-ID" sz="1900" b="0" dirty="0" err="1">
                <a:effectLst/>
                <a:latin typeface="+mj-lt"/>
              </a:rPr>
              <a:t>urutan</a:t>
            </a:r>
            <a:r>
              <a:rPr lang="en-ID" sz="1900" b="0" dirty="0">
                <a:effectLst/>
                <a:latin typeface="+mj-lt"/>
              </a:rPr>
              <a:t> </a:t>
            </a:r>
            <a:r>
              <a:rPr lang="en-ID" sz="1900" b="0" dirty="0" err="1">
                <a:effectLst/>
                <a:latin typeface="+mj-lt"/>
              </a:rPr>
              <a:t>ketiga</a:t>
            </a:r>
            <a:r>
              <a:rPr lang="en-ID" sz="1900" b="0" dirty="0">
                <a:effectLst/>
                <a:latin typeface="+mj-lt"/>
              </a:rPr>
              <a:t>) </a:t>
            </a:r>
            <a:r>
              <a:rPr lang="en-ID" sz="1900" b="0" dirty="0" err="1">
                <a:effectLst/>
                <a:latin typeface="+mj-lt"/>
              </a:rPr>
              <a:t>berada</a:t>
            </a:r>
            <a:r>
              <a:rPr lang="en-ID" sz="1900" b="0" dirty="0">
                <a:effectLst/>
                <a:latin typeface="+mj-lt"/>
              </a:rPr>
              <a:t> di </a:t>
            </a:r>
            <a:r>
              <a:rPr lang="en-ID" sz="1900" b="0" dirty="0" err="1">
                <a:effectLst/>
                <a:latin typeface="+mj-lt"/>
              </a:rPr>
              <a:t>angka</a:t>
            </a:r>
            <a:r>
              <a:rPr lang="en-ID" sz="1900" b="0" dirty="0">
                <a:effectLst/>
                <a:latin typeface="+mj-lt"/>
              </a:rPr>
              <a:t> 11,66%, </a:t>
            </a:r>
            <a:r>
              <a:rPr lang="en-ID" sz="1900" b="0" dirty="0" err="1">
                <a:effectLst/>
                <a:latin typeface="+mj-lt"/>
              </a:rPr>
              <a:t>sedangkan</a:t>
            </a:r>
            <a:r>
              <a:rPr lang="en-ID" sz="1900" b="0" dirty="0">
                <a:effectLst/>
                <a:latin typeface="+mj-lt"/>
              </a:rPr>
              <a:t> </a:t>
            </a:r>
            <a:r>
              <a:rPr lang="en-ID" sz="1900" b="0" dirty="0" err="1">
                <a:effectLst/>
                <a:latin typeface="+mj-lt"/>
              </a:rPr>
              <a:t>Spanyol</a:t>
            </a:r>
            <a:r>
              <a:rPr lang="en-ID" sz="1900" b="0" dirty="0">
                <a:effectLst/>
                <a:latin typeface="+mj-lt"/>
              </a:rPr>
              <a:t> (</a:t>
            </a:r>
            <a:r>
              <a:rPr lang="en-ID" sz="1900" b="0" dirty="0" err="1">
                <a:effectLst/>
                <a:latin typeface="+mj-lt"/>
              </a:rPr>
              <a:t>urutan</a:t>
            </a:r>
            <a:r>
              <a:rPr lang="en-ID" sz="1900" b="0" dirty="0">
                <a:effectLst/>
                <a:latin typeface="+mj-lt"/>
              </a:rPr>
              <a:t> </a:t>
            </a:r>
            <a:r>
              <a:rPr lang="en-ID" sz="1900" b="0" dirty="0" err="1">
                <a:effectLst/>
                <a:latin typeface="+mj-lt"/>
              </a:rPr>
              <a:t>kelima</a:t>
            </a:r>
            <a:r>
              <a:rPr lang="en-ID" sz="1900" b="0" dirty="0">
                <a:effectLst/>
                <a:latin typeface="+mj-lt"/>
              </a:rPr>
              <a:t>) </a:t>
            </a:r>
            <a:r>
              <a:rPr lang="en-ID" sz="1900" b="0" dirty="0" err="1">
                <a:effectLst/>
                <a:latin typeface="+mj-lt"/>
              </a:rPr>
              <a:t>hanya</a:t>
            </a:r>
            <a:r>
              <a:rPr lang="en-ID" sz="1900" b="0" dirty="0">
                <a:effectLst/>
                <a:latin typeface="+mj-lt"/>
              </a:rPr>
              <a:t> </a:t>
            </a:r>
            <a:r>
              <a:rPr lang="en-ID" sz="1900" b="0" dirty="0" err="1">
                <a:effectLst/>
                <a:latin typeface="+mj-lt"/>
              </a:rPr>
              <a:t>mencapai</a:t>
            </a:r>
            <a:r>
              <a:rPr lang="en-ID" sz="1900" b="0" dirty="0">
                <a:effectLst/>
                <a:latin typeface="+mj-lt"/>
              </a:rPr>
              <a:t> 6,49%. Jarak </a:t>
            </a:r>
            <a:r>
              <a:rPr lang="en-ID" sz="1900" b="0" dirty="0" err="1">
                <a:effectLst/>
                <a:latin typeface="+mj-lt"/>
              </a:rPr>
              <a:t>persentase</a:t>
            </a:r>
            <a:r>
              <a:rPr lang="en-ID" sz="1900" b="0" dirty="0">
                <a:effectLst/>
                <a:latin typeface="+mj-lt"/>
              </a:rPr>
              <a:t> </a:t>
            </a:r>
            <a:r>
              <a:rPr lang="en-ID" sz="1900" b="0" dirty="0" err="1">
                <a:effectLst/>
                <a:latin typeface="+mj-lt"/>
              </a:rPr>
              <a:t>sebesar</a:t>
            </a:r>
            <a:r>
              <a:rPr lang="en-ID" sz="1900" b="0" dirty="0">
                <a:effectLst/>
                <a:latin typeface="+mj-lt"/>
              </a:rPr>
              <a:t> 5,17% </a:t>
            </a:r>
            <a:r>
              <a:rPr lang="en-ID" sz="1900" b="0" dirty="0" err="1">
                <a:effectLst/>
                <a:latin typeface="+mj-lt"/>
              </a:rPr>
              <a:t>ini</a:t>
            </a:r>
            <a:r>
              <a:rPr lang="en-ID" sz="1900" b="0" dirty="0">
                <a:effectLst/>
                <a:latin typeface="+mj-lt"/>
              </a:rPr>
              <a:t> </a:t>
            </a:r>
            <a:r>
              <a:rPr lang="en-ID" sz="1900" b="0" dirty="0" err="1">
                <a:effectLst/>
                <a:latin typeface="+mj-lt"/>
              </a:rPr>
              <a:t>mencerminkan</a:t>
            </a:r>
            <a:r>
              <a:rPr lang="en-ID" sz="1900" b="0" dirty="0">
                <a:effectLst/>
                <a:latin typeface="+mj-lt"/>
              </a:rPr>
              <a:t> </a:t>
            </a:r>
            <a:r>
              <a:rPr lang="en-ID" sz="1900" b="0" dirty="0" err="1">
                <a:effectLst/>
                <a:latin typeface="+mj-lt"/>
              </a:rPr>
              <a:t>perbedaan</a:t>
            </a:r>
            <a:r>
              <a:rPr lang="en-ID" sz="1900" b="0" dirty="0">
                <a:effectLst/>
                <a:latin typeface="+mj-lt"/>
              </a:rPr>
              <a:t> yang </a:t>
            </a:r>
            <a:r>
              <a:rPr lang="en-ID" sz="1900" b="0" dirty="0" err="1">
                <a:effectLst/>
                <a:latin typeface="+mj-lt"/>
              </a:rPr>
              <a:t>cukup</a:t>
            </a:r>
            <a:r>
              <a:rPr lang="en-ID" sz="1900" b="0" dirty="0">
                <a:effectLst/>
                <a:latin typeface="+mj-lt"/>
              </a:rPr>
              <a:t> </a:t>
            </a:r>
            <a:r>
              <a:rPr lang="en-ID" sz="1900" b="0" dirty="0" err="1">
                <a:effectLst/>
                <a:latin typeface="+mj-lt"/>
              </a:rPr>
              <a:t>besar</a:t>
            </a:r>
            <a:r>
              <a:rPr lang="en-ID" sz="1900" b="0" dirty="0">
                <a:effectLst/>
                <a:latin typeface="+mj-lt"/>
              </a:rPr>
              <a:t> </a:t>
            </a:r>
            <a:r>
              <a:rPr lang="en-ID" sz="1900" b="0" dirty="0" err="1">
                <a:effectLst/>
                <a:latin typeface="+mj-lt"/>
              </a:rPr>
              <a:t>dalam</a:t>
            </a:r>
            <a:r>
              <a:rPr lang="en-ID" sz="1900" b="0" dirty="0">
                <a:effectLst/>
                <a:latin typeface="+mj-lt"/>
              </a:rPr>
              <a:t> </a:t>
            </a:r>
            <a:r>
              <a:rPr lang="en-ID" sz="1900" b="0" dirty="0" err="1">
                <a:effectLst/>
                <a:latin typeface="+mj-lt"/>
              </a:rPr>
              <a:t>kinerja</a:t>
            </a:r>
            <a:r>
              <a:rPr lang="en-ID" sz="1900" b="0" dirty="0">
                <a:effectLst/>
                <a:latin typeface="+mj-lt"/>
              </a:rPr>
              <a:t> profit di </a:t>
            </a:r>
            <a:r>
              <a:rPr lang="en-ID" sz="1900" b="0" dirty="0" err="1">
                <a:effectLst/>
                <a:latin typeface="+mj-lt"/>
              </a:rPr>
              <a:t>antara</a:t>
            </a:r>
            <a:r>
              <a:rPr lang="en-ID" sz="1900" b="0" dirty="0">
                <a:effectLst/>
                <a:latin typeface="+mj-lt"/>
              </a:rPr>
              <a:t> negara-negara </a:t>
            </a:r>
            <a:r>
              <a:rPr lang="en-ID" sz="1900" b="0" dirty="0" err="1">
                <a:effectLst/>
                <a:latin typeface="+mj-lt"/>
              </a:rPr>
              <a:t>tersebut</a:t>
            </a:r>
            <a:r>
              <a:rPr lang="en-ID" sz="1900" b="0" dirty="0">
                <a:effectLst/>
                <a:latin typeface="+mj-lt"/>
              </a:rPr>
              <a:t>, yang </a:t>
            </a:r>
            <a:r>
              <a:rPr lang="en-ID" sz="1900" b="0" dirty="0" err="1">
                <a:effectLst/>
                <a:latin typeface="+mj-lt"/>
              </a:rPr>
              <a:t>dapat</a:t>
            </a:r>
            <a:r>
              <a:rPr lang="en-ID" sz="1900" b="0" dirty="0">
                <a:effectLst/>
                <a:latin typeface="+mj-lt"/>
              </a:rPr>
              <a:t> </a:t>
            </a:r>
            <a:r>
              <a:rPr lang="en-ID" sz="1900" b="0" dirty="0" err="1">
                <a:effectLst/>
                <a:latin typeface="+mj-lt"/>
              </a:rPr>
              <a:t>menjadi</a:t>
            </a:r>
            <a:r>
              <a:rPr lang="en-ID" sz="1900" b="0" dirty="0">
                <a:effectLst/>
                <a:latin typeface="+mj-lt"/>
              </a:rPr>
              <a:t> </a:t>
            </a:r>
            <a:r>
              <a:rPr lang="en-ID" sz="1900" b="0" dirty="0" err="1">
                <a:effectLst/>
                <a:latin typeface="+mj-lt"/>
              </a:rPr>
              <a:t>indikator</a:t>
            </a:r>
            <a:r>
              <a:rPr lang="en-ID" sz="1900" b="0" dirty="0">
                <a:effectLst/>
                <a:latin typeface="+mj-lt"/>
              </a:rPr>
              <a:t> </a:t>
            </a:r>
            <a:r>
              <a:rPr lang="en-ID" sz="1900" b="0" dirty="0" err="1">
                <a:effectLst/>
                <a:latin typeface="+mj-lt"/>
              </a:rPr>
              <a:t>adanya</a:t>
            </a:r>
            <a:r>
              <a:rPr lang="en-ID" sz="1900" b="0" dirty="0">
                <a:effectLst/>
                <a:latin typeface="+mj-lt"/>
              </a:rPr>
              <a:t> </a:t>
            </a:r>
            <a:r>
              <a:rPr lang="en-ID" sz="1900" b="0" dirty="0" err="1">
                <a:effectLst/>
                <a:latin typeface="+mj-lt"/>
              </a:rPr>
              <a:t>faktor-faktor</a:t>
            </a:r>
            <a:r>
              <a:rPr lang="en-ID" sz="1900" b="0" dirty="0">
                <a:effectLst/>
                <a:latin typeface="+mj-lt"/>
              </a:rPr>
              <a:t> </a:t>
            </a:r>
            <a:r>
              <a:rPr lang="en-ID" sz="1900" b="0" dirty="0" err="1">
                <a:effectLst/>
                <a:latin typeface="+mj-lt"/>
              </a:rPr>
              <a:t>khusus</a:t>
            </a:r>
            <a:r>
              <a:rPr lang="en-ID" sz="1900" b="0" dirty="0">
                <a:effectLst/>
                <a:latin typeface="+mj-lt"/>
              </a:rPr>
              <a:t> yang </a:t>
            </a:r>
            <a:r>
              <a:rPr lang="en-ID" sz="1900" b="0" dirty="0" err="1">
                <a:effectLst/>
                <a:latin typeface="+mj-lt"/>
              </a:rPr>
              <a:t>mempengaruhi</a:t>
            </a:r>
            <a:r>
              <a:rPr lang="en-ID" sz="1900" b="0" dirty="0">
                <a:effectLst/>
                <a:latin typeface="+mj-lt"/>
              </a:rPr>
              <a:t> </a:t>
            </a:r>
            <a:r>
              <a:rPr lang="en-ID" sz="1900" b="0" dirty="0" err="1">
                <a:effectLst/>
                <a:latin typeface="+mj-lt"/>
              </a:rPr>
              <a:t>profitabilitas</a:t>
            </a:r>
            <a:r>
              <a:rPr lang="en-ID" sz="1900" b="0" dirty="0">
                <a:effectLst/>
                <a:latin typeface="+mj-lt"/>
              </a:rPr>
              <a:t> di masing-masing negara. </a:t>
            </a:r>
            <a:r>
              <a:rPr lang="en-ID" sz="1900" b="0" dirty="0" err="1">
                <a:effectLst/>
                <a:latin typeface="+mj-lt"/>
              </a:rPr>
              <a:t>Dalam</a:t>
            </a:r>
            <a:r>
              <a:rPr lang="en-ID" sz="1900" b="0" dirty="0">
                <a:effectLst/>
                <a:latin typeface="+mj-lt"/>
              </a:rPr>
              <a:t> </a:t>
            </a:r>
            <a:r>
              <a:rPr lang="en-ID" sz="1900" b="0" dirty="0" err="1">
                <a:effectLst/>
                <a:latin typeface="+mj-lt"/>
              </a:rPr>
              <a:t>analisis</a:t>
            </a:r>
            <a:r>
              <a:rPr lang="en-ID" sz="1900" b="0" dirty="0">
                <a:effectLst/>
                <a:latin typeface="+mj-lt"/>
              </a:rPr>
              <a:t> kali </a:t>
            </a:r>
            <a:r>
              <a:rPr lang="en-ID" sz="1900" b="0" dirty="0" err="1">
                <a:effectLst/>
                <a:latin typeface="+mj-lt"/>
              </a:rPr>
              <a:t>ini</a:t>
            </a:r>
            <a:r>
              <a:rPr lang="en-ID" sz="1900" b="0" dirty="0">
                <a:effectLst/>
                <a:latin typeface="+mj-lt"/>
              </a:rPr>
              <a:t>, </a:t>
            </a:r>
            <a:r>
              <a:rPr lang="en-ID" sz="1900" b="0" dirty="0" err="1">
                <a:effectLst/>
                <a:latin typeface="+mj-lt"/>
              </a:rPr>
              <a:t>fokus</a:t>
            </a:r>
            <a:r>
              <a:rPr lang="en-ID" sz="1900" b="0" dirty="0">
                <a:effectLst/>
                <a:latin typeface="+mj-lt"/>
              </a:rPr>
              <a:t> </a:t>
            </a:r>
            <a:r>
              <a:rPr lang="en-ID" sz="1900" b="0" dirty="0" err="1">
                <a:effectLst/>
                <a:latin typeface="+mj-lt"/>
              </a:rPr>
              <a:t>utama</a:t>
            </a:r>
            <a:r>
              <a:rPr lang="en-ID" sz="1900" b="0" dirty="0">
                <a:effectLst/>
                <a:latin typeface="+mj-lt"/>
              </a:rPr>
              <a:t> </a:t>
            </a:r>
            <a:r>
              <a:rPr lang="en-ID" sz="1900" b="0" dirty="0" err="1">
                <a:effectLst/>
                <a:latin typeface="+mj-lt"/>
              </a:rPr>
              <a:t>akan</a:t>
            </a:r>
            <a:r>
              <a:rPr lang="en-ID" sz="1900" b="0" dirty="0">
                <a:effectLst/>
                <a:latin typeface="+mj-lt"/>
              </a:rPr>
              <a:t> </a:t>
            </a:r>
            <a:r>
              <a:rPr lang="en-ID" sz="1900" b="0" dirty="0" err="1">
                <a:effectLst/>
                <a:latin typeface="+mj-lt"/>
              </a:rPr>
              <a:t>diarahkan</a:t>
            </a:r>
            <a:r>
              <a:rPr lang="en-ID" sz="1900" b="0" dirty="0">
                <a:effectLst/>
                <a:latin typeface="+mj-lt"/>
              </a:rPr>
              <a:t> pada negara-negara yang </a:t>
            </a:r>
            <a:r>
              <a:rPr lang="en-ID" sz="1900" b="0" dirty="0" err="1">
                <a:effectLst/>
                <a:latin typeface="+mj-lt"/>
              </a:rPr>
              <a:t>mengalami</a:t>
            </a:r>
            <a:r>
              <a:rPr lang="en-ID" sz="1900" b="0" dirty="0">
                <a:effectLst/>
                <a:latin typeface="+mj-lt"/>
              </a:rPr>
              <a:t> net loss </a:t>
            </a:r>
            <a:r>
              <a:rPr lang="en-ID" sz="1900" b="0" dirty="0" err="1">
                <a:effectLst/>
                <a:latin typeface="+mj-lt"/>
              </a:rPr>
              <a:t>atau</a:t>
            </a:r>
            <a:r>
              <a:rPr lang="en-ID" sz="1900" b="0" dirty="0">
                <a:effectLst/>
                <a:latin typeface="+mj-lt"/>
              </a:rPr>
              <a:t> </a:t>
            </a:r>
            <a:r>
              <a:rPr lang="en-ID" sz="1900" b="0" dirty="0" err="1">
                <a:effectLst/>
                <a:latin typeface="+mj-lt"/>
              </a:rPr>
              <a:t>kerugian</a:t>
            </a:r>
            <a:r>
              <a:rPr lang="en-ID" sz="1900" b="0" dirty="0">
                <a:effectLst/>
                <a:latin typeface="+mj-lt"/>
              </a:rPr>
              <a:t>. </a:t>
            </a:r>
            <a:r>
              <a:rPr lang="en-ID" sz="1900" b="0" dirty="0" err="1">
                <a:effectLst/>
                <a:latin typeface="+mj-lt"/>
              </a:rPr>
              <a:t>Tujuannya</a:t>
            </a:r>
            <a:r>
              <a:rPr lang="en-ID" sz="1900" b="0" dirty="0">
                <a:effectLst/>
                <a:latin typeface="+mj-lt"/>
              </a:rPr>
              <a:t> </a:t>
            </a:r>
            <a:r>
              <a:rPr lang="en-ID" sz="1900" b="0" dirty="0" err="1">
                <a:effectLst/>
                <a:latin typeface="+mj-lt"/>
              </a:rPr>
              <a:t>adalah</a:t>
            </a:r>
            <a:r>
              <a:rPr lang="en-ID" sz="1900" b="0" dirty="0">
                <a:effectLst/>
                <a:latin typeface="+mj-lt"/>
              </a:rPr>
              <a:t> </a:t>
            </a:r>
            <a:r>
              <a:rPr lang="en-ID" sz="1900" b="0" dirty="0" err="1">
                <a:effectLst/>
                <a:latin typeface="+mj-lt"/>
              </a:rPr>
              <a:t>untuk</a:t>
            </a:r>
            <a:r>
              <a:rPr lang="en-ID" sz="1900" b="0" dirty="0">
                <a:effectLst/>
                <a:latin typeface="+mj-lt"/>
              </a:rPr>
              <a:t> </a:t>
            </a:r>
            <a:r>
              <a:rPr lang="en-ID" sz="1900" b="0" dirty="0" err="1">
                <a:effectLst/>
                <a:latin typeface="+mj-lt"/>
              </a:rPr>
              <a:t>mengidentifikasi</a:t>
            </a:r>
            <a:r>
              <a:rPr lang="en-ID" sz="1900" b="0" dirty="0">
                <a:effectLst/>
                <a:latin typeface="+mj-lt"/>
              </a:rPr>
              <a:t> </a:t>
            </a:r>
            <a:r>
              <a:rPr lang="en-ID" sz="1900" b="0" dirty="0" err="1">
                <a:effectLst/>
                <a:latin typeface="+mj-lt"/>
              </a:rPr>
              <a:t>faktor-faktor</a:t>
            </a:r>
            <a:r>
              <a:rPr lang="en-ID" sz="1900" b="0" dirty="0">
                <a:effectLst/>
                <a:latin typeface="+mj-lt"/>
              </a:rPr>
              <a:t> yang </a:t>
            </a:r>
            <a:r>
              <a:rPr lang="en-ID" sz="1900" b="0" dirty="0" err="1">
                <a:effectLst/>
                <a:latin typeface="+mj-lt"/>
              </a:rPr>
              <a:t>berkontribusi</a:t>
            </a:r>
            <a:r>
              <a:rPr lang="en-ID" sz="1900" b="0" dirty="0">
                <a:effectLst/>
                <a:latin typeface="+mj-lt"/>
              </a:rPr>
              <a:t> </a:t>
            </a:r>
            <a:r>
              <a:rPr lang="en-ID" sz="1900" b="0" dirty="0" err="1">
                <a:effectLst/>
                <a:latin typeface="+mj-lt"/>
              </a:rPr>
              <a:t>terhadap</a:t>
            </a:r>
            <a:r>
              <a:rPr lang="en-ID" sz="1900" b="0" dirty="0">
                <a:effectLst/>
                <a:latin typeface="+mj-lt"/>
              </a:rPr>
              <a:t> </a:t>
            </a:r>
            <a:r>
              <a:rPr lang="en-ID" sz="1900" b="0" dirty="0" err="1">
                <a:effectLst/>
                <a:latin typeface="+mj-lt"/>
              </a:rPr>
              <a:t>kerugian</a:t>
            </a:r>
            <a:r>
              <a:rPr lang="en-ID" sz="1900" b="0" dirty="0">
                <a:effectLst/>
                <a:latin typeface="+mj-lt"/>
              </a:rPr>
              <a:t> </a:t>
            </a:r>
            <a:r>
              <a:rPr lang="en-ID" sz="1900" b="0" dirty="0" err="1">
                <a:effectLst/>
                <a:latin typeface="+mj-lt"/>
              </a:rPr>
              <a:t>ini</a:t>
            </a:r>
            <a:r>
              <a:rPr lang="en-ID" sz="1900" b="0" dirty="0">
                <a:effectLst/>
                <a:latin typeface="+mj-lt"/>
              </a:rPr>
              <a:t>, </a:t>
            </a:r>
            <a:r>
              <a:rPr lang="en-ID" sz="1900" b="0" dirty="0" err="1">
                <a:effectLst/>
                <a:latin typeface="+mj-lt"/>
              </a:rPr>
              <a:t>sehingga</a:t>
            </a:r>
            <a:r>
              <a:rPr lang="en-ID" sz="1900" b="0" dirty="0">
                <a:effectLst/>
                <a:latin typeface="+mj-lt"/>
              </a:rPr>
              <a:t> </a:t>
            </a:r>
            <a:r>
              <a:rPr lang="en-ID" sz="1900" b="0" dirty="0" err="1">
                <a:effectLst/>
                <a:latin typeface="+mj-lt"/>
              </a:rPr>
              <a:t>dapat</a:t>
            </a:r>
            <a:r>
              <a:rPr lang="en-ID" sz="1900" b="0" dirty="0">
                <a:effectLst/>
                <a:latin typeface="+mj-lt"/>
              </a:rPr>
              <a:t> </a:t>
            </a:r>
            <a:r>
              <a:rPr lang="en-ID" sz="1900" b="0" dirty="0" err="1">
                <a:effectLst/>
                <a:latin typeface="+mj-lt"/>
              </a:rPr>
              <a:t>diambil</a:t>
            </a:r>
            <a:r>
              <a:rPr lang="en-ID" sz="1900" b="0" dirty="0">
                <a:effectLst/>
                <a:latin typeface="+mj-lt"/>
              </a:rPr>
              <a:t> </a:t>
            </a:r>
            <a:r>
              <a:rPr lang="en-ID" sz="1900" b="0" dirty="0" err="1">
                <a:effectLst/>
                <a:latin typeface="+mj-lt"/>
              </a:rPr>
              <a:t>langkah-langkah</a:t>
            </a:r>
            <a:r>
              <a:rPr lang="en-ID" sz="1900" b="0" dirty="0">
                <a:effectLst/>
                <a:latin typeface="+mj-lt"/>
              </a:rPr>
              <a:t> </a:t>
            </a:r>
            <a:r>
              <a:rPr lang="en-ID" sz="1900" b="0" dirty="0" err="1">
                <a:effectLst/>
                <a:latin typeface="+mj-lt"/>
              </a:rPr>
              <a:t>strategis</a:t>
            </a:r>
            <a:r>
              <a:rPr lang="en-ID" sz="1900" b="0" dirty="0">
                <a:effectLst/>
                <a:latin typeface="+mj-lt"/>
              </a:rPr>
              <a:t> </a:t>
            </a:r>
            <a:r>
              <a:rPr lang="en-ID" sz="1900" b="0" dirty="0" err="1">
                <a:effectLst/>
                <a:latin typeface="+mj-lt"/>
              </a:rPr>
              <a:t>untuk</a:t>
            </a:r>
            <a:r>
              <a:rPr lang="en-ID" sz="1900" b="0" dirty="0">
                <a:effectLst/>
                <a:latin typeface="+mj-lt"/>
              </a:rPr>
              <a:t> </a:t>
            </a:r>
            <a:r>
              <a:rPr lang="en-ID" sz="1900" b="0" dirty="0" err="1">
                <a:effectLst/>
                <a:latin typeface="+mj-lt"/>
              </a:rPr>
              <a:t>meminimalisir</a:t>
            </a:r>
            <a:r>
              <a:rPr lang="en-ID" sz="1900" b="0" dirty="0">
                <a:effectLst/>
                <a:latin typeface="+mj-lt"/>
              </a:rPr>
              <a:t> </a:t>
            </a:r>
            <a:r>
              <a:rPr lang="en-ID" sz="1900" b="0" dirty="0" err="1">
                <a:effectLst/>
                <a:latin typeface="+mj-lt"/>
              </a:rPr>
              <a:t>kerugian</a:t>
            </a:r>
            <a:r>
              <a:rPr lang="en-ID" sz="1900" b="0" dirty="0">
                <a:effectLst/>
                <a:latin typeface="+mj-lt"/>
              </a:rPr>
              <a:t> dan </a:t>
            </a:r>
            <a:r>
              <a:rPr lang="en-ID" sz="1900" b="0" dirty="0" err="1">
                <a:effectLst/>
                <a:latin typeface="+mj-lt"/>
              </a:rPr>
              <a:t>memperbaiki</a:t>
            </a:r>
            <a:r>
              <a:rPr lang="en-ID" sz="1900" b="0" dirty="0">
                <a:effectLst/>
                <a:latin typeface="+mj-lt"/>
              </a:rPr>
              <a:t> </a:t>
            </a:r>
            <a:r>
              <a:rPr lang="en-ID" sz="1900" b="0" dirty="0" err="1">
                <a:effectLst/>
                <a:latin typeface="+mj-lt"/>
              </a:rPr>
              <a:t>profitabilitas</a:t>
            </a:r>
            <a:r>
              <a:rPr lang="en-ID" sz="1900" b="0" dirty="0">
                <a:effectLst/>
                <a:latin typeface="+mj-lt"/>
              </a:rPr>
              <a:t> di negara-negara </a:t>
            </a:r>
            <a:r>
              <a:rPr lang="en-ID" sz="1900" b="0" dirty="0" err="1">
                <a:effectLst/>
                <a:latin typeface="+mj-lt"/>
              </a:rPr>
              <a:t>tersebut</a:t>
            </a:r>
            <a:r>
              <a:rPr lang="en-ID" sz="1900" b="0" dirty="0">
                <a:effectLst/>
                <a:latin typeface="+mj-lt"/>
              </a:rPr>
              <a:t>. </a:t>
            </a:r>
            <a:r>
              <a:rPr lang="en-ID" sz="1900" b="0" dirty="0" err="1">
                <a:effectLst/>
                <a:latin typeface="+mj-lt"/>
              </a:rPr>
              <a:t>Dengan</a:t>
            </a:r>
            <a:r>
              <a:rPr lang="en-ID" sz="1900" b="0" dirty="0">
                <a:effectLst/>
                <a:latin typeface="+mj-lt"/>
              </a:rPr>
              <a:t> </a:t>
            </a:r>
            <a:r>
              <a:rPr lang="en-ID" sz="1900" b="0" dirty="0" err="1">
                <a:effectLst/>
                <a:latin typeface="+mj-lt"/>
              </a:rPr>
              <a:t>memahami</a:t>
            </a:r>
            <a:r>
              <a:rPr lang="en-ID" sz="1900" b="0" dirty="0">
                <a:effectLst/>
                <a:latin typeface="+mj-lt"/>
              </a:rPr>
              <a:t> </a:t>
            </a:r>
            <a:r>
              <a:rPr lang="en-ID" sz="1900" b="0" dirty="0" err="1">
                <a:effectLst/>
                <a:latin typeface="+mj-lt"/>
              </a:rPr>
              <a:t>penyebab</a:t>
            </a:r>
            <a:r>
              <a:rPr lang="en-ID" sz="1900" b="0" dirty="0">
                <a:effectLst/>
                <a:latin typeface="+mj-lt"/>
              </a:rPr>
              <a:t> </a:t>
            </a:r>
            <a:r>
              <a:rPr lang="en-ID" sz="1900" b="0" dirty="0" err="1">
                <a:effectLst/>
                <a:latin typeface="+mj-lt"/>
              </a:rPr>
              <a:t>utama</a:t>
            </a:r>
            <a:r>
              <a:rPr lang="en-ID" sz="1900" b="0" dirty="0">
                <a:effectLst/>
                <a:latin typeface="+mj-lt"/>
              </a:rPr>
              <a:t> </a:t>
            </a:r>
            <a:r>
              <a:rPr lang="en-ID" sz="1900" b="0" dirty="0" err="1">
                <a:effectLst/>
                <a:latin typeface="+mj-lt"/>
              </a:rPr>
              <a:t>kerugian</a:t>
            </a:r>
            <a:r>
              <a:rPr lang="en-ID" sz="1900" b="0" dirty="0">
                <a:effectLst/>
                <a:latin typeface="+mj-lt"/>
              </a:rPr>
              <a:t>, </a:t>
            </a:r>
            <a:r>
              <a:rPr lang="en-ID" sz="1900" b="0" dirty="0" err="1">
                <a:effectLst/>
                <a:latin typeface="+mj-lt"/>
              </a:rPr>
              <a:t>perusahaan</a:t>
            </a:r>
            <a:r>
              <a:rPr lang="en-ID" sz="1900" b="0" dirty="0">
                <a:effectLst/>
                <a:latin typeface="+mj-lt"/>
              </a:rPr>
              <a:t> </a:t>
            </a:r>
            <a:r>
              <a:rPr lang="en-ID" sz="1900" b="0" dirty="0" err="1">
                <a:effectLst/>
                <a:latin typeface="+mj-lt"/>
              </a:rPr>
              <a:t>dapat</a:t>
            </a:r>
            <a:r>
              <a:rPr lang="en-ID" sz="1900" b="0" dirty="0">
                <a:effectLst/>
                <a:latin typeface="+mj-lt"/>
              </a:rPr>
              <a:t> </a:t>
            </a:r>
            <a:r>
              <a:rPr lang="en-ID" sz="1900" b="0" dirty="0" err="1">
                <a:effectLst/>
                <a:latin typeface="+mj-lt"/>
              </a:rPr>
              <a:t>merancang</a:t>
            </a:r>
            <a:r>
              <a:rPr lang="en-ID" sz="1900" b="0" dirty="0">
                <a:effectLst/>
                <a:latin typeface="+mj-lt"/>
              </a:rPr>
              <a:t> </a:t>
            </a:r>
            <a:r>
              <a:rPr lang="en-ID" sz="1900" b="0" dirty="0" err="1">
                <a:effectLst/>
                <a:latin typeface="+mj-lt"/>
              </a:rPr>
              <a:t>solusi</a:t>
            </a:r>
            <a:r>
              <a:rPr lang="en-ID" sz="1900" b="0" dirty="0">
                <a:effectLst/>
                <a:latin typeface="+mj-lt"/>
              </a:rPr>
              <a:t> yang </a:t>
            </a:r>
            <a:r>
              <a:rPr lang="en-ID" sz="1900" b="0" dirty="0" err="1">
                <a:effectLst/>
                <a:latin typeface="+mj-lt"/>
              </a:rPr>
              <a:t>lebih</a:t>
            </a:r>
            <a:r>
              <a:rPr lang="en-ID" sz="1900" b="0" dirty="0">
                <a:effectLst/>
                <a:latin typeface="+mj-lt"/>
              </a:rPr>
              <a:t> </a:t>
            </a:r>
            <a:r>
              <a:rPr lang="en-ID" sz="1900" b="0" dirty="0" err="1">
                <a:effectLst/>
                <a:latin typeface="+mj-lt"/>
              </a:rPr>
              <a:t>efektif</a:t>
            </a:r>
            <a:r>
              <a:rPr lang="en-ID" sz="1900" b="0" dirty="0">
                <a:effectLst/>
                <a:latin typeface="+mj-lt"/>
              </a:rPr>
              <a:t> </a:t>
            </a:r>
            <a:r>
              <a:rPr lang="en-ID" sz="1900" b="0" dirty="0" err="1">
                <a:effectLst/>
                <a:latin typeface="+mj-lt"/>
              </a:rPr>
              <a:t>untuk</a:t>
            </a:r>
            <a:r>
              <a:rPr lang="en-ID" sz="1900" b="0" dirty="0">
                <a:effectLst/>
                <a:latin typeface="+mj-lt"/>
              </a:rPr>
              <a:t> </a:t>
            </a:r>
            <a:r>
              <a:rPr lang="en-ID" sz="1900" b="0" dirty="0" err="1">
                <a:effectLst/>
                <a:latin typeface="+mj-lt"/>
              </a:rPr>
              <a:t>meningkatkan</a:t>
            </a:r>
            <a:r>
              <a:rPr lang="en-ID" sz="1900" b="0" dirty="0">
                <a:effectLst/>
                <a:latin typeface="+mj-lt"/>
              </a:rPr>
              <a:t> </a:t>
            </a:r>
            <a:r>
              <a:rPr lang="en-ID" sz="1900" b="0" dirty="0" err="1">
                <a:effectLst/>
                <a:latin typeface="+mj-lt"/>
              </a:rPr>
              <a:t>kinerja</a:t>
            </a:r>
            <a:r>
              <a:rPr lang="en-ID" sz="1900" b="0" dirty="0">
                <a:effectLst/>
                <a:latin typeface="+mj-lt"/>
              </a:rPr>
              <a:t> </a:t>
            </a:r>
            <a:r>
              <a:rPr lang="en-ID" sz="1900" b="0" dirty="0" err="1">
                <a:effectLst/>
                <a:latin typeface="+mj-lt"/>
              </a:rPr>
              <a:t>keuangan</a:t>
            </a:r>
            <a:r>
              <a:rPr lang="en-ID" sz="1900" b="0" dirty="0">
                <a:effectLst/>
                <a:latin typeface="+mj-lt"/>
              </a:rPr>
              <a:t> </a:t>
            </a:r>
            <a:r>
              <a:rPr lang="en-ID" sz="1900" b="0" dirty="0" err="1">
                <a:effectLst/>
                <a:latin typeface="+mj-lt"/>
              </a:rPr>
              <a:t>secara</a:t>
            </a:r>
            <a:r>
              <a:rPr lang="en-ID" sz="1900" b="0" dirty="0">
                <a:effectLst/>
                <a:latin typeface="+mj-lt"/>
              </a:rPr>
              <a:t> </a:t>
            </a:r>
            <a:r>
              <a:rPr lang="en-ID" sz="1900" b="0" dirty="0" err="1">
                <a:effectLst/>
                <a:latin typeface="+mj-lt"/>
              </a:rPr>
              <a:t>keseluruhan</a:t>
            </a:r>
            <a:r>
              <a:rPr lang="en-ID" sz="1900" b="0" dirty="0">
                <a:effectLst/>
                <a:latin typeface="+mj-lt"/>
              </a:rPr>
              <a:t>.</a:t>
            </a:r>
          </a:p>
          <a:p>
            <a:pPr algn="just"/>
            <a:endParaRPr lang="en-ID" sz="1600" b="0" dirty="0">
              <a:solidFill>
                <a:srgbClr val="ABB2BF"/>
              </a:solidFill>
              <a:effectLst/>
              <a:latin typeface="Consolas" panose="020B0609020204030204" pitchFamily="49" charset="0"/>
            </a:endParaRPr>
          </a:p>
        </p:txBody>
      </p:sp>
    </p:spTree>
    <p:extLst>
      <p:ext uri="{BB962C8B-B14F-4D97-AF65-F5344CB8AC3E}">
        <p14:creationId xmlns:p14="http://schemas.microsoft.com/office/powerpoint/2010/main" val="250433680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B. </a:t>
            </a:r>
            <a:r>
              <a:rPr lang="en-AU" dirty="0" err="1"/>
              <a:t>Identifikasi</a:t>
            </a:r>
            <a:r>
              <a:rPr lang="en-AU" dirty="0"/>
              <a:t> Negara yang </a:t>
            </a:r>
            <a:r>
              <a:rPr lang="en-AU" dirty="0" err="1"/>
              <a:t>Mengalami</a:t>
            </a:r>
            <a:r>
              <a:rPr lang="en-AU" dirty="0"/>
              <a:t> </a:t>
            </a:r>
            <a:r>
              <a:rPr lang="en-AU" dirty="0" err="1"/>
              <a:t>Kerugian</a:t>
            </a:r>
            <a:endParaRPr lang="en-US" dirty="0"/>
          </a:p>
        </p:txBody>
      </p:sp>
      <p:sp>
        <p:nvSpPr>
          <p:cNvPr id="5" name="TextBox 4"/>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6" name="Rectangle 5"/>
          <p:cNvSpPr/>
          <p:nvPr/>
        </p:nvSpPr>
        <p:spPr>
          <a:xfrm>
            <a:off x="4254500"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pic>
        <p:nvPicPr>
          <p:cNvPr id="10" name="Picture 9">
            <a:extLst>
              <a:ext uri="{FF2B5EF4-FFF2-40B4-BE49-F238E27FC236}">
                <a16:creationId xmlns:a16="http://schemas.microsoft.com/office/drawing/2014/main" id="{2DE240EA-D224-42DE-BF2E-80DD42E8FD56}"/>
              </a:ext>
            </a:extLst>
          </p:cNvPr>
          <p:cNvPicPr>
            <a:picLocks noChangeAspect="1"/>
          </p:cNvPicPr>
          <p:nvPr/>
        </p:nvPicPr>
        <p:blipFill rotWithShape="1">
          <a:blip r:embed="rId2"/>
          <a:srcRect l="6898" t="28788" r="43938" b="28587"/>
          <a:stretch/>
        </p:blipFill>
        <p:spPr>
          <a:xfrm>
            <a:off x="1736518" y="1275231"/>
            <a:ext cx="5390621" cy="2628900"/>
          </a:xfrm>
          <a:prstGeom prst="rect">
            <a:avLst/>
          </a:prstGeom>
        </p:spPr>
      </p:pic>
      <p:sp>
        <p:nvSpPr>
          <p:cNvPr id="11" name="Text Placeholder 2">
            <a:extLst>
              <a:ext uri="{FF2B5EF4-FFF2-40B4-BE49-F238E27FC236}">
                <a16:creationId xmlns:a16="http://schemas.microsoft.com/office/drawing/2014/main" id="{BE28D869-004D-40A9-AEEB-1054052BFA9F}"/>
              </a:ext>
            </a:extLst>
          </p:cNvPr>
          <p:cNvSpPr txBox="1">
            <a:spLocks/>
          </p:cNvSpPr>
          <p:nvPr/>
        </p:nvSpPr>
        <p:spPr>
          <a:xfrm>
            <a:off x="537209" y="4032250"/>
            <a:ext cx="8997696" cy="2628900"/>
          </a:xfrm>
          <a:prstGeom prst="rect">
            <a:avLst/>
          </a:prstGeom>
        </p:spPr>
        <p:txBody>
          <a:bodyPr>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ID" sz="1050" b="0" dirty="0">
                <a:effectLst/>
                <a:latin typeface="+mj-lt"/>
              </a:rPr>
              <a:t>10 negara yang </a:t>
            </a:r>
            <a:r>
              <a:rPr lang="en-ID" sz="1050" b="0" dirty="0" err="1">
                <a:effectLst/>
                <a:latin typeface="+mj-lt"/>
              </a:rPr>
              <a:t>mengalami</a:t>
            </a:r>
            <a:r>
              <a:rPr lang="en-ID" sz="1050" b="0" dirty="0">
                <a:effectLst/>
                <a:latin typeface="+mj-lt"/>
              </a:rPr>
              <a:t> </a:t>
            </a:r>
            <a:r>
              <a:rPr lang="en-ID" sz="1050" b="0" dirty="0" err="1">
                <a:effectLst/>
                <a:latin typeface="+mj-lt"/>
              </a:rPr>
              <a:t>kerugian</a:t>
            </a:r>
            <a:r>
              <a:rPr lang="en-ID" sz="1050" b="0" dirty="0">
                <a:effectLst/>
                <a:latin typeface="+mj-lt"/>
              </a:rPr>
              <a:t> (net loss) </a:t>
            </a:r>
            <a:r>
              <a:rPr lang="en-ID" sz="1050" b="0" dirty="0" err="1">
                <a:effectLst/>
                <a:latin typeface="+mj-lt"/>
              </a:rPr>
              <a:t>dalam</a:t>
            </a:r>
            <a:r>
              <a:rPr lang="en-ID" sz="1050" b="0" dirty="0">
                <a:effectLst/>
                <a:latin typeface="+mj-lt"/>
              </a:rPr>
              <a:t> </a:t>
            </a:r>
            <a:r>
              <a:rPr lang="en-ID" sz="1050" b="0" dirty="0" err="1">
                <a:effectLst/>
                <a:latin typeface="+mj-lt"/>
              </a:rPr>
              <a:t>hal</a:t>
            </a:r>
            <a:r>
              <a:rPr lang="en-ID" sz="1050" b="0" dirty="0">
                <a:effectLst/>
                <a:latin typeface="+mj-lt"/>
              </a:rPr>
              <a:t> profit. </a:t>
            </a:r>
            <a:r>
              <a:rPr lang="en-ID" sz="1050" b="0" dirty="0" err="1">
                <a:effectLst/>
                <a:latin typeface="+mj-lt"/>
              </a:rPr>
              <a:t>Setiap</a:t>
            </a:r>
            <a:r>
              <a:rPr lang="en-ID" sz="1050" b="0" dirty="0">
                <a:effectLst/>
                <a:latin typeface="+mj-lt"/>
              </a:rPr>
              <a:t> negara </a:t>
            </a:r>
            <a:r>
              <a:rPr lang="en-ID" sz="1050" b="0" dirty="0" err="1">
                <a:effectLst/>
                <a:latin typeface="+mj-lt"/>
              </a:rPr>
              <a:t>tercantum</a:t>
            </a:r>
            <a:r>
              <a:rPr lang="en-ID" sz="1050" b="0" dirty="0">
                <a:effectLst/>
                <a:latin typeface="+mj-lt"/>
              </a:rPr>
              <a:t> </a:t>
            </a:r>
            <a:r>
              <a:rPr lang="en-ID" sz="1050" b="0" dirty="0" err="1">
                <a:effectLst/>
                <a:latin typeface="+mj-lt"/>
              </a:rPr>
              <a:t>dengan</a:t>
            </a:r>
            <a:r>
              <a:rPr lang="en-ID" sz="1050" b="0" dirty="0">
                <a:effectLst/>
                <a:latin typeface="+mj-lt"/>
              </a:rPr>
              <a:t> </a:t>
            </a:r>
            <a:r>
              <a:rPr lang="en-ID" sz="1050" b="0" dirty="0" err="1">
                <a:effectLst/>
                <a:latin typeface="+mj-lt"/>
              </a:rPr>
              <a:t>nilai</a:t>
            </a:r>
            <a:r>
              <a:rPr lang="en-ID" sz="1050" b="0" dirty="0">
                <a:effectLst/>
                <a:latin typeface="+mj-lt"/>
              </a:rPr>
              <a:t> </a:t>
            </a:r>
            <a:r>
              <a:rPr lang="en-ID" sz="1050" b="0" dirty="0" err="1">
                <a:effectLst/>
                <a:latin typeface="+mj-lt"/>
              </a:rPr>
              <a:t>kerugia</a:t>
            </a:r>
            <a:r>
              <a:rPr lang="en-ID" sz="1050" b="0" dirty="0">
                <a:effectLst/>
                <a:latin typeface="+mj-lt"/>
              </a:rPr>
              <a:t> dan </a:t>
            </a:r>
            <a:r>
              <a:rPr lang="en-ID" sz="1050" b="0" dirty="0" err="1">
                <a:effectLst/>
                <a:latin typeface="+mj-lt"/>
              </a:rPr>
              <a:t>persentase</a:t>
            </a:r>
            <a:r>
              <a:rPr lang="en-ID" sz="1050" b="0" dirty="0">
                <a:effectLst/>
                <a:latin typeface="+mj-lt"/>
              </a:rPr>
              <a:t> </a:t>
            </a:r>
            <a:r>
              <a:rPr lang="en-ID" sz="1050" b="0" dirty="0" err="1">
                <a:effectLst/>
                <a:latin typeface="+mj-lt"/>
              </a:rPr>
              <a:t>kontribusi</a:t>
            </a:r>
            <a:r>
              <a:rPr lang="en-ID" sz="1050" b="0" dirty="0">
                <a:effectLst/>
                <a:latin typeface="+mj-lt"/>
              </a:rPr>
              <a:t> </a:t>
            </a:r>
            <a:r>
              <a:rPr lang="en-ID" sz="1050" b="0" dirty="0" err="1">
                <a:effectLst/>
                <a:latin typeface="+mj-lt"/>
              </a:rPr>
              <a:t>terhadap</a:t>
            </a:r>
            <a:r>
              <a:rPr lang="en-ID" sz="1050" b="0" dirty="0">
                <a:effectLst/>
                <a:latin typeface="+mj-lt"/>
              </a:rPr>
              <a:t> total </a:t>
            </a:r>
            <a:r>
              <a:rPr lang="en-ID" sz="1050" b="0" dirty="0" err="1">
                <a:effectLst/>
                <a:latin typeface="+mj-lt"/>
              </a:rPr>
              <a:t>kerugian</a:t>
            </a:r>
            <a:r>
              <a:rPr lang="en-ID" sz="1050" b="0" dirty="0">
                <a:effectLst/>
                <a:latin typeface="+mj-lt"/>
              </a:rPr>
              <a:t> </a:t>
            </a:r>
            <a:r>
              <a:rPr lang="en-ID" sz="1050" b="0" dirty="0" err="1">
                <a:effectLst/>
                <a:latin typeface="+mj-lt"/>
              </a:rPr>
              <a:t>keseluruhan</a:t>
            </a:r>
            <a:r>
              <a:rPr lang="en-ID" sz="1050" b="0" dirty="0">
                <a:effectLst/>
                <a:latin typeface="+mj-lt"/>
              </a:rPr>
              <a:t>. </a:t>
            </a:r>
            <a:r>
              <a:rPr lang="en-ID" sz="1050" b="0" dirty="0" err="1">
                <a:effectLst/>
                <a:latin typeface="+mj-lt"/>
              </a:rPr>
              <a:t>Berikut</a:t>
            </a:r>
            <a:r>
              <a:rPr lang="en-ID" sz="1050" b="0" dirty="0">
                <a:effectLst/>
                <a:latin typeface="+mj-lt"/>
              </a:rPr>
              <a:t> </a:t>
            </a:r>
            <a:r>
              <a:rPr lang="en-ID" sz="1050" b="0" dirty="0" err="1">
                <a:effectLst/>
                <a:latin typeface="+mj-lt"/>
              </a:rPr>
              <a:t>adalah</a:t>
            </a:r>
            <a:r>
              <a:rPr lang="en-ID" sz="1050" b="0" dirty="0">
                <a:effectLst/>
                <a:latin typeface="+mj-lt"/>
              </a:rPr>
              <a:t> </a:t>
            </a:r>
            <a:r>
              <a:rPr lang="en-ID" sz="1050" b="0" dirty="0" err="1">
                <a:effectLst/>
                <a:latin typeface="+mj-lt"/>
              </a:rPr>
              <a:t>penjelasan</a:t>
            </a:r>
            <a:r>
              <a:rPr lang="en-ID" sz="1050" b="0" dirty="0">
                <a:effectLst/>
                <a:latin typeface="+mj-lt"/>
              </a:rPr>
              <a:t> </a:t>
            </a:r>
            <a:r>
              <a:rPr lang="en-ID" sz="1050" b="0" dirty="0" err="1">
                <a:effectLst/>
                <a:latin typeface="+mj-lt"/>
              </a:rPr>
              <a:t>lebih</a:t>
            </a:r>
            <a:r>
              <a:rPr lang="en-ID" sz="1050" b="0" dirty="0">
                <a:effectLst/>
                <a:latin typeface="+mj-lt"/>
              </a:rPr>
              <a:t> </a:t>
            </a:r>
            <a:r>
              <a:rPr lang="en-ID" sz="1050" b="0" dirty="0" err="1">
                <a:effectLst/>
                <a:latin typeface="+mj-lt"/>
              </a:rPr>
              <a:t>rinci</a:t>
            </a:r>
            <a:r>
              <a:rPr lang="en-ID" sz="1050" b="0" dirty="0">
                <a:effectLst/>
                <a:latin typeface="+mj-lt"/>
              </a:rPr>
              <a:t> </a:t>
            </a:r>
            <a:r>
              <a:rPr lang="en-ID" sz="1050" b="0" dirty="0" err="1">
                <a:effectLst/>
                <a:latin typeface="+mj-lt"/>
              </a:rPr>
              <a:t>tentang</a:t>
            </a:r>
            <a:r>
              <a:rPr lang="en-ID" sz="1050" b="0" dirty="0">
                <a:effectLst/>
                <a:latin typeface="+mj-lt"/>
              </a:rPr>
              <a:t> data </a:t>
            </a:r>
            <a:r>
              <a:rPr lang="en-ID" sz="1050" b="0" dirty="0" err="1">
                <a:effectLst/>
                <a:latin typeface="+mj-lt"/>
              </a:rPr>
              <a:t>ini</a:t>
            </a:r>
            <a:r>
              <a:rPr lang="en-ID" sz="1050" b="0" dirty="0">
                <a:effectLst/>
                <a:latin typeface="+mj-lt"/>
              </a:rPr>
              <a:t>:</a:t>
            </a:r>
          </a:p>
          <a:p>
            <a:pPr algn="just"/>
            <a:br>
              <a:rPr lang="en-ID" sz="1050" b="0" dirty="0">
                <a:effectLst/>
                <a:latin typeface="+mj-lt"/>
              </a:rPr>
            </a:br>
            <a:r>
              <a:rPr lang="en-ID" sz="1050" b="0" dirty="0">
                <a:effectLst/>
                <a:latin typeface="+mj-lt"/>
              </a:rPr>
              <a:t>1. Negara </a:t>
            </a:r>
            <a:r>
              <a:rPr lang="en-ID" sz="1050" b="0" dirty="0" err="1">
                <a:effectLst/>
                <a:latin typeface="+mj-lt"/>
              </a:rPr>
              <a:t>dengan</a:t>
            </a:r>
            <a:r>
              <a:rPr lang="en-ID" sz="1050" b="0" dirty="0">
                <a:effectLst/>
                <a:latin typeface="+mj-lt"/>
              </a:rPr>
              <a:t> </a:t>
            </a:r>
            <a:r>
              <a:rPr lang="en-ID" sz="1050" b="0" dirty="0" err="1">
                <a:effectLst/>
                <a:latin typeface="+mj-lt"/>
              </a:rPr>
              <a:t>Kerugian</a:t>
            </a:r>
            <a:r>
              <a:rPr lang="en-ID" sz="1050" b="0" dirty="0">
                <a:effectLst/>
                <a:latin typeface="+mj-lt"/>
              </a:rPr>
              <a:t> </a:t>
            </a:r>
            <a:r>
              <a:rPr lang="en-ID" sz="1050" b="0" dirty="0" err="1">
                <a:effectLst/>
                <a:latin typeface="+mj-lt"/>
              </a:rPr>
              <a:t>Terbesar</a:t>
            </a:r>
            <a:endParaRPr lang="en-ID" sz="1050" b="0" dirty="0">
              <a:effectLst/>
              <a:latin typeface="+mj-lt"/>
            </a:endParaRPr>
          </a:p>
          <a:p>
            <a:pPr algn="just"/>
            <a:r>
              <a:rPr lang="en-ID" sz="1050" b="0" dirty="0">
                <a:effectLst/>
                <a:latin typeface="+mj-lt"/>
              </a:rPr>
              <a:t>Japan </a:t>
            </a:r>
            <a:r>
              <a:rPr lang="en-ID" sz="1050" b="0" dirty="0" err="1">
                <a:effectLst/>
                <a:latin typeface="+mj-lt"/>
              </a:rPr>
              <a:t>memiliki</a:t>
            </a:r>
            <a:r>
              <a:rPr lang="en-ID" sz="1050" b="0" dirty="0">
                <a:effectLst/>
                <a:latin typeface="+mj-lt"/>
              </a:rPr>
              <a:t> </a:t>
            </a:r>
            <a:r>
              <a:rPr lang="en-ID" sz="1050" b="0" dirty="0" err="1">
                <a:effectLst/>
                <a:latin typeface="+mj-lt"/>
              </a:rPr>
              <a:t>kerugian</a:t>
            </a:r>
            <a:r>
              <a:rPr lang="en-ID" sz="1050" b="0" dirty="0">
                <a:effectLst/>
                <a:latin typeface="+mj-lt"/>
              </a:rPr>
              <a:t> </a:t>
            </a:r>
            <a:r>
              <a:rPr lang="en-ID" sz="1050" b="0" dirty="0" err="1">
                <a:effectLst/>
                <a:latin typeface="+mj-lt"/>
              </a:rPr>
              <a:t>terbesar</a:t>
            </a:r>
            <a:r>
              <a:rPr lang="en-ID" sz="1050" b="0" dirty="0">
                <a:effectLst/>
                <a:latin typeface="+mj-lt"/>
              </a:rPr>
              <a:t> </a:t>
            </a:r>
            <a:r>
              <a:rPr lang="en-ID" sz="1050" b="0" dirty="0" err="1">
                <a:effectLst/>
                <a:latin typeface="+mj-lt"/>
              </a:rPr>
              <a:t>sebesar</a:t>
            </a:r>
            <a:r>
              <a:rPr lang="en-ID" sz="1050" b="0" dirty="0">
                <a:effectLst/>
                <a:latin typeface="+mj-lt"/>
              </a:rPr>
              <a:t> -25729.35, yang </a:t>
            </a:r>
            <a:r>
              <a:rPr lang="en-ID" sz="1050" b="0" dirty="0" err="1">
                <a:effectLst/>
                <a:latin typeface="+mj-lt"/>
              </a:rPr>
              <a:t>merupakan</a:t>
            </a:r>
            <a:r>
              <a:rPr lang="en-ID" sz="1050" b="0" dirty="0">
                <a:effectLst/>
                <a:latin typeface="+mj-lt"/>
              </a:rPr>
              <a:t> -8.98% </a:t>
            </a:r>
            <a:r>
              <a:rPr lang="en-ID" sz="1050" b="0" dirty="0" err="1">
                <a:effectLst/>
                <a:latin typeface="+mj-lt"/>
              </a:rPr>
              <a:t>dari</a:t>
            </a:r>
            <a:r>
              <a:rPr lang="en-ID" sz="1050" b="0" dirty="0">
                <a:effectLst/>
                <a:latin typeface="+mj-lt"/>
              </a:rPr>
              <a:t> total </a:t>
            </a:r>
            <a:r>
              <a:rPr lang="en-ID" sz="1050" b="0" dirty="0" err="1">
                <a:effectLst/>
                <a:latin typeface="+mj-lt"/>
              </a:rPr>
              <a:t>kerugian</a:t>
            </a:r>
            <a:r>
              <a:rPr lang="en-ID" sz="1050" b="0" dirty="0">
                <a:effectLst/>
                <a:latin typeface="+mj-lt"/>
              </a:rPr>
              <a:t> </a:t>
            </a:r>
            <a:r>
              <a:rPr lang="en-ID" sz="1050" b="0" dirty="0" err="1">
                <a:effectLst/>
                <a:latin typeface="+mj-lt"/>
              </a:rPr>
              <a:t>keseluruhan</a:t>
            </a:r>
            <a:r>
              <a:rPr lang="en-ID" sz="1050" b="0" dirty="0">
                <a:effectLst/>
                <a:latin typeface="+mj-lt"/>
              </a:rPr>
              <a:t>. </a:t>
            </a:r>
            <a:r>
              <a:rPr lang="en-ID" sz="1050" b="0" dirty="0" err="1">
                <a:effectLst/>
                <a:latin typeface="+mj-lt"/>
              </a:rPr>
              <a:t>Ini</a:t>
            </a:r>
            <a:r>
              <a:rPr lang="en-ID" sz="1050" b="0" dirty="0">
                <a:latin typeface="+mj-lt"/>
              </a:rPr>
              <a:t> </a:t>
            </a:r>
            <a:r>
              <a:rPr lang="en-ID" sz="1050" b="0" dirty="0" err="1">
                <a:effectLst/>
                <a:latin typeface="+mj-lt"/>
              </a:rPr>
              <a:t>menunjukkan</a:t>
            </a:r>
            <a:r>
              <a:rPr lang="en-ID" sz="1050" b="0" dirty="0">
                <a:effectLst/>
                <a:latin typeface="+mj-lt"/>
              </a:rPr>
              <a:t> </a:t>
            </a:r>
            <a:r>
              <a:rPr lang="en-ID" sz="1050" b="0" dirty="0" err="1">
                <a:effectLst/>
                <a:latin typeface="+mj-lt"/>
              </a:rPr>
              <a:t>bahwa</a:t>
            </a:r>
            <a:r>
              <a:rPr lang="en-ID" sz="1050" b="0" dirty="0">
                <a:effectLst/>
                <a:latin typeface="+mj-lt"/>
              </a:rPr>
              <a:t> </a:t>
            </a:r>
            <a:r>
              <a:rPr lang="en-ID" sz="1050" b="0" dirty="0" err="1">
                <a:effectLst/>
                <a:latin typeface="+mj-lt"/>
              </a:rPr>
              <a:t>Jepang</a:t>
            </a:r>
            <a:r>
              <a:rPr lang="en-ID" sz="1050" b="0" dirty="0">
                <a:effectLst/>
                <a:latin typeface="+mj-lt"/>
              </a:rPr>
              <a:t> </a:t>
            </a:r>
            <a:r>
              <a:rPr lang="en-ID" sz="1050" b="0" dirty="0" err="1">
                <a:effectLst/>
                <a:latin typeface="+mj-lt"/>
              </a:rPr>
              <a:t>memberikan</a:t>
            </a:r>
            <a:r>
              <a:rPr lang="en-ID" sz="1050" b="0" dirty="0">
                <a:latin typeface="+mj-lt"/>
              </a:rPr>
              <a:t> </a:t>
            </a:r>
            <a:r>
              <a:rPr lang="en-ID" sz="1050" b="0" dirty="0" err="1">
                <a:effectLst/>
                <a:latin typeface="+mj-lt"/>
              </a:rPr>
              <a:t>kontribusi</a:t>
            </a:r>
            <a:r>
              <a:rPr lang="en-ID" sz="1050" b="0" dirty="0">
                <a:effectLst/>
                <a:latin typeface="+mj-lt"/>
              </a:rPr>
              <a:t> </a:t>
            </a:r>
            <a:r>
              <a:rPr lang="en-ID" sz="1050" b="0" dirty="0" err="1">
                <a:effectLst/>
                <a:latin typeface="+mj-lt"/>
              </a:rPr>
              <a:t>signifikan</a:t>
            </a:r>
            <a:r>
              <a:rPr lang="en-ID" sz="1050" b="0" dirty="0">
                <a:effectLst/>
                <a:latin typeface="+mj-lt"/>
              </a:rPr>
              <a:t> </a:t>
            </a:r>
            <a:r>
              <a:rPr lang="en-ID" sz="1050" b="0" dirty="0" err="1">
                <a:effectLst/>
                <a:latin typeface="+mj-lt"/>
              </a:rPr>
              <a:t>terhadap</a:t>
            </a:r>
            <a:r>
              <a:rPr lang="en-ID" sz="1050" b="0" dirty="0">
                <a:effectLst/>
                <a:latin typeface="+mj-lt"/>
              </a:rPr>
              <a:t> total </a:t>
            </a:r>
            <a:r>
              <a:rPr lang="en-ID" sz="1050" b="0" dirty="0" err="1">
                <a:effectLst/>
                <a:latin typeface="+mj-lt"/>
              </a:rPr>
              <a:t>kerugian</a:t>
            </a:r>
            <a:r>
              <a:rPr lang="en-ID" sz="1050" b="0" dirty="0">
                <a:effectLst/>
                <a:latin typeface="+mj-lt"/>
              </a:rPr>
              <a:t>. Mexico dan France juga </a:t>
            </a:r>
            <a:r>
              <a:rPr lang="en-ID" sz="1050" b="0" dirty="0" err="1">
                <a:effectLst/>
                <a:latin typeface="+mj-lt"/>
              </a:rPr>
              <a:t>mengalami</a:t>
            </a:r>
            <a:r>
              <a:rPr lang="en-ID" sz="1050" b="0" dirty="0">
                <a:effectLst/>
                <a:latin typeface="+mj-lt"/>
              </a:rPr>
              <a:t> </a:t>
            </a:r>
            <a:r>
              <a:rPr lang="en-ID" sz="1050" b="0" dirty="0" err="1">
                <a:effectLst/>
                <a:latin typeface="+mj-lt"/>
              </a:rPr>
              <a:t>kerugian</a:t>
            </a:r>
            <a:r>
              <a:rPr lang="en-ID" sz="1050" b="0" dirty="0">
                <a:effectLst/>
                <a:latin typeface="+mj-lt"/>
              </a:rPr>
              <a:t> </a:t>
            </a:r>
            <a:r>
              <a:rPr lang="en-ID" sz="1050" b="0" dirty="0" err="1">
                <a:effectLst/>
                <a:latin typeface="+mj-lt"/>
              </a:rPr>
              <a:t>besar</a:t>
            </a:r>
            <a:r>
              <a:rPr lang="en-ID" sz="1050" b="0" dirty="0">
                <a:effectLst/>
                <a:latin typeface="+mj-lt"/>
              </a:rPr>
              <a:t>, masing-masing </a:t>
            </a:r>
            <a:r>
              <a:rPr lang="en-ID" sz="1050" b="0" dirty="0" err="1">
                <a:effectLst/>
                <a:latin typeface="+mj-lt"/>
              </a:rPr>
              <a:t>sebesar</a:t>
            </a:r>
            <a:r>
              <a:rPr lang="en-ID" sz="1050" b="0" dirty="0">
                <a:effectLst/>
                <a:latin typeface="+mj-lt"/>
              </a:rPr>
              <a:t> -16,971.3766 (-5.93%) dan -15,559.9603 (-5.43%).</a:t>
            </a:r>
          </a:p>
          <a:p>
            <a:pPr algn="just"/>
            <a:r>
              <a:rPr lang="en-ID" sz="1050" b="0" dirty="0">
                <a:effectLst/>
                <a:latin typeface="+mj-lt"/>
              </a:rPr>
              <a:t>2. Negara </a:t>
            </a:r>
            <a:r>
              <a:rPr lang="en-ID" sz="1050" b="0" dirty="0" err="1">
                <a:effectLst/>
                <a:latin typeface="+mj-lt"/>
              </a:rPr>
              <a:t>dengan</a:t>
            </a:r>
            <a:r>
              <a:rPr lang="en-ID" sz="1050" b="0" dirty="0">
                <a:effectLst/>
                <a:latin typeface="+mj-lt"/>
              </a:rPr>
              <a:t> </a:t>
            </a:r>
            <a:r>
              <a:rPr lang="en-ID" sz="1050" b="0" dirty="0" err="1">
                <a:effectLst/>
                <a:latin typeface="+mj-lt"/>
              </a:rPr>
              <a:t>Kerugian</a:t>
            </a:r>
            <a:r>
              <a:rPr lang="en-ID" sz="1050" b="0" dirty="0">
                <a:effectLst/>
                <a:latin typeface="+mj-lt"/>
              </a:rPr>
              <a:t> Sedang</a:t>
            </a:r>
          </a:p>
          <a:p>
            <a:pPr algn="just"/>
            <a:r>
              <a:rPr lang="en-ID" sz="1050" b="0" dirty="0">
                <a:effectLst/>
                <a:latin typeface="+mj-lt"/>
              </a:rPr>
              <a:t>Australia </a:t>
            </a:r>
            <a:r>
              <a:rPr lang="en-ID" sz="1050" b="0" dirty="0" err="1">
                <a:effectLst/>
                <a:latin typeface="+mj-lt"/>
              </a:rPr>
              <a:t>mengalami</a:t>
            </a:r>
            <a:r>
              <a:rPr lang="en-ID" sz="1050" b="0" dirty="0">
                <a:effectLst/>
                <a:latin typeface="+mj-lt"/>
              </a:rPr>
              <a:t> </a:t>
            </a:r>
            <a:r>
              <a:rPr lang="en-ID" sz="1050" b="0" dirty="0" err="1">
                <a:effectLst/>
                <a:latin typeface="+mj-lt"/>
              </a:rPr>
              <a:t>kerugian</a:t>
            </a:r>
            <a:r>
              <a:rPr lang="en-ID" sz="1050" b="0" dirty="0">
                <a:effectLst/>
                <a:latin typeface="+mj-lt"/>
              </a:rPr>
              <a:t> </a:t>
            </a:r>
            <a:r>
              <a:rPr lang="en-ID" sz="1050" b="0" dirty="0" err="1">
                <a:effectLst/>
                <a:latin typeface="+mj-lt"/>
              </a:rPr>
              <a:t>sebesar</a:t>
            </a:r>
            <a:r>
              <a:rPr lang="en-ID" sz="1050" b="0" dirty="0">
                <a:effectLst/>
                <a:latin typeface="+mj-lt"/>
              </a:rPr>
              <a:t> -12607.88, yang </a:t>
            </a:r>
            <a:r>
              <a:rPr lang="en-ID" sz="1050" b="0" dirty="0" err="1">
                <a:effectLst/>
                <a:latin typeface="+mj-lt"/>
              </a:rPr>
              <a:t>menyumbang</a:t>
            </a:r>
            <a:r>
              <a:rPr lang="en-ID" sz="1050" b="0" dirty="0">
                <a:effectLst/>
                <a:latin typeface="+mj-lt"/>
              </a:rPr>
              <a:t> -4.40% </a:t>
            </a:r>
            <a:r>
              <a:rPr lang="en-ID" sz="1050" b="0" dirty="0" err="1">
                <a:effectLst/>
                <a:latin typeface="+mj-lt"/>
              </a:rPr>
              <a:t>dari</a:t>
            </a:r>
            <a:r>
              <a:rPr lang="en-ID" sz="1050" b="0" dirty="0">
                <a:effectLst/>
                <a:latin typeface="+mj-lt"/>
              </a:rPr>
              <a:t> total </a:t>
            </a:r>
            <a:r>
              <a:rPr lang="en-ID" sz="1050" b="0" dirty="0" err="1">
                <a:effectLst/>
                <a:latin typeface="+mj-lt"/>
              </a:rPr>
              <a:t>kerugian</a:t>
            </a:r>
            <a:r>
              <a:rPr lang="en-ID" sz="1050" b="0" dirty="0">
                <a:effectLst/>
                <a:latin typeface="+mj-lt"/>
              </a:rPr>
              <a:t>. Sweden </a:t>
            </a:r>
            <a:r>
              <a:rPr lang="en-ID" sz="1050" b="0" dirty="0" err="1">
                <a:effectLst/>
                <a:latin typeface="+mj-lt"/>
              </a:rPr>
              <a:t>mengalami</a:t>
            </a:r>
            <a:r>
              <a:rPr lang="en-ID" sz="1050" b="0" dirty="0">
                <a:effectLst/>
                <a:latin typeface="+mj-lt"/>
              </a:rPr>
              <a:t> </a:t>
            </a:r>
            <a:r>
              <a:rPr lang="en-ID" sz="1050" b="0" dirty="0" err="1">
                <a:effectLst/>
                <a:latin typeface="+mj-lt"/>
              </a:rPr>
              <a:t>kerugian</a:t>
            </a:r>
            <a:r>
              <a:rPr lang="en-ID" sz="1050" b="0" dirty="0">
                <a:effectLst/>
                <a:latin typeface="+mj-lt"/>
              </a:rPr>
              <a:t> </a:t>
            </a:r>
            <a:r>
              <a:rPr lang="en-ID" sz="1050" b="0" dirty="0" err="1">
                <a:effectLst/>
                <a:latin typeface="+mj-lt"/>
              </a:rPr>
              <a:t>sebesar</a:t>
            </a:r>
            <a:r>
              <a:rPr lang="en-ID" sz="1050" b="0" dirty="0">
                <a:effectLst/>
                <a:latin typeface="+mj-lt"/>
              </a:rPr>
              <a:t> -7490.91, </a:t>
            </a:r>
            <a:r>
              <a:rPr lang="en-ID" sz="1050" b="0" dirty="0" err="1">
                <a:effectLst/>
                <a:latin typeface="+mj-lt"/>
              </a:rPr>
              <a:t>berkontribusi</a:t>
            </a:r>
            <a:r>
              <a:rPr lang="en-ID" sz="1050" b="0" dirty="0">
                <a:effectLst/>
                <a:latin typeface="+mj-lt"/>
              </a:rPr>
              <a:t> -2.62% </a:t>
            </a:r>
            <a:r>
              <a:rPr lang="en-ID" sz="1050" b="0" dirty="0" err="1">
                <a:effectLst/>
                <a:latin typeface="+mj-lt"/>
              </a:rPr>
              <a:t>terhadap</a:t>
            </a:r>
            <a:r>
              <a:rPr lang="en-ID" sz="1050" b="0" dirty="0">
                <a:effectLst/>
                <a:latin typeface="+mj-lt"/>
              </a:rPr>
              <a:t> total </a:t>
            </a:r>
            <a:r>
              <a:rPr lang="en-ID" sz="1050" b="0" dirty="0" err="1">
                <a:effectLst/>
                <a:latin typeface="+mj-lt"/>
              </a:rPr>
              <a:t>kerugian</a:t>
            </a:r>
            <a:r>
              <a:rPr lang="en-ID" sz="1050" b="0" dirty="0">
                <a:effectLst/>
                <a:latin typeface="+mj-lt"/>
              </a:rPr>
              <a:t>. Russia </a:t>
            </a:r>
            <a:r>
              <a:rPr lang="en-ID" sz="1050" b="0" dirty="0" err="1">
                <a:effectLst/>
                <a:latin typeface="+mj-lt"/>
              </a:rPr>
              <a:t>dengan</a:t>
            </a:r>
            <a:r>
              <a:rPr lang="en-ID" sz="1050" b="0" dirty="0">
                <a:effectLst/>
                <a:latin typeface="+mj-lt"/>
              </a:rPr>
              <a:t> </a:t>
            </a:r>
            <a:r>
              <a:rPr lang="en-ID" sz="1050" b="0" dirty="0" err="1">
                <a:effectLst/>
                <a:latin typeface="+mj-lt"/>
              </a:rPr>
              <a:t>kerugian</a:t>
            </a:r>
            <a:r>
              <a:rPr lang="en-ID" sz="1050" b="0" dirty="0">
                <a:effectLst/>
                <a:latin typeface="+mj-lt"/>
              </a:rPr>
              <a:t> -6527.85 </a:t>
            </a:r>
            <a:r>
              <a:rPr lang="en-ID" sz="1050" b="0" dirty="0" err="1">
                <a:effectLst/>
                <a:latin typeface="+mj-lt"/>
              </a:rPr>
              <a:t>menyumbang</a:t>
            </a:r>
            <a:r>
              <a:rPr lang="en-ID" sz="1050" b="0" dirty="0">
                <a:effectLst/>
                <a:latin typeface="+mj-lt"/>
              </a:rPr>
              <a:t> -2.28% </a:t>
            </a:r>
            <a:r>
              <a:rPr lang="en-ID" sz="1050" b="0" dirty="0" err="1">
                <a:effectLst/>
                <a:latin typeface="+mj-lt"/>
              </a:rPr>
              <a:t>dari</a:t>
            </a:r>
            <a:r>
              <a:rPr lang="en-ID" sz="1050" b="0" dirty="0">
                <a:effectLst/>
                <a:latin typeface="+mj-lt"/>
              </a:rPr>
              <a:t> total </a:t>
            </a:r>
            <a:r>
              <a:rPr lang="en-ID" sz="1050" b="0" dirty="0" err="1">
                <a:effectLst/>
                <a:latin typeface="+mj-lt"/>
              </a:rPr>
              <a:t>kerugian</a:t>
            </a:r>
            <a:r>
              <a:rPr lang="en-ID" sz="1050" b="0" dirty="0">
                <a:effectLst/>
                <a:latin typeface="+mj-lt"/>
              </a:rPr>
              <a:t>.</a:t>
            </a:r>
          </a:p>
          <a:p>
            <a:pPr algn="just"/>
            <a:r>
              <a:rPr lang="en-ID" sz="1050" b="0" dirty="0">
                <a:effectLst/>
                <a:latin typeface="+mj-lt"/>
              </a:rPr>
              <a:t>3. Negara </a:t>
            </a:r>
            <a:r>
              <a:rPr lang="en-ID" sz="1050" b="0" dirty="0" err="1">
                <a:effectLst/>
                <a:latin typeface="+mj-lt"/>
              </a:rPr>
              <a:t>dengan</a:t>
            </a:r>
            <a:r>
              <a:rPr lang="en-ID" sz="1050" b="0" dirty="0">
                <a:effectLst/>
                <a:latin typeface="+mj-lt"/>
              </a:rPr>
              <a:t> </a:t>
            </a:r>
            <a:r>
              <a:rPr lang="en-ID" sz="1050" b="0" dirty="0" err="1">
                <a:effectLst/>
                <a:latin typeface="+mj-lt"/>
              </a:rPr>
              <a:t>Kerugian</a:t>
            </a:r>
            <a:r>
              <a:rPr lang="en-ID" sz="1050" b="0" dirty="0">
                <a:effectLst/>
                <a:latin typeface="+mj-lt"/>
              </a:rPr>
              <a:t> </a:t>
            </a:r>
            <a:r>
              <a:rPr lang="en-ID" sz="1050" b="0" dirty="0" err="1">
                <a:effectLst/>
                <a:latin typeface="+mj-lt"/>
              </a:rPr>
              <a:t>Relatif</a:t>
            </a:r>
            <a:r>
              <a:rPr lang="en-ID" sz="1050" b="0" dirty="0">
                <a:effectLst/>
                <a:latin typeface="+mj-lt"/>
              </a:rPr>
              <a:t> </a:t>
            </a:r>
            <a:r>
              <a:rPr lang="en-ID" sz="1050" b="0" dirty="0" err="1">
                <a:effectLst/>
                <a:latin typeface="+mj-lt"/>
              </a:rPr>
              <a:t>Lebih</a:t>
            </a:r>
            <a:r>
              <a:rPr lang="en-ID" sz="1050" b="0" dirty="0">
                <a:effectLst/>
                <a:latin typeface="+mj-lt"/>
              </a:rPr>
              <a:t> </a:t>
            </a:r>
            <a:r>
              <a:rPr lang="en-ID" sz="1050" b="0" dirty="0" err="1">
                <a:effectLst/>
                <a:latin typeface="+mj-lt"/>
              </a:rPr>
              <a:t>Rendah</a:t>
            </a:r>
            <a:endParaRPr lang="en-ID" sz="1050" b="0" dirty="0">
              <a:effectLst/>
              <a:latin typeface="+mj-lt"/>
            </a:endParaRPr>
          </a:p>
          <a:p>
            <a:pPr algn="just"/>
            <a:r>
              <a:rPr lang="en-ID" sz="1050" b="0" dirty="0">
                <a:effectLst/>
                <a:latin typeface="+mj-lt"/>
              </a:rPr>
              <a:t>South Africa, Chile, dan Germany </a:t>
            </a:r>
            <a:r>
              <a:rPr lang="en-ID" sz="1050" b="0" dirty="0" err="1">
                <a:effectLst/>
                <a:latin typeface="+mj-lt"/>
              </a:rPr>
              <a:t>mengalami</a:t>
            </a:r>
            <a:r>
              <a:rPr lang="en-ID" sz="1050" b="0" dirty="0">
                <a:effectLst/>
                <a:latin typeface="+mj-lt"/>
              </a:rPr>
              <a:t> </a:t>
            </a:r>
            <a:r>
              <a:rPr lang="en-ID" sz="1050" b="0" dirty="0" err="1">
                <a:effectLst/>
                <a:latin typeface="+mj-lt"/>
              </a:rPr>
              <a:t>kerugian</a:t>
            </a:r>
            <a:r>
              <a:rPr lang="en-ID" sz="1050" b="0" dirty="0">
                <a:effectLst/>
                <a:latin typeface="+mj-lt"/>
              </a:rPr>
              <a:t> yang </a:t>
            </a:r>
            <a:r>
              <a:rPr lang="en-ID" sz="1050" b="0" dirty="0" err="1">
                <a:effectLst/>
                <a:latin typeface="+mj-lt"/>
              </a:rPr>
              <a:t>lebih</a:t>
            </a:r>
            <a:r>
              <a:rPr lang="en-ID" sz="1050" b="0" dirty="0">
                <a:effectLst/>
                <a:latin typeface="+mj-lt"/>
              </a:rPr>
              <a:t> </a:t>
            </a:r>
            <a:r>
              <a:rPr lang="en-ID" sz="1050" b="0" dirty="0" err="1">
                <a:effectLst/>
                <a:latin typeface="+mj-lt"/>
              </a:rPr>
              <a:t>rendah</a:t>
            </a:r>
            <a:r>
              <a:rPr lang="en-ID" sz="1050" b="0" dirty="0">
                <a:effectLst/>
                <a:latin typeface="+mj-lt"/>
              </a:rPr>
              <a:t> </a:t>
            </a:r>
            <a:r>
              <a:rPr lang="en-ID" sz="1050" b="0" dirty="0" err="1">
                <a:effectLst/>
                <a:latin typeface="+mj-lt"/>
              </a:rPr>
              <a:t>dibandingkan</a:t>
            </a:r>
            <a:r>
              <a:rPr lang="en-ID" sz="1050" b="0" dirty="0">
                <a:effectLst/>
                <a:latin typeface="+mj-lt"/>
              </a:rPr>
              <a:t> negara lain, masing-masing </a:t>
            </a:r>
            <a:r>
              <a:rPr lang="en-ID" sz="1050" b="0" dirty="0" err="1">
                <a:effectLst/>
                <a:latin typeface="+mj-lt"/>
              </a:rPr>
              <a:t>sebesar</a:t>
            </a:r>
            <a:r>
              <a:rPr lang="en-ID" sz="1050" b="0" dirty="0">
                <a:effectLst/>
                <a:latin typeface="+mj-lt"/>
              </a:rPr>
              <a:t> -5,341.6936 (-1.87%), -3,427.9246 (-1.20%), dan -3,399.3017 (-1.19%). Belgium </a:t>
            </a:r>
            <a:r>
              <a:rPr lang="en-ID" sz="1050" b="0" dirty="0" err="1">
                <a:effectLst/>
                <a:latin typeface="+mj-lt"/>
              </a:rPr>
              <a:t>memiliki</a:t>
            </a:r>
            <a:r>
              <a:rPr lang="en-ID" sz="1050" b="0" dirty="0">
                <a:effectLst/>
                <a:latin typeface="+mj-lt"/>
              </a:rPr>
              <a:t> </a:t>
            </a:r>
            <a:r>
              <a:rPr lang="en-ID" sz="1050" b="0" dirty="0" err="1">
                <a:effectLst/>
                <a:latin typeface="+mj-lt"/>
              </a:rPr>
              <a:t>kerugian</a:t>
            </a:r>
            <a:r>
              <a:rPr lang="en-ID" sz="1050" b="0" dirty="0">
                <a:effectLst/>
                <a:latin typeface="+mj-lt"/>
              </a:rPr>
              <a:t> </a:t>
            </a:r>
            <a:r>
              <a:rPr lang="en-ID" sz="1050" b="0" dirty="0" err="1">
                <a:effectLst/>
                <a:latin typeface="+mj-lt"/>
              </a:rPr>
              <a:t>terkecil</a:t>
            </a:r>
            <a:r>
              <a:rPr lang="en-ID" sz="1050" b="0" dirty="0">
                <a:effectLst/>
                <a:latin typeface="+mj-lt"/>
              </a:rPr>
              <a:t> </a:t>
            </a:r>
            <a:r>
              <a:rPr lang="en-ID" sz="1050" b="0" dirty="0" err="1">
                <a:effectLst/>
                <a:latin typeface="+mj-lt"/>
              </a:rPr>
              <a:t>dalam</a:t>
            </a:r>
            <a:r>
              <a:rPr lang="en-ID" sz="1050" b="0" dirty="0">
                <a:effectLst/>
                <a:latin typeface="+mj-lt"/>
              </a:rPr>
              <a:t> daftar </a:t>
            </a:r>
            <a:r>
              <a:rPr lang="en-ID" sz="1050" b="0" dirty="0" err="1">
                <a:effectLst/>
                <a:latin typeface="+mj-lt"/>
              </a:rPr>
              <a:t>ini</a:t>
            </a:r>
            <a:r>
              <a:rPr lang="en-ID" sz="1050" b="0" dirty="0">
                <a:effectLst/>
                <a:latin typeface="+mj-lt"/>
              </a:rPr>
              <a:t>, </a:t>
            </a:r>
            <a:r>
              <a:rPr lang="en-ID" sz="1050" b="0" dirty="0" err="1">
                <a:effectLst/>
                <a:latin typeface="+mj-lt"/>
              </a:rPr>
              <a:t>sebesar</a:t>
            </a:r>
            <a:r>
              <a:rPr lang="en-ID" sz="1050" b="0" dirty="0">
                <a:effectLst/>
                <a:latin typeface="+mj-lt"/>
              </a:rPr>
              <a:t> -1190.47, yang </a:t>
            </a:r>
            <a:r>
              <a:rPr lang="en-ID" sz="1050" b="0" dirty="0" err="1">
                <a:effectLst/>
                <a:latin typeface="+mj-lt"/>
              </a:rPr>
              <a:t>merupakan</a:t>
            </a:r>
            <a:r>
              <a:rPr lang="en-ID" sz="1050" b="0" dirty="0">
                <a:effectLst/>
                <a:latin typeface="+mj-lt"/>
              </a:rPr>
              <a:t> -0.42% </a:t>
            </a:r>
            <a:r>
              <a:rPr lang="en-ID" sz="1050" b="0" dirty="0" err="1">
                <a:effectLst/>
                <a:latin typeface="+mj-lt"/>
              </a:rPr>
              <a:t>dari</a:t>
            </a:r>
            <a:r>
              <a:rPr lang="en-ID" sz="1050" b="0" dirty="0">
                <a:effectLst/>
                <a:latin typeface="+mj-lt"/>
              </a:rPr>
              <a:t> total </a:t>
            </a:r>
            <a:r>
              <a:rPr lang="en-ID" sz="1050" b="0" dirty="0" err="1">
                <a:effectLst/>
                <a:latin typeface="+mj-lt"/>
              </a:rPr>
              <a:t>kerugian</a:t>
            </a:r>
            <a:r>
              <a:rPr lang="en-ID" sz="1050" b="0" dirty="0">
                <a:effectLst/>
                <a:latin typeface="+mj-lt"/>
              </a:rPr>
              <a:t>.</a:t>
            </a:r>
          </a:p>
        </p:txBody>
      </p:sp>
    </p:spTree>
    <p:extLst>
      <p:ext uri="{BB962C8B-B14F-4D97-AF65-F5344CB8AC3E}">
        <p14:creationId xmlns:p14="http://schemas.microsoft.com/office/powerpoint/2010/main" val="2060764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170" y="51503"/>
            <a:ext cx="10161270" cy="831600"/>
          </a:xfrm>
        </p:spPr>
        <p:txBody>
          <a:bodyPr/>
          <a:lstStyle/>
          <a:p>
            <a:pPr lvl="2">
              <a:spcBef>
                <a:spcPct val="0"/>
              </a:spcBef>
              <a:spcAft>
                <a:spcPct val="0"/>
              </a:spcAft>
            </a:pPr>
            <a:r>
              <a:rPr lang="en-ID" sz="2400" b="1" dirty="0">
                <a:solidFill>
                  <a:srgbClr val="177B57"/>
                </a:solidFill>
                <a:latin typeface="+mj-lt"/>
              </a:rPr>
              <a:t>C</a:t>
            </a:r>
            <a:r>
              <a:rPr lang="en-ID" sz="2400" b="1" dirty="0">
                <a:solidFill>
                  <a:srgbClr val="177B57"/>
                </a:solidFill>
                <a:effectLst/>
                <a:latin typeface="+mj-lt"/>
              </a:rPr>
              <a:t>. </a:t>
            </a:r>
            <a:r>
              <a:rPr lang="en-ID" sz="2400" b="1" dirty="0" err="1">
                <a:solidFill>
                  <a:srgbClr val="177B57"/>
                </a:solidFill>
                <a:effectLst/>
                <a:latin typeface="+mj-lt"/>
              </a:rPr>
              <a:t>Faktor</a:t>
            </a:r>
            <a:r>
              <a:rPr lang="en-ID" sz="2400" b="1" dirty="0">
                <a:solidFill>
                  <a:srgbClr val="177B57"/>
                </a:solidFill>
                <a:effectLst/>
                <a:latin typeface="+mj-lt"/>
              </a:rPr>
              <a:t> yang </a:t>
            </a:r>
            <a:r>
              <a:rPr lang="en-ID" sz="2400" b="1" dirty="0" err="1">
                <a:solidFill>
                  <a:srgbClr val="177B57"/>
                </a:solidFill>
                <a:effectLst/>
                <a:latin typeface="+mj-lt"/>
              </a:rPr>
              <a:t>dapat</a:t>
            </a:r>
            <a:r>
              <a:rPr lang="en-ID" sz="2400" b="1" dirty="0">
                <a:solidFill>
                  <a:srgbClr val="177B57"/>
                </a:solidFill>
                <a:effectLst/>
                <a:latin typeface="+mj-lt"/>
              </a:rPr>
              <a:t> </a:t>
            </a:r>
            <a:r>
              <a:rPr lang="en-ID" sz="2400" b="1" dirty="0" err="1">
                <a:solidFill>
                  <a:srgbClr val="177B57"/>
                </a:solidFill>
                <a:effectLst/>
                <a:latin typeface="+mj-lt"/>
              </a:rPr>
              <a:t>menyebabkan</a:t>
            </a:r>
            <a:r>
              <a:rPr lang="en-ID" sz="2400" b="1" dirty="0">
                <a:solidFill>
                  <a:srgbClr val="177B57"/>
                </a:solidFill>
                <a:effectLst/>
                <a:latin typeface="+mj-lt"/>
              </a:rPr>
              <a:t> negara yang </a:t>
            </a:r>
            <a:br>
              <a:rPr lang="en-ID" sz="2400" b="1" dirty="0">
                <a:solidFill>
                  <a:srgbClr val="177B57"/>
                </a:solidFill>
                <a:effectLst/>
                <a:latin typeface="+mj-lt"/>
              </a:rPr>
            </a:br>
            <a:r>
              <a:rPr lang="en-ID" sz="2400" b="1" dirty="0">
                <a:solidFill>
                  <a:srgbClr val="177B57"/>
                </a:solidFill>
                <a:effectLst/>
                <a:latin typeface="+mj-lt"/>
              </a:rPr>
              <a:t>    </a:t>
            </a:r>
            <a:r>
              <a:rPr lang="en-ID" sz="2400" b="1" dirty="0" err="1">
                <a:solidFill>
                  <a:srgbClr val="177B57"/>
                </a:solidFill>
                <a:effectLst/>
                <a:latin typeface="+mj-lt"/>
              </a:rPr>
              <a:t>mengalami</a:t>
            </a:r>
            <a:r>
              <a:rPr lang="en-ID" sz="2400" b="1" dirty="0">
                <a:solidFill>
                  <a:srgbClr val="177B57"/>
                </a:solidFill>
                <a:latin typeface="+mj-lt"/>
              </a:rPr>
              <a:t> </a:t>
            </a:r>
            <a:r>
              <a:rPr lang="en-ID" sz="2400" b="1" dirty="0" err="1">
                <a:solidFill>
                  <a:srgbClr val="177B57"/>
                </a:solidFill>
                <a:effectLst/>
                <a:latin typeface="+mj-lt"/>
              </a:rPr>
              <a:t>kerugian</a:t>
            </a:r>
            <a:r>
              <a:rPr lang="en-ID" sz="2400" b="1" dirty="0">
                <a:solidFill>
                  <a:srgbClr val="177B57"/>
                </a:solidFill>
                <a:effectLst/>
                <a:latin typeface="+mj-lt"/>
              </a:rPr>
              <a:t> ?</a:t>
            </a:r>
          </a:p>
        </p:txBody>
      </p:sp>
      <p:sp>
        <p:nvSpPr>
          <p:cNvPr id="6" name="Rectangle 5"/>
          <p:cNvSpPr/>
          <p:nvPr/>
        </p:nvSpPr>
        <p:spPr>
          <a:xfrm>
            <a:off x="4254500" y="678125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
        <p:nvSpPr>
          <p:cNvPr id="9" name="Text Placeholder 2">
            <a:extLst>
              <a:ext uri="{FF2B5EF4-FFF2-40B4-BE49-F238E27FC236}">
                <a16:creationId xmlns:a16="http://schemas.microsoft.com/office/drawing/2014/main" id="{FFE7F177-562A-4CC9-B9DF-78A60F1B7490}"/>
              </a:ext>
            </a:extLst>
          </p:cNvPr>
          <p:cNvSpPr txBox="1">
            <a:spLocks/>
          </p:cNvSpPr>
          <p:nvPr/>
        </p:nvSpPr>
        <p:spPr>
          <a:xfrm>
            <a:off x="459740" y="1414780"/>
            <a:ext cx="8997696" cy="2628900"/>
          </a:xfrm>
          <a:prstGeom prst="rect">
            <a:avLst/>
          </a:prstGeom>
        </p:spPr>
        <p:txBody>
          <a:bodyPr>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ID" sz="1100" dirty="0">
                <a:effectLst/>
                <a:latin typeface="+mj-lt"/>
              </a:rPr>
              <a:t> 1. </a:t>
            </a:r>
            <a:r>
              <a:rPr lang="en-ID" sz="1100" dirty="0" err="1">
                <a:effectLst/>
                <a:latin typeface="+mj-lt"/>
              </a:rPr>
              <a:t>Identifikasi</a:t>
            </a:r>
            <a:r>
              <a:rPr lang="en-ID" sz="1100" dirty="0">
                <a:effectLst/>
                <a:latin typeface="+mj-lt"/>
              </a:rPr>
              <a:t> </a:t>
            </a:r>
            <a:r>
              <a:rPr lang="en-ID" sz="1100" dirty="0" err="1">
                <a:effectLst/>
                <a:latin typeface="+mj-lt"/>
              </a:rPr>
              <a:t>Transaksi</a:t>
            </a:r>
            <a:r>
              <a:rPr lang="en-ID" sz="1100" dirty="0">
                <a:effectLst/>
                <a:latin typeface="+mj-lt"/>
              </a:rPr>
              <a:t> Pada </a:t>
            </a:r>
            <a:r>
              <a:rPr lang="en-ID" sz="1100" dirty="0" err="1">
                <a:effectLst/>
                <a:latin typeface="+mj-lt"/>
              </a:rPr>
              <a:t>Setiap</a:t>
            </a:r>
            <a:r>
              <a:rPr lang="en-ID" sz="1100" dirty="0">
                <a:effectLst/>
                <a:latin typeface="+mj-lt"/>
              </a:rPr>
              <a:t> Negara</a:t>
            </a:r>
          </a:p>
          <a:p>
            <a:pPr lvl="1" algn="just"/>
            <a:r>
              <a:rPr lang="en-ID" sz="1200" b="0" dirty="0" err="1">
                <a:effectLst/>
                <a:latin typeface="+mj-lt"/>
              </a:rPr>
              <a:t>Untuk</a:t>
            </a:r>
            <a:r>
              <a:rPr lang="en-ID" sz="1200" b="0" dirty="0">
                <a:effectLst/>
                <a:latin typeface="+mj-lt"/>
              </a:rPr>
              <a:t> </a:t>
            </a:r>
            <a:r>
              <a:rPr lang="en-ID" sz="1200" b="0" dirty="0" err="1">
                <a:effectLst/>
                <a:latin typeface="+mj-lt"/>
              </a:rPr>
              <a:t>menganalisis</a:t>
            </a:r>
            <a:r>
              <a:rPr lang="en-ID" sz="1200" b="0" dirty="0">
                <a:effectLst/>
                <a:latin typeface="+mj-lt"/>
              </a:rPr>
              <a:t> </a:t>
            </a:r>
            <a:r>
              <a:rPr lang="en-ID" sz="1200" b="0" dirty="0" err="1">
                <a:effectLst/>
                <a:latin typeface="+mj-lt"/>
              </a:rPr>
              <a:t>kinerja</a:t>
            </a:r>
            <a:r>
              <a:rPr lang="en-ID" sz="1200" b="0" dirty="0">
                <a:effectLst/>
                <a:latin typeface="+mj-lt"/>
              </a:rPr>
              <a:t> </a:t>
            </a:r>
            <a:r>
              <a:rPr lang="en-ID" sz="1200" b="0" dirty="0" err="1">
                <a:effectLst/>
                <a:latin typeface="+mj-lt"/>
              </a:rPr>
              <a:t>keuangan</a:t>
            </a:r>
            <a:r>
              <a:rPr lang="en-ID" sz="1200" b="0" dirty="0">
                <a:effectLst/>
                <a:latin typeface="+mj-lt"/>
              </a:rPr>
              <a:t> </a:t>
            </a:r>
            <a:r>
              <a:rPr lang="en-ID" sz="1200" b="0" dirty="0" err="1">
                <a:effectLst/>
                <a:latin typeface="+mj-lt"/>
              </a:rPr>
              <a:t>suatu</a:t>
            </a:r>
            <a:r>
              <a:rPr lang="en-ID" sz="1200" b="0" dirty="0">
                <a:effectLst/>
                <a:latin typeface="+mj-lt"/>
              </a:rPr>
              <a:t> </a:t>
            </a:r>
            <a:r>
              <a:rPr lang="en-ID" sz="1200" b="0" dirty="0" err="1">
                <a:effectLst/>
                <a:latin typeface="+mj-lt"/>
              </a:rPr>
              <a:t>bisnis</a:t>
            </a:r>
            <a:r>
              <a:rPr lang="en-ID" sz="1200" b="0" dirty="0">
                <a:effectLst/>
                <a:latin typeface="+mj-lt"/>
              </a:rPr>
              <a:t>, </a:t>
            </a:r>
            <a:r>
              <a:rPr lang="en-ID" sz="1200" b="0" dirty="0" err="1">
                <a:effectLst/>
                <a:latin typeface="+mj-lt"/>
              </a:rPr>
              <a:t>penting</a:t>
            </a:r>
            <a:r>
              <a:rPr lang="en-ID" sz="1200" b="0" dirty="0">
                <a:effectLst/>
                <a:latin typeface="+mj-lt"/>
              </a:rPr>
              <a:t> </a:t>
            </a:r>
            <a:r>
              <a:rPr lang="en-ID" sz="1200" b="0" dirty="0" err="1">
                <a:effectLst/>
                <a:latin typeface="+mj-lt"/>
              </a:rPr>
              <a:t>untuk</a:t>
            </a:r>
            <a:r>
              <a:rPr lang="en-ID" sz="1200" b="0" dirty="0">
                <a:effectLst/>
                <a:latin typeface="+mj-lt"/>
              </a:rPr>
              <a:t> </a:t>
            </a:r>
            <a:r>
              <a:rPr lang="en-ID" sz="1200" b="0" dirty="0" err="1">
                <a:effectLst/>
                <a:latin typeface="+mj-lt"/>
              </a:rPr>
              <a:t>tidak</a:t>
            </a:r>
            <a:r>
              <a:rPr lang="en-ID" sz="1200" b="0" dirty="0">
                <a:effectLst/>
                <a:latin typeface="+mj-lt"/>
              </a:rPr>
              <a:t> </a:t>
            </a:r>
            <a:r>
              <a:rPr lang="en-ID" sz="1200" b="0" dirty="0" err="1">
                <a:effectLst/>
                <a:latin typeface="+mj-lt"/>
              </a:rPr>
              <a:t>hanya</a:t>
            </a:r>
            <a:r>
              <a:rPr lang="en-ID" sz="1200" b="0" dirty="0">
                <a:effectLst/>
                <a:latin typeface="+mj-lt"/>
              </a:rPr>
              <a:t> </a:t>
            </a:r>
            <a:r>
              <a:rPr lang="en-ID" sz="1200" b="0" dirty="0" err="1">
                <a:effectLst/>
                <a:latin typeface="+mj-lt"/>
              </a:rPr>
              <a:t>melihat</a:t>
            </a:r>
            <a:r>
              <a:rPr lang="en-ID" sz="1200" b="0" dirty="0">
                <a:effectLst/>
                <a:latin typeface="+mj-lt"/>
              </a:rPr>
              <a:t> </a:t>
            </a:r>
            <a:r>
              <a:rPr lang="en-ID" sz="1200" b="0" dirty="0" err="1">
                <a:effectLst/>
                <a:latin typeface="+mj-lt"/>
              </a:rPr>
              <a:t>keuntungan</a:t>
            </a:r>
            <a:r>
              <a:rPr lang="en-ID" sz="1200" b="0" dirty="0">
                <a:effectLst/>
                <a:latin typeface="+mj-lt"/>
              </a:rPr>
              <a:t>, </a:t>
            </a:r>
            <a:r>
              <a:rPr lang="en-ID" sz="1200" b="0" dirty="0" err="1">
                <a:effectLst/>
                <a:latin typeface="+mj-lt"/>
              </a:rPr>
              <a:t>tetapi</a:t>
            </a:r>
            <a:r>
              <a:rPr lang="en-ID" sz="1200" b="0" dirty="0">
                <a:effectLst/>
                <a:latin typeface="+mj-lt"/>
              </a:rPr>
              <a:t> juga </a:t>
            </a:r>
            <a:r>
              <a:rPr lang="en-ID" sz="1200" b="0" dirty="0" err="1">
                <a:effectLst/>
                <a:latin typeface="+mj-lt"/>
              </a:rPr>
              <a:t>memahami</a:t>
            </a:r>
            <a:r>
              <a:rPr lang="en-ID" sz="1200" b="0" dirty="0">
                <a:effectLst/>
                <a:latin typeface="+mj-lt"/>
              </a:rPr>
              <a:t> dan </a:t>
            </a:r>
            <a:r>
              <a:rPr lang="en-ID" sz="1200" b="0" dirty="0" err="1">
                <a:effectLst/>
                <a:latin typeface="+mj-lt"/>
              </a:rPr>
              <a:t>mengidentifikasi</a:t>
            </a:r>
            <a:r>
              <a:rPr lang="en-ID" sz="1200" b="0" dirty="0">
                <a:effectLst/>
                <a:latin typeface="+mj-lt"/>
              </a:rPr>
              <a:t> </a:t>
            </a:r>
            <a:r>
              <a:rPr lang="en-ID" sz="1200" b="0" dirty="0" err="1">
                <a:effectLst/>
                <a:latin typeface="+mj-lt"/>
              </a:rPr>
              <a:t>transaksi</a:t>
            </a:r>
            <a:r>
              <a:rPr lang="en-ID" sz="1200" b="0" dirty="0">
                <a:effectLst/>
                <a:latin typeface="+mj-lt"/>
              </a:rPr>
              <a:t> yang </a:t>
            </a:r>
            <a:r>
              <a:rPr lang="en-ID" sz="1200" b="0" dirty="0" err="1">
                <a:effectLst/>
                <a:latin typeface="+mj-lt"/>
              </a:rPr>
              <a:t>menyebabkan</a:t>
            </a:r>
            <a:r>
              <a:rPr lang="en-ID" sz="1200" b="0" dirty="0">
                <a:effectLst/>
                <a:latin typeface="+mj-lt"/>
              </a:rPr>
              <a:t> </a:t>
            </a:r>
            <a:r>
              <a:rPr lang="en-ID" sz="1200" b="0" dirty="0" err="1">
                <a:effectLst/>
                <a:latin typeface="+mj-lt"/>
              </a:rPr>
              <a:t>kerugian</a:t>
            </a:r>
            <a:r>
              <a:rPr lang="en-ID" sz="1200" b="0" dirty="0">
                <a:effectLst/>
                <a:latin typeface="+mj-lt"/>
              </a:rPr>
              <a:t>. </a:t>
            </a:r>
            <a:r>
              <a:rPr lang="en-ID" sz="1200" b="0" dirty="0" err="1">
                <a:effectLst/>
                <a:latin typeface="+mj-lt"/>
              </a:rPr>
              <a:t>Dengan</a:t>
            </a:r>
            <a:r>
              <a:rPr lang="en-ID" sz="1200" b="0" dirty="0">
                <a:effectLst/>
                <a:latin typeface="+mj-lt"/>
              </a:rPr>
              <a:t> </a:t>
            </a:r>
            <a:r>
              <a:rPr lang="en-ID" sz="1200" b="0" dirty="0" err="1">
                <a:effectLst/>
                <a:latin typeface="+mj-lt"/>
              </a:rPr>
              <a:t>mengetahui</a:t>
            </a:r>
            <a:r>
              <a:rPr lang="en-ID" sz="1200" b="0" dirty="0">
                <a:effectLst/>
                <a:latin typeface="+mj-lt"/>
              </a:rPr>
              <a:t> </a:t>
            </a:r>
            <a:r>
              <a:rPr lang="en-ID" sz="1200" b="0" dirty="0" err="1">
                <a:effectLst/>
                <a:latin typeface="+mj-lt"/>
              </a:rPr>
              <a:t>jumlah</a:t>
            </a:r>
            <a:r>
              <a:rPr lang="en-ID" sz="1200" b="0" dirty="0">
                <a:effectLst/>
                <a:latin typeface="+mj-lt"/>
              </a:rPr>
              <a:t> dan </a:t>
            </a:r>
            <a:r>
              <a:rPr lang="en-ID" sz="1200" b="0" dirty="0" err="1">
                <a:effectLst/>
                <a:latin typeface="+mj-lt"/>
              </a:rPr>
              <a:t>pola</a:t>
            </a:r>
            <a:r>
              <a:rPr lang="en-ID" sz="1200" b="0" dirty="0">
                <a:effectLst/>
                <a:latin typeface="+mj-lt"/>
              </a:rPr>
              <a:t> </a:t>
            </a:r>
            <a:r>
              <a:rPr lang="en-ID" sz="1200" b="0" dirty="0" err="1">
                <a:effectLst/>
                <a:latin typeface="+mj-lt"/>
              </a:rPr>
              <a:t>dari</a:t>
            </a:r>
            <a:r>
              <a:rPr lang="en-ID" sz="1200" b="0" dirty="0">
                <a:effectLst/>
                <a:latin typeface="+mj-lt"/>
              </a:rPr>
              <a:t> </a:t>
            </a:r>
            <a:r>
              <a:rPr lang="en-ID" sz="1200" b="0" dirty="0" err="1">
                <a:effectLst/>
                <a:latin typeface="+mj-lt"/>
              </a:rPr>
              <a:t>transaksi</a:t>
            </a:r>
            <a:r>
              <a:rPr lang="en-ID" sz="1200" b="0" dirty="0">
                <a:effectLst/>
                <a:latin typeface="+mj-lt"/>
              </a:rPr>
              <a:t> yang </a:t>
            </a:r>
            <a:r>
              <a:rPr lang="en-ID" sz="1200" b="0" dirty="0" err="1">
                <a:effectLst/>
                <a:latin typeface="+mj-lt"/>
              </a:rPr>
              <a:t>merugikan</a:t>
            </a:r>
            <a:r>
              <a:rPr lang="en-ID" sz="1200" b="0" dirty="0">
                <a:effectLst/>
                <a:latin typeface="+mj-lt"/>
              </a:rPr>
              <a:t>, </a:t>
            </a:r>
            <a:r>
              <a:rPr lang="en-ID" sz="1200" b="0" dirty="0" err="1">
                <a:effectLst/>
                <a:latin typeface="+mj-lt"/>
              </a:rPr>
              <a:t>perusahaan</a:t>
            </a:r>
            <a:r>
              <a:rPr lang="en-ID" sz="1200" b="0" dirty="0">
                <a:effectLst/>
                <a:latin typeface="+mj-lt"/>
              </a:rPr>
              <a:t> </a:t>
            </a:r>
            <a:r>
              <a:rPr lang="en-ID" sz="1200" b="0" dirty="0" err="1">
                <a:effectLst/>
                <a:latin typeface="+mj-lt"/>
              </a:rPr>
              <a:t>dapat</a:t>
            </a:r>
            <a:r>
              <a:rPr lang="en-ID" sz="1200" b="0" dirty="0">
                <a:effectLst/>
                <a:latin typeface="+mj-lt"/>
              </a:rPr>
              <a:t> </a:t>
            </a:r>
            <a:r>
              <a:rPr lang="en-ID" sz="1200" b="0" dirty="0" err="1">
                <a:effectLst/>
                <a:latin typeface="+mj-lt"/>
              </a:rPr>
              <a:t>lebih</a:t>
            </a:r>
            <a:r>
              <a:rPr lang="en-ID" sz="1200" b="0" dirty="0">
                <a:effectLst/>
                <a:latin typeface="+mj-lt"/>
              </a:rPr>
              <a:t> </a:t>
            </a:r>
            <a:r>
              <a:rPr lang="en-ID" sz="1200" b="0" dirty="0" err="1">
                <a:effectLst/>
                <a:latin typeface="+mj-lt"/>
              </a:rPr>
              <a:t>efektif</a:t>
            </a:r>
            <a:r>
              <a:rPr lang="en-ID" sz="1200" b="0" dirty="0">
                <a:effectLst/>
                <a:latin typeface="+mj-lt"/>
              </a:rPr>
              <a:t> </a:t>
            </a:r>
            <a:r>
              <a:rPr lang="en-ID" sz="1200" b="0" dirty="0" err="1">
                <a:effectLst/>
                <a:latin typeface="+mj-lt"/>
              </a:rPr>
              <a:t>dalam</a:t>
            </a:r>
            <a:r>
              <a:rPr lang="en-ID" sz="1200" b="0" dirty="0">
                <a:effectLst/>
                <a:latin typeface="+mj-lt"/>
              </a:rPr>
              <a:t> </a:t>
            </a:r>
            <a:r>
              <a:rPr lang="en-ID" sz="1200" b="0" dirty="0" err="1">
                <a:effectLst/>
                <a:latin typeface="+mj-lt"/>
              </a:rPr>
              <a:t>mengelola</a:t>
            </a:r>
            <a:r>
              <a:rPr lang="en-ID" sz="1200" b="0" dirty="0">
                <a:effectLst/>
                <a:latin typeface="+mj-lt"/>
              </a:rPr>
              <a:t> </a:t>
            </a:r>
            <a:r>
              <a:rPr lang="en-ID" sz="1200" b="0" dirty="0" err="1">
                <a:effectLst/>
                <a:latin typeface="+mj-lt"/>
              </a:rPr>
              <a:t>risiko</a:t>
            </a:r>
            <a:r>
              <a:rPr lang="en-ID" sz="1200" b="0" dirty="0">
                <a:effectLst/>
                <a:latin typeface="+mj-lt"/>
              </a:rPr>
              <a:t>, </a:t>
            </a:r>
            <a:r>
              <a:rPr lang="en-ID" sz="1200" b="0" dirty="0" err="1">
                <a:effectLst/>
                <a:latin typeface="+mj-lt"/>
              </a:rPr>
              <a:t>mengidentifikasi</a:t>
            </a:r>
            <a:r>
              <a:rPr lang="en-ID" sz="1200" b="0" dirty="0">
                <a:effectLst/>
                <a:latin typeface="+mj-lt"/>
              </a:rPr>
              <a:t> </a:t>
            </a:r>
            <a:r>
              <a:rPr lang="en-ID" sz="1200" b="0" dirty="0" err="1">
                <a:effectLst/>
                <a:latin typeface="+mj-lt"/>
              </a:rPr>
              <a:t>kelemahan</a:t>
            </a:r>
            <a:r>
              <a:rPr lang="en-ID" sz="1200" b="0" dirty="0">
                <a:effectLst/>
                <a:latin typeface="+mj-lt"/>
              </a:rPr>
              <a:t> </a:t>
            </a:r>
            <a:r>
              <a:rPr lang="en-ID" sz="1200" b="0" dirty="0" err="1">
                <a:effectLst/>
                <a:latin typeface="+mj-lt"/>
              </a:rPr>
              <a:t>dalam</a:t>
            </a:r>
            <a:r>
              <a:rPr lang="en-ID" sz="1200" b="0" dirty="0">
                <a:effectLst/>
                <a:latin typeface="+mj-lt"/>
              </a:rPr>
              <a:t> proses </a:t>
            </a:r>
            <a:r>
              <a:rPr lang="en-ID" sz="1200" b="0" dirty="0" err="1">
                <a:effectLst/>
                <a:latin typeface="+mj-lt"/>
              </a:rPr>
              <a:t>operasional</a:t>
            </a:r>
            <a:r>
              <a:rPr lang="en-ID" sz="1200" b="0" dirty="0">
                <a:effectLst/>
                <a:latin typeface="+mj-lt"/>
              </a:rPr>
              <a:t>, </a:t>
            </a:r>
            <a:r>
              <a:rPr lang="en-ID" sz="1200" b="0" dirty="0" err="1">
                <a:effectLst/>
                <a:latin typeface="+mj-lt"/>
              </a:rPr>
              <a:t>serta</a:t>
            </a:r>
            <a:r>
              <a:rPr lang="en-ID" sz="1200" b="0" dirty="0">
                <a:effectLst/>
                <a:latin typeface="+mj-lt"/>
              </a:rPr>
              <a:t> </a:t>
            </a:r>
            <a:r>
              <a:rPr lang="en-ID" sz="1200" b="0" dirty="0" err="1">
                <a:effectLst/>
                <a:latin typeface="+mj-lt"/>
              </a:rPr>
              <a:t>mengambil</a:t>
            </a:r>
            <a:r>
              <a:rPr lang="en-ID" sz="1200" b="0" dirty="0">
                <a:effectLst/>
                <a:latin typeface="+mj-lt"/>
              </a:rPr>
              <a:t> </a:t>
            </a:r>
            <a:r>
              <a:rPr lang="en-ID" sz="1200" b="0" dirty="0" err="1">
                <a:effectLst/>
                <a:latin typeface="+mj-lt"/>
              </a:rPr>
              <a:t>langkah-langkah</a:t>
            </a:r>
            <a:r>
              <a:rPr lang="en-ID" sz="1200" b="0" dirty="0">
                <a:effectLst/>
                <a:latin typeface="+mj-lt"/>
              </a:rPr>
              <a:t> </a:t>
            </a:r>
            <a:r>
              <a:rPr lang="en-ID" sz="1200" b="0" dirty="0" err="1">
                <a:effectLst/>
                <a:latin typeface="+mj-lt"/>
              </a:rPr>
              <a:t>korektif</a:t>
            </a:r>
            <a:r>
              <a:rPr lang="en-ID" sz="1200" b="0" dirty="0">
                <a:effectLst/>
                <a:latin typeface="+mj-lt"/>
              </a:rPr>
              <a:t> </a:t>
            </a:r>
            <a:r>
              <a:rPr lang="en-ID" sz="1200" b="0" dirty="0" err="1">
                <a:effectLst/>
                <a:latin typeface="+mj-lt"/>
              </a:rPr>
              <a:t>untuk</a:t>
            </a:r>
            <a:r>
              <a:rPr lang="en-ID" sz="1200" b="0" dirty="0">
                <a:effectLst/>
                <a:latin typeface="+mj-lt"/>
              </a:rPr>
              <a:t> </a:t>
            </a:r>
            <a:r>
              <a:rPr lang="en-ID" sz="1200" b="0" dirty="0" err="1">
                <a:effectLst/>
                <a:latin typeface="+mj-lt"/>
              </a:rPr>
              <a:t>meminimalkan</a:t>
            </a:r>
            <a:r>
              <a:rPr lang="en-ID" sz="1200" b="0" dirty="0">
                <a:effectLst/>
                <a:latin typeface="+mj-lt"/>
              </a:rPr>
              <a:t> </a:t>
            </a:r>
            <a:r>
              <a:rPr lang="en-ID" sz="1200" b="0" dirty="0" err="1">
                <a:effectLst/>
                <a:latin typeface="+mj-lt"/>
              </a:rPr>
              <a:t>kerugian</a:t>
            </a:r>
            <a:r>
              <a:rPr lang="en-ID" sz="1200" b="0" dirty="0">
                <a:effectLst/>
                <a:latin typeface="+mj-lt"/>
              </a:rPr>
              <a:t> di masa </a:t>
            </a:r>
            <a:r>
              <a:rPr lang="en-ID" sz="1200" b="0" dirty="0" err="1">
                <a:effectLst/>
                <a:latin typeface="+mj-lt"/>
              </a:rPr>
              <a:t>depan</a:t>
            </a:r>
            <a:r>
              <a:rPr lang="en-ID" sz="1200" b="0" dirty="0">
                <a:effectLst/>
                <a:latin typeface="+mj-lt"/>
              </a:rPr>
              <a:t>. </a:t>
            </a:r>
            <a:r>
              <a:rPr lang="en-ID" sz="1200" b="0" dirty="0" err="1">
                <a:effectLst/>
                <a:latin typeface="+mj-lt"/>
              </a:rPr>
              <a:t>Analisis</a:t>
            </a:r>
            <a:r>
              <a:rPr lang="en-ID" sz="1200" b="0" dirty="0">
                <a:effectLst/>
                <a:latin typeface="+mj-lt"/>
              </a:rPr>
              <a:t> </a:t>
            </a:r>
            <a:r>
              <a:rPr lang="en-ID" sz="1200" b="0" dirty="0" err="1">
                <a:effectLst/>
                <a:latin typeface="+mj-lt"/>
              </a:rPr>
              <a:t>ini</a:t>
            </a:r>
            <a:r>
              <a:rPr lang="en-ID" sz="1200" b="0" dirty="0">
                <a:effectLst/>
                <a:latin typeface="+mj-lt"/>
              </a:rPr>
              <a:t> </a:t>
            </a:r>
            <a:r>
              <a:rPr lang="en-ID" sz="1200" b="0" dirty="0" err="1">
                <a:effectLst/>
                <a:latin typeface="+mj-lt"/>
              </a:rPr>
              <a:t>menjadi</a:t>
            </a:r>
            <a:r>
              <a:rPr lang="en-ID" sz="1200" b="0" dirty="0">
                <a:effectLst/>
                <a:latin typeface="+mj-lt"/>
              </a:rPr>
              <a:t> </a:t>
            </a:r>
            <a:r>
              <a:rPr lang="en-ID" sz="1200" b="0" dirty="0" err="1">
                <a:effectLst/>
                <a:latin typeface="+mj-lt"/>
              </a:rPr>
              <a:t>dasar</a:t>
            </a:r>
            <a:r>
              <a:rPr lang="en-ID" sz="1200" b="0" dirty="0">
                <a:effectLst/>
                <a:latin typeface="+mj-lt"/>
              </a:rPr>
              <a:t> </a:t>
            </a:r>
            <a:r>
              <a:rPr lang="en-ID" sz="1200" b="0" dirty="0" err="1">
                <a:effectLst/>
                <a:latin typeface="+mj-lt"/>
              </a:rPr>
              <a:t>dalam</a:t>
            </a:r>
            <a:r>
              <a:rPr lang="en-ID" sz="1200" b="0" dirty="0">
                <a:effectLst/>
                <a:latin typeface="+mj-lt"/>
              </a:rPr>
              <a:t> </a:t>
            </a:r>
            <a:r>
              <a:rPr lang="en-ID" sz="1200" b="0" dirty="0" err="1">
                <a:effectLst/>
                <a:latin typeface="+mj-lt"/>
              </a:rPr>
              <a:t>membuat</a:t>
            </a:r>
            <a:r>
              <a:rPr lang="en-ID" sz="1200" b="0" dirty="0">
                <a:effectLst/>
                <a:latin typeface="+mj-lt"/>
              </a:rPr>
              <a:t> strategi </a:t>
            </a:r>
            <a:r>
              <a:rPr lang="en-ID" sz="1200" b="0" dirty="0" err="1">
                <a:effectLst/>
                <a:latin typeface="+mj-lt"/>
              </a:rPr>
              <a:t>bisnis</a:t>
            </a:r>
            <a:r>
              <a:rPr lang="en-ID" sz="1200" b="0" dirty="0">
                <a:effectLst/>
                <a:latin typeface="+mj-lt"/>
              </a:rPr>
              <a:t> yang </a:t>
            </a:r>
            <a:r>
              <a:rPr lang="en-ID" sz="1200" b="0" dirty="0" err="1">
                <a:effectLst/>
                <a:latin typeface="+mj-lt"/>
              </a:rPr>
              <a:t>lebih</a:t>
            </a:r>
            <a:r>
              <a:rPr lang="en-ID" sz="1200" b="0" dirty="0">
                <a:effectLst/>
                <a:latin typeface="+mj-lt"/>
              </a:rPr>
              <a:t> </a:t>
            </a:r>
            <a:r>
              <a:rPr lang="en-ID" sz="1200" b="0" dirty="0" err="1">
                <a:effectLst/>
                <a:latin typeface="+mj-lt"/>
              </a:rPr>
              <a:t>berkelanjutan</a:t>
            </a:r>
            <a:r>
              <a:rPr lang="en-ID" sz="1200" b="0" dirty="0">
                <a:effectLst/>
                <a:latin typeface="+mj-lt"/>
              </a:rPr>
              <a:t> dan </a:t>
            </a:r>
            <a:r>
              <a:rPr lang="en-ID" sz="1200" b="0" dirty="0" err="1">
                <a:effectLst/>
                <a:latin typeface="+mj-lt"/>
              </a:rPr>
              <a:t>meningkatkan</a:t>
            </a:r>
            <a:r>
              <a:rPr lang="en-ID" sz="1200" b="0" dirty="0">
                <a:effectLst/>
                <a:latin typeface="+mj-lt"/>
              </a:rPr>
              <a:t> </a:t>
            </a:r>
            <a:r>
              <a:rPr lang="en-ID" sz="1200" b="0" dirty="0" err="1">
                <a:effectLst/>
                <a:latin typeface="+mj-lt"/>
              </a:rPr>
              <a:t>profitabilitas</a:t>
            </a:r>
            <a:r>
              <a:rPr lang="en-ID" sz="1200" b="0" dirty="0">
                <a:effectLst/>
                <a:latin typeface="+mj-lt"/>
              </a:rPr>
              <a:t> </a:t>
            </a:r>
            <a:r>
              <a:rPr lang="en-ID" sz="1200" b="0" dirty="0" err="1">
                <a:effectLst/>
                <a:latin typeface="+mj-lt"/>
              </a:rPr>
              <a:t>secara</a:t>
            </a:r>
            <a:r>
              <a:rPr lang="en-ID" sz="1200" b="0" dirty="0">
                <a:effectLst/>
                <a:latin typeface="+mj-lt"/>
              </a:rPr>
              <a:t> </a:t>
            </a:r>
            <a:r>
              <a:rPr lang="en-ID" sz="1200" b="0" dirty="0" err="1">
                <a:effectLst/>
                <a:latin typeface="+mj-lt"/>
              </a:rPr>
              <a:t>keseluruhan</a:t>
            </a:r>
            <a:r>
              <a:rPr lang="en-ID" sz="1200" b="0" dirty="0">
                <a:effectLst/>
                <a:latin typeface="+mj-lt"/>
              </a:rPr>
              <a:t>.</a:t>
            </a:r>
          </a:p>
          <a:p>
            <a:pPr algn="just"/>
            <a:endParaRPr lang="en-ID" sz="1100" b="0" dirty="0">
              <a:effectLst/>
              <a:latin typeface="+mj-lt"/>
            </a:endParaRPr>
          </a:p>
          <a:p>
            <a:pPr algn="just"/>
            <a:endParaRPr lang="en-ID" sz="1050" b="0" dirty="0">
              <a:effectLst/>
              <a:latin typeface="+mj-lt"/>
            </a:endParaRPr>
          </a:p>
        </p:txBody>
      </p:sp>
      <p:pic>
        <p:nvPicPr>
          <p:cNvPr id="10" name="Picture 9">
            <a:extLst>
              <a:ext uri="{FF2B5EF4-FFF2-40B4-BE49-F238E27FC236}">
                <a16:creationId xmlns:a16="http://schemas.microsoft.com/office/drawing/2014/main" id="{7F1DB6F9-A059-4E2E-8379-B48808F397F2}"/>
              </a:ext>
            </a:extLst>
          </p:cNvPr>
          <p:cNvPicPr>
            <a:picLocks noChangeAspect="1"/>
          </p:cNvPicPr>
          <p:nvPr/>
        </p:nvPicPr>
        <p:blipFill rotWithShape="1">
          <a:blip r:embed="rId2"/>
          <a:srcRect l="6806" t="25977" r="61121" b="28005"/>
          <a:stretch/>
        </p:blipFill>
        <p:spPr>
          <a:xfrm>
            <a:off x="1143455" y="2743200"/>
            <a:ext cx="2818292" cy="2274570"/>
          </a:xfrm>
          <a:prstGeom prst="rect">
            <a:avLst/>
          </a:prstGeom>
        </p:spPr>
      </p:pic>
      <p:sp>
        <p:nvSpPr>
          <p:cNvPr id="12" name="Text Placeholder 2">
            <a:extLst>
              <a:ext uri="{FF2B5EF4-FFF2-40B4-BE49-F238E27FC236}">
                <a16:creationId xmlns:a16="http://schemas.microsoft.com/office/drawing/2014/main" id="{92055119-649A-43BF-9577-8A49C659FF4B}"/>
              </a:ext>
            </a:extLst>
          </p:cNvPr>
          <p:cNvSpPr txBox="1">
            <a:spLocks/>
          </p:cNvSpPr>
          <p:nvPr/>
        </p:nvSpPr>
        <p:spPr>
          <a:xfrm>
            <a:off x="4097274" y="2743200"/>
            <a:ext cx="4680204" cy="2628900"/>
          </a:xfrm>
          <a:prstGeom prst="rect">
            <a:avLst/>
          </a:prstGeom>
        </p:spPr>
        <p:txBody>
          <a:bodyPr>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ID" sz="1200" b="0" dirty="0" err="1">
                <a:effectLst/>
                <a:latin typeface="+mj-lt"/>
              </a:rPr>
              <a:t>Berdasarkan</a:t>
            </a:r>
            <a:r>
              <a:rPr lang="en-ID" sz="1200" b="0" dirty="0">
                <a:effectLst/>
                <a:latin typeface="+mj-lt"/>
              </a:rPr>
              <a:t> </a:t>
            </a:r>
            <a:r>
              <a:rPr lang="en-ID" sz="1200" b="0" dirty="0" err="1">
                <a:effectLst/>
                <a:latin typeface="+mj-lt"/>
              </a:rPr>
              <a:t>hasil</a:t>
            </a:r>
            <a:r>
              <a:rPr lang="en-ID" sz="1200" b="0" dirty="0">
                <a:effectLst/>
                <a:latin typeface="+mj-lt"/>
              </a:rPr>
              <a:t> </a:t>
            </a:r>
            <a:r>
              <a:rPr lang="en-ID" sz="1200" b="0" dirty="0" err="1">
                <a:effectLst/>
                <a:latin typeface="+mj-lt"/>
              </a:rPr>
              <a:t>analisis</a:t>
            </a:r>
            <a:r>
              <a:rPr lang="en-ID" sz="1200" b="0" dirty="0">
                <a:effectLst/>
                <a:latin typeface="+mj-lt"/>
              </a:rPr>
              <a:t> </a:t>
            </a:r>
            <a:r>
              <a:rPr lang="en-ID" sz="1200" b="0" dirty="0" err="1">
                <a:effectLst/>
                <a:latin typeface="+mj-lt"/>
              </a:rPr>
              <a:t>korelasi</a:t>
            </a:r>
            <a:r>
              <a:rPr lang="en-ID" sz="1200" b="0" dirty="0">
                <a:effectLst/>
                <a:latin typeface="+mj-lt"/>
              </a:rPr>
              <a:t>, Total </a:t>
            </a:r>
            <a:r>
              <a:rPr lang="en-ID" sz="1200" b="0" dirty="0" err="1">
                <a:effectLst/>
                <a:latin typeface="+mj-lt"/>
              </a:rPr>
              <a:t>Transaksi</a:t>
            </a:r>
            <a:r>
              <a:rPr lang="en-ID" sz="1200" b="0" dirty="0">
                <a:effectLst/>
                <a:latin typeface="+mj-lt"/>
              </a:rPr>
              <a:t> </a:t>
            </a:r>
            <a:r>
              <a:rPr lang="en-ID" sz="1200" b="0" dirty="0" err="1">
                <a:effectLst/>
                <a:latin typeface="+mj-lt"/>
              </a:rPr>
              <a:t>terhadap</a:t>
            </a:r>
            <a:r>
              <a:rPr lang="en-ID" sz="1200" b="0" dirty="0">
                <a:effectLst/>
                <a:latin typeface="+mj-lt"/>
              </a:rPr>
              <a:t> Profit </a:t>
            </a:r>
            <a:r>
              <a:rPr lang="en-ID" sz="1200" b="0" dirty="0" err="1">
                <a:effectLst/>
                <a:latin typeface="+mj-lt"/>
              </a:rPr>
              <a:t>memiliki</a:t>
            </a:r>
            <a:r>
              <a:rPr lang="en-ID" sz="1200" b="0" dirty="0">
                <a:effectLst/>
                <a:latin typeface="+mj-lt"/>
              </a:rPr>
              <a:t> </a:t>
            </a:r>
            <a:r>
              <a:rPr lang="en-ID" sz="1200" b="0" dirty="0" err="1">
                <a:effectLst/>
                <a:latin typeface="+mj-lt"/>
              </a:rPr>
              <a:t>nilai</a:t>
            </a:r>
            <a:r>
              <a:rPr lang="en-ID" sz="1200" b="0" dirty="0">
                <a:effectLst/>
                <a:latin typeface="+mj-lt"/>
              </a:rPr>
              <a:t> </a:t>
            </a:r>
            <a:r>
              <a:rPr lang="en-ID" sz="1200" b="0" dirty="0" err="1">
                <a:effectLst/>
                <a:latin typeface="+mj-lt"/>
              </a:rPr>
              <a:t>korelasi</a:t>
            </a:r>
            <a:r>
              <a:rPr lang="en-ID" sz="1200" b="0" dirty="0">
                <a:effectLst/>
                <a:latin typeface="+mj-lt"/>
              </a:rPr>
              <a:t> </a:t>
            </a:r>
            <a:r>
              <a:rPr lang="en-ID" sz="1200" b="0" dirty="0" err="1">
                <a:effectLst/>
                <a:latin typeface="+mj-lt"/>
              </a:rPr>
              <a:t>sebesar</a:t>
            </a:r>
            <a:r>
              <a:rPr lang="en-ID" sz="1200" b="0" dirty="0">
                <a:effectLst/>
                <a:latin typeface="+mj-lt"/>
              </a:rPr>
              <a:t> 0,12. Nilai </a:t>
            </a:r>
            <a:r>
              <a:rPr lang="en-ID" sz="1200" b="0" dirty="0" err="1">
                <a:effectLst/>
                <a:latin typeface="+mj-lt"/>
              </a:rPr>
              <a:t>ini</a:t>
            </a:r>
            <a:r>
              <a:rPr lang="en-ID" sz="1200" b="0" dirty="0">
                <a:effectLst/>
                <a:latin typeface="+mj-lt"/>
              </a:rPr>
              <a:t> </a:t>
            </a:r>
            <a:r>
              <a:rPr lang="en-ID" sz="1200" b="0" dirty="0" err="1">
                <a:effectLst/>
                <a:latin typeface="+mj-lt"/>
              </a:rPr>
              <a:t>mendekati</a:t>
            </a:r>
            <a:r>
              <a:rPr lang="en-ID" sz="1200" b="0" dirty="0">
                <a:effectLst/>
                <a:latin typeface="+mj-lt"/>
              </a:rPr>
              <a:t> </a:t>
            </a:r>
            <a:r>
              <a:rPr lang="en-ID" sz="1200" b="0" dirty="0" err="1">
                <a:effectLst/>
                <a:latin typeface="+mj-lt"/>
              </a:rPr>
              <a:t>nol</a:t>
            </a:r>
            <a:r>
              <a:rPr lang="en-ID" sz="1200" b="0" dirty="0">
                <a:effectLst/>
                <a:latin typeface="+mj-lt"/>
              </a:rPr>
              <a:t>, yang </a:t>
            </a:r>
            <a:r>
              <a:rPr lang="en-ID" sz="1200" b="0" dirty="0" err="1">
                <a:effectLst/>
                <a:latin typeface="+mj-lt"/>
              </a:rPr>
              <a:t>menunjukkan</a:t>
            </a:r>
            <a:r>
              <a:rPr lang="en-ID" sz="1200" b="0" dirty="0">
                <a:effectLst/>
                <a:latin typeface="+mj-lt"/>
              </a:rPr>
              <a:t> </a:t>
            </a:r>
            <a:r>
              <a:rPr lang="en-ID" sz="1200" b="0" dirty="0" err="1">
                <a:effectLst/>
                <a:latin typeface="+mj-lt"/>
              </a:rPr>
              <a:t>bahwa</a:t>
            </a:r>
            <a:r>
              <a:rPr lang="en-ID" sz="1200" b="0" dirty="0">
                <a:effectLst/>
                <a:latin typeface="+mj-lt"/>
              </a:rPr>
              <a:t> </a:t>
            </a:r>
            <a:r>
              <a:rPr lang="en-ID" sz="1200" b="0" dirty="0" err="1">
                <a:effectLst/>
                <a:latin typeface="+mj-lt"/>
              </a:rPr>
              <a:t>tidak</a:t>
            </a:r>
            <a:r>
              <a:rPr lang="en-ID" sz="1200" b="0" dirty="0">
                <a:effectLst/>
                <a:latin typeface="+mj-lt"/>
              </a:rPr>
              <a:t> </a:t>
            </a:r>
            <a:r>
              <a:rPr lang="en-ID" sz="1200" b="0" dirty="0" err="1">
                <a:effectLst/>
                <a:latin typeface="+mj-lt"/>
              </a:rPr>
              <a:t>terdapat</a:t>
            </a:r>
            <a:r>
              <a:rPr lang="en-ID" sz="1200" b="0" dirty="0">
                <a:effectLst/>
                <a:latin typeface="+mj-lt"/>
              </a:rPr>
              <a:t> </a:t>
            </a:r>
            <a:r>
              <a:rPr lang="en-ID" sz="1200" b="0" dirty="0" err="1">
                <a:effectLst/>
                <a:latin typeface="+mj-lt"/>
              </a:rPr>
              <a:t>hubungan</a:t>
            </a:r>
            <a:r>
              <a:rPr lang="en-ID" sz="1200" b="0" dirty="0">
                <a:effectLst/>
                <a:latin typeface="+mj-lt"/>
              </a:rPr>
              <a:t> yang </a:t>
            </a:r>
            <a:r>
              <a:rPr lang="en-ID" sz="1200" b="0" dirty="0" err="1">
                <a:effectLst/>
                <a:latin typeface="+mj-lt"/>
              </a:rPr>
              <a:t>signifikan</a:t>
            </a:r>
            <a:r>
              <a:rPr lang="en-ID" sz="1200" b="0" dirty="0">
                <a:effectLst/>
                <a:latin typeface="+mj-lt"/>
              </a:rPr>
              <a:t> </a:t>
            </a:r>
            <a:r>
              <a:rPr lang="en-ID" sz="1200" b="0" dirty="0" err="1">
                <a:effectLst/>
                <a:latin typeface="+mj-lt"/>
              </a:rPr>
              <a:t>antara</a:t>
            </a:r>
            <a:r>
              <a:rPr lang="en-ID" sz="1200" b="0" dirty="0">
                <a:effectLst/>
                <a:latin typeface="+mj-lt"/>
              </a:rPr>
              <a:t> Total </a:t>
            </a:r>
            <a:r>
              <a:rPr lang="en-ID" sz="1200" b="0" dirty="0" err="1">
                <a:effectLst/>
                <a:latin typeface="+mj-lt"/>
              </a:rPr>
              <a:t>Transaksi</a:t>
            </a:r>
            <a:r>
              <a:rPr lang="en-ID" sz="1200" b="0" dirty="0">
                <a:effectLst/>
                <a:latin typeface="+mj-lt"/>
              </a:rPr>
              <a:t> dan Profit. </a:t>
            </a:r>
            <a:r>
              <a:rPr lang="en-ID" sz="1200" b="0" dirty="0" err="1">
                <a:effectLst/>
                <a:latin typeface="+mj-lt"/>
              </a:rPr>
              <a:t>Dengan</a:t>
            </a:r>
            <a:r>
              <a:rPr lang="en-ID" sz="1200" b="0" dirty="0">
                <a:effectLst/>
                <a:latin typeface="+mj-lt"/>
              </a:rPr>
              <a:t> kata lain, </a:t>
            </a:r>
            <a:r>
              <a:rPr lang="en-ID" sz="1200" b="0" dirty="0" err="1">
                <a:effectLst/>
                <a:latin typeface="+mj-lt"/>
              </a:rPr>
              <a:t>perubahan</a:t>
            </a:r>
            <a:r>
              <a:rPr lang="en-ID" sz="1200" b="0" dirty="0">
                <a:effectLst/>
                <a:latin typeface="+mj-lt"/>
              </a:rPr>
              <a:t> </a:t>
            </a:r>
            <a:r>
              <a:rPr lang="en-ID" sz="1200" b="0" dirty="0" err="1">
                <a:effectLst/>
                <a:latin typeface="+mj-lt"/>
              </a:rPr>
              <a:t>dalam</a:t>
            </a:r>
            <a:r>
              <a:rPr lang="en-ID" sz="1200" b="0" dirty="0">
                <a:effectLst/>
                <a:latin typeface="+mj-lt"/>
              </a:rPr>
              <a:t> Total </a:t>
            </a:r>
            <a:r>
              <a:rPr lang="en-ID" sz="1200" b="0" dirty="0" err="1">
                <a:effectLst/>
                <a:latin typeface="+mj-lt"/>
              </a:rPr>
              <a:t>Transaksi</a:t>
            </a:r>
            <a:r>
              <a:rPr lang="en-ID" sz="1200" b="0" dirty="0">
                <a:effectLst/>
                <a:latin typeface="+mj-lt"/>
              </a:rPr>
              <a:t> </a:t>
            </a:r>
            <a:r>
              <a:rPr lang="en-ID" sz="1200" b="0" dirty="0" err="1">
                <a:effectLst/>
                <a:latin typeface="+mj-lt"/>
              </a:rPr>
              <a:t>tidak</a:t>
            </a:r>
            <a:r>
              <a:rPr lang="en-ID" sz="1200" b="0" dirty="0">
                <a:effectLst/>
                <a:latin typeface="+mj-lt"/>
              </a:rPr>
              <a:t> </a:t>
            </a:r>
            <a:r>
              <a:rPr lang="en-ID" sz="1200" b="0" dirty="0" err="1">
                <a:effectLst/>
                <a:latin typeface="+mj-lt"/>
              </a:rPr>
              <a:t>secara</a:t>
            </a:r>
            <a:r>
              <a:rPr lang="en-ID" sz="1200" b="0" dirty="0">
                <a:effectLst/>
                <a:latin typeface="+mj-lt"/>
              </a:rPr>
              <a:t> </a:t>
            </a:r>
            <a:r>
              <a:rPr lang="en-ID" sz="1200" b="0" dirty="0" err="1">
                <a:effectLst/>
                <a:latin typeface="+mj-lt"/>
              </a:rPr>
              <a:t>langsung</a:t>
            </a:r>
            <a:r>
              <a:rPr lang="en-ID" sz="1200" b="0" dirty="0">
                <a:effectLst/>
                <a:latin typeface="+mj-lt"/>
              </a:rPr>
              <a:t> </a:t>
            </a:r>
            <a:r>
              <a:rPr lang="en-ID" sz="1200" b="0" dirty="0" err="1">
                <a:effectLst/>
                <a:latin typeface="+mj-lt"/>
              </a:rPr>
              <a:t>mempengaruhi</a:t>
            </a:r>
            <a:r>
              <a:rPr lang="en-ID" sz="1200" b="0" dirty="0">
                <a:effectLst/>
                <a:latin typeface="+mj-lt"/>
              </a:rPr>
              <a:t> Profit.</a:t>
            </a:r>
          </a:p>
          <a:p>
            <a:pPr algn="just"/>
            <a:br>
              <a:rPr lang="en-ID" sz="1200" b="0" dirty="0">
                <a:effectLst/>
                <a:latin typeface="+mj-lt"/>
              </a:rPr>
            </a:br>
            <a:r>
              <a:rPr lang="en-ID" sz="1200" b="0" dirty="0" err="1">
                <a:effectLst/>
                <a:latin typeface="+mj-lt"/>
              </a:rPr>
              <a:t>Dapat</a:t>
            </a:r>
            <a:r>
              <a:rPr lang="en-ID" sz="1200" b="0" dirty="0">
                <a:effectLst/>
                <a:latin typeface="+mj-lt"/>
              </a:rPr>
              <a:t> </a:t>
            </a:r>
            <a:r>
              <a:rPr lang="en-ID" sz="1200" b="0" dirty="0" err="1">
                <a:effectLst/>
                <a:latin typeface="+mj-lt"/>
              </a:rPr>
              <a:t>disimpulkan</a:t>
            </a:r>
            <a:r>
              <a:rPr lang="en-ID" sz="1200" b="0" dirty="0">
                <a:effectLst/>
                <a:latin typeface="+mj-lt"/>
              </a:rPr>
              <a:t> </a:t>
            </a:r>
            <a:r>
              <a:rPr lang="en-ID" sz="1200" b="0" dirty="0" err="1">
                <a:effectLst/>
                <a:latin typeface="+mj-lt"/>
              </a:rPr>
              <a:t>bahwa</a:t>
            </a:r>
            <a:r>
              <a:rPr lang="en-ID" sz="1200" b="0" dirty="0">
                <a:effectLst/>
                <a:latin typeface="+mj-lt"/>
              </a:rPr>
              <a:t> </a:t>
            </a:r>
            <a:r>
              <a:rPr lang="en-ID" sz="1200" b="0" dirty="0" err="1">
                <a:effectLst/>
                <a:latin typeface="+mj-lt"/>
              </a:rPr>
              <a:t>jumlah</a:t>
            </a:r>
            <a:r>
              <a:rPr lang="en-ID" sz="1200" b="0" dirty="0">
                <a:effectLst/>
                <a:latin typeface="+mj-lt"/>
              </a:rPr>
              <a:t> </a:t>
            </a:r>
            <a:r>
              <a:rPr lang="en-ID" sz="1200" b="0" dirty="0" err="1">
                <a:effectLst/>
                <a:latin typeface="+mj-lt"/>
              </a:rPr>
              <a:t>transaksi</a:t>
            </a:r>
            <a:r>
              <a:rPr lang="en-ID" sz="1200" b="0" dirty="0">
                <a:effectLst/>
                <a:latin typeface="+mj-lt"/>
              </a:rPr>
              <a:t> yang </a:t>
            </a:r>
            <a:r>
              <a:rPr lang="en-ID" sz="1200" b="0" dirty="0" err="1">
                <a:effectLst/>
                <a:latin typeface="+mj-lt"/>
              </a:rPr>
              <a:t>tinggi</a:t>
            </a:r>
            <a:r>
              <a:rPr lang="en-ID" sz="1200" b="0" dirty="0">
                <a:effectLst/>
                <a:latin typeface="+mj-lt"/>
              </a:rPr>
              <a:t> </a:t>
            </a:r>
            <a:r>
              <a:rPr lang="en-ID" sz="1200" b="0" dirty="0" err="1">
                <a:effectLst/>
                <a:latin typeface="+mj-lt"/>
              </a:rPr>
              <a:t>tidak</a:t>
            </a:r>
            <a:r>
              <a:rPr lang="en-ID" sz="1200" b="0" dirty="0">
                <a:effectLst/>
                <a:latin typeface="+mj-lt"/>
              </a:rPr>
              <a:t> </a:t>
            </a:r>
            <a:r>
              <a:rPr lang="en-ID" sz="1200" b="0" dirty="0" err="1">
                <a:effectLst/>
                <a:latin typeface="+mj-lt"/>
              </a:rPr>
              <a:t>selalu</a:t>
            </a:r>
            <a:r>
              <a:rPr lang="en-ID" sz="1200" b="0" dirty="0">
                <a:effectLst/>
                <a:latin typeface="+mj-lt"/>
              </a:rPr>
              <a:t> </a:t>
            </a:r>
            <a:r>
              <a:rPr lang="en-ID" sz="1200" b="0" dirty="0" err="1">
                <a:effectLst/>
                <a:latin typeface="+mj-lt"/>
              </a:rPr>
              <a:t>berkorelasi</a:t>
            </a:r>
            <a:r>
              <a:rPr lang="en-ID" sz="1200" b="0" dirty="0">
                <a:effectLst/>
                <a:latin typeface="+mj-lt"/>
              </a:rPr>
              <a:t> </a:t>
            </a:r>
            <a:r>
              <a:rPr lang="en-ID" sz="1200" b="0" dirty="0" err="1">
                <a:effectLst/>
                <a:latin typeface="+mj-lt"/>
              </a:rPr>
              <a:t>dengan</a:t>
            </a:r>
            <a:r>
              <a:rPr lang="en-ID" sz="1200" b="0" dirty="0">
                <a:effectLst/>
                <a:latin typeface="+mj-lt"/>
              </a:rPr>
              <a:t> profit yang </a:t>
            </a:r>
            <a:r>
              <a:rPr lang="en-ID" sz="1200" b="0" dirty="0" err="1">
                <a:effectLst/>
                <a:latin typeface="+mj-lt"/>
              </a:rPr>
              <a:t>besar</a:t>
            </a:r>
            <a:r>
              <a:rPr lang="en-ID" sz="1200" b="0" dirty="0">
                <a:effectLst/>
                <a:latin typeface="+mj-lt"/>
              </a:rPr>
              <a:t>. </a:t>
            </a:r>
            <a:r>
              <a:rPr lang="en-ID" sz="1200" b="0" dirty="0" err="1">
                <a:effectLst/>
                <a:latin typeface="+mj-lt"/>
              </a:rPr>
              <a:t>Terdapat</a:t>
            </a:r>
            <a:r>
              <a:rPr lang="en-ID" sz="1200" b="0" dirty="0">
                <a:effectLst/>
                <a:latin typeface="+mj-lt"/>
              </a:rPr>
              <a:t> negara-negara yang </a:t>
            </a:r>
            <a:r>
              <a:rPr lang="en-ID" sz="1200" b="0" dirty="0" err="1">
                <a:effectLst/>
                <a:latin typeface="+mj-lt"/>
              </a:rPr>
              <a:t>mengalami</a:t>
            </a:r>
            <a:r>
              <a:rPr lang="en-ID" sz="1200" b="0" dirty="0">
                <a:effectLst/>
                <a:latin typeface="+mj-lt"/>
              </a:rPr>
              <a:t> </a:t>
            </a:r>
            <a:r>
              <a:rPr lang="en-ID" sz="1200" b="0" dirty="0" err="1">
                <a:effectLst/>
                <a:latin typeface="+mj-lt"/>
              </a:rPr>
              <a:t>kerugian</a:t>
            </a:r>
            <a:r>
              <a:rPr lang="en-ID" sz="1200" b="0" dirty="0">
                <a:effectLst/>
                <a:latin typeface="+mj-lt"/>
              </a:rPr>
              <a:t> (net loss) </a:t>
            </a:r>
            <a:r>
              <a:rPr lang="en-ID" sz="1200" b="0" dirty="0" err="1">
                <a:effectLst/>
                <a:latin typeface="+mj-lt"/>
              </a:rPr>
              <a:t>meskipun</a:t>
            </a:r>
            <a:r>
              <a:rPr lang="en-ID" sz="1200" b="0" dirty="0">
                <a:effectLst/>
                <a:latin typeface="+mj-lt"/>
              </a:rPr>
              <a:t> </a:t>
            </a:r>
            <a:r>
              <a:rPr lang="en-ID" sz="1200" b="0" dirty="0" err="1">
                <a:effectLst/>
                <a:latin typeface="+mj-lt"/>
              </a:rPr>
              <a:t>memiliki</a:t>
            </a:r>
            <a:r>
              <a:rPr lang="en-ID" sz="1200" b="0" dirty="0">
                <a:effectLst/>
                <a:latin typeface="+mj-lt"/>
              </a:rPr>
              <a:t> total </a:t>
            </a:r>
            <a:r>
              <a:rPr lang="en-ID" sz="1200" b="0" dirty="0" err="1">
                <a:effectLst/>
                <a:latin typeface="+mj-lt"/>
              </a:rPr>
              <a:t>transaksi</a:t>
            </a:r>
            <a:r>
              <a:rPr lang="en-ID" sz="1200" b="0" dirty="0">
                <a:effectLst/>
                <a:latin typeface="+mj-lt"/>
              </a:rPr>
              <a:t> yang </a:t>
            </a:r>
            <a:r>
              <a:rPr lang="en-ID" sz="1200" b="0" dirty="0" err="1">
                <a:effectLst/>
                <a:latin typeface="+mj-lt"/>
              </a:rPr>
              <a:t>relatif</a:t>
            </a:r>
            <a:r>
              <a:rPr lang="en-ID" sz="1200" b="0" dirty="0">
                <a:effectLst/>
                <a:latin typeface="+mj-lt"/>
              </a:rPr>
              <a:t> </a:t>
            </a:r>
            <a:r>
              <a:rPr lang="en-ID" sz="1200" b="0" dirty="0" err="1">
                <a:effectLst/>
                <a:latin typeface="+mj-lt"/>
              </a:rPr>
              <a:t>tinggi</a:t>
            </a:r>
            <a:r>
              <a:rPr lang="en-ID" sz="1200" b="0" dirty="0">
                <a:effectLst/>
                <a:latin typeface="+mj-lt"/>
              </a:rPr>
              <a:t>.</a:t>
            </a:r>
          </a:p>
        </p:txBody>
      </p:sp>
      <p:pic>
        <p:nvPicPr>
          <p:cNvPr id="13" name="Picture 12">
            <a:extLst>
              <a:ext uri="{FF2B5EF4-FFF2-40B4-BE49-F238E27FC236}">
                <a16:creationId xmlns:a16="http://schemas.microsoft.com/office/drawing/2014/main" id="{B915591F-23D7-41CE-8BA2-096012E771BD}"/>
              </a:ext>
            </a:extLst>
          </p:cNvPr>
          <p:cNvPicPr>
            <a:picLocks noChangeAspect="1"/>
          </p:cNvPicPr>
          <p:nvPr/>
        </p:nvPicPr>
        <p:blipFill rotWithShape="1">
          <a:blip r:embed="rId3"/>
          <a:srcRect l="6878" t="33825" r="62035" b="19698"/>
          <a:stretch/>
        </p:blipFill>
        <p:spPr>
          <a:xfrm>
            <a:off x="6304532" y="4697730"/>
            <a:ext cx="2254720" cy="1896109"/>
          </a:xfrm>
          <a:prstGeom prst="rect">
            <a:avLst/>
          </a:prstGeom>
        </p:spPr>
      </p:pic>
      <p:sp>
        <p:nvSpPr>
          <p:cNvPr id="14" name="Text Placeholder 2">
            <a:extLst>
              <a:ext uri="{FF2B5EF4-FFF2-40B4-BE49-F238E27FC236}">
                <a16:creationId xmlns:a16="http://schemas.microsoft.com/office/drawing/2014/main" id="{5FF4FA96-A72A-4E88-8E0C-4FEB88ED04CE}"/>
              </a:ext>
            </a:extLst>
          </p:cNvPr>
          <p:cNvSpPr txBox="1">
            <a:spLocks/>
          </p:cNvSpPr>
          <p:nvPr/>
        </p:nvSpPr>
        <p:spPr>
          <a:xfrm>
            <a:off x="1422781" y="5267959"/>
            <a:ext cx="4680204" cy="2628900"/>
          </a:xfrm>
          <a:prstGeom prst="rect">
            <a:avLst/>
          </a:prstGeom>
        </p:spPr>
        <p:txBody>
          <a:bodyPr>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ID" sz="1200" b="0" dirty="0" err="1">
                <a:effectLst/>
                <a:latin typeface="+mj-lt"/>
              </a:rPr>
              <a:t>Berdasarkan</a:t>
            </a:r>
            <a:r>
              <a:rPr lang="en-ID" sz="1200" b="0" dirty="0">
                <a:effectLst/>
                <a:latin typeface="+mj-lt"/>
              </a:rPr>
              <a:t> pie chart </a:t>
            </a:r>
            <a:r>
              <a:rPr lang="en-ID" sz="1200" b="0" dirty="0" err="1">
                <a:effectLst/>
                <a:latin typeface="+mj-lt"/>
              </a:rPr>
              <a:t>disamping</a:t>
            </a:r>
            <a:r>
              <a:rPr lang="en-ID" sz="1200" b="0" dirty="0">
                <a:effectLst/>
                <a:latin typeface="+mj-lt"/>
              </a:rPr>
              <a:t>, negara-negara yang </a:t>
            </a:r>
            <a:r>
              <a:rPr lang="en-ID" sz="1200" b="0" dirty="0" err="1">
                <a:effectLst/>
                <a:latin typeface="+mj-lt"/>
              </a:rPr>
              <a:t>mengalami</a:t>
            </a:r>
            <a:r>
              <a:rPr lang="en-ID" sz="1200" b="0" dirty="0">
                <a:effectLst/>
                <a:latin typeface="+mj-lt"/>
              </a:rPr>
              <a:t> net loss (</a:t>
            </a:r>
            <a:r>
              <a:rPr lang="en-ID" sz="1200" b="0" dirty="0" err="1">
                <a:effectLst/>
                <a:latin typeface="+mj-lt"/>
              </a:rPr>
              <a:t>kerugian</a:t>
            </a:r>
            <a:r>
              <a:rPr lang="en-ID" sz="1200" b="0" dirty="0">
                <a:effectLst/>
                <a:latin typeface="+mj-lt"/>
              </a:rPr>
              <a:t>) </a:t>
            </a:r>
            <a:r>
              <a:rPr lang="en-ID" sz="1200" b="0" dirty="0" err="1">
                <a:effectLst/>
                <a:latin typeface="+mj-lt"/>
              </a:rPr>
              <a:t>berkontribusi</a:t>
            </a:r>
            <a:r>
              <a:rPr lang="en-ID" sz="1200" b="0" dirty="0">
                <a:effectLst/>
                <a:latin typeface="+mj-lt"/>
              </a:rPr>
              <a:t> </a:t>
            </a:r>
            <a:r>
              <a:rPr lang="en-ID" sz="1200" b="0" dirty="0" err="1">
                <a:effectLst/>
                <a:latin typeface="+mj-lt"/>
              </a:rPr>
              <a:t>sebesar</a:t>
            </a:r>
            <a:r>
              <a:rPr lang="en-ID" sz="1200" b="0" dirty="0">
                <a:effectLst/>
                <a:latin typeface="+mj-lt"/>
              </a:rPr>
              <a:t> 7,52% </a:t>
            </a:r>
            <a:r>
              <a:rPr lang="en-ID" sz="1200" b="0" dirty="0" err="1">
                <a:effectLst/>
                <a:latin typeface="+mj-lt"/>
              </a:rPr>
              <a:t>dari</a:t>
            </a:r>
            <a:r>
              <a:rPr lang="en-ID" sz="1200" b="0" dirty="0">
                <a:effectLst/>
                <a:latin typeface="+mj-lt"/>
              </a:rPr>
              <a:t> total </a:t>
            </a:r>
            <a:r>
              <a:rPr lang="en-ID" sz="1200" b="0" dirty="0" err="1">
                <a:effectLst/>
                <a:latin typeface="+mj-lt"/>
              </a:rPr>
              <a:t>transaksi</a:t>
            </a:r>
            <a:r>
              <a:rPr lang="en-ID" sz="1200" b="0" dirty="0">
                <a:effectLst/>
                <a:latin typeface="+mj-lt"/>
              </a:rPr>
              <a:t>. </a:t>
            </a:r>
            <a:r>
              <a:rPr lang="en-ID" sz="1200" b="0" dirty="0" err="1">
                <a:effectLst/>
                <a:latin typeface="+mj-lt"/>
              </a:rPr>
              <a:t>Ini</a:t>
            </a:r>
            <a:r>
              <a:rPr lang="en-ID" sz="1200" b="0" dirty="0">
                <a:effectLst/>
                <a:latin typeface="+mj-lt"/>
              </a:rPr>
              <a:t> </a:t>
            </a:r>
            <a:r>
              <a:rPr lang="en-ID" sz="1200" b="0" dirty="0" err="1">
                <a:effectLst/>
                <a:latin typeface="+mj-lt"/>
              </a:rPr>
              <a:t>menunjukkan</a:t>
            </a:r>
            <a:r>
              <a:rPr lang="en-ID" sz="1200" b="0" dirty="0">
                <a:effectLst/>
                <a:latin typeface="+mj-lt"/>
              </a:rPr>
              <a:t> </a:t>
            </a:r>
            <a:r>
              <a:rPr lang="en-ID" sz="1200" b="0" dirty="0" err="1">
                <a:effectLst/>
                <a:latin typeface="+mj-lt"/>
              </a:rPr>
              <a:t>bahwa</a:t>
            </a:r>
            <a:r>
              <a:rPr lang="en-ID" sz="1200" b="0" dirty="0">
                <a:effectLst/>
                <a:latin typeface="+mj-lt"/>
              </a:rPr>
              <a:t> 7,52% </a:t>
            </a:r>
            <a:r>
              <a:rPr lang="en-ID" sz="1200" b="0" dirty="0" err="1">
                <a:effectLst/>
                <a:latin typeface="+mj-lt"/>
              </a:rPr>
              <a:t>dari</a:t>
            </a:r>
            <a:r>
              <a:rPr lang="en-ID" sz="1200" b="0" dirty="0">
                <a:effectLst/>
                <a:latin typeface="+mj-lt"/>
              </a:rPr>
              <a:t> </a:t>
            </a:r>
            <a:r>
              <a:rPr lang="en-ID" sz="1200" b="0" dirty="0" err="1">
                <a:effectLst/>
                <a:latin typeface="+mj-lt"/>
              </a:rPr>
              <a:t>seluruh</a:t>
            </a:r>
            <a:r>
              <a:rPr lang="en-ID" sz="1200" b="0" dirty="0">
                <a:effectLst/>
                <a:latin typeface="+mj-lt"/>
              </a:rPr>
              <a:t> </a:t>
            </a:r>
            <a:r>
              <a:rPr lang="en-ID" sz="1200" b="0" dirty="0" err="1">
                <a:effectLst/>
                <a:latin typeface="+mj-lt"/>
              </a:rPr>
              <a:t>transaksi</a:t>
            </a:r>
            <a:r>
              <a:rPr lang="en-ID" sz="1200" b="0" dirty="0">
                <a:effectLst/>
                <a:latin typeface="+mj-lt"/>
              </a:rPr>
              <a:t> yang </a:t>
            </a:r>
            <a:r>
              <a:rPr lang="en-ID" sz="1200" b="0" dirty="0" err="1">
                <a:effectLst/>
                <a:latin typeface="+mj-lt"/>
              </a:rPr>
              <a:t>terjadi</a:t>
            </a:r>
            <a:r>
              <a:rPr lang="en-ID" sz="1200" b="0" dirty="0">
                <a:effectLst/>
                <a:latin typeface="+mj-lt"/>
              </a:rPr>
              <a:t> </a:t>
            </a:r>
            <a:r>
              <a:rPr lang="en-ID" sz="1200" b="0" dirty="0" err="1">
                <a:effectLst/>
                <a:latin typeface="+mj-lt"/>
              </a:rPr>
              <a:t>menyebabkan</a:t>
            </a:r>
            <a:r>
              <a:rPr lang="en-ID" sz="1200" b="0" dirty="0">
                <a:effectLst/>
                <a:latin typeface="+mj-lt"/>
              </a:rPr>
              <a:t> </a:t>
            </a:r>
            <a:r>
              <a:rPr lang="en-ID" sz="1200" b="0" dirty="0" err="1">
                <a:effectLst/>
                <a:latin typeface="+mj-lt"/>
              </a:rPr>
              <a:t>kerugian</a:t>
            </a:r>
            <a:r>
              <a:rPr lang="en-ID" sz="1200" b="0" dirty="0">
                <a:effectLst/>
                <a:latin typeface="+mj-lt"/>
              </a:rPr>
              <a:t>.</a:t>
            </a:r>
          </a:p>
        </p:txBody>
      </p:sp>
    </p:spTree>
    <p:extLst>
      <p:ext uri="{BB962C8B-B14F-4D97-AF65-F5344CB8AC3E}">
        <p14:creationId xmlns:p14="http://schemas.microsoft.com/office/powerpoint/2010/main" val="3827998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D" sz="2400" b="1" dirty="0">
                <a:solidFill>
                  <a:srgbClr val="177B57"/>
                </a:solidFill>
                <a:latin typeface="+mj-lt"/>
              </a:rPr>
              <a:t>C</a:t>
            </a:r>
            <a:r>
              <a:rPr lang="en-ID" sz="2400" b="1" dirty="0">
                <a:solidFill>
                  <a:srgbClr val="177B57"/>
                </a:solidFill>
                <a:effectLst/>
                <a:latin typeface="+mj-lt"/>
              </a:rPr>
              <a:t>. </a:t>
            </a:r>
            <a:r>
              <a:rPr lang="en-ID" sz="2400" b="1" dirty="0" err="1">
                <a:solidFill>
                  <a:srgbClr val="177B57"/>
                </a:solidFill>
                <a:effectLst/>
                <a:latin typeface="+mj-lt"/>
              </a:rPr>
              <a:t>Faktor</a:t>
            </a:r>
            <a:r>
              <a:rPr lang="en-ID" sz="2400" b="1" dirty="0">
                <a:solidFill>
                  <a:srgbClr val="177B57"/>
                </a:solidFill>
                <a:effectLst/>
                <a:latin typeface="+mj-lt"/>
              </a:rPr>
              <a:t> yang </a:t>
            </a:r>
            <a:r>
              <a:rPr lang="en-ID" sz="2400" b="1" dirty="0" err="1">
                <a:solidFill>
                  <a:srgbClr val="177B57"/>
                </a:solidFill>
                <a:effectLst/>
                <a:latin typeface="+mj-lt"/>
              </a:rPr>
              <a:t>dapat</a:t>
            </a:r>
            <a:r>
              <a:rPr lang="en-ID" sz="2400" b="1" dirty="0">
                <a:solidFill>
                  <a:srgbClr val="177B57"/>
                </a:solidFill>
                <a:effectLst/>
                <a:latin typeface="+mj-lt"/>
              </a:rPr>
              <a:t> </a:t>
            </a:r>
            <a:r>
              <a:rPr lang="en-ID" sz="2400" b="1" dirty="0" err="1">
                <a:solidFill>
                  <a:srgbClr val="177B57"/>
                </a:solidFill>
                <a:effectLst/>
                <a:latin typeface="+mj-lt"/>
              </a:rPr>
              <a:t>menyebabkan</a:t>
            </a:r>
            <a:r>
              <a:rPr lang="en-ID" sz="2400" b="1" dirty="0">
                <a:solidFill>
                  <a:srgbClr val="177B57"/>
                </a:solidFill>
                <a:effectLst/>
                <a:latin typeface="+mj-lt"/>
              </a:rPr>
              <a:t> negara yang </a:t>
            </a:r>
            <a:br>
              <a:rPr lang="en-ID" sz="2400" b="1" dirty="0">
                <a:solidFill>
                  <a:srgbClr val="177B57"/>
                </a:solidFill>
                <a:effectLst/>
                <a:latin typeface="+mj-lt"/>
              </a:rPr>
            </a:br>
            <a:r>
              <a:rPr lang="en-ID" sz="2400" b="1" dirty="0">
                <a:solidFill>
                  <a:srgbClr val="177B57"/>
                </a:solidFill>
                <a:effectLst/>
                <a:latin typeface="+mj-lt"/>
              </a:rPr>
              <a:t>    </a:t>
            </a:r>
            <a:r>
              <a:rPr lang="en-ID" sz="2400" b="1" dirty="0" err="1">
                <a:solidFill>
                  <a:srgbClr val="177B57"/>
                </a:solidFill>
                <a:effectLst/>
                <a:latin typeface="+mj-lt"/>
              </a:rPr>
              <a:t>mengalami</a:t>
            </a:r>
            <a:r>
              <a:rPr lang="en-ID" sz="2400" b="1" dirty="0">
                <a:solidFill>
                  <a:srgbClr val="177B57"/>
                </a:solidFill>
                <a:latin typeface="+mj-lt"/>
              </a:rPr>
              <a:t> </a:t>
            </a:r>
            <a:r>
              <a:rPr lang="en-ID" sz="2400" b="1" dirty="0" err="1">
                <a:solidFill>
                  <a:srgbClr val="177B57"/>
                </a:solidFill>
                <a:effectLst/>
                <a:latin typeface="+mj-lt"/>
              </a:rPr>
              <a:t>kerugian</a:t>
            </a:r>
            <a:r>
              <a:rPr lang="en-ID" sz="2400" b="1" dirty="0">
                <a:solidFill>
                  <a:srgbClr val="177B57"/>
                </a:solidFill>
                <a:effectLst/>
                <a:latin typeface="+mj-lt"/>
              </a:rPr>
              <a:t> ?</a:t>
            </a:r>
            <a:endParaRPr lang="en-AU" dirty="0"/>
          </a:p>
        </p:txBody>
      </p:sp>
      <p:sp>
        <p:nvSpPr>
          <p:cNvPr id="12" name="TextBox 11"/>
          <p:cNvSpPr txBox="1"/>
          <p:nvPr/>
        </p:nvSpPr>
        <p:spPr>
          <a:xfrm>
            <a:off x="3441700" y="4599"/>
            <a:ext cx="2781300" cy="351035"/>
          </a:xfrm>
          <a:prstGeom prst="rect">
            <a:avLst/>
          </a:prstGeom>
          <a:solidFill>
            <a:schemeClr val="bg1"/>
          </a:solidFill>
        </p:spPr>
        <p:txBody>
          <a:bodyPr wrap="square" tIns="90000" bIns="90000" rtlCol="0" anchor="t">
            <a:spAutoFit/>
          </a:bodyPr>
          <a:lstStyle/>
          <a:p>
            <a:pPr algn="ctr"/>
            <a:endParaRPr lang="en-AU" sz="1100" dirty="0">
              <a:solidFill>
                <a:srgbClr val="000000"/>
              </a:solidFill>
              <a:latin typeface="Arial" pitchFamily="34" charset="0"/>
              <a:cs typeface="Arial" pitchFamily="34" charset="0"/>
            </a:endParaRPr>
          </a:p>
        </p:txBody>
      </p:sp>
      <p:sp>
        <p:nvSpPr>
          <p:cNvPr id="13" name="Rectangle 12"/>
          <p:cNvSpPr/>
          <p:nvPr/>
        </p:nvSpPr>
        <p:spPr>
          <a:xfrm>
            <a:off x="4305300" y="6777200"/>
            <a:ext cx="1397000" cy="9350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AU" sz="1400" dirty="0">
              <a:solidFill>
                <a:srgbClr val="000000"/>
              </a:solidFill>
              <a:latin typeface="Arial" pitchFamily="34" charset="0"/>
              <a:cs typeface="Arial" pitchFamily="34" charset="0"/>
            </a:endParaRPr>
          </a:p>
        </p:txBody>
      </p:sp>
      <p:sp>
        <p:nvSpPr>
          <p:cNvPr id="16" name="Text Placeholder 2">
            <a:extLst>
              <a:ext uri="{FF2B5EF4-FFF2-40B4-BE49-F238E27FC236}">
                <a16:creationId xmlns:a16="http://schemas.microsoft.com/office/drawing/2014/main" id="{D747D621-01E4-4177-B6F2-978F7AA4D00D}"/>
              </a:ext>
            </a:extLst>
          </p:cNvPr>
          <p:cNvSpPr txBox="1">
            <a:spLocks/>
          </p:cNvSpPr>
          <p:nvPr/>
        </p:nvSpPr>
        <p:spPr>
          <a:xfrm>
            <a:off x="4589526" y="1518590"/>
            <a:ext cx="4680204" cy="2628900"/>
          </a:xfrm>
          <a:prstGeom prst="rect">
            <a:avLst/>
          </a:prstGeom>
        </p:spPr>
        <p:txBody>
          <a:bodyPr>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ID" sz="1200" dirty="0" err="1">
                <a:effectLst/>
                <a:latin typeface="+mj-lt"/>
              </a:rPr>
              <a:t>Pemahaman</a:t>
            </a:r>
            <a:r>
              <a:rPr lang="en-ID" sz="1200" dirty="0">
                <a:effectLst/>
                <a:latin typeface="+mj-lt"/>
              </a:rPr>
              <a:t> yang </a:t>
            </a:r>
            <a:r>
              <a:rPr lang="en-ID" sz="1200" dirty="0" err="1">
                <a:effectLst/>
                <a:latin typeface="+mj-lt"/>
              </a:rPr>
              <a:t>mendalam</a:t>
            </a:r>
            <a:r>
              <a:rPr lang="en-ID" sz="1200" dirty="0">
                <a:effectLst/>
                <a:latin typeface="+mj-lt"/>
              </a:rPr>
              <a:t> </a:t>
            </a:r>
            <a:r>
              <a:rPr lang="en-ID" sz="1200" dirty="0" err="1">
                <a:effectLst/>
                <a:latin typeface="+mj-lt"/>
              </a:rPr>
              <a:t>tentang</a:t>
            </a:r>
            <a:r>
              <a:rPr lang="en-ID" sz="1200" dirty="0">
                <a:effectLst/>
                <a:latin typeface="+mj-lt"/>
              </a:rPr>
              <a:t> </a:t>
            </a:r>
            <a:r>
              <a:rPr lang="en-ID" sz="1200" dirty="0" err="1">
                <a:effectLst/>
                <a:latin typeface="+mj-lt"/>
              </a:rPr>
              <a:t>biaya</a:t>
            </a:r>
            <a:r>
              <a:rPr lang="en-ID" sz="1200" dirty="0">
                <a:effectLst/>
                <a:latin typeface="+mj-lt"/>
              </a:rPr>
              <a:t> </a:t>
            </a:r>
            <a:r>
              <a:rPr lang="en-ID" sz="1200" dirty="0" err="1">
                <a:effectLst/>
                <a:latin typeface="+mj-lt"/>
              </a:rPr>
              <a:t>merupakan</a:t>
            </a:r>
            <a:r>
              <a:rPr lang="en-ID" sz="1200" dirty="0">
                <a:effectLst/>
                <a:latin typeface="+mj-lt"/>
              </a:rPr>
              <a:t> </a:t>
            </a:r>
            <a:r>
              <a:rPr lang="en-ID" sz="1200" dirty="0" err="1">
                <a:effectLst/>
                <a:latin typeface="+mj-lt"/>
              </a:rPr>
              <a:t>elemen</a:t>
            </a:r>
            <a:r>
              <a:rPr lang="en-ID" sz="1200" dirty="0">
                <a:effectLst/>
                <a:latin typeface="+mj-lt"/>
              </a:rPr>
              <a:t> </a:t>
            </a:r>
            <a:r>
              <a:rPr lang="en-ID" sz="1200" dirty="0" err="1">
                <a:effectLst/>
                <a:latin typeface="+mj-lt"/>
              </a:rPr>
              <a:t>kunci</a:t>
            </a:r>
            <a:r>
              <a:rPr lang="en-ID" sz="1200" dirty="0">
                <a:effectLst/>
                <a:latin typeface="+mj-lt"/>
              </a:rPr>
              <a:t> </a:t>
            </a:r>
            <a:r>
              <a:rPr lang="en-ID" sz="1200" dirty="0" err="1">
                <a:effectLst/>
                <a:latin typeface="+mj-lt"/>
              </a:rPr>
              <a:t>untuk</a:t>
            </a:r>
            <a:r>
              <a:rPr lang="en-ID" sz="1200" dirty="0">
                <a:effectLst/>
                <a:latin typeface="+mj-lt"/>
              </a:rPr>
              <a:t> </a:t>
            </a:r>
            <a:r>
              <a:rPr lang="en-ID" sz="1200" dirty="0" err="1">
                <a:effectLst/>
                <a:latin typeface="+mj-lt"/>
              </a:rPr>
              <a:t>keberhasilan</a:t>
            </a:r>
            <a:r>
              <a:rPr lang="en-ID" sz="1200" dirty="0">
                <a:effectLst/>
                <a:latin typeface="+mj-lt"/>
              </a:rPr>
              <a:t> </a:t>
            </a:r>
            <a:r>
              <a:rPr lang="en-ID" sz="1200" dirty="0" err="1">
                <a:effectLst/>
                <a:latin typeface="+mj-lt"/>
              </a:rPr>
              <a:t>bisnis</a:t>
            </a:r>
            <a:r>
              <a:rPr lang="en-ID" sz="1200" dirty="0">
                <a:effectLst/>
                <a:latin typeface="+mj-lt"/>
              </a:rPr>
              <a:t>. </a:t>
            </a:r>
            <a:r>
              <a:rPr lang="en-ID" sz="1200" dirty="0" err="1">
                <a:effectLst/>
                <a:latin typeface="+mj-lt"/>
              </a:rPr>
              <a:t>Namun</a:t>
            </a:r>
            <a:r>
              <a:rPr lang="en-ID" sz="1200" dirty="0">
                <a:effectLst/>
                <a:latin typeface="+mj-lt"/>
              </a:rPr>
              <a:t>, </a:t>
            </a:r>
            <a:r>
              <a:rPr lang="en-ID" sz="1200" dirty="0" err="1">
                <a:effectLst/>
                <a:latin typeface="+mj-lt"/>
              </a:rPr>
              <a:t>tidak</a:t>
            </a:r>
            <a:r>
              <a:rPr lang="en-ID" sz="1200" dirty="0">
                <a:effectLst/>
                <a:latin typeface="+mj-lt"/>
              </a:rPr>
              <a:t> </a:t>
            </a:r>
            <a:r>
              <a:rPr lang="en-ID" sz="1200" dirty="0" err="1">
                <a:effectLst/>
                <a:latin typeface="+mj-lt"/>
              </a:rPr>
              <a:t>semua</a:t>
            </a:r>
            <a:r>
              <a:rPr lang="en-ID" sz="1200" dirty="0">
                <a:effectLst/>
                <a:latin typeface="+mj-lt"/>
              </a:rPr>
              <a:t> </a:t>
            </a:r>
            <a:r>
              <a:rPr lang="en-ID" sz="1200" dirty="0" err="1">
                <a:effectLst/>
                <a:latin typeface="+mj-lt"/>
              </a:rPr>
              <a:t>biaya</a:t>
            </a:r>
            <a:r>
              <a:rPr lang="en-ID" sz="1200" dirty="0">
                <a:effectLst/>
                <a:latin typeface="+mj-lt"/>
              </a:rPr>
              <a:t> </a:t>
            </a:r>
            <a:r>
              <a:rPr lang="en-ID" sz="1200" dirty="0" err="1">
                <a:effectLst/>
                <a:latin typeface="+mj-lt"/>
              </a:rPr>
              <a:t>terlihat</a:t>
            </a:r>
            <a:r>
              <a:rPr lang="en-ID" sz="1200" dirty="0">
                <a:effectLst/>
                <a:latin typeface="+mj-lt"/>
              </a:rPr>
              <a:t> </a:t>
            </a:r>
            <a:r>
              <a:rPr lang="en-ID" sz="1200" dirty="0" err="1">
                <a:effectLst/>
                <a:latin typeface="+mj-lt"/>
              </a:rPr>
              <a:t>jelas</a:t>
            </a:r>
            <a:r>
              <a:rPr lang="en-ID" sz="1200" dirty="0">
                <a:effectLst/>
                <a:latin typeface="+mj-lt"/>
              </a:rPr>
              <a:t> pada data yang </a:t>
            </a:r>
            <a:r>
              <a:rPr lang="en-ID" sz="1200" dirty="0" err="1">
                <a:effectLst/>
                <a:latin typeface="+mj-lt"/>
              </a:rPr>
              <a:t>dimiliki</a:t>
            </a:r>
            <a:r>
              <a:rPr lang="en-ID" sz="1200" dirty="0">
                <a:effectLst/>
                <a:latin typeface="+mj-lt"/>
              </a:rPr>
              <a:t>, Hidden costs </a:t>
            </a:r>
            <a:r>
              <a:rPr lang="en-ID" sz="1200" dirty="0" err="1">
                <a:effectLst/>
                <a:latin typeface="+mj-lt"/>
              </a:rPr>
              <a:t>atau</a:t>
            </a:r>
            <a:r>
              <a:rPr lang="en-ID" sz="1200" dirty="0">
                <a:effectLst/>
                <a:latin typeface="+mj-lt"/>
              </a:rPr>
              <a:t> </a:t>
            </a:r>
            <a:r>
              <a:rPr lang="en-ID" sz="1200" dirty="0" err="1">
                <a:effectLst/>
                <a:latin typeface="+mj-lt"/>
              </a:rPr>
              <a:t>biaya</a:t>
            </a:r>
            <a:r>
              <a:rPr lang="en-ID" sz="1200" dirty="0">
                <a:effectLst/>
                <a:latin typeface="+mj-lt"/>
              </a:rPr>
              <a:t> </a:t>
            </a:r>
            <a:r>
              <a:rPr lang="en-ID" sz="1200" dirty="0" err="1">
                <a:effectLst/>
                <a:latin typeface="+mj-lt"/>
              </a:rPr>
              <a:t>tersembunyi</a:t>
            </a:r>
            <a:r>
              <a:rPr lang="en-ID" sz="1200" dirty="0">
                <a:effectLst/>
                <a:latin typeface="+mj-lt"/>
              </a:rPr>
              <a:t> </a:t>
            </a:r>
            <a:r>
              <a:rPr lang="en-ID" sz="1200" dirty="0" err="1">
                <a:effectLst/>
                <a:latin typeface="+mj-lt"/>
              </a:rPr>
              <a:t>adalah</a:t>
            </a:r>
            <a:r>
              <a:rPr lang="en-ID" sz="1200" dirty="0">
                <a:effectLst/>
                <a:latin typeface="+mj-lt"/>
              </a:rPr>
              <a:t> </a:t>
            </a:r>
            <a:r>
              <a:rPr lang="en-ID" sz="1200" dirty="0" err="1">
                <a:effectLst/>
                <a:latin typeface="+mj-lt"/>
              </a:rPr>
              <a:t>jenis</a:t>
            </a:r>
            <a:r>
              <a:rPr lang="en-ID" sz="1200" dirty="0">
                <a:effectLst/>
                <a:latin typeface="+mj-lt"/>
              </a:rPr>
              <a:t> </a:t>
            </a:r>
            <a:r>
              <a:rPr lang="en-ID" sz="1200" dirty="0" err="1">
                <a:effectLst/>
                <a:latin typeface="+mj-lt"/>
              </a:rPr>
              <a:t>pengeluaran</a:t>
            </a:r>
            <a:r>
              <a:rPr lang="en-ID" sz="1200" dirty="0">
                <a:effectLst/>
                <a:latin typeface="+mj-lt"/>
              </a:rPr>
              <a:t> yang </a:t>
            </a:r>
            <a:r>
              <a:rPr lang="en-ID" sz="1200" dirty="0" err="1">
                <a:effectLst/>
                <a:latin typeface="+mj-lt"/>
              </a:rPr>
              <a:t>sering</a:t>
            </a:r>
            <a:r>
              <a:rPr lang="en-ID" sz="1200" dirty="0">
                <a:effectLst/>
                <a:latin typeface="+mj-lt"/>
              </a:rPr>
              <a:t> kali </a:t>
            </a:r>
            <a:r>
              <a:rPr lang="en-ID" sz="1200" dirty="0" err="1">
                <a:effectLst/>
                <a:latin typeface="+mj-lt"/>
              </a:rPr>
              <a:t>tidak</a:t>
            </a:r>
            <a:r>
              <a:rPr lang="en-ID" sz="1200" dirty="0">
                <a:effectLst/>
                <a:latin typeface="+mj-lt"/>
              </a:rPr>
              <a:t> </a:t>
            </a:r>
            <a:r>
              <a:rPr lang="en-ID" sz="1200" dirty="0" err="1">
                <a:effectLst/>
                <a:latin typeface="+mj-lt"/>
              </a:rPr>
              <a:t>terdeteksi</a:t>
            </a:r>
            <a:r>
              <a:rPr lang="en-ID" sz="1200" dirty="0">
                <a:effectLst/>
                <a:latin typeface="+mj-lt"/>
              </a:rPr>
              <a:t> </a:t>
            </a:r>
            <a:r>
              <a:rPr lang="en-ID" sz="1200" dirty="0" err="1">
                <a:effectLst/>
                <a:latin typeface="+mj-lt"/>
              </a:rPr>
              <a:t>atau</a:t>
            </a:r>
            <a:r>
              <a:rPr lang="en-ID" sz="1200" dirty="0">
                <a:effectLst/>
                <a:latin typeface="+mj-lt"/>
              </a:rPr>
              <a:t> </a:t>
            </a:r>
            <a:r>
              <a:rPr lang="en-ID" sz="1200" dirty="0" err="1">
                <a:effectLst/>
                <a:latin typeface="+mj-lt"/>
              </a:rPr>
              <a:t>terabaikan</a:t>
            </a:r>
            <a:r>
              <a:rPr lang="en-ID" sz="1200" dirty="0">
                <a:effectLst/>
                <a:latin typeface="+mj-lt"/>
              </a:rPr>
              <a:t> </a:t>
            </a:r>
            <a:r>
              <a:rPr lang="en-ID" sz="1200" dirty="0" err="1">
                <a:effectLst/>
                <a:latin typeface="+mj-lt"/>
              </a:rPr>
              <a:t>dalam</a:t>
            </a:r>
            <a:r>
              <a:rPr lang="en-ID" sz="1200" dirty="0">
                <a:effectLst/>
                <a:latin typeface="+mj-lt"/>
              </a:rPr>
              <a:t> data yang </a:t>
            </a:r>
            <a:r>
              <a:rPr lang="en-ID" sz="1200" dirty="0" err="1">
                <a:effectLst/>
                <a:latin typeface="+mj-lt"/>
              </a:rPr>
              <a:t>ada</a:t>
            </a:r>
            <a:r>
              <a:rPr lang="en-ID" sz="1200" dirty="0">
                <a:effectLst/>
                <a:latin typeface="+mj-lt"/>
              </a:rPr>
              <a:t>, </a:t>
            </a:r>
            <a:r>
              <a:rPr lang="en-ID" sz="1200" dirty="0" err="1">
                <a:effectLst/>
                <a:latin typeface="+mj-lt"/>
              </a:rPr>
              <a:t>tetapi</a:t>
            </a:r>
            <a:r>
              <a:rPr lang="en-ID" sz="1200" dirty="0">
                <a:effectLst/>
                <a:latin typeface="+mj-lt"/>
              </a:rPr>
              <a:t> </a:t>
            </a:r>
            <a:r>
              <a:rPr lang="en-ID" sz="1200" dirty="0" err="1">
                <a:effectLst/>
                <a:latin typeface="+mj-lt"/>
              </a:rPr>
              <a:t>dapat</a:t>
            </a:r>
            <a:r>
              <a:rPr lang="en-ID" sz="1200" dirty="0">
                <a:effectLst/>
                <a:latin typeface="+mj-lt"/>
              </a:rPr>
              <a:t> </a:t>
            </a:r>
            <a:r>
              <a:rPr lang="en-ID" sz="1200" dirty="0" err="1">
                <a:effectLst/>
                <a:latin typeface="+mj-lt"/>
              </a:rPr>
              <a:t>secara</a:t>
            </a:r>
            <a:r>
              <a:rPr lang="en-ID" sz="1200" dirty="0">
                <a:effectLst/>
                <a:latin typeface="+mj-lt"/>
              </a:rPr>
              <a:t> </a:t>
            </a:r>
            <a:r>
              <a:rPr lang="en-ID" sz="1200" dirty="0" err="1">
                <a:effectLst/>
                <a:latin typeface="+mj-lt"/>
              </a:rPr>
              <a:t>signifikan</a:t>
            </a:r>
            <a:r>
              <a:rPr lang="en-ID" sz="1200" dirty="0">
                <a:effectLst/>
                <a:latin typeface="+mj-lt"/>
              </a:rPr>
              <a:t> </a:t>
            </a:r>
            <a:r>
              <a:rPr lang="en-ID" sz="1200" dirty="0" err="1">
                <a:effectLst/>
                <a:latin typeface="+mj-lt"/>
              </a:rPr>
              <a:t>mempengaruhi</a:t>
            </a:r>
            <a:r>
              <a:rPr lang="en-ID" sz="1200" dirty="0">
                <a:effectLst/>
                <a:latin typeface="+mj-lt"/>
              </a:rPr>
              <a:t> </a:t>
            </a:r>
            <a:r>
              <a:rPr lang="en-ID" sz="1200" dirty="0" err="1">
                <a:effectLst/>
                <a:latin typeface="+mj-lt"/>
              </a:rPr>
              <a:t>profitabilitas</a:t>
            </a:r>
            <a:r>
              <a:rPr lang="en-ID" sz="1200" dirty="0">
                <a:effectLst/>
                <a:latin typeface="+mj-lt"/>
              </a:rPr>
              <a:t> </a:t>
            </a:r>
            <a:r>
              <a:rPr lang="en-ID" sz="1200" dirty="0" err="1">
                <a:effectLst/>
                <a:latin typeface="+mj-lt"/>
              </a:rPr>
              <a:t>suatu</a:t>
            </a:r>
            <a:r>
              <a:rPr lang="en-ID" sz="1200" dirty="0">
                <a:effectLst/>
                <a:latin typeface="+mj-lt"/>
              </a:rPr>
              <a:t>. </a:t>
            </a:r>
            <a:r>
              <a:rPr lang="en-ID" sz="1200" dirty="0" err="1">
                <a:effectLst/>
                <a:latin typeface="+mj-lt"/>
              </a:rPr>
              <a:t>engidentifikasi</a:t>
            </a:r>
            <a:r>
              <a:rPr lang="en-ID" sz="1200" dirty="0">
                <a:effectLst/>
                <a:latin typeface="+mj-lt"/>
              </a:rPr>
              <a:t> dan </a:t>
            </a:r>
            <a:r>
              <a:rPr lang="en-ID" sz="1200" dirty="0" err="1">
                <a:effectLst/>
                <a:latin typeface="+mj-lt"/>
              </a:rPr>
              <a:t>mengelola</a:t>
            </a:r>
            <a:r>
              <a:rPr lang="en-ID" sz="1200" dirty="0">
                <a:effectLst/>
                <a:latin typeface="+mj-lt"/>
              </a:rPr>
              <a:t> hidden costs </a:t>
            </a:r>
            <a:r>
              <a:rPr lang="en-ID" sz="1200" dirty="0" err="1">
                <a:effectLst/>
                <a:latin typeface="+mj-lt"/>
              </a:rPr>
              <a:t>sangat</a:t>
            </a:r>
            <a:r>
              <a:rPr lang="en-ID" sz="1200" dirty="0">
                <a:effectLst/>
                <a:latin typeface="+mj-lt"/>
              </a:rPr>
              <a:t> </a:t>
            </a:r>
            <a:r>
              <a:rPr lang="en-ID" sz="1200" dirty="0" err="1">
                <a:effectLst/>
                <a:latin typeface="+mj-lt"/>
              </a:rPr>
              <a:t>penting</a:t>
            </a:r>
            <a:r>
              <a:rPr lang="en-ID" sz="1200" dirty="0">
                <a:effectLst/>
                <a:latin typeface="+mj-lt"/>
              </a:rPr>
              <a:t> </a:t>
            </a:r>
            <a:r>
              <a:rPr lang="en-ID" sz="1200" dirty="0" err="1">
                <a:effectLst/>
                <a:latin typeface="+mj-lt"/>
              </a:rPr>
              <a:t>bagi</a:t>
            </a:r>
            <a:r>
              <a:rPr lang="en-ID" sz="1200" dirty="0">
                <a:effectLst/>
                <a:latin typeface="+mj-lt"/>
              </a:rPr>
              <a:t> </a:t>
            </a:r>
            <a:r>
              <a:rPr lang="en-ID" sz="1200" dirty="0" err="1">
                <a:effectLst/>
                <a:latin typeface="+mj-lt"/>
              </a:rPr>
              <a:t>bisnis</a:t>
            </a:r>
            <a:r>
              <a:rPr lang="en-ID" sz="1200" dirty="0">
                <a:effectLst/>
                <a:latin typeface="+mj-lt"/>
              </a:rPr>
              <a:t> </a:t>
            </a:r>
            <a:r>
              <a:rPr lang="en-ID" sz="1200" dirty="0" err="1">
                <a:effectLst/>
                <a:latin typeface="+mj-lt"/>
              </a:rPr>
              <a:t>untuk</a:t>
            </a:r>
            <a:r>
              <a:rPr lang="en-ID" sz="1200" dirty="0">
                <a:effectLst/>
                <a:latin typeface="+mj-lt"/>
              </a:rPr>
              <a:t> </a:t>
            </a:r>
            <a:r>
              <a:rPr lang="en-ID" sz="1200" dirty="0" err="1">
                <a:effectLst/>
                <a:latin typeface="+mj-lt"/>
              </a:rPr>
              <a:t>menghindari</a:t>
            </a:r>
            <a:r>
              <a:rPr lang="en-ID" sz="1200" dirty="0">
                <a:effectLst/>
                <a:latin typeface="+mj-lt"/>
              </a:rPr>
              <a:t> </a:t>
            </a:r>
            <a:r>
              <a:rPr lang="en-ID" sz="1200" dirty="0" err="1">
                <a:effectLst/>
                <a:latin typeface="+mj-lt"/>
              </a:rPr>
              <a:t>kebocoran</a:t>
            </a:r>
            <a:r>
              <a:rPr lang="en-ID" sz="1200" dirty="0">
                <a:effectLst/>
                <a:latin typeface="+mj-lt"/>
              </a:rPr>
              <a:t> </a:t>
            </a:r>
            <a:r>
              <a:rPr lang="en-ID" sz="1200" dirty="0" err="1">
                <a:effectLst/>
                <a:latin typeface="+mj-lt"/>
              </a:rPr>
              <a:t>keuangan</a:t>
            </a:r>
            <a:r>
              <a:rPr lang="en-ID" sz="1200" dirty="0">
                <a:effectLst/>
                <a:latin typeface="+mj-lt"/>
              </a:rPr>
              <a:t> dan </a:t>
            </a:r>
            <a:r>
              <a:rPr lang="en-ID" sz="1200" dirty="0" err="1">
                <a:effectLst/>
                <a:latin typeface="+mj-lt"/>
              </a:rPr>
              <a:t>memastikan</a:t>
            </a:r>
            <a:r>
              <a:rPr lang="en-ID" sz="1200" dirty="0">
                <a:effectLst/>
                <a:latin typeface="+mj-lt"/>
              </a:rPr>
              <a:t> </a:t>
            </a:r>
            <a:r>
              <a:rPr lang="en-ID" sz="1200" dirty="0" err="1">
                <a:effectLst/>
                <a:latin typeface="+mj-lt"/>
              </a:rPr>
              <a:t>bahwa</a:t>
            </a:r>
            <a:r>
              <a:rPr lang="en-ID" sz="1200" dirty="0">
                <a:effectLst/>
                <a:latin typeface="+mj-lt"/>
              </a:rPr>
              <a:t> profit yang </a:t>
            </a:r>
            <a:r>
              <a:rPr lang="en-ID" sz="1200" dirty="0" err="1">
                <a:effectLst/>
                <a:latin typeface="+mj-lt"/>
              </a:rPr>
              <a:t>diharapkan</a:t>
            </a:r>
            <a:r>
              <a:rPr lang="en-ID" sz="1200" dirty="0">
                <a:effectLst/>
                <a:latin typeface="+mj-lt"/>
              </a:rPr>
              <a:t> </a:t>
            </a:r>
            <a:r>
              <a:rPr lang="en-ID" sz="1200" dirty="0" err="1">
                <a:effectLst/>
                <a:latin typeface="+mj-lt"/>
              </a:rPr>
              <a:t>benar-benar</a:t>
            </a:r>
            <a:r>
              <a:rPr lang="en-ID" sz="1200" dirty="0">
                <a:effectLst/>
                <a:latin typeface="+mj-lt"/>
              </a:rPr>
              <a:t> </a:t>
            </a:r>
            <a:r>
              <a:rPr lang="en-ID" sz="1200" dirty="0" err="1">
                <a:effectLst/>
                <a:latin typeface="+mj-lt"/>
              </a:rPr>
              <a:t>tercapai</a:t>
            </a:r>
            <a:r>
              <a:rPr lang="en-ID" sz="1200" dirty="0">
                <a:effectLst/>
                <a:latin typeface="+mj-lt"/>
              </a:rPr>
              <a:t>.</a:t>
            </a:r>
          </a:p>
          <a:p>
            <a:pPr algn="just"/>
            <a:br>
              <a:rPr lang="en-ID" sz="1200" dirty="0">
                <a:effectLst/>
                <a:latin typeface="+mj-lt"/>
              </a:rPr>
            </a:br>
            <a:r>
              <a:rPr lang="en-ID" sz="1200" dirty="0">
                <a:latin typeface="+mj-lt"/>
              </a:rPr>
              <a:t>1. </a:t>
            </a:r>
            <a:r>
              <a:rPr lang="en-ID" sz="1200" dirty="0">
                <a:effectLst/>
                <a:latin typeface="+mj-lt"/>
              </a:rPr>
              <a:t>Profit </a:t>
            </a:r>
            <a:r>
              <a:rPr lang="en-ID" sz="1200" dirty="0" err="1">
                <a:effectLst/>
                <a:latin typeface="+mj-lt"/>
              </a:rPr>
              <a:t>biasanya</a:t>
            </a:r>
            <a:r>
              <a:rPr lang="en-ID" sz="1200" dirty="0">
                <a:effectLst/>
                <a:latin typeface="+mj-lt"/>
              </a:rPr>
              <a:t> </a:t>
            </a:r>
            <a:r>
              <a:rPr lang="en-ID" sz="1200" dirty="0" err="1">
                <a:effectLst/>
                <a:latin typeface="+mj-lt"/>
              </a:rPr>
              <a:t>dihitung</a:t>
            </a:r>
            <a:r>
              <a:rPr lang="en-ID" sz="1200" dirty="0">
                <a:effectLst/>
                <a:latin typeface="+mj-lt"/>
              </a:rPr>
              <a:t> </a:t>
            </a:r>
            <a:r>
              <a:rPr lang="en-ID" sz="1200" dirty="0" err="1">
                <a:effectLst/>
                <a:latin typeface="+mj-lt"/>
              </a:rPr>
              <a:t>setelah</a:t>
            </a:r>
            <a:r>
              <a:rPr lang="en-ID" sz="1200" dirty="0">
                <a:effectLst/>
                <a:latin typeface="+mj-lt"/>
              </a:rPr>
              <a:t> </a:t>
            </a:r>
            <a:r>
              <a:rPr lang="en-ID" sz="1200" dirty="0" err="1">
                <a:effectLst/>
                <a:latin typeface="+mj-lt"/>
              </a:rPr>
              <a:t>dikurangi</a:t>
            </a:r>
            <a:r>
              <a:rPr lang="en-ID" sz="1200" dirty="0">
                <a:effectLst/>
                <a:latin typeface="+mj-lt"/>
              </a:rPr>
              <a:t> </a:t>
            </a:r>
            <a:r>
              <a:rPr lang="en-ID" sz="1200" dirty="0" err="1">
                <a:effectLst/>
                <a:latin typeface="+mj-lt"/>
              </a:rPr>
              <a:t>semua</a:t>
            </a:r>
            <a:r>
              <a:rPr lang="en-ID" sz="1200" dirty="0">
                <a:effectLst/>
                <a:latin typeface="+mj-lt"/>
              </a:rPr>
              <a:t> </a:t>
            </a:r>
            <a:r>
              <a:rPr lang="en-ID" sz="1200" dirty="0" err="1">
                <a:effectLst/>
                <a:latin typeface="+mj-lt"/>
              </a:rPr>
              <a:t>biaya</a:t>
            </a:r>
            <a:r>
              <a:rPr lang="en-ID" sz="1200" dirty="0">
                <a:effectLst/>
                <a:latin typeface="+mj-lt"/>
              </a:rPr>
              <a:t> yang </a:t>
            </a:r>
            <a:r>
              <a:rPr lang="en-ID" sz="1200" dirty="0" err="1">
                <a:effectLst/>
                <a:latin typeface="+mj-lt"/>
              </a:rPr>
              <a:t>terkait</a:t>
            </a:r>
            <a:r>
              <a:rPr lang="en-ID" sz="1200" dirty="0">
                <a:effectLst/>
                <a:latin typeface="+mj-lt"/>
              </a:rPr>
              <a:t> </a:t>
            </a:r>
            <a:r>
              <a:rPr lang="en-ID" sz="1200" dirty="0" err="1">
                <a:effectLst/>
                <a:latin typeface="+mj-lt"/>
              </a:rPr>
              <a:t>dengan</a:t>
            </a:r>
            <a:r>
              <a:rPr lang="en-ID" sz="1200" dirty="0">
                <a:effectLst/>
                <a:latin typeface="+mj-lt"/>
              </a:rPr>
              <a:t> </a:t>
            </a:r>
            <a:r>
              <a:rPr lang="en-ID" sz="1200" dirty="0" err="1">
                <a:effectLst/>
                <a:latin typeface="+mj-lt"/>
              </a:rPr>
              <a:t>penjualan</a:t>
            </a:r>
            <a:r>
              <a:rPr lang="en-ID" sz="1200" dirty="0">
                <a:effectLst/>
                <a:latin typeface="+mj-lt"/>
              </a:rPr>
              <a:t> </a:t>
            </a:r>
            <a:r>
              <a:rPr lang="en-ID" sz="1200" dirty="0" err="1">
                <a:effectLst/>
                <a:latin typeface="+mj-lt"/>
              </a:rPr>
              <a:t>produk</a:t>
            </a:r>
            <a:r>
              <a:rPr lang="en-ID" sz="1200" dirty="0">
                <a:effectLst/>
                <a:latin typeface="+mj-lt"/>
              </a:rPr>
              <a:t> </a:t>
            </a:r>
            <a:r>
              <a:rPr lang="en-ID" sz="1200" dirty="0" err="1">
                <a:effectLst/>
                <a:latin typeface="+mj-lt"/>
              </a:rPr>
              <a:t>atau</a:t>
            </a:r>
            <a:r>
              <a:rPr lang="en-ID" sz="1200" dirty="0">
                <a:effectLst/>
                <a:latin typeface="+mj-lt"/>
              </a:rPr>
              <a:t> </a:t>
            </a:r>
            <a:r>
              <a:rPr lang="en-ID" sz="1200" dirty="0" err="1">
                <a:effectLst/>
                <a:latin typeface="+mj-lt"/>
              </a:rPr>
              <a:t>layanan</a:t>
            </a:r>
            <a:r>
              <a:rPr lang="en-ID" sz="1200" dirty="0">
                <a:effectLst/>
                <a:latin typeface="+mj-lt"/>
              </a:rPr>
              <a:t> </a:t>
            </a:r>
            <a:r>
              <a:rPr lang="en-ID" sz="1200" dirty="0" err="1">
                <a:effectLst/>
                <a:latin typeface="+mj-lt"/>
              </a:rPr>
              <a:t>tersebut</a:t>
            </a:r>
            <a:r>
              <a:rPr lang="en-ID" sz="1200" dirty="0">
                <a:effectLst/>
                <a:latin typeface="+mj-lt"/>
              </a:rPr>
              <a:t>. </a:t>
            </a:r>
            <a:r>
              <a:rPr lang="en-ID" sz="1200" dirty="0" err="1">
                <a:effectLst/>
                <a:latin typeface="+mj-lt"/>
              </a:rPr>
              <a:t>Biaya</a:t>
            </a:r>
            <a:r>
              <a:rPr lang="en-ID" sz="1200" dirty="0">
                <a:effectLst/>
                <a:latin typeface="+mj-lt"/>
              </a:rPr>
              <a:t> </a:t>
            </a:r>
            <a:r>
              <a:rPr lang="en-ID" sz="1200" dirty="0" err="1">
                <a:effectLst/>
                <a:latin typeface="+mj-lt"/>
              </a:rPr>
              <a:t>ini</a:t>
            </a:r>
            <a:r>
              <a:rPr lang="en-ID" sz="1200" dirty="0">
                <a:effectLst/>
                <a:latin typeface="+mj-lt"/>
              </a:rPr>
              <a:t> </a:t>
            </a:r>
            <a:r>
              <a:rPr lang="en-ID" sz="1200" dirty="0" err="1">
                <a:effectLst/>
                <a:latin typeface="+mj-lt"/>
              </a:rPr>
              <a:t>bisa</a:t>
            </a:r>
            <a:r>
              <a:rPr lang="en-ID" sz="1200" dirty="0">
                <a:effectLst/>
                <a:latin typeface="+mj-lt"/>
              </a:rPr>
              <a:t> </a:t>
            </a:r>
            <a:r>
              <a:rPr lang="en-ID" sz="1200" dirty="0" err="1">
                <a:effectLst/>
                <a:latin typeface="+mj-lt"/>
              </a:rPr>
              <a:t>mencakup</a:t>
            </a:r>
            <a:r>
              <a:rPr lang="en-ID" sz="1200" dirty="0">
                <a:effectLst/>
                <a:latin typeface="+mj-lt"/>
              </a:rPr>
              <a:t>:</a:t>
            </a:r>
          </a:p>
          <a:p>
            <a:pPr algn="just"/>
            <a:r>
              <a:rPr lang="en-ID" sz="1200" dirty="0">
                <a:latin typeface="+mj-lt"/>
              </a:rPr>
              <a:t>2. </a:t>
            </a:r>
            <a:r>
              <a:rPr lang="en-ID" sz="1200" dirty="0" err="1">
                <a:effectLst/>
                <a:latin typeface="+mj-lt"/>
              </a:rPr>
              <a:t>Biaya</a:t>
            </a:r>
            <a:r>
              <a:rPr lang="en-ID" sz="1200" dirty="0">
                <a:effectLst/>
                <a:latin typeface="+mj-lt"/>
              </a:rPr>
              <a:t> </a:t>
            </a:r>
            <a:r>
              <a:rPr lang="en-ID" sz="1200" dirty="0" err="1">
                <a:effectLst/>
                <a:latin typeface="+mj-lt"/>
              </a:rPr>
              <a:t>operasional</a:t>
            </a:r>
            <a:r>
              <a:rPr lang="en-ID" sz="1200" dirty="0">
                <a:effectLst/>
                <a:latin typeface="+mj-lt"/>
              </a:rPr>
              <a:t>: </a:t>
            </a:r>
            <a:r>
              <a:rPr lang="en-ID" sz="1200" dirty="0" err="1">
                <a:effectLst/>
                <a:latin typeface="+mj-lt"/>
              </a:rPr>
              <a:t>Seperti</a:t>
            </a:r>
            <a:r>
              <a:rPr lang="en-ID" sz="1200" dirty="0">
                <a:effectLst/>
                <a:latin typeface="+mj-lt"/>
              </a:rPr>
              <a:t> </a:t>
            </a:r>
            <a:r>
              <a:rPr lang="en-ID" sz="1200" dirty="0" err="1">
                <a:effectLst/>
                <a:latin typeface="+mj-lt"/>
              </a:rPr>
              <a:t>biaya</a:t>
            </a:r>
            <a:r>
              <a:rPr lang="en-ID" sz="1200" dirty="0">
                <a:effectLst/>
                <a:latin typeface="+mj-lt"/>
              </a:rPr>
              <a:t> server, </a:t>
            </a:r>
            <a:r>
              <a:rPr lang="en-ID" sz="1200" dirty="0" err="1">
                <a:effectLst/>
                <a:latin typeface="+mj-lt"/>
              </a:rPr>
              <a:t>pemeliharaan</a:t>
            </a:r>
            <a:r>
              <a:rPr lang="en-ID" sz="1200" dirty="0">
                <a:effectLst/>
                <a:latin typeface="+mj-lt"/>
              </a:rPr>
              <a:t>, </a:t>
            </a:r>
            <a:r>
              <a:rPr lang="en-ID" sz="1200" dirty="0" err="1">
                <a:effectLst/>
                <a:latin typeface="+mj-lt"/>
              </a:rPr>
              <a:t>dukungan</a:t>
            </a:r>
            <a:r>
              <a:rPr lang="en-ID" sz="1200" dirty="0">
                <a:effectLst/>
                <a:latin typeface="+mj-lt"/>
              </a:rPr>
              <a:t> </a:t>
            </a:r>
            <a:r>
              <a:rPr lang="en-ID" sz="1200" dirty="0" err="1">
                <a:effectLst/>
                <a:latin typeface="+mj-lt"/>
              </a:rPr>
              <a:t>pelanggan</a:t>
            </a:r>
            <a:r>
              <a:rPr lang="en-ID" sz="1200" dirty="0">
                <a:effectLst/>
                <a:latin typeface="+mj-lt"/>
              </a:rPr>
              <a:t>, dan </a:t>
            </a:r>
            <a:r>
              <a:rPr lang="en-ID" sz="1200" dirty="0" err="1">
                <a:effectLst/>
                <a:latin typeface="+mj-lt"/>
              </a:rPr>
              <a:t>lisensi</a:t>
            </a:r>
            <a:r>
              <a:rPr lang="en-ID" sz="1200" dirty="0">
                <a:effectLst/>
                <a:latin typeface="+mj-lt"/>
              </a:rPr>
              <a:t> </a:t>
            </a:r>
            <a:r>
              <a:rPr lang="en-ID" sz="1200" dirty="0" err="1">
                <a:effectLst/>
                <a:latin typeface="+mj-lt"/>
              </a:rPr>
              <a:t>pihak</a:t>
            </a:r>
            <a:r>
              <a:rPr lang="en-ID" sz="1200" dirty="0">
                <a:effectLst/>
                <a:latin typeface="+mj-lt"/>
              </a:rPr>
              <a:t> </a:t>
            </a:r>
            <a:r>
              <a:rPr lang="en-ID" sz="1200" dirty="0" err="1">
                <a:effectLst/>
                <a:latin typeface="+mj-lt"/>
              </a:rPr>
              <a:t>ketiga</a:t>
            </a:r>
            <a:r>
              <a:rPr lang="en-ID" sz="1200" dirty="0">
                <a:effectLst/>
                <a:latin typeface="+mj-lt"/>
              </a:rPr>
              <a:t> yang </a:t>
            </a:r>
            <a:r>
              <a:rPr lang="en-ID" sz="1200" dirty="0" err="1">
                <a:effectLst/>
                <a:latin typeface="+mj-lt"/>
              </a:rPr>
              <a:t>dibutuhkan</a:t>
            </a:r>
            <a:r>
              <a:rPr lang="en-ID" sz="1200" dirty="0">
                <a:effectLst/>
                <a:latin typeface="+mj-lt"/>
              </a:rPr>
              <a:t> </a:t>
            </a:r>
            <a:r>
              <a:rPr lang="en-ID" sz="1200" dirty="0" err="1">
                <a:effectLst/>
                <a:latin typeface="+mj-lt"/>
              </a:rPr>
              <a:t>untuk</a:t>
            </a:r>
            <a:r>
              <a:rPr lang="en-ID" sz="1200" dirty="0">
                <a:effectLst/>
                <a:latin typeface="+mj-lt"/>
              </a:rPr>
              <a:t> </a:t>
            </a:r>
            <a:r>
              <a:rPr lang="en-ID" sz="1200" dirty="0" err="1">
                <a:effectLst/>
                <a:latin typeface="+mj-lt"/>
              </a:rPr>
              <a:t>menjalankan</a:t>
            </a:r>
            <a:r>
              <a:rPr lang="en-ID" sz="1200" dirty="0">
                <a:effectLst/>
                <a:latin typeface="+mj-lt"/>
              </a:rPr>
              <a:t> </a:t>
            </a:r>
            <a:r>
              <a:rPr lang="en-ID" sz="1200" dirty="0" err="1">
                <a:effectLst/>
                <a:latin typeface="+mj-lt"/>
              </a:rPr>
              <a:t>layanan</a:t>
            </a:r>
            <a:r>
              <a:rPr lang="en-ID" sz="1200" dirty="0">
                <a:effectLst/>
                <a:latin typeface="+mj-lt"/>
              </a:rPr>
              <a:t>.</a:t>
            </a:r>
          </a:p>
          <a:p>
            <a:pPr algn="just"/>
            <a:r>
              <a:rPr lang="en-ID" sz="1200" dirty="0">
                <a:latin typeface="+mj-lt"/>
              </a:rPr>
              <a:t>3. </a:t>
            </a:r>
            <a:r>
              <a:rPr lang="en-ID" sz="1200" dirty="0" err="1">
                <a:effectLst/>
                <a:latin typeface="+mj-lt"/>
              </a:rPr>
              <a:t>Biaya</a:t>
            </a:r>
            <a:r>
              <a:rPr lang="en-ID" sz="1200" dirty="0">
                <a:effectLst/>
                <a:latin typeface="+mj-lt"/>
              </a:rPr>
              <a:t> </a:t>
            </a:r>
            <a:r>
              <a:rPr lang="en-ID" sz="1200" dirty="0" err="1">
                <a:effectLst/>
                <a:latin typeface="+mj-lt"/>
              </a:rPr>
              <a:t>langsung</a:t>
            </a:r>
            <a:r>
              <a:rPr lang="en-ID" sz="1200" dirty="0">
                <a:effectLst/>
                <a:latin typeface="+mj-lt"/>
              </a:rPr>
              <a:t> </a:t>
            </a:r>
            <a:r>
              <a:rPr lang="en-ID" sz="1200" dirty="0" err="1">
                <a:effectLst/>
                <a:latin typeface="+mj-lt"/>
              </a:rPr>
              <a:t>lainnya</a:t>
            </a:r>
            <a:r>
              <a:rPr lang="en-ID" sz="1200" dirty="0">
                <a:effectLst/>
                <a:latin typeface="+mj-lt"/>
              </a:rPr>
              <a:t>: </a:t>
            </a:r>
            <a:r>
              <a:rPr lang="en-ID" sz="1200" dirty="0" err="1">
                <a:effectLst/>
                <a:latin typeface="+mj-lt"/>
              </a:rPr>
              <a:t>Misalnya</a:t>
            </a:r>
            <a:r>
              <a:rPr lang="en-ID" sz="1200" dirty="0">
                <a:effectLst/>
                <a:latin typeface="+mj-lt"/>
              </a:rPr>
              <a:t>, </a:t>
            </a:r>
            <a:r>
              <a:rPr lang="en-ID" sz="1200" dirty="0" err="1">
                <a:effectLst/>
                <a:latin typeface="+mj-lt"/>
              </a:rPr>
              <a:t>pajak</a:t>
            </a:r>
            <a:r>
              <a:rPr lang="en-ID" sz="1200" dirty="0">
                <a:effectLst/>
                <a:latin typeface="+mj-lt"/>
              </a:rPr>
              <a:t> import, </a:t>
            </a:r>
            <a:r>
              <a:rPr lang="en-ID" sz="1200" dirty="0" err="1">
                <a:effectLst/>
                <a:latin typeface="+mj-lt"/>
              </a:rPr>
              <a:t>biaya</a:t>
            </a:r>
            <a:r>
              <a:rPr lang="en-ID" sz="1200" dirty="0">
                <a:effectLst/>
                <a:latin typeface="+mj-lt"/>
              </a:rPr>
              <a:t> </a:t>
            </a:r>
            <a:r>
              <a:rPr lang="en-ID" sz="1200" dirty="0" err="1">
                <a:effectLst/>
                <a:latin typeface="+mj-lt"/>
              </a:rPr>
              <a:t>distribusi</a:t>
            </a:r>
            <a:r>
              <a:rPr lang="en-ID" sz="1200" dirty="0">
                <a:effectLst/>
                <a:latin typeface="+mj-lt"/>
              </a:rPr>
              <a:t>, </a:t>
            </a:r>
            <a:r>
              <a:rPr lang="en-ID" sz="1200" dirty="0" err="1">
                <a:effectLst/>
                <a:latin typeface="+mj-lt"/>
              </a:rPr>
              <a:t>atau</a:t>
            </a:r>
            <a:r>
              <a:rPr lang="en-ID" sz="1200" dirty="0">
                <a:effectLst/>
                <a:latin typeface="+mj-lt"/>
              </a:rPr>
              <a:t> </a:t>
            </a:r>
            <a:r>
              <a:rPr lang="en-ID" sz="1200" dirty="0" err="1">
                <a:effectLst/>
                <a:latin typeface="+mj-lt"/>
              </a:rPr>
              <a:t>pengeluaran</a:t>
            </a:r>
            <a:r>
              <a:rPr lang="en-ID" sz="1200" dirty="0">
                <a:effectLst/>
                <a:latin typeface="+mj-lt"/>
              </a:rPr>
              <a:t> lain yang </a:t>
            </a:r>
            <a:r>
              <a:rPr lang="en-ID" sz="1200" dirty="0" err="1">
                <a:effectLst/>
                <a:latin typeface="+mj-lt"/>
              </a:rPr>
              <a:t>terkait</a:t>
            </a:r>
            <a:r>
              <a:rPr lang="en-ID" sz="1200" dirty="0">
                <a:effectLst/>
                <a:latin typeface="+mj-lt"/>
              </a:rPr>
              <a:t> </a:t>
            </a:r>
            <a:r>
              <a:rPr lang="en-ID" sz="1200" dirty="0" err="1">
                <a:effectLst/>
                <a:latin typeface="+mj-lt"/>
              </a:rPr>
              <a:t>dengan</a:t>
            </a:r>
            <a:r>
              <a:rPr lang="en-ID" sz="1200" dirty="0">
                <a:effectLst/>
                <a:latin typeface="+mj-lt"/>
              </a:rPr>
              <a:t> </a:t>
            </a:r>
            <a:r>
              <a:rPr lang="en-ID" sz="1200" dirty="0" err="1">
                <a:effectLst/>
                <a:latin typeface="+mj-lt"/>
              </a:rPr>
              <a:t>produk</a:t>
            </a:r>
            <a:r>
              <a:rPr lang="en-ID" sz="1200" dirty="0">
                <a:effectLst/>
                <a:latin typeface="+mj-lt"/>
              </a:rPr>
              <a:t> </a:t>
            </a:r>
            <a:r>
              <a:rPr lang="en-ID" sz="1200" dirty="0" err="1">
                <a:effectLst/>
                <a:latin typeface="+mj-lt"/>
              </a:rPr>
              <a:t>atau</a:t>
            </a:r>
            <a:r>
              <a:rPr lang="en-ID" sz="1200" dirty="0">
                <a:effectLst/>
                <a:latin typeface="+mj-lt"/>
              </a:rPr>
              <a:t> </a:t>
            </a:r>
            <a:r>
              <a:rPr lang="en-ID" sz="1200" dirty="0" err="1">
                <a:effectLst/>
                <a:latin typeface="+mj-lt"/>
              </a:rPr>
              <a:t>layanan</a:t>
            </a:r>
            <a:r>
              <a:rPr lang="en-ID" sz="1200" dirty="0">
                <a:effectLst/>
                <a:latin typeface="+mj-lt"/>
              </a:rPr>
              <a:t>.</a:t>
            </a:r>
          </a:p>
          <a:p>
            <a:pPr algn="just"/>
            <a:r>
              <a:rPr lang="en-ID" sz="1200" dirty="0">
                <a:latin typeface="+mj-lt"/>
              </a:rPr>
              <a:t>4. </a:t>
            </a:r>
            <a:r>
              <a:rPr lang="en-ID" sz="1200" dirty="0">
                <a:effectLst/>
                <a:latin typeface="+mj-lt"/>
              </a:rPr>
              <a:t>Kolom hidden cost </a:t>
            </a:r>
            <a:r>
              <a:rPr lang="en-ID" sz="1200" dirty="0" err="1">
                <a:effectLst/>
                <a:latin typeface="+mj-lt"/>
              </a:rPr>
              <a:t>ini</a:t>
            </a:r>
            <a:r>
              <a:rPr lang="en-ID" sz="1200" dirty="0">
                <a:effectLst/>
                <a:latin typeface="+mj-lt"/>
              </a:rPr>
              <a:t> </a:t>
            </a:r>
            <a:r>
              <a:rPr lang="en-ID" sz="1200" dirty="0" err="1">
                <a:effectLst/>
                <a:latin typeface="+mj-lt"/>
              </a:rPr>
              <a:t>dibuat</a:t>
            </a:r>
            <a:r>
              <a:rPr lang="en-ID" sz="1200" dirty="0">
                <a:effectLst/>
                <a:latin typeface="+mj-lt"/>
              </a:rPr>
              <a:t> </a:t>
            </a:r>
            <a:r>
              <a:rPr lang="en-ID" sz="1200" dirty="0" err="1">
                <a:effectLst/>
                <a:latin typeface="+mj-lt"/>
              </a:rPr>
              <a:t>untuk</a:t>
            </a:r>
            <a:r>
              <a:rPr lang="en-ID" sz="1200" dirty="0">
                <a:effectLst/>
                <a:latin typeface="+mj-lt"/>
              </a:rPr>
              <a:t> </a:t>
            </a:r>
            <a:r>
              <a:rPr lang="en-ID" sz="1200" dirty="0" err="1">
                <a:effectLst/>
                <a:latin typeface="+mj-lt"/>
              </a:rPr>
              <a:t>mencari</a:t>
            </a:r>
            <a:r>
              <a:rPr lang="en-ID" sz="1200" dirty="0">
                <a:effectLst/>
                <a:latin typeface="+mj-lt"/>
              </a:rPr>
              <a:t> </a:t>
            </a:r>
            <a:r>
              <a:rPr lang="en-ID" sz="1200" dirty="0" err="1">
                <a:effectLst/>
                <a:latin typeface="+mj-lt"/>
              </a:rPr>
              <a:t>tahu</a:t>
            </a:r>
            <a:r>
              <a:rPr lang="en-ID" sz="1200" dirty="0">
                <a:effectLst/>
                <a:latin typeface="+mj-lt"/>
              </a:rPr>
              <a:t> </a:t>
            </a:r>
            <a:r>
              <a:rPr lang="en-ID" sz="1200" dirty="0" err="1">
                <a:effectLst/>
                <a:latin typeface="+mj-lt"/>
              </a:rPr>
              <a:t>seberapa</a:t>
            </a:r>
            <a:r>
              <a:rPr lang="en-ID" sz="1200" dirty="0">
                <a:effectLst/>
                <a:latin typeface="+mj-lt"/>
              </a:rPr>
              <a:t> </a:t>
            </a:r>
            <a:r>
              <a:rPr lang="en-ID" sz="1200" dirty="0" err="1">
                <a:effectLst/>
                <a:latin typeface="+mj-lt"/>
              </a:rPr>
              <a:t>besar</a:t>
            </a:r>
            <a:r>
              <a:rPr lang="en-ID" sz="1200" dirty="0">
                <a:effectLst/>
                <a:latin typeface="+mj-lt"/>
              </a:rPr>
              <a:t> </a:t>
            </a:r>
            <a:r>
              <a:rPr lang="en-ID" sz="1200" dirty="0" err="1">
                <a:effectLst/>
                <a:latin typeface="+mj-lt"/>
              </a:rPr>
              <a:t>biaya</a:t>
            </a:r>
            <a:r>
              <a:rPr lang="en-ID" sz="1200" dirty="0">
                <a:effectLst/>
                <a:latin typeface="+mj-lt"/>
              </a:rPr>
              <a:t> yang </a:t>
            </a:r>
            <a:r>
              <a:rPr lang="en-ID" sz="1200" dirty="0" err="1">
                <a:effectLst/>
                <a:latin typeface="+mj-lt"/>
              </a:rPr>
              <a:t>tidak</a:t>
            </a:r>
            <a:r>
              <a:rPr lang="en-ID" sz="1200" dirty="0">
                <a:effectLst/>
                <a:latin typeface="+mj-lt"/>
              </a:rPr>
              <a:t> </a:t>
            </a:r>
            <a:r>
              <a:rPr lang="en-ID" sz="1200" dirty="0" err="1">
                <a:effectLst/>
                <a:latin typeface="+mj-lt"/>
              </a:rPr>
              <a:t>tercantum</a:t>
            </a:r>
            <a:r>
              <a:rPr lang="en-ID" sz="1200" dirty="0">
                <a:effectLst/>
                <a:latin typeface="+mj-lt"/>
              </a:rPr>
              <a:t> pada data, </a:t>
            </a:r>
            <a:r>
              <a:rPr lang="en-ID" sz="1200" dirty="0" err="1">
                <a:effectLst/>
                <a:latin typeface="+mj-lt"/>
              </a:rPr>
              <a:t>sehingga</a:t>
            </a:r>
            <a:r>
              <a:rPr lang="en-ID" sz="1200" dirty="0">
                <a:effectLst/>
                <a:latin typeface="+mj-lt"/>
              </a:rPr>
              <a:t> </a:t>
            </a:r>
            <a:r>
              <a:rPr lang="en-ID" sz="1200" dirty="0" err="1">
                <a:effectLst/>
                <a:latin typeface="+mj-lt"/>
              </a:rPr>
              <a:t>kita</a:t>
            </a:r>
            <a:r>
              <a:rPr lang="en-ID" sz="1200" dirty="0">
                <a:effectLst/>
                <a:latin typeface="+mj-lt"/>
              </a:rPr>
              <a:t> </a:t>
            </a:r>
            <a:r>
              <a:rPr lang="en-ID" sz="1200" dirty="0" err="1">
                <a:effectLst/>
                <a:latin typeface="+mj-lt"/>
              </a:rPr>
              <a:t>mengetahui</a:t>
            </a:r>
            <a:r>
              <a:rPr lang="en-ID" sz="1200" dirty="0">
                <a:effectLst/>
                <a:latin typeface="+mj-lt"/>
              </a:rPr>
              <a:t> total </a:t>
            </a:r>
            <a:r>
              <a:rPr lang="en-ID" sz="1200" dirty="0" err="1">
                <a:effectLst/>
                <a:latin typeface="+mj-lt"/>
              </a:rPr>
              <a:t>selisih</a:t>
            </a:r>
            <a:r>
              <a:rPr lang="en-ID" sz="1200" dirty="0">
                <a:effectLst/>
                <a:latin typeface="+mj-lt"/>
              </a:rPr>
              <a:t> </a:t>
            </a:r>
            <a:r>
              <a:rPr lang="en-ID" sz="1200" dirty="0" err="1">
                <a:effectLst/>
                <a:latin typeface="+mj-lt"/>
              </a:rPr>
              <a:t>antara</a:t>
            </a:r>
            <a:r>
              <a:rPr lang="en-ID" sz="1200" dirty="0">
                <a:effectLst/>
                <a:latin typeface="+mj-lt"/>
              </a:rPr>
              <a:t> profit   </a:t>
            </a:r>
            <a:r>
              <a:rPr lang="en-ID" sz="1200" dirty="0" err="1">
                <a:effectLst/>
                <a:latin typeface="+mj-lt"/>
              </a:rPr>
              <a:t>dengan</a:t>
            </a:r>
            <a:r>
              <a:rPr lang="en-ID" sz="1200" dirty="0">
                <a:effectLst/>
                <a:latin typeface="+mj-lt"/>
              </a:rPr>
              <a:t> total sales.</a:t>
            </a:r>
            <a:endParaRPr lang="en-ID" sz="1100" dirty="0">
              <a:latin typeface="+mj-lt"/>
            </a:endParaRPr>
          </a:p>
        </p:txBody>
      </p:sp>
      <p:pic>
        <p:nvPicPr>
          <p:cNvPr id="18" name="Picture 17">
            <a:extLst>
              <a:ext uri="{FF2B5EF4-FFF2-40B4-BE49-F238E27FC236}">
                <a16:creationId xmlns:a16="http://schemas.microsoft.com/office/drawing/2014/main" id="{AA962FC1-6038-47F8-B9CF-5C5B4B4E296B}"/>
              </a:ext>
            </a:extLst>
          </p:cNvPr>
          <p:cNvPicPr>
            <a:picLocks noChangeAspect="1"/>
          </p:cNvPicPr>
          <p:nvPr/>
        </p:nvPicPr>
        <p:blipFill rotWithShape="1">
          <a:blip r:embed="rId3"/>
          <a:srcRect l="6908" t="19210" r="61808" b="23949"/>
          <a:stretch/>
        </p:blipFill>
        <p:spPr>
          <a:xfrm>
            <a:off x="819150" y="1753406"/>
            <a:ext cx="3352800" cy="3168308"/>
          </a:xfrm>
          <a:prstGeom prst="rect">
            <a:avLst/>
          </a:prstGeom>
        </p:spPr>
      </p:pic>
      <p:sp>
        <p:nvSpPr>
          <p:cNvPr id="19" name="Text Placeholder 2">
            <a:extLst>
              <a:ext uri="{FF2B5EF4-FFF2-40B4-BE49-F238E27FC236}">
                <a16:creationId xmlns:a16="http://schemas.microsoft.com/office/drawing/2014/main" id="{D90147A1-71B0-4691-94E8-BD6113C849F8}"/>
              </a:ext>
            </a:extLst>
          </p:cNvPr>
          <p:cNvSpPr txBox="1">
            <a:spLocks/>
          </p:cNvSpPr>
          <p:nvPr/>
        </p:nvSpPr>
        <p:spPr>
          <a:xfrm>
            <a:off x="263652" y="5095584"/>
            <a:ext cx="4136898" cy="1043650"/>
          </a:xfrm>
          <a:prstGeom prst="rect">
            <a:avLst/>
          </a:prstGeom>
        </p:spPr>
        <p:txBody>
          <a:bodyPr>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ID" sz="1100" dirty="0" err="1">
                <a:effectLst/>
                <a:latin typeface="+mj-lt"/>
              </a:rPr>
              <a:t>Berdasarkan</a:t>
            </a:r>
            <a:r>
              <a:rPr lang="en-ID" sz="1100" dirty="0">
                <a:effectLst/>
                <a:latin typeface="+mj-lt"/>
              </a:rPr>
              <a:t> data </a:t>
            </a:r>
            <a:r>
              <a:rPr lang="en-ID" sz="1100" dirty="0" err="1">
                <a:effectLst/>
                <a:latin typeface="+mj-lt"/>
              </a:rPr>
              <a:t>diatas</a:t>
            </a:r>
            <a:r>
              <a:rPr lang="en-ID" sz="1100" dirty="0">
                <a:effectLst/>
                <a:latin typeface="+mj-lt"/>
              </a:rPr>
              <a:t>, negara-negara yang </a:t>
            </a:r>
            <a:r>
              <a:rPr lang="en-ID" sz="1100" dirty="0" err="1">
                <a:effectLst/>
                <a:latin typeface="+mj-lt"/>
              </a:rPr>
              <a:t>mengalami</a:t>
            </a:r>
            <a:r>
              <a:rPr lang="en-ID" sz="1100" dirty="0">
                <a:effectLst/>
                <a:latin typeface="+mj-lt"/>
              </a:rPr>
              <a:t> net loss (</a:t>
            </a:r>
            <a:r>
              <a:rPr lang="en-ID" sz="1100" dirty="0" err="1">
                <a:effectLst/>
                <a:latin typeface="+mj-lt"/>
              </a:rPr>
              <a:t>kerugian</a:t>
            </a:r>
            <a:r>
              <a:rPr lang="en-ID" sz="1100" dirty="0">
                <a:effectLst/>
                <a:latin typeface="+mj-lt"/>
              </a:rPr>
              <a:t>) </a:t>
            </a:r>
            <a:r>
              <a:rPr lang="en-ID" sz="1100" dirty="0" err="1">
                <a:effectLst/>
                <a:latin typeface="+mj-lt"/>
              </a:rPr>
              <a:t>berkontribusi</a:t>
            </a:r>
            <a:r>
              <a:rPr lang="en-ID" sz="1100" dirty="0">
                <a:effectLst/>
                <a:latin typeface="+mj-lt"/>
              </a:rPr>
              <a:t> </a:t>
            </a:r>
            <a:r>
              <a:rPr lang="en-ID" sz="1100" dirty="0" err="1">
                <a:effectLst/>
                <a:latin typeface="+mj-lt"/>
              </a:rPr>
              <a:t>sebesar</a:t>
            </a:r>
            <a:r>
              <a:rPr lang="en-ID" sz="1100" dirty="0">
                <a:effectLst/>
                <a:latin typeface="+mj-lt"/>
              </a:rPr>
              <a:t> 7,52% </a:t>
            </a:r>
            <a:r>
              <a:rPr lang="en-ID" sz="1100" dirty="0" err="1">
                <a:effectLst/>
                <a:latin typeface="+mj-lt"/>
              </a:rPr>
              <a:t>dari</a:t>
            </a:r>
            <a:r>
              <a:rPr lang="en-ID" sz="1100" dirty="0">
                <a:effectLst/>
                <a:latin typeface="+mj-lt"/>
              </a:rPr>
              <a:t> total </a:t>
            </a:r>
            <a:r>
              <a:rPr lang="en-ID" sz="1100" dirty="0" err="1">
                <a:effectLst/>
                <a:latin typeface="+mj-lt"/>
              </a:rPr>
              <a:t>transaksi</a:t>
            </a:r>
            <a:r>
              <a:rPr lang="en-ID" sz="1100" dirty="0">
                <a:effectLst/>
                <a:latin typeface="+mj-lt"/>
              </a:rPr>
              <a:t>. </a:t>
            </a:r>
            <a:r>
              <a:rPr lang="en-ID" sz="1100" dirty="0" err="1">
                <a:effectLst/>
                <a:latin typeface="+mj-lt"/>
              </a:rPr>
              <a:t>Ini</a:t>
            </a:r>
            <a:r>
              <a:rPr lang="en-ID" sz="1100" dirty="0">
                <a:effectLst/>
                <a:latin typeface="+mj-lt"/>
              </a:rPr>
              <a:t> </a:t>
            </a:r>
            <a:r>
              <a:rPr lang="en-ID" sz="1100" dirty="0" err="1">
                <a:effectLst/>
                <a:latin typeface="+mj-lt"/>
              </a:rPr>
              <a:t>menunjukkan</a:t>
            </a:r>
            <a:r>
              <a:rPr lang="en-ID" sz="1100" dirty="0">
                <a:effectLst/>
                <a:latin typeface="+mj-lt"/>
              </a:rPr>
              <a:t> </a:t>
            </a:r>
            <a:r>
              <a:rPr lang="en-ID" sz="1100" dirty="0" err="1">
                <a:effectLst/>
                <a:latin typeface="+mj-lt"/>
              </a:rPr>
              <a:t>bahwa</a:t>
            </a:r>
            <a:r>
              <a:rPr lang="en-ID" sz="1100" dirty="0">
                <a:effectLst/>
                <a:latin typeface="+mj-lt"/>
              </a:rPr>
              <a:t> 7,52% </a:t>
            </a:r>
            <a:r>
              <a:rPr lang="en-ID" sz="1100" dirty="0" err="1">
                <a:effectLst/>
                <a:latin typeface="+mj-lt"/>
              </a:rPr>
              <a:t>dari</a:t>
            </a:r>
            <a:r>
              <a:rPr lang="en-ID" sz="1100" dirty="0">
                <a:effectLst/>
                <a:latin typeface="+mj-lt"/>
              </a:rPr>
              <a:t> </a:t>
            </a:r>
            <a:r>
              <a:rPr lang="en-ID" sz="1100" dirty="0" err="1">
                <a:effectLst/>
                <a:latin typeface="+mj-lt"/>
              </a:rPr>
              <a:t>seluruh</a:t>
            </a:r>
            <a:r>
              <a:rPr lang="en-ID" sz="1100" dirty="0">
                <a:effectLst/>
                <a:latin typeface="+mj-lt"/>
              </a:rPr>
              <a:t> </a:t>
            </a:r>
            <a:r>
              <a:rPr lang="en-ID" sz="1100" dirty="0" err="1">
                <a:effectLst/>
                <a:latin typeface="+mj-lt"/>
              </a:rPr>
              <a:t>transaksi</a:t>
            </a:r>
            <a:r>
              <a:rPr lang="en-ID" sz="1100" dirty="0">
                <a:effectLst/>
                <a:latin typeface="+mj-lt"/>
              </a:rPr>
              <a:t> yang </a:t>
            </a:r>
            <a:r>
              <a:rPr lang="en-ID" sz="1100" dirty="0" err="1">
                <a:effectLst/>
                <a:latin typeface="+mj-lt"/>
              </a:rPr>
              <a:t>terjadi</a:t>
            </a:r>
            <a:r>
              <a:rPr lang="en-ID" sz="1100" dirty="0">
                <a:effectLst/>
                <a:latin typeface="+mj-lt"/>
              </a:rPr>
              <a:t> </a:t>
            </a:r>
            <a:r>
              <a:rPr lang="en-ID" sz="1100" dirty="0" err="1">
                <a:effectLst/>
                <a:latin typeface="+mj-lt"/>
              </a:rPr>
              <a:t>menyebabkan</a:t>
            </a:r>
            <a:r>
              <a:rPr lang="en-ID" sz="1100" dirty="0">
                <a:effectLst/>
                <a:latin typeface="+mj-lt"/>
              </a:rPr>
              <a:t> </a:t>
            </a:r>
            <a:r>
              <a:rPr lang="en-ID" sz="1100" dirty="0" err="1">
                <a:effectLst/>
                <a:latin typeface="+mj-lt"/>
              </a:rPr>
              <a:t>kerugian</a:t>
            </a:r>
            <a:r>
              <a:rPr lang="en-ID" sz="1100" dirty="0">
                <a:effectLst/>
                <a:latin typeface="+mj-lt"/>
              </a:rPr>
              <a:t>.</a:t>
            </a:r>
          </a:p>
        </p:txBody>
      </p:sp>
      <p:sp>
        <p:nvSpPr>
          <p:cNvPr id="20" name="Text Placeholder 2">
            <a:extLst>
              <a:ext uri="{FF2B5EF4-FFF2-40B4-BE49-F238E27FC236}">
                <a16:creationId xmlns:a16="http://schemas.microsoft.com/office/drawing/2014/main" id="{4B011B48-80B9-4D02-9815-253BD73E1DDD}"/>
              </a:ext>
            </a:extLst>
          </p:cNvPr>
          <p:cNvSpPr txBox="1">
            <a:spLocks/>
          </p:cNvSpPr>
          <p:nvPr/>
        </p:nvSpPr>
        <p:spPr>
          <a:xfrm>
            <a:off x="636270" y="1197096"/>
            <a:ext cx="4136898" cy="1043650"/>
          </a:xfrm>
          <a:prstGeom prst="rect">
            <a:avLst/>
          </a:prstGeom>
        </p:spPr>
        <p:txBody>
          <a:bodyPr>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ID" sz="1400" dirty="0">
                <a:effectLst/>
                <a:latin typeface="+mj-lt"/>
              </a:rPr>
              <a:t>2. </a:t>
            </a:r>
            <a:r>
              <a:rPr lang="en-ID" sz="1400" dirty="0" err="1">
                <a:effectLst/>
                <a:latin typeface="+mj-lt"/>
              </a:rPr>
              <a:t>Identifikasi</a:t>
            </a:r>
            <a:r>
              <a:rPr lang="en-ID" sz="1400" dirty="0">
                <a:effectLst/>
                <a:latin typeface="+mj-lt"/>
              </a:rPr>
              <a:t> Hidden Cost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417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1&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J7m5nlwTQROIVXXzqpFy2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uIeeP9m1S768qs4.u2HP4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J7m5nlwTQROIVXXzqpFy2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qvEGksz.vEmxHeRh91uGO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qvEGksz.vEmxHeRh91uGO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SLIDESTYLE" val="CoverPag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uIeeP9m1S768qs4.u2HP4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eWz58XROQVm_33gqah_.Ng"/>
</p:tagLst>
</file>

<file path=ppt/theme/theme1.xml><?xml version="1.0" encoding="utf-8"?>
<a:theme xmlns:a="http://schemas.openxmlformats.org/drawingml/2006/main" name="Blank">
  <a:themeElements>
    <a:clrScheme name="Standard colors 1">
      <a:dk1>
        <a:srgbClr val="000000"/>
      </a:dk1>
      <a:lt1>
        <a:srgbClr val="FFFFFF"/>
      </a:lt1>
      <a:dk2>
        <a:srgbClr val="177B57"/>
      </a:dk2>
      <a:lt2>
        <a:srgbClr val="808080"/>
      </a:lt2>
      <a:accent1>
        <a:srgbClr val="E2E2E2"/>
      </a:accent1>
      <a:accent2>
        <a:srgbClr val="BCDEC2"/>
      </a:accent2>
      <a:accent3>
        <a:srgbClr val="B2B2B2"/>
      </a:accent3>
      <a:accent4>
        <a:srgbClr val="4D4D4D"/>
      </a:accent4>
      <a:accent5>
        <a:srgbClr val="D2E0E6"/>
      </a:accent5>
      <a:accent6>
        <a:srgbClr val="79A2B3"/>
      </a:accent6>
      <a:hlink>
        <a:srgbClr val="5BAD82"/>
      </a:hlink>
      <a:folHlink>
        <a:srgbClr val="8EC6A1"/>
      </a:folHlink>
    </a:clrScheme>
    <a:fontScheme name="Standard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1"/>
          </a:solidFill>
        </a:ln>
        <a:effectLst/>
      </a:spPr>
      <a:bodyPr tIns="90000" bIns="90000" rtlCol="0" anchor="ctr" anchorCtr="0"/>
      <a:lstStyle>
        <a:defPPr algn="ctr">
          <a:defRPr sz="1400" dirty="0" smtClean="0">
            <a:solidFill>
              <a:srgbClr val="000000"/>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tIns="90000" bIns="90000" rtlCol="0" anchor="t">
        <a:spAutoFit/>
      </a:bodyPr>
      <a:lstStyle>
        <a:defPPr algn="ctr">
          <a:defRPr sz="1400" dirty="0" smtClean="0">
            <a:solidFill>
              <a:srgbClr val="000000"/>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C047C262-1964-4FA4-9949-57FD1072430B}" vid="{BE8C3B22-6A3A-4544-8CCC-849C7B6A0A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2594</Words>
  <Application>Microsoft Office PowerPoint</Application>
  <PresentationFormat>A4 Paper (210x297 mm)</PresentationFormat>
  <Paragraphs>106</Paragraphs>
  <Slides>15</Slides>
  <Notes>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1" baseType="lpstr">
      <vt:lpstr>Arial</vt:lpstr>
      <vt:lpstr>Arial</vt:lpstr>
      <vt:lpstr>Calibri</vt:lpstr>
      <vt:lpstr>Consolas</vt:lpstr>
      <vt:lpstr>Blank</vt:lpstr>
      <vt:lpstr>think-cell Slide</vt:lpstr>
      <vt:lpstr>PowerPoint Presentation</vt:lpstr>
      <vt:lpstr>Agenda</vt:lpstr>
      <vt:lpstr>1. Bisnis Problem Understanding</vt:lpstr>
      <vt:lpstr>Bisnis Problem Understanding</vt:lpstr>
      <vt:lpstr>2. Exploratory Data Analisis</vt:lpstr>
      <vt:lpstr>A. Seberapa besar perbedaan profit di Setiap negara? </vt:lpstr>
      <vt:lpstr>B. Identifikasi Negara yang Mengalami Kerugian</vt:lpstr>
      <vt:lpstr>C. Faktor yang dapat menyebabkan negara yang      mengalami kerugian ?</vt:lpstr>
      <vt:lpstr>C. Faktor yang dapat menyebabkan negara yang      mengalami kerugian ?</vt:lpstr>
      <vt:lpstr>C. Faktor yang dapat menyebabkan negara yang      mengalami kerugian ?</vt:lpstr>
      <vt:lpstr>C. Faktor yang dapat menyebabkan negara yang mengalami                             kerugian ?</vt:lpstr>
      <vt:lpstr>3. Rekomendasi Bisnis</vt:lpstr>
      <vt:lpstr>3. Rekomendasi Bisnis</vt:lpstr>
      <vt:lpstr>3. Rekomendasi Bisnis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2017-06-15T05:32:27Z</dcterms:created>
  <dcterms:modified xsi:type="dcterms:W3CDTF">2024-08-25T16:17:05Z</dcterms:modified>
</cp:coreProperties>
</file>