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0" r:id="rId4"/>
    <p:sldId id="264" r:id="rId5"/>
    <p:sldId id="263" r:id="rId6"/>
  </p:sldIdLst>
  <p:sldSz cx="30240288" cy="21240750"/>
  <p:notesSz cx="6858000" cy="9144000"/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5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3" userDrawn="1">
          <p15:clr>
            <a:srgbClr val="A4A3A4"/>
          </p15:clr>
        </p15:guide>
        <p15:guide id="2" pos="9525" userDrawn="1">
          <p15:clr>
            <a:srgbClr val="A4A3A4"/>
          </p15:clr>
        </p15:guide>
        <p15:guide id="3" orient="horz" pos="3539" userDrawn="1">
          <p15:clr>
            <a:srgbClr val="A4A3A4"/>
          </p15:clr>
        </p15:guide>
        <p15:guide id="4" orient="horz" pos="4207" userDrawn="1">
          <p15:clr>
            <a:srgbClr val="A4A3A4"/>
          </p15:clr>
        </p15:guide>
        <p15:guide id="5" orient="horz" pos="5767" userDrawn="1">
          <p15:clr>
            <a:srgbClr val="A4A3A4"/>
          </p15:clr>
        </p15:guide>
        <p15:guide id="6" pos="1281" userDrawn="1">
          <p15:clr>
            <a:srgbClr val="A4A3A4"/>
          </p15:clr>
        </p15:guide>
        <p15:guide id="7" pos="6381" userDrawn="1">
          <p15:clr>
            <a:srgbClr val="A4A3A4"/>
          </p15:clr>
        </p15:guide>
        <p15:guide id="8" pos="6863" userDrawn="1">
          <p15:clr>
            <a:srgbClr val="A4A3A4"/>
          </p15:clr>
        </p15:guide>
        <p15:guide id="9" pos="11963" userDrawn="1">
          <p15:clr>
            <a:srgbClr val="A4A3A4"/>
          </p15:clr>
        </p15:guide>
        <p15:guide id="10" pos="12443" userDrawn="1">
          <p15:clr>
            <a:srgbClr val="A4A3A4"/>
          </p15:clr>
        </p15:guide>
        <p15:guide id="11" pos="175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46FD5C-3644-8911-3683-919114370C44}" name="Haase, Helen Silke" initials="HHS" userId="S::Helen.Haase@haw-hamburg.de::1accecdc-3aec-4745-8453-484a0c0e640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CA"/>
    <a:srgbClr val="A2D0F0"/>
    <a:srgbClr val="1B6CA3"/>
    <a:srgbClr val="1E689A"/>
    <a:srgbClr val="1B699F"/>
    <a:srgbClr val="C55A11"/>
    <a:srgbClr val="FBE5D6"/>
    <a:srgbClr val="F7DE82"/>
    <a:srgbClr val="CC851D"/>
    <a:srgbClr val="E9B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627"/>
  </p:normalViewPr>
  <p:slideViewPr>
    <p:cSldViewPr snapToGrid="0" snapToObjects="1">
      <p:cViewPr varScale="1">
        <p:scale>
          <a:sx n="24" d="100"/>
          <a:sy n="24" d="100"/>
        </p:scale>
        <p:origin x="150" y="948"/>
      </p:cViewPr>
      <p:guideLst>
        <p:guide orient="horz" pos="1693"/>
        <p:guide pos="9525"/>
        <p:guide orient="horz" pos="3539"/>
        <p:guide orient="horz" pos="4207"/>
        <p:guide orient="horz" pos="5767"/>
        <p:guide pos="1281"/>
        <p:guide pos="6381"/>
        <p:guide pos="6863"/>
        <p:guide pos="11963"/>
        <p:guide pos="12443"/>
        <p:guide pos="175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72"/>
    </p:cViewPr>
  </p:sorterViewPr>
  <p:notesViewPr>
    <p:cSldViewPr snapToGrid="0" snapToObjects="1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BF3F-8138-0B46-BC0A-D5C4C4924154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D1C33-88F6-4048-B597-DAB9A8DD9E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71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1C7D6-946B-4F44-8DEB-39FFA385C951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3488" y="1143000"/>
            <a:ext cx="439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0DE7F-5EAA-7F47-A558-E17F2240B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37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650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301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8952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8602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252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7903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7554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7204" algn="l" defTabSz="2479301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4184" y="2277244"/>
            <a:ext cx="18186774" cy="1957753"/>
          </a:xfrm>
        </p:spPr>
        <p:txBody>
          <a:bodyPr bIns="0" anchor="b" anchorCtr="0">
            <a:noAutofit/>
          </a:bodyPr>
          <a:lstStyle>
            <a:lvl1pPr algn="l">
              <a:lnSpc>
                <a:spcPct val="100000"/>
              </a:lnSpc>
              <a:defRPr sz="6000" b="1" i="0" baseline="0">
                <a:solidFill>
                  <a:srgbClr val="004C8B"/>
                </a:solidFill>
                <a:latin typeface="Martel Heavy" charset="0"/>
                <a:ea typeface="Martel Heavy" charset="0"/>
                <a:cs typeface="Martel Heavy" charset="0"/>
              </a:defRPr>
            </a:lvl1pPr>
          </a:lstStyle>
          <a:p>
            <a:r>
              <a:rPr lang="de-DE" dirty="0"/>
              <a:t>Hier steht der Titel der vorliegenden wissenschaftlichen Arbeit mit maximal drei Zeilen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4184" y="4641454"/>
            <a:ext cx="18186774" cy="877957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3000" b="1" i="0" cap="all" baseline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50078" indent="0" algn="ctr">
              <a:buNone/>
              <a:defRPr sz="3281"/>
            </a:lvl2pPr>
            <a:lvl3pPr marL="1500156" indent="0" algn="ctr">
              <a:buNone/>
              <a:defRPr sz="2953"/>
            </a:lvl3pPr>
            <a:lvl4pPr marL="2250235" indent="0" algn="ctr">
              <a:buNone/>
              <a:defRPr sz="2626"/>
            </a:lvl4pPr>
            <a:lvl5pPr marL="3000314" indent="0" algn="ctr">
              <a:buNone/>
              <a:defRPr sz="2626"/>
            </a:lvl5pPr>
            <a:lvl6pPr marL="3750392" indent="0" algn="ctr">
              <a:buNone/>
              <a:defRPr sz="2626"/>
            </a:lvl6pPr>
            <a:lvl7pPr marL="4500470" indent="0" algn="ctr">
              <a:buNone/>
              <a:defRPr sz="2626"/>
            </a:lvl7pPr>
            <a:lvl8pPr marL="5250548" indent="0" algn="ctr">
              <a:buNone/>
              <a:defRPr sz="2626"/>
            </a:lvl8pPr>
            <a:lvl9pPr marL="6000627" indent="0" algn="ctr">
              <a:buNone/>
              <a:defRPr sz="2626"/>
            </a:lvl9pPr>
          </a:lstStyle>
          <a:p>
            <a:r>
              <a:rPr lang="de-DE" dirty="0"/>
              <a:t>Untertitel der Untersuchung der vorliegenden Arbeit </a:t>
            </a:r>
            <a:r>
              <a:rPr lang="de-DE" dirty="0" err="1"/>
              <a:t>imagnatur</a:t>
            </a:r>
            <a:r>
              <a:rPr lang="de-DE" dirty="0"/>
              <a:t>. Maximal zwei Zeilen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21113908" y="2318983"/>
            <a:ext cx="6923824" cy="4358342"/>
          </a:xfrm>
        </p:spPr>
        <p:txBody>
          <a:bodyPr anchor="t">
            <a:normAutofit/>
          </a:bodyPr>
          <a:lstStyle>
            <a:lvl1pPr marL="0" indent="0">
              <a:buNone/>
              <a:defRPr sz="1403" b="0" i="0">
                <a:latin typeface="Open Sans" charset="0"/>
                <a:ea typeface="Open Sans" charset="0"/>
                <a:cs typeface="Open Sans" charset="0"/>
              </a:defRPr>
            </a:lvl1pPr>
            <a:lvl2pPr marL="750078" indent="0">
              <a:buNone/>
              <a:defRPr sz="4594"/>
            </a:lvl2pPr>
            <a:lvl3pPr marL="1500156" indent="0">
              <a:buNone/>
              <a:defRPr sz="3937"/>
            </a:lvl3pPr>
            <a:lvl4pPr marL="2250235" indent="0">
              <a:buNone/>
              <a:defRPr sz="3281"/>
            </a:lvl4pPr>
            <a:lvl5pPr marL="3000314" indent="0">
              <a:buNone/>
              <a:defRPr sz="3281"/>
            </a:lvl5pPr>
            <a:lvl6pPr marL="3750392" indent="0">
              <a:buNone/>
              <a:defRPr sz="3281"/>
            </a:lvl6pPr>
            <a:lvl7pPr marL="4500470" indent="0">
              <a:buNone/>
              <a:defRPr sz="3281"/>
            </a:lvl7pPr>
            <a:lvl8pPr marL="5250548" indent="0">
              <a:buNone/>
              <a:defRPr sz="3281"/>
            </a:lvl8pPr>
            <a:lvl9pPr marL="6000627" indent="0">
              <a:buNone/>
              <a:defRPr sz="3281"/>
            </a:lvl9pPr>
          </a:lstStyle>
          <a:p>
            <a:r>
              <a:rPr lang="de-DE" dirty="0"/>
              <a:t>Bild auf Platzhalter ziehen oder durch Klicken auf Symbol hinzufügen</a:t>
            </a:r>
            <a:endParaRPr lang="en-US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136" y="969920"/>
            <a:ext cx="5313094" cy="1319419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6"/>
          </p:nvPr>
        </p:nvSpPr>
        <p:spPr>
          <a:xfrm>
            <a:off x="1944184" y="8207646"/>
            <a:ext cx="26254310" cy="10895944"/>
          </a:xfrm>
        </p:spPr>
        <p:txBody>
          <a:bodyPr numCol="3" spcCol="540000">
            <a:noAutofit/>
          </a:bodyPr>
          <a:lstStyle>
            <a:lvl1pPr marL="0" indent="0">
              <a:lnSpc>
                <a:spcPct val="110000"/>
              </a:lnSpc>
              <a:buNone/>
              <a:defRPr sz="2500" b="0" i="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50078" indent="0">
              <a:buNone/>
              <a:defRPr sz="3281">
                <a:solidFill>
                  <a:schemeClr val="tx1">
                    <a:tint val="75000"/>
                  </a:schemeClr>
                </a:solidFill>
              </a:defRPr>
            </a:lvl2pPr>
            <a:lvl3pPr marL="1500156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3pPr>
            <a:lvl4pPr marL="2250235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4pPr>
            <a:lvl5pPr marL="3000314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5pPr>
            <a:lvl6pPr marL="3750392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6pPr>
            <a:lvl7pPr marL="4500470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7pPr>
            <a:lvl8pPr marL="5250548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8pPr>
            <a:lvl9pPr marL="6000627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de-DE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1944185" y="5896984"/>
            <a:ext cx="18230449" cy="1894684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buNone/>
              <a:defRPr sz="2500" b="1" i="0">
                <a:solidFill>
                  <a:srgbClr val="004C8B"/>
                </a:solidFill>
                <a:latin typeface="Martel Heavy" charset="0"/>
                <a:ea typeface="Martel Heavy" charset="0"/>
                <a:cs typeface="Martel Heavy" charset="0"/>
              </a:defRPr>
            </a:lvl1pPr>
            <a:lvl2pPr marL="750078" indent="0">
              <a:buNone/>
              <a:defRPr sz="3281" b="1"/>
            </a:lvl2pPr>
            <a:lvl3pPr marL="1500156" indent="0">
              <a:buNone/>
              <a:defRPr sz="2953" b="1"/>
            </a:lvl3pPr>
            <a:lvl4pPr marL="2250235" indent="0">
              <a:buNone/>
              <a:defRPr sz="2626" b="1"/>
            </a:lvl4pPr>
            <a:lvl5pPr marL="3000314" indent="0">
              <a:buNone/>
              <a:defRPr sz="2626" b="1"/>
            </a:lvl5pPr>
            <a:lvl6pPr marL="3750392" indent="0">
              <a:buNone/>
              <a:defRPr sz="2626" b="1"/>
            </a:lvl6pPr>
            <a:lvl7pPr marL="4500470" indent="0">
              <a:buNone/>
              <a:defRPr sz="2626" b="1"/>
            </a:lvl7pPr>
            <a:lvl8pPr marL="5250548" indent="0">
              <a:buNone/>
              <a:defRPr sz="2626" b="1"/>
            </a:lvl8pPr>
            <a:lvl9pPr marL="6000627" indent="0">
              <a:buNone/>
              <a:defRPr sz="2626" b="1"/>
            </a:lvl9pPr>
          </a:lstStyle>
          <a:p>
            <a:pPr lvl="0"/>
            <a:r>
              <a:rPr lang="de-DE" dirty="0"/>
              <a:t>Mastertextformat bearbeiten </a:t>
            </a:r>
            <a:r>
              <a:rPr lang="de-DE" dirty="0" err="1"/>
              <a:t>Anlesetext</a:t>
            </a:r>
            <a:r>
              <a:rPr lang="de-DE" dirty="0"/>
              <a:t>. Maximal sechs Zeilen.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21113908" y="7184025"/>
            <a:ext cx="7054515" cy="51692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122" b="0" i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750078" indent="0">
              <a:buNone/>
              <a:defRPr sz="3281">
                <a:solidFill>
                  <a:schemeClr val="tx1">
                    <a:tint val="75000"/>
                  </a:schemeClr>
                </a:solidFill>
              </a:defRPr>
            </a:lvl2pPr>
            <a:lvl3pPr marL="1500156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3pPr>
            <a:lvl4pPr marL="2250235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4pPr>
            <a:lvl5pPr marL="3000314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5pPr>
            <a:lvl6pPr marL="3750392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6pPr>
            <a:lvl7pPr marL="4500470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7pPr>
            <a:lvl8pPr marL="5250548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8pPr>
            <a:lvl9pPr marL="6000627" indent="0">
              <a:buNone/>
              <a:defRPr sz="26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Bildunterschrift bearbeiten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9656443" y="19194311"/>
            <a:ext cx="50409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dirty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FORSCHUNGSSCHWERPUNKT</a:t>
            </a:r>
            <a:endParaRPr lang="de-DE" sz="2500" b="1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1" name="Textplatzhalter 40"/>
          <p:cNvSpPr>
            <a:spLocks noGrp="1"/>
          </p:cNvSpPr>
          <p:nvPr>
            <p:ph type="body" sz="quarter" idx="24" hasCustomPrompt="1"/>
          </p:nvPr>
        </p:nvSpPr>
        <p:spPr>
          <a:xfrm>
            <a:off x="1944185" y="1507436"/>
            <a:ext cx="9534981" cy="575362"/>
          </a:xfrm>
        </p:spPr>
        <p:txBody>
          <a:bodyPr wrap="none" tIns="251999">
            <a:noAutofit/>
          </a:bodyPr>
          <a:lstStyle>
            <a:lvl1pPr marL="0" indent="0">
              <a:lnSpc>
                <a:spcPct val="20000"/>
              </a:lnSpc>
              <a:buNone/>
              <a:defRPr sz="2000" b="0" i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Computer Science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idx="25"/>
          </p:nvPr>
        </p:nvSpPr>
        <p:spPr>
          <a:xfrm>
            <a:off x="10318488" y="11954017"/>
            <a:ext cx="6923824" cy="2727777"/>
          </a:xfrm>
        </p:spPr>
        <p:txBody>
          <a:bodyPr anchor="t">
            <a:normAutofit/>
          </a:bodyPr>
          <a:lstStyle>
            <a:lvl1pPr marL="0" indent="0">
              <a:buNone/>
              <a:defRPr sz="1403" b="0" i="0">
                <a:latin typeface="Open Sans" charset="0"/>
                <a:ea typeface="Open Sans" charset="0"/>
                <a:cs typeface="Open Sans" charset="0"/>
              </a:defRPr>
            </a:lvl1pPr>
            <a:lvl2pPr marL="750078" indent="0">
              <a:buNone/>
              <a:defRPr sz="4594"/>
            </a:lvl2pPr>
            <a:lvl3pPr marL="1500156" indent="0">
              <a:buNone/>
              <a:defRPr sz="3937"/>
            </a:lvl3pPr>
            <a:lvl4pPr marL="2250235" indent="0">
              <a:buNone/>
              <a:defRPr sz="3281"/>
            </a:lvl4pPr>
            <a:lvl5pPr marL="3000314" indent="0">
              <a:buNone/>
              <a:defRPr sz="3281"/>
            </a:lvl5pPr>
            <a:lvl6pPr marL="3750392" indent="0">
              <a:buNone/>
              <a:defRPr sz="3281"/>
            </a:lvl6pPr>
            <a:lvl7pPr marL="4500470" indent="0">
              <a:buNone/>
              <a:defRPr sz="3281"/>
            </a:lvl7pPr>
            <a:lvl8pPr marL="5250548" indent="0">
              <a:buNone/>
              <a:defRPr sz="3281"/>
            </a:lvl8pPr>
            <a:lvl9pPr marL="6000627" indent="0">
              <a:buNone/>
              <a:defRPr sz="3281"/>
            </a:lvl9pPr>
          </a:lstStyle>
          <a:p>
            <a:r>
              <a:rPr lang="de-DE" dirty="0"/>
              <a:t>Bild auf Platzhalter ziehen oder durch Klicken auf Symbol hinzufügen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A762BBE-BDBE-4C1E-991E-A49AA67600CD}"/>
              </a:ext>
            </a:extLst>
          </p:cNvPr>
          <p:cNvSpPr txBox="1"/>
          <p:nvPr userDrawn="1"/>
        </p:nvSpPr>
        <p:spPr>
          <a:xfrm>
            <a:off x="17242312" y="19194311"/>
            <a:ext cx="3638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dirty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KONTAKT</a:t>
            </a:r>
            <a:endParaRPr lang="de-DE" sz="2500" b="1" i="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B75836E-8D91-884A-3A05-E04589221AEE}"/>
              </a:ext>
            </a:extLst>
          </p:cNvPr>
          <p:cNvSpPr/>
          <p:nvPr userDrawn="1"/>
        </p:nvSpPr>
        <p:spPr>
          <a:xfrm>
            <a:off x="9702332" y="19642330"/>
            <a:ext cx="1149901" cy="81306"/>
          </a:xfrm>
          <a:prstGeom prst="rect">
            <a:avLst/>
          </a:prstGeom>
          <a:solidFill>
            <a:srgbClr val="004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424">
              <a:ln>
                <a:noFill/>
              </a:ln>
              <a:noFill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6FCA8C6-731B-4387-4366-20E37C6633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184" y="19477622"/>
            <a:ext cx="3021516" cy="906455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00BA640-4B97-318F-DDCC-1D58B79E62B8}"/>
              </a:ext>
            </a:extLst>
          </p:cNvPr>
          <p:cNvSpPr/>
          <p:nvPr userDrawn="1"/>
        </p:nvSpPr>
        <p:spPr>
          <a:xfrm>
            <a:off x="17373946" y="19683026"/>
            <a:ext cx="1149901" cy="81306"/>
          </a:xfrm>
          <a:prstGeom prst="rect">
            <a:avLst/>
          </a:prstGeom>
          <a:solidFill>
            <a:srgbClr val="004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424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4892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90" userDrawn="1">
          <p15:clr>
            <a:srgbClr val="FBAE40"/>
          </p15:clr>
        </p15:guide>
        <p15:guide id="2" pos="952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01B0A-3AD1-EB93-FE3D-9E463359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036" y="3476208"/>
            <a:ext cx="22680216" cy="7394928"/>
          </a:xfrm>
        </p:spPr>
        <p:txBody>
          <a:bodyPr anchor="b"/>
          <a:lstStyle>
            <a:lvl1pPr algn="ctr">
              <a:defRPr sz="14882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D0FFB-50B1-1023-3821-5FB2BA102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036" y="11156312"/>
            <a:ext cx="22680216" cy="5128263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3993" indent="0" algn="ctr">
              <a:buNone/>
              <a:defRPr sz="4961"/>
            </a:lvl2pPr>
            <a:lvl3pPr marL="2267986" indent="0" algn="ctr">
              <a:buNone/>
              <a:defRPr sz="4465"/>
            </a:lvl3pPr>
            <a:lvl4pPr marL="3401979" indent="0" algn="ctr">
              <a:buNone/>
              <a:defRPr sz="3968"/>
            </a:lvl4pPr>
            <a:lvl5pPr marL="4535973" indent="0" algn="ctr">
              <a:buNone/>
              <a:defRPr sz="3968"/>
            </a:lvl5pPr>
            <a:lvl6pPr marL="5669966" indent="0" algn="ctr">
              <a:buNone/>
              <a:defRPr sz="3968"/>
            </a:lvl6pPr>
            <a:lvl7pPr marL="6803959" indent="0" algn="ctr">
              <a:buNone/>
              <a:defRPr sz="3968"/>
            </a:lvl7pPr>
            <a:lvl8pPr marL="7937952" indent="0" algn="ctr">
              <a:buNone/>
              <a:defRPr sz="3968"/>
            </a:lvl8pPr>
            <a:lvl9pPr marL="9071945" indent="0" algn="ctr">
              <a:buNone/>
              <a:defRPr sz="3968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C79EB-A348-B183-5329-57428E9F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CD37-CEE3-490B-944B-2EF0CB9630F8}" type="datetimeFigureOut">
              <a:rPr lang="en-CA" smtClean="0"/>
              <a:t>2023-06-26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846207-AC7D-3737-6E64-FDBB266F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65D2EF-BAC8-4115-6BFB-8BD684F9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E9B0C-B2A7-45B5-97F7-B24B4B8460E8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919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0879"/>
            <a:ext cx="26082248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54366"/>
            <a:ext cx="26082248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1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21AD6-5CD3-D840-AAD7-AC1E967A8910}" type="datetime1">
              <a:rPr lang="de-DE" smtClean="0"/>
              <a:t>26.06.2023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7" y="19687033"/>
            <a:ext cx="1020609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4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78F7-02CE-D446-BC76-C5FA22B93F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06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sldNum="0" hdr="0" ftr="0" dt="0"/>
  <p:txStyles>
    <p:titleStyle>
      <a:lvl1pPr algn="l" defTabSz="2832080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20" indent="-708020" algn="l" defTabSz="2832080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2" kern="1200">
          <a:solidFill>
            <a:schemeClr val="tx1"/>
          </a:solidFill>
          <a:latin typeface="+mn-lt"/>
          <a:ea typeface="+mn-ea"/>
          <a:cs typeface="+mn-cs"/>
        </a:defRPr>
      </a:lvl1pPr>
      <a:lvl2pPr marL="212406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10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4" kern="1200">
          <a:solidFill>
            <a:schemeClr val="tx1"/>
          </a:solidFill>
          <a:latin typeface="+mn-lt"/>
          <a:ea typeface="+mn-ea"/>
          <a:cs typeface="+mn-cs"/>
        </a:defRPr>
      </a:lvl3pPr>
      <a:lvl4pPr marL="49561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637217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78821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920425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1062029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20363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1pPr>
      <a:lvl2pPr marL="141604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83208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3pPr>
      <a:lvl4pPr marL="424812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566415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08019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849623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991227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132831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90" userDrawn="1">
          <p15:clr>
            <a:srgbClr val="F26B43"/>
          </p15:clr>
        </p15:guide>
        <p15:guide id="2" pos="95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microsoft.com/office/2007/relationships/hdphoto" Target="../media/hdphoto1.wdp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21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12" Type="http://schemas.openxmlformats.org/officeDocument/2006/relationships/image" Target="../media/image7.png"/><Relationship Id="rId17" Type="http://schemas.openxmlformats.org/officeDocument/2006/relationships/image" Target="../media/image18.png"/><Relationship Id="rId2" Type="http://schemas.openxmlformats.org/officeDocument/2006/relationships/image" Target="../media/image19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A86368C-0E21-7116-B126-FB9169B05404}"/>
              </a:ext>
            </a:extLst>
          </p:cNvPr>
          <p:cNvGrpSpPr/>
          <p:nvPr/>
        </p:nvGrpSpPr>
        <p:grpSpPr>
          <a:xfrm>
            <a:off x="-890225" y="3825609"/>
            <a:ext cx="25648610" cy="12967597"/>
            <a:chOff x="-358913" y="689549"/>
            <a:chExt cx="10340770" cy="5228156"/>
          </a:xfrm>
        </p:grpSpPr>
        <p:pic>
          <p:nvPicPr>
            <p:cNvPr id="4" name="Grafik 3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1DC913E9-B4A7-B4B5-7697-FE8DC4C63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5590" y="1899693"/>
              <a:ext cx="3215300" cy="3215300"/>
            </a:xfrm>
            <a:prstGeom prst="rect">
              <a:avLst/>
            </a:prstGeom>
          </p:spPr>
        </p:pic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652CE6FF-1BB3-DC93-1200-3C0058C7EE6D}"/>
                </a:ext>
              </a:extLst>
            </p:cNvPr>
            <p:cNvGrpSpPr/>
            <p:nvPr/>
          </p:nvGrpSpPr>
          <p:grpSpPr>
            <a:xfrm>
              <a:off x="1632731" y="689549"/>
              <a:ext cx="1540043" cy="1890036"/>
              <a:chOff x="1632731" y="689549"/>
              <a:chExt cx="1540043" cy="1890036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53D3006-AC96-B63A-EF27-BAC2EB397B5D}"/>
                  </a:ext>
                </a:extLst>
              </p:cNvPr>
              <p:cNvSpPr/>
              <p:nvPr/>
            </p:nvSpPr>
            <p:spPr>
              <a:xfrm>
                <a:off x="1695437" y="749682"/>
                <a:ext cx="1419040" cy="49281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1" name="Pfeil: nach unten 30">
                <a:extLst>
                  <a:ext uri="{FF2B5EF4-FFF2-40B4-BE49-F238E27FC236}">
                    <a16:creationId xmlns:a16="http://schemas.microsoft.com/office/drawing/2014/main" id="{CBB77F1E-5562-A2F5-11E1-756A427E6B08}"/>
                  </a:ext>
                </a:extLst>
              </p:cNvPr>
              <p:cNvSpPr/>
              <p:nvPr/>
            </p:nvSpPr>
            <p:spPr>
              <a:xfrm>
                <a:off x="2265248" y="2011190"/>
                <a:ext cx="275007" cy="568395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D0F733A8-32E8-8F8B-2265-1010A53F2178}"/>
                  </a:ext>
                </a:extLst>
              </p:cNvPr>
              <p:cNvSpPr/>
              <p:nvPr/>
            </p:nvSpPr>
            <p:spPr>
              <a:xfrm>
                <a:off x="1747138" y="2097220"/>
                <a:ext cx="1320037" cy="330009"/>
              </a:xfrm>
              <a:custGeom>
                <a:avLst/>
                <a:gdLst>
                  <a:gd name="connsiteX0" fmla="*/ 0 w 1320037"/>
                  <a:gd name="connsiteY0" fmla="*/ 0 h 330009"/>
                  <a:gd name="connsiteX1" fmla="*/ 1320037 w 1320037"/>
                  <a:gd name="connsiteY1" fmla="*/ 0 h 330009"/>
                  <a:gd name="connsiteX2" fmla="*/ 1320037 w 1320037"/>
                  <a:gd name="connsiteY2" fmla="*/ 330009 h 330009"/>
                  <a:gd name="connsiteX3" fmla="*/ 0 w 1320037"/>
                  <a:gd name="connsiteY3" fmla="*/ 330009 h 330009"/>
                  <a:gd name="connsiteX4" fmla="*/ 0 w 1320037"/>
                  <a:gd name="connsiteY4" fmla="*/ 0 h 33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037" h="330009">
                    <a:moveTo>
                      <a:pt x="0" y="0"/>
                    </a:moveTo>
                    <a:lnTo>
                      <a:pt x="1320037" y="0"/>
                    </a:lnTo>
                    <a:lnTo>
                      <a:pt x="1320037" y="330009"/>
                    </a:lnTo>
                    <a:lnTo>
                      <a:pt x="0" y="3300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4042" tIns="194042" rIns="194042" bIns="194042" numCol="1" spcCol="1270" anchor="ctr" anchorCtr="0">
                <a:noAutofit/>
              </a:bodyPr>
              <a:lstStyle/>
              <a:p>
                <a:pPr algn="ctr" defTabSz="121274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de-DE" sz="2728" dirty="0"/>
                  <a:t> </a:t>
                </a:r>
                <a:endParaRPr lang="en-CA" sz="2728" dirty="0"/>
              </a:p>
            </p:txBody>
          </p:sp>
          <p:sp>
            <p:nvSpPr>
              <p:cNvPr id="33" name="Freihandform: Form 32">
                <a:extLst>
                  <a:ext uri="{FF2B5EF4-FFF2-40B4-BE49-F238E27FC236}">
                    <a16:creationId xmlns:a16="http://schemas.microsoft.com/office/drawing/2014/main" id="{F97DA95A-30BE-CF43-FE7F-C0CE133385BB}"/>
                  </a:ext>
                </a:extLst>
              </p:cNvPr>
              <p:cNvSpPr/>
              <p:nvPr/>
            </p:nvSpPr>
            <p:spPr>
              <a:xfrm>
                <a:off x="2211351" y="1280557"/>
                <a:ext cx="495014" cy="495014"/>
              </a:xfrm>
              <a:custGeom>
                <a:avLst/>
                <a:gdLst>
                  <a:gd name="connsiteX0" fmla="*/ 0 w 495014"/>
                  <a:gd name="connsiteY0" fmla="*/ 247507 h 495014"/>
                  <a:gd name="connsiteX1" fmla="*/ 247507 w 495014"/>
                  <a:gd name="connsiteY1" fmla="*/ 0 h 495014"/>
                  <a:gd name="connsiteX2" fmla="*/ 495014 w 495014"/>
                  <a:gd name="connsiteY2" fmla="*/ 247507 h 495014"/>
                  <a:gd name="connsiteX3" fmla="*/ 247507 w 495014"/>
                  <a:gd name="connsiteY3" fmla="*/ 495014 h 495014"/>
                  <a:gd name="connsiteX4" fmla="*/ 0 w 495014"/>
                  <a:gd name="connsiteY4" fmla="*/ 247507 h 49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014" h="495014">
                    <a:moveTo>
                      <a:pt x="0" y="247507"/>
                    </a:moveTo>
                    <a:cubicBezTo>
                      <a:pt x="0" y="110813"/>
                      <a:pt x="110813" y="0"/>
                      <a:pt x="247507" y="0"/>
                    </a:cubicBezTo>
                    <a:cubicBezTo>
                      <a:pt x="384201" y="0"/>
                      <a:pt x="495014" y="110813"/>
                      <a:pt x="495014" y="247507"/>
                    </a:cubicBezTo>
                    <a:cubicBezTo>
                      <a:pt x="495014" y="384201"/>
                      <a:pt x="384201" y="495014"/>
                      <a:pt x="247507" y="495014"/>
                    </a:cubicBezTo>
                    <a:cubicBezTo>
                      <a:pt x="110813" y="495014"/>
                      <a:pt x="0" y="384201"/>
                      <a:pt x="0" y="247507"/>
                    </a:cubicBezTo>
                    <a:close/>
                  </a:path>
                </a:pathLst>
              </a:custGeom>
              <a:solidFill>
                <a:srgbClr val="FFE6CD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1307" tIns="211307" rIns="211307" bIns="211307" numCol="1" spcCol="1270" anchor="ctr" anchorCtr="0">
                <a:noAutofit/>
              </a:bodyPr>
              <a:lstStyle/>
              <a:p>
                <a:pPr algn="ctr" defTabSz="11024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CA" sz="2480"/>
              </a:p>
            </p:txBody>
          </p:sp>
          <p:sp>
            <p:nvSpPr>
              <p:cNvPr id="34" name="Freihandform: Form 33">
                <a:extLst>
                  <a:ext uri="{FF2B5EF4-FFF2-40B4-BE49-F238E27FC236}">
                    <a16:creationId xmlns:a16="http://schemas.microsoft.com/office/drawing/2014/main" id="{8AC32A93-27F8-FAB7-C163-781F1D4FD753}"/>
                  </a:ext>
                </a:extLst>
              </p:cNvPr>
              <p:cNvSpPr/>
              <p:nvPr/>
            </p:nvSpPr>
            <p:spPr>
              <a:xfrm>
                <a:off x="1857141" y="909186"/>
                <a:ext cx="495014" cy="495014"/>
              </a:xfrm>
              <a:custGeom>
                <a:avLst/>
                <a:gdLst>
                  <a:gd name="connsiteX0" fmla="*/ 0 w 495014"/>
                  <a:gd name="connsiteY0" fmla="*/ 247507 h 495014"/>
                  <a:gd name="connsiteX1" fmla="*/ 247507 w 495014"/>
                  <a:gd name="connsiteY1" fmla="*/ 0 h 495014"/>
                  <a:gd name="connsiteX2" fmla="*/ 495014 w 495014"/>
                  <a:gd name="connsiteY2" fmla="*/ 247507 h 495014"/>
                  <a:gd name="connsiteX3" fmla="*/ 247507 w 495014"/>
                  <a:gd name="connsiteY3" fmla="*/ 495014 h 495014"/>
                  <a:gd name="connsiteX4" fmla="*/ 0 w 495014"/>
                  <a:gd name="connsiteY4" fmla="*/ 247507 h 49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014" h="495014">
                    <a:moveTo>
                      <a:pt x="0" y="247507"/>
                    </a:moveTo>
                    <a:cubicBezTo>
                      <a:pt x="0" y="110813"/>
                      <a:pt x="110813" y="0"/>
                      <a:pt x="247507" y="0"/>
                    </a:cubicBezTo>
                    <a:cubicBezTo>
                      <a:pt x="384201" y="0"/>
                      <a:pt x="495014" y="110813"/>
                      <a:pt x="495014" y="247507"/>
                    </a:cubicBezTo>
                    <a:cubicBezTo>
                      <a:pt x="495014" y="384201"/>
                      <a:pt x="384201" y="495014"/>
                      <a:pt x="247507" y="495014"/>
                    </a:cubicBezTo>
                    <a:cubicBezTo>
                      <a:pt x="110813" y="495014"/>
                      <a:pt x="0" y="384201"/>
                      <a:pt x="0" y="247507"/>
                    </a:cubicBezTo>
                    <a:close/>
                  </a:path>
                </a:pathLst>
              </a:custGeom>
              <a:solidFill>
                <a:srgbClr val="FFE6C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1307" tIns="211307" rIns="211307" bIns="211307" numCol="1" spcCol="1270" anchor="ctr" anchorCtr="0">
                <a:noAutofit/>
              </a:bodyPr>
              <a:lstStyle/>
              <a:p>
                <a:pPr algn="ctr" defTabSz="11024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CA" sz="2480" dirty="0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9D5F4B34-4D9C-F9FD-6218-D92D467201CC}"/>
                  </a:ext>
                </a:extLst>
              </p:cNvPr>
              <p:cNvSpPr/>
              <p:nvPr/>
            </p:nvSpPr>
            <p:spPr>
              <a:xfrm>
                <a:off x="2363156" y="789503"/>
                <a:ext cx="495014" cy="495014"/>
              </a:xfrm>
              <a:custGeom>
                <a:avLst/>
                <a:gdLst>
                  <a:gd name="connsiteX0" fmla="*/ 0 w 495014"/>
                  <a:gd name="connsiteY0" fmla="*/ 247507 h 495014"/>
                  <a:gd name="connsiteX1" fmla="*/ 247507 w 495014"/>
                  <a:gd name="connsiteY1" fmla="*/ 0 h 495014"/>
                  <a:gd name="connsiteX2" fmla="*/ 495014 w 495014"/>
                  <a:gd name="connsiteY2" fmla="*/ 247507 h 495014"/>
                  <a:gd name="connsiteX3" fmla="*/ 247507 w 495014"/>
                  <a:gd name="connsiteY3" fmla="*/ 495014 h 495014"/>
                  <a:gd name="connsiteX4" fmla="*/ 0 w 495014"/>
                  <a:gd name="connsiteY4" fmla="*/ 247507 h 49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014" h="495014">
                    <a:moveTo>
                      <a:pt x="0" y="247507"/>
                    </a:moveTo>
                    <a:cubicBezTo>
                      <a:pt x="0" y="110813"/>
                      <a:pt x="110813" y="0"/>
                      <a:pt x="247507" y="0"/>
                    </a:cubicBezTo>
                    <a:cubicBezTo>
                      <a:pt x="384201" y="0"/>
                      <a:pt x="495014" y="110813"/>
                      <a:pt x="495014" y="247507"/>
                    </a:cubicBezTo>
                    <a:cubicBezTo>
                      <a:pt x="495014" y="384201"/>
                      <a:pt x="384201" y="495014"/>
                      <a:pt x="247507" y="495014"/>
                    </a:cubicBezTo>
                    <a:cubicBezTo>
                      <a:pt x="110813" y="495014"/>
                      <a:pt x="0" y="384201"/>
                      <a:pt x="0" y="247507"/>
                    </a:cubicBezTo>
                    <a:close/>
                  </a:path>
                </a:pathLst>
              </a:custGeom>
              <a:solidFill>
                <a:srgbClr val="FFE6C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11307" tIns="211307" rIns="211307" bIns="211307" numCol="1" spcCol="1270" anchor="ctr" anchorCtr="0">
                <a:noAutofit/>
              </a:bodyPr>
              <a:lstStyle/>
              <a:p>
                <a:pPr algn="ctr" defTabSz="1102493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CA" sz="2480" dirty="0"/>
              </a:p>
            </p:txBody>
          </p:sp>
          <p:sp>
            <p:nvSpPr>
              <p:cNvPr id="36" name="Form 35">
                <a:extLst>
                  <a:ext uri="{FF2B5EF4-FFF2-40B4-BE49-F238E27FC236}">
                    <a16:creationId xmlns:a16="http://schemas.microsoft.com/office/drawing/2014/main" id="{35FA21C3-9C97-834C-1F96-18DDEDA9D33B}"/>
                  </a:ext>
                </a:extLst>
              </p:cNvPr>
              <p:cNvSpPr/>
              <p:nvPr/>
            </p:nvSpPr>
            <p:spPr>
              <a:xfrm>
                <a:off x="1632731" y="689549"/>
                <a:ext cx="1540043" cy="1232035"/>
              </a:xfrm>
              <a:prstGeom prst="funnel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7" name="Grafik 6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4B91BAF5-20EB-0781-5DAF-50B4CA37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717" y="987424"/>
              <a:ext cx="333375" cy="333375"/>
            </a:xfrm>
            <a:prstGeom prst="rect">
              <a:avLst/>
            </a:prstGeom>
          </p:spPr>
        </p:pic>
        <p:pic>
          <p:nvPicPr>
            <p:cNvPr id="9" name="Grafik 8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CC7C367C-3336-B57A-1215-DC9F2AD7F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332" y="1354476"/>
              <a:ext cx="348615" cy="348615"/>
            </a:xfrm>
            <a:prstGeom prst="rect">
              <a:avLst/>
            </a:prstGeom>
          </p:spPr>
        </p:pic>
        <p:pic>
          <p:nvPicPr>
            <p:cNvPr id="11" name="Grafik 10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01421103-FEFF-A1E0-8B3A-D40E394C3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3253" y="876300"/>
              <a:ext cx="335620" cy="335620"/>
            </a:xfrm>
            <a:prstGeom prst="rect">
              <a:avLst/>
            </a:prstGeom>
          </p:spPr>
        </p:pic>
        <p:pic>
          <p:nvPicPr>
            <p:cNvPr id="13" name="Grafik 12" descr="Ein Bild, das Rechteck, Quadrat, Screenshot, Design enthält.&#10;&#10;Automatisch generierte Beschreibung">
              <a:extLst>
                <a:ext uri="{FF2B5EF4-FFF2-40B4-BE49-F238E27FC236}">
                  <a16:creationId xmlns:a16="http://schemas.microsoft.com/office/drawing/2014/main" id="{97C58B55-FE9B-605A-5009-B1B73CA24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19"/>
            <a:stretch/>
          </p:blipFill>
          <p:spPr>
            <a:xfrm>
              <a:off x="1785617" y="2731043"/>
              <a:ext cx="644843" cy="57997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15" name="Grafik 14" descr="Ein Bild, das Screenshot, Quadrat enthält.&#10;&#10;Automatisch generierte Beschreibung">
              <a:extLst>
                <a:ext uri="{FF2B5EF4-FFF2-40B4-BE49-F238E27FC236}">
                  <a16:creationId xmlns:a16="http://schemas.microsoft.com/office/drawing/2014/main" id="{E4F50621-7DEC-A336-75B2-9E6F2D9BAA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19"/>
            <a:stretch/>
          </p:blipFill>
          <p:spPr>
            <a:xfrm>
              <a:off x="2439518" y="2734853"/>
              <a:ext cx="644843" cy="579975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</p:pic>
        <p:pic>
          <p:nvPicPr>
            <p:cNvPr id="3" name="Grafik 2" descr="Ein Bild, das Rechteck, Quadrat, Screenshot, Entwurf enthält.&#10;&#10;Automatisch generierte Beschreibung">
              <a:extLst>
                <a:ext uri="{FF2B5EF4-FFF2-40B4-BE49-F238E27FC236}">
                  <a16:creationId xmlns:a16="http://schemas.microsoft.com/office/drawing/2014/main" id="{99B011DB-FAC2-0A7E-39C9-A9CE18773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39"/>
            <a:stretch/>
          </p:blipFill>
          <p:spPr>
            <a:xfrm>
              <a:off x="2439518" y="3318417"/>
              <a:ext cx="644843" cy="58569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</p:pic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344E7014-7D21-C898-09C2-C112A88DA6B7}"/>
                </a:ext>
              </a:extLst>
            </p:cNvPr>
            <p:cNvGrpSpPr/>
            <p:nvPr/>
          </p:nvGrpSpPr>
          <p:grpSpPr>
            <a:xfrm>
              <a:off x="76783" y="705055"/>
              <a:ext cx="348615" cy="564738"/>
              <a:chOff x="2205097" y="17594"/>
              <a:chExt cx="404120" cy="543472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E6038CCF-9474-8E51-5418-1D7204E5F343}"/>
                  </a:ext>
                </a:extLst>
              </p:cNvPr>
              <p:cNvSpPr/>
              <p:nvPr/>
            </p:nvSpPr>
            <p:spPr>
              <a:xfrm>
                <a:off x="2205097" y="25808"/>
                <a:ext cx="386080" cy="10154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65"/>
              </a:p>
            </p:txBody>
          </p:sp>
          <p:grpSp>
            <p:nvGrpSpPr>
              <p:cNvPr id="24" name="Gruppieren 23">
                <a:extLst>
                  <a:ext uri="{FF2B5EF4-FFF2-40B4-BE49-F238E27FC236}">
                    <a16:creationId xmlns:a16="http://schemas.microsoft.com/office/drawing/2014/main" id="{EEA6528B-2777-6802-E49C-BA01010C71C8}"/>
                  </a:ext>
                </a:extLst>
              </p:cNvPr>
              <p:cNvGrpSpPr/>
              <p:nvPr/>
            </p:nvGrpSpPr>
            <p:grpSpPr>
              <a:xfrm>
                <a:off x="2208907" y="74295"/>
                <a:ext cx="392172" cy="475651"/>
                <a:chOff x="2208907" y="74295"/>
                <a:chExt cx="392172" cy="475651"/>
              </a:xfrm>
            </p:grpSpPr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32D5E62C-7DCD-4944-1F19-E6D2FFA935A5}"/>
                    </a:ext>
                  </a:extLst>
                </p:cNvPr>
                <p:cNvSpPr/>
                <p:nvPr/>
              </p:nvSpPr>
              <p:spPr>
                <a:xfrm>
                  <a:off x="2214999" y="448403"/>
                  <a:ext cx="386080" cy="1015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65"/>
                </a:p>
              </p:txBody>
            </p: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F8D61304-B935-458A-CBE7-5830C49538E2}"/>
                    </a:ext>
                  </a:extLst>
                </p:cNvPr>
                <p:cNvSpPr/>
                <p:nvPr/>
              </p:nvSpPr>
              <p:spPr>
                <a:xfrm>
                  <a:off x="2208907" y="74295"/>
                  <a:ext cx="386080" cy="41709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65"/>
                </a:p>
              </p:txBody>
            </p:sp>
          </p:grpSp>
          <p:grpSp>
            <p:nvGrpSpPr>
              <p:cNvPr id="16" name="Grafik 13" descr="Datenbank Silhouette">
                <a:extLst>
                  <a:ext uri="{FF2B5EF4-FFF2-40B4-BE49-F238E27FC236}">
                    <a16:creationId xmlns:a16="http://schemas.microsoft.com/office/drawing/2014/main" id="{5DC4F328-7F97-21D3-AAB3-8ADA1EE6D8A2}"/>
                  </a:ext>
                </a:extLst>
              </p:cNvPr>
              <p:cNvGrpSpPr/>
              <p:nvPr/>
            </p:nvGrpSpPr>
            <p:grpSpPr>
              <a:xfrm>
                <a:off x="2205097" y="17594"/>
                <a:ext cx="404120" cy="543472"/>
                <a:chOff x="919293" y="1772766"/>
                <a:chExt cx="404120" cy="543472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17" name="Freihandform: Form 16">
                  <a:extLst>
                    <a:ext uri="{FF2B5EF4-FFF2-40B4-BE49-F238E27FC236}">
                      <a16:creationId xmlns:a16="http://schemas.microsoft.com/office/drawing/2014/main" id="{A3F565A5-5D98-2B48-18C9-6DFBDDC76DDB}"/>
                    </a:ext>
                  </a:extLst>
                </p:cNvPr>
                <p:cNvSpPr/>
                <p:nvPr/>
              </p:nvSpPr>
              <p:spPr>
                <a:xfrm>
                  <a:off x="919293" y="1772766"/>
                  <a:ext cx="404120" cy="543472"/>
                </a:xfrm>
                <a:custGeom>
                  <a:avLst/>
                  <a:gdLst>
                    <a:gd name="connsiteX0" fmla="*/ 404120 w 404120"/>
                    <a:gd name="connsiteY0" fmla="*/ 480764 h 543472"/>
                    <a:gd name="connsiteX1" fmla="*/ 404120 w 404120"/>
                    <a:gd name="connsiteY1" fmla="*/ 62708 h 543472"/>
                    <a:gd name="connsiteX2" fmla="*/ 202060 w 404120"/>
                    <a:gd name="connsiteY2" fmla="*/ 0 h 543472"/>
                    <a:gd name="connsiteX3" fmla="*/ 0 w 404120"/>
                    <a:gd name="connsiteY3" fmla="*/ 62708 h 543472"/>
                    <a:gd name="connsiteX4" fmla="*/ 0 w 404120"/>
                    <a:gd name="connsiteY4" fmla="*/ 480764 h 543472"/>
                    <a:gd name="connsiteX5" fmla="*/ 202060 w 404120"/>
                    <a:gd name="connsiteY5" fmla="*/ 543472 h 543472"/>
                    <a:gd name="connsiteX6" fmla="*/ 404120 w 404120"/>
                    <a:gd name="connsiteY6" fmla="*/ 480764 h 543472"/>
                    <a:gd name="connsiteX7" fmla="*/ 202060 w 404120"/>
                    <a:gd name="connsiteY7" fmla="*/ 13935 h 543472"/>
                    <a:gd name="connsiteX8" fmla="*/ 390185 w 404120"/>
                    <a:gd name="connsiteY8" fmla="*/ 62708 h 543472"/>
                    <a:gd name="connsiteX9" fmla="*/ 202060 w 404120"/>
                    <a:gd name="connsiteY9" fmla="*/ 111482 h 543472"/>
                    <a:gd name="connsiteX10" fmla="*/ 13935 w 404120"/>
                    <a:gd name="connsiteY10" fmla="*/ 62708 h 543472"/>
                    <a:gd name="connsiteX11" fmla="*/ 202060 w 404120"/>
                    <a:gd name="connsiteY11" fmla="*/ 13935 h 543472"/>
                    <a:gd name="connsiteX12" fmla="*/ 13935 w 404120"/>
                    <a:gd name="connsiteY12" fmla="*/ 86816 h 543472"/>
                    <a:gd name="connsiteX13" fmla="*/ 202060 w 404120"/>
                    <a:gd name="connsiteY13" fmla="*/ 125417 h 543472"/>
                    <a:gd name="connsiteX14" fmla="*/ 390185 w 404120"/>
                    <a:gd name="connsiteY14" fmla="*/ 86816 h 543472"/>
                    <a:gd name="connsiteX15" fmla="*/ 390185 w 404120"/>
                    <a:gd name="connsiteY15" fmla="*/ 202060 h 543472"/>
                    <a:gd name="connsiteX16" fmla="*/ 202060 w 404120"/>
                    <a:gd name="connsiteY16" fmla="*/ 250833 h 543472"/>
                    <a:gd name="connsiteX17" fmla="*/ 13935 w 404120"/>
                    <a:gd name="connsiteY17" fmla="*/ 202060 h 543472"/>
                    <a:gd name="connsiteX18" fmla="*/ 13935 w 404120"/>
                    <a:gd name="connsiteY18" fmla="*/ 226168 h 543472"/>
                    <a:gd name="connsiteX19" fmla="*/ 202060 w 404120"/>
                    <a:gd name="connsiteY19" fmla="*/ 264769 h 543472"/>
                    <a:gd name="connsiteX20" fmla="*/ 390185 w 404120"/>
                    <a:gd name="connsiteY20" fmla="*/ 226168 h 543472"/>
                    <a:gd name="connsiteX21" fmla="*/ 390185 w 404120"/>
                    <a:gd name="connsiteY21" fmla="*/ 341412 h 543472"/>
                    <a:gd name="connsiteX22" fmla="*/ 202060 w 404120"/>
                    <a:gd name="connsiteY22" fmla="*/ 390185 h 543472"/>
                    <a:gd name="connsiteX23" fmla="*/ 13935 w 404120"/>
                    <a:gd name="connsiteY23" fmla="*/ 341412 h 543472"/>
                    <a:gd name="connsiteX24" fmla="*/ 13935 w 404120"/>
                    <a:gd name="connsiteY24" fmla="*/ 480764 h 543472"/>
                    <a:gd name="connsiteX25" fmla="*/ 13935 w 404120"/>
                    <a:gd name="connsiteY25" fmla="*/ 365520 h 543472"/>
                    <a:gd name="connsiteX26" fmla="*/ 202060 w 404120"/>
                    <a:gd name="connsiteY26" fmla="*/ 404120 h 543472"/>
                    <a:gd name="connsiteX27" fmla="*/ 390185 w 404120"/>
                    <a:gd name="connsiteY27" fmla="*/ 365520 h 543472"/>
                    <a:gd name="connsiteX28" fmla="*/ 390185 w 404120"/>
                    <a:gd name="connsiteY28" fmla="*/ 480764 h 543472"/>
                    <a:gd name="connsiteX29" fmla="*/ 202060 w 404120"/>
                    <a:gd name="connsiteY29" fmla="*/ 529537 h 543472"/>
                    <a:gd name="connsiteX30" fmla="*/ 13935 w 404120"/>
                    <a:gd name="connsiteY30" fmla="*/ 480764 h 543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404120" h="543472">
                      <a:moveTo>
                        <a:pt x="404120" y="480764"/>
                      </a:moveTo>
                      <a:lnTo>
                        <a:pt x="404120" y="62708"/>
                      </a:lnTo>
                      <a:cubicBezTo>
                        <a:pt x="404120" y="21976"/>
                        <a:pt x="300018" y="0"/>
                        <a:pt x="202060" y="0"/>
                      </a:cubicBezTo>
                      <a:cubicBezTo>
                        <a:pt x="104103" y="0"/>
                        <a:pt x="0" y="21976"/>
                        <a:pt x="0" y="62708"/>
                      </a:cubicBezTo>
                      <a:lnTo>
                        <a:pt x="0" y="480764"/>
                      </a:lnTo>
                      <a:cubicBezTo>
                        <a:pt x="0" y="521497"/>
                        <a:pt x="104103" y="543472"/>
                        <a:pt x="202060" y="543472"/>
                      </a:cubicBezTo>
                      <a:cubicBezTo>
                        <a:pt x="300018" y="543472"/>
                        <a:pt x="404120" y="521497"/>
                        <a:pt x="404120" y="480764"/>
                      </a:cubicBezTo>
                      <a:close/>
                      <a:moveTo>
                        <a:pt x="202060" y="13935"/>
                      </a:moveTo>
                      <a:cubicBezTo>
                        <a:pt x="309730" y="13935"/>
                        <a:pt x="390185" y="39715"/>
                        <a:pt x="390185" y="62708"/>
                      </a:cubicBezTo>
                      <a:cubicBezTo>
                        <a:pt x="390185" y="85701"/>
                        <a:pt x="309730" y="111482"/>
                        <a:pt x="202060" y="111482"/>
                      </a:cubicBezTo>
                      <a:cubicBezTo>
                        <a:pt x="94390" y="111482"/>
                        <a:pt x="13935" y="85701"/>
                        <a:pt x="13935" y="62708"/>
                      </a:cubicBezTo>
                      <a:cubicBezTo>
                        <a:pt x="13935" y="39715"/>
                        <a:pt x="94390" y="13935"/>
                        <a:pt x="202060" y="13935"/>
                      </a:cubicBezTo>
                      <a:close/>
                      <a:moveTo>
                        <a:pt x="13935" y="86816"/>
                      </a:moveTo>
                      <a:cubicBezTo>
                        <a:pt x="45491" y="112039"/>
                        <a:pt x="125647" y="125417"/>
                        <a:pt x="202060" y="125417"/>
                      </a:cubicBezTo>
                      <a:cubicBezTo>
                        <a:pt x="278474" y="125417"/>
                        <a:pt x="358629" y="112039"/>
                        <a:pt x="390185" y="86816"/>
                      </a:cubicBezTo>
                      <a:lnTo>
                        <a:pt x="390185" y="202060"/>
                      </a:lnTo>
                      <a:cubicBezTo>
                        <a:pt x="390185" y="225053"/>
                        <a:pt x="309730" y="250833"/>
                        <a:pt x="202060" y="250833"/>
                      </a:cubicBezTo>
                      <a:cubicBezTo>
                        <a:pt x="94390" y="250833"/>
                        <a:pt x="13935" y="225053"/>
                        <a:pt x="13935" y="202060"/>
                      </a:cubicBezTo>
                      <a:close/>
                      <a:moveTo>
                        <a:pt x="13935" y="226168"/>
                      </a:moveTo>
                      <a:cubicBezTo>
                        <a:pt x="45491" y="251391"/>
                        <a:pt x="125647" y="264769"/>
                        <a:pt x="202060" y="264769"/>
                      </a:cubicBezTo>
                      <a:cubicBezTo>
                        <a:pt x="278474" y="264769"/>
                        <a:pt x="358629" y="251391"/>
                        <a:pt x="390185" y="226168"/>
                      </a:cubicBezTo>
                      <a:lnTo>
                        <a:pt x="390185" y="341412"/>
                      </a:lnTo>
                      <a:cubicBezTo>
                        <a:pt x="390185" y="364405"/>
                        <a:pt x="309730" y="390185"/>
                        <a:pt x="202060" y="390185"/>
                      </a:cubicBezTo>
                      <a:cubicBezTo>
                        <a:pt x="94390" y="390185"/>
                        <a:pt x="13935" y="364405"/>
                        <a:pt x="13935" y="341412"/>
                      </a:cubicBezTo>
                      <a:close/>
                      <a:moveTo>
                        <a:pt x="13935" y="480764"/>
                      </a:moveTo>
                      <a:lnTo>
                        <a:pt x="13935" y="365520"/>
                      </a:lnTo>
                      <a:cubicBezTo>
                        <a:pt x="45491" y="390743"/>
                        <a:pt x="125647" y="404120"/>
                        <a:pt x="202060" y="404120"/>
                      </a:cubicBezTo>
                      <a:cubicBezTo>
                        <a:pt x="278474" y="404120"/>
                        <a:pt x="358629" y="390743"/>
                        <a:pt x="390185" y="365520"/>
                      </a:cubicBezTo>
                      <a:lnTo>
                        <a:pt x="390185" y="480764"/>
                      </a:lnTo>
                      <a:cubicBezTo>
                        <a:pt x="390185" y="503757"/>
                        <a:pt x="309730" y="529537"/>
                        <a:pt x="202060" y="529537"/>
                      </a:cubicBezTo>
                      <a:cubicBezTo>
                        <a:pt x="94390" y="529537"/>
                        <a:pt x="13935" y="503757"/>
                        <a:pt x="13935" y="48076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sz="4465" dirty="0"/>
                </a:p>
              </p:txBody>
            </p: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A586618C-D8F3-6DEC-A76B-11E0645EE7BF}"/>
                    </a:ext>
                  </a:extLst>
                </p:cNvPr>
                <p:cNvSpPr/>
                <p:nvPr/>
              </p:nvSpPr>
              <p:spPr>
                <a:xfrm>
                  <a:off x="1246770" y="1939989"/>
                  <a:ext cx="27870" cy="27870"/>
                </a:xfrm>
                <a:custGeom>
                  <a:avLst/>
                  <a:gdLst>
                    <a:gd name="connsiteX0" fmla="*/ 27870 w 27870"/>
                    <a:gd name="connsiteY0" fmla="*/ 13935 h 27870"/>
                    <a:gd name="connsiteX1" fmla="*/ 13935 w 27870"/>
                    <a:gd name="connsiteY1" fmla="*/ 27870 h 27870"/>
                    <a:gd name="connsiteX2" fmla="*/ 0 w 27870"/>
                    <a:gd name="connsiteY2" fmla="*/ 13935 h 27870"/>
                    <a:gd name="connsiteX3" fmla="*/ 13935 w 27870"/>
                    <a:gd name="connsiteY3" fmla="*/ 0 h 27870"/>
                    <a:gd name="connsiteX4" fmla="*/ 27870 w 27870"/>
                    <a:gd name="connsiteY4" fmla="*/ 13935 h 2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70" h="27870">
                      <a:moveTo>
                        <a:pt x="27870" y="13935"/>
                      </a:moveTo>
                      <a:cubicBezTo>
                        <a:pt x="27870" y="21631"/>
                        <a:pt x="21631" y="27870"/>
                        <a:pt x="13935" y="27870"/>
                      </a:cubicBezTo>
                      <a:cubicBezTo>
                        <a:pt x="6239" y="27870"/>
                        <a:pt x="0" y="21631"/>
                        <a:pt x="0" y="13935"/>
                      </a:cubicBezTo>
                      <a:cubicBezTo>
                        <a:pt x="0" y="6239"/>
                        <a:pt x="6239" y="0"/>
                        <a:pt x="13935" y="0"/>
                      </a:cubicBezTo>
                      <a:cubicBezTo>
                        <a:pt x="21631" y="0"/>
                        <a:pt x="27870" y="6239"/>
                        <a:pt x="27870" y="13935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sz="4465"/>
                </a:p>
              </p:txBody>
            </p:sp>
            <p:sp>
              <p:nvSpPr>
                <p:cNvPr id="19" name="Freihandform: Form 18">
                  <a:extLst>
                    <a:ext uri="{FF2B5EF4-FFF2-40B4-BE49-F238E27FC236}">
                      <a16:creationId xmlns:a16="http://schemas.microsoft.com/office/drawing/2014/main" id="{5D414ED3-3B5D-0C25-3E2D-2B78FE6A7B41}"/>
                    </a:ext>
                  </a:extLst>
                </p:cNvPr>
                <p:cNvSpPr/>
                <p:nvPr/>
              </p:nvSpPr>
              <p:spPr>
                <a:xfrm>
                  <a:off x="1246770" y="2079341"/>
                  <a:ext cx="27870" cy="27870"/>
                </a:xfrm>
                <a:custGeom>
                  <a:avLst/>
                  <a:gdLst>
                    <a:gd name="connsiteX0" fmla="*/ 27870 w 27870"/>
                    <a:gd name="connsiteY0" fmla="*/ 13935 h 27870"/>
                    <a:gd name="connsiteX1" fmla="*/ 13935 w 27870"/>
                    <a:gd name="connsiteY1" fmla="*/ 27870 h 27870"/>
                    <a:gd name="connsiteX2" fmla="*/ 0 w 27870"/>
                    <a:gd name="connsiteY2" fmla="*/ 13935 h 27870"/>
                    <a:gd name="connsiteX3" fmla="*/ 13935 w 27870"/>
                    <a:gd name="connsiteY3" fmla="*/ 0 h 27870"/>
                    <a:gd name="connsiteX4" fmla="*/ 27870 w 27870"/>
                    <a:gd name="connsiteY4" fmla="*/ 13935 h 2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70" h="27870">
                      <a:moveTo>
                        <a:pt x="27870" y="13935"/>
                      </a:moveTo>
                      <a:cubicBezTo>
                        <a:pt x="27870" y="21631"/>
                        <a:pt x="21631" y="27870"/>
                        <a:pt x="13935" y="27870"/>
                      </a:cubicBezTo>
                      <a:cubicBezTo>
                        <a:pt x="6239" y="27870"/>
                        <a:pt x="0" y="21631"/>
                        <a:pt x="0" y="13935"/>
                      </a:cubicBezTo>
                      <a:cubicBezTo>
                        <a:pt x="0" y="6239"/>
                        <a:pt x="6239" y="0"/>
                        <a:pt x="13935" y="0"/>
                      </a:cubicBezTo>
                      <a:cubicBezTo>
                        <a:pt x="21631" y="0"/>
                        <a:pt x="27870" y="6239"/>
                        <a:pt x="27870" y="13935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sz="4465"/>
                </a:p>
              </p:txBody>
            </p:sp>
            <p:sp>
              <p:nvSpPr>
                <p:cNvPr id="20" name="Freihandform: Form 19">
                  <a:extLst>
                    <a:ext uri="{FF2B5EF4-FFF2-40B4-BE49-F238E27FC236}">
                      <a16:creationId xmlns:a16="http://schemas.microsoft.com/office/drawing/2014/main" id="{191275A6-882E-AE69-5648-A014D1F7A91C}"/>
                    </a:ext>
                  </a:extLst>
                </p:cNvPr>
                <p:cNvSpPr/>
                <p:nvPr/>
              </p:nvSpPr>
              <p:spPr>
                <a:xfrm>
                  <a:off x="1246770" y="2218692"/>
                  <a:ext cx="27870" cy="27870"/>
                </a:xfrm>
                <a:custGeom>
                  <a:avLst/>
                  <a:gdLst>
                    <a:gd name="connsiteX0" fmla="*/ 27870 w 27870"/>
                    <a:gd name="connsiteY0" fmla="*/ 13935 h 27870"/>
                    <a:gd name="connsiteX1" fmla="*/ 13935 w 27870"/>
                    <a:gd name="connsiteY1" fmla="*/ 27870 h 27870"/>
                    <a:gd name="connsiteX2" fmla="*/ 0 w 27870"/>
                    <a:gd name="connsiteY2" fmla="*/ 13935 h 27870"/>
                    <a:gd name="connsiteX3" fmla="*/ 13935 w 27870"/>
                    <a:gd name="connsiteY3" fmla="*/ 0 h 27870"/>
                    <a:gd name="connsiteX4" fmla="*/ 27870 w 27870"/>
                    <a:gd name="connsiteY4" fmla="*/ 13935 h 27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70" h="27870">
                      <a:moveTo>
                        <a:pt x="27870" y="13935"/>
                      </a:moveTo>
                      <a:cubicBezTo>
                        <a:pt x="27870" y="21631"/>
                        <a:pt x="21631" y="27870"/>
                        <a:pt x="13935" y="27870"/>
                      </a:cubicBezTo>
                      <a:cubicBezTo>
                        <a:pt x="6239" y="27870"/>
                        <a:pt x="0" y="21631"/>
                        <a:pt x="0" y="13935"/>
                      </a:cubicBezTo>
                      <a:cubicBezTo>
                        <a:pt x="0" y="6239"/>
                        <a:pt x="6239" y="0"/>
                        <a:pt x="13935" y="0"/>
                      </a:cubicBezTo>
                      <a:cubicBezTo>
                        <a:pt x="21631" y="0"/>
                        <a:pt x="27870" y="6239"/>
                        <a:pt x="27870" y="13935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sz="4465"/>
                </a:p>
              </p:txBody>
            </p:sp>
          </p:grpSp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C1CEC9C-1F11-7892-2FDA-65DA6CD1AB34}"/>
                </a:ext>
              </a:extLst>
            </p:cNvPr>
            <p:cNvSpPr txBox="1"/>
            <p:nvPr/>
          </p:nvSpPr>
          <p:spPr>
            <a:xfrm>
              <a:off x="-358913" y="1229672"/>
              <a:ext cx="1204443" cy="34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80" dirty="0">
                  <a:latin typeface="Martel Heavy"/>
                </a:rPr>
                <a:t>Dataset </a:t>
              </a:r>
              <a:br>
                <a:rPr lang="de-DE" sz="2480" dirty="0">
                  <a:latin typeface="Martel Heavy"/>
                </a:rPr>
              </a:br>
              <a:r>
                <a:rPr lang="de-DE" sz="2480" dirty="0" err="1">
                  <a:latin typeface="Martel Heavy"/>
                </a:rPr>
                <a:t>LichessAPI</a:t>
              </a:r>
              <a:endParaRPr lang="en-CA" sz="2480" dirty="0">
                <a:latin typeface="Martel Heavy"/>
              </a:endParaRPr>
            </a:p>
          </p:txBody>
        </p:sp>
        <p:sp>
          <p:nvSpPr>
            <p:cNvPr id="27" name="Pfeil: nach unten 26">
              <a:extLst>
                <a:ext uri="{FF2B5EF4-FFF2-40B4-BE49-F238E27FC236}">
                  <a16:creationId xmlns:a16="http://schemas.microsoft.com/office/drawing/2014/main" id="{BBC138EE-CFFB-5149-D543-26385FDF78ED}"/>
                </a:ext>
              </a:extLst>
            </p:cNvPr>
            <p:cNvSpPr/>
            <p:nvPr/>
          </p:nvSpPr>
          <p:spPr>
            <a:xfrm rot="16200000">
              <a:off x="1073065" y="804259"/>
              <a:ext cx="275007" cy="424696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88600550-50F1-AB5D-2996-1B6F6C5EE673}"/>
                </a:ext>
              </a:extLst>
            </p:cNvPr>
            <p:cNvSpPr txBox="1"/>
            <p:nvPr/>
          </p:nvSpPr>
          <p:spPr>
            <a:xfrm>
              <a:off x="574170" y="1128673"/>
              <a:ext cx="1204443" cy="34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80" i="1" dirty="0">
                  <a:latin typeface="Martel Heavy"/>
                </a:rPr>
                <a:t>Play </a:t>
              </a:r>
              <a:r>
                <a:rPr lang="de-DE" sz="2480" i="1" dirty="0" err="1">
                  <a:latin typeface="Martel Heavy"/>
                </a:rPr>
                <a:t>games</a:t>
              </a:r>
              <a:r>
                <a:rPr lang="de-DE" sz="2480" i="1" dirty="0">
                  <a:latin typeface="Martel Heavy"/>
                </a:rPr>
                <a:t>, </a:t>
              </a:r>
            </a:p>
            <a:p>
              <a:pPr algn="ctr"/>
              <a:r>
                <a:rPr lang="de-DE" sz="2480" i="1" dirty="0" err="1">
                  <a:latin typeface="Martel Heavy"/>
                </a:rPr>
                <a:t>collect</a:t>
              </a:r>
              <a:r>
                <a:rPr lang="de-DE" sz="2480" i="1" dirty="0">
                  <a:latin typeface="Martel Heavy"/>
                </a:rPr>
                <a:t> </a:t>
              </a:r>
              <a:r>
                <a:rPr lang="de-DE" sz="2480" i="1" dirty="0" err="1">
                  <a:latin typeface="Martel Heavy"/>
                </a:rPr>
                <a:t>samples</a:t>
              </a:r>
              <a:endParaRPr lang="en-CA" sz="2480" i="1" dirty="0">
                <a:latin typeface="Martel Heavy"/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0425BC7-2432-0EAC-DBAC-BDB1CA282734}"/>
                </a:ext>
              </a:extLst>
            </p:cNvPr>
            <p:cNvSpPr txBox="1"/>
            <p:nvPr/>
          </p:nvSpPr>
          <p:spPr>
            <a:xfrm>
              <a:off x="2571249" y="1773050"/>
              <a:ext cx="1204443" cy="652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80" i="1" dirty="0" err="1">
                  <a:latin typeface="Martel Heavy"/>
                </a:rPr>
                <a:t>Calculate</a:t>
              </a:r>
              <a:r>
                <a:rPr lang="de-DE" sz="2480" i="1" dirty="0">
                  <a:latin typeface="Martel Heavy"/>
                </a:rPr>
                <a:t> Action </a:t>
              </a:r>
              <a:r>
                <a:rPr lang="de-DE" sz="2480" i="1" dirty="0" err="1">
                  <a:latin typeface="Martel Heavy"/>
                </a:rPr>
                <a:t>space</a:t>
              </a:r>
              <a:r>
                <a:rPr lang="de-DE" sz="2480" i="1" dirty="0">
                  <a:latin typeface="Martel Heavy"/>
                </a:rPr>
                <a:t> per </a:t>
              </a:r>
              <a:r>
                <a:rPr lang="de-DE" sz="2480" i="1" dirty="0" err="1">
                  <a:latin typeface="Martel Heavy"/>
                </a:rPr>
                <a:t>piece</a:t>
              </a:r>
              <a:r>
                <a:rPr lang="de-DE" sz="2480" i="1" dirty="0">
                  <a:latin typeface="Martel Heavy"/>
                </a:rPr>
                <a:t> </a:t>
              </a:r>
              <a:r>
                <a:rPr lang="de-DE" sz="2480" i="1" dirty="0" err="1">
                  <a:latin typeface="Martel Heavy"/>
                </a:rPr>
                <a:t>thorugh</a:t>
              </a:r>
              <a:r>
                <a:rPr lang="de-DE" sz="2480" i="1" dirty="0">
                  <a:latin typeface="Martel Heavy"/>
                </a:rPr>
                <a:t> a </a:t>
              </a:r>
              <a:r>
                <a:rPr lang="de-DE" sz="2480" i="1" dirty="0" err="1">
                  <a:latin typeface="Martel Heavy"/>
                </a:rPr>
                <a:t>frequency</a:t>
              </a:r>
              <a:r>
                <a:rPr lang="de-DE" sz="2480" i="1" dirty="0">
                  <a:latin typeface="Martel Heavy"/>
                </a:rPr>
                <a:t> </a:t>
              </a:r>
              <a:r>
                <a:rPr lang="de-DE" sz="2480" i="1" dirty="0" err="1">
                  <a:latin typeface="Martel Heavy"/>
                </a:rPr>
                <a:t>distribution</a:t>
              </a:r>
              <a:endParaRPr lang="en-CA" sz="2480" i="1" dirty="0">
                <a:latin typeface="Martel Heavy"/>
              </a:endParaRPr>
            </a:p>
          </p:txBody>
        </p:sp>
        <p:sp>
          <p:nvSpPr>
            <p:cNvPr id="38" name="Pfeil: nach unten 37">
              <a:extLst>
                <a:ext uri="{FF2B5EF4-FFF2-40B4-BE49-F238E27FC236}">
                  <a16:creationId xmlns:a16="http://schemas.microsoft.com/office/drawing/2014/main" id="{9BF716F3-4E80-E8C0-76C0-53B1651B7DB3}"/>
                </a:ext>
              </a:extLst>
            </p:cNvPr>
            <p:cNvSpPr/>
            <p:nvPr/>
          </p:nvSpPr>
          <p:spPr>
            <a:xfrm rot="16200000">
              <a:off x="3446988" y="3069309"/>
              <a:ext cx="275007" cy="644844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4F2A83B-7239-E9B1-12DC-722E277C6159}"/>
                </a:ext>
              </a:extLst>
            </p:cNvPr>
            <p:cNvSpPr txBox="1"/>
            <p:nvPr/>
          </p:nvSpPr>
          <p:spPr>
            <a:xfrm>
              <a:off x="3067175" y="3529235"/>
              <a:ext cx="1204443" cy="19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80" i="1" dirty="0">
                  <a:latin typeface="Martel Heavy"/>
                </a:rPr>
                <a:t>Setup </a:t>
              </a:r>
              <a:r>
                <a:rPr lang="de-DE" sz="2480" i="1" dirty="0" err="1">
                  <a:latin typeface="Martel Heavy"/>
                </a:rPr>
                <a:t>each</a:t>
              </a:r>
              <a:r>
                <a:rPr lang="de-DE" sz="2480" i="1" dirty="0">
                  <a:latin typeface="Martel Heavy"/>
                </a:rPr>
                <a:t> </a:t>
              </a:r>
              <a:r>
                <a:rPr lang="de-DE" sz="2480" i="1" dirty="0" err="1">
                  <a:latin typeface="Martel Heavy"/>
                </a:rPr>
                <a:t>agent</a:t>
              </a:r>
              <a:endParaRPr lang="en-CA" sz="2480" i="1" dirty="0">
                <a:latin typeface="Martel Heavy"/>
              </a:endParaRPr>
            </a:p>
          </p:txBody>
        </p:sp>
        <p:sp>
          <p:nvSpPr>
            <p:cNvPr id="40" name="Pfeil: nach links gekrümmt 39">
              <a:extLst>
                <a:ext uri="{FF2B5EF4-FFF2-40B4-BE49-F238E27FC236}">
                  <a16:creationId xmlns:a16="http://schemas.microsoft.com/office/drawing/2014/main" id="{A5B464E0-7C53-A469-6A03-F295E6095164}"/>
                </a:ext>
              </a:extLst>
            </p:cNvPr>
            <p:cNvSpPr/>
            <p:nvPr/>
          </p:nvSpPr>
          <p:spPr>
            <a:xfrm rot="10800000" flipH="1">
              <a:off x="7051066" y="2735107"/>
              <a:ext cx="599647" cy="46482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65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F33B968-7FB6-8379-FA2B-B3A0C36DE25A}"/>
                </a:ext>
              </a:extLst>
            </p:cNvPr>
            <p:cNvSpPr txBox="1"/>
            <p:nvPr/>
          </p:nvSpPr>
          <p:spPr>
            <a:xfrm>
              <a:off x="7525097" y="2551546"/>
              <a:ext cx="1204443" cy="806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80" i="1" dirty="0">
                  <a:latin typeface="Martel Heavy"/>
                </a:rPr>
                <a:t>Train </a:t>
              </a:r>
              <a:r>
                <a:rPr lang="de-DE" sz="2480" i="1" dirty="0" err="1">
                  <a:latin typeface="Martel Heavy"/>
                </a:rPr>
                <a:t>local</a:t>
              </a:r>
              <a:r>
                <a:rPr lang="de-DE" sz="2480" i="1" dirty="0">
                  <a:latin typeface="Martel Heavy"/>
                </a:rPr>
                <a:t> and global </a:t>
              </a:r>
              <a:r>
                <a:rPr lang="de-DE" sz="2480" i="1" dirty="0" err="1">
                  <a:latin typeface="Martel Heavy"/>
                </a:rPr>
                <a:t>agents</a:t>
              </a:r>
              <a:endParaRPr lang="de-DE" sz="2480" i="1" dirty="0">
                <a:latin typeface="Martel Heavy"/>
              </a:endParaRPr>
            </a:p>
            <a:p>
              <a:pPr algn="ctr"/>
              <a:endParaRPr lang="de-DE" sz="2480" i="1" dirty="0">
                <a:latin typeface="Martel Heavy"/>
              </a:endParaRPr>
            </a:p>
            <a:p>
              <a:pPr algn="ctr"/>
              <a:r>
                <a:rPr lang="de-DE" sz="2480" i="1" dirty="0">
                  <a:latin typeface="Martel Heavy"/>
                </a:rPr>
                <a:t>Perform </a:t>
              </a:r>
              <a:r>
                <a:rPr lang="de-DE" sz="2480" i="1" dirty="0" err="1">
                  <a:latin typeface="Martel Heavy"/>
                </a:rPr>
                <a:t>experiments</a:t>
              </a:r>
              <a:r>
                <a:rPr lang="de-DE" sz="2480" i="1" dirty="0">
                  <a:latin typeface="Martel Heavy"/>
                </a:rPr>
                <a:t> </a:t>
              </a:r>
              <a:r>
                <a:rPr lang="de-DE" sz="2480" i="1" dirty="0" err="1">
                  <a:latin typeface="Martel Heavy"/>
                </a:rPr>
                <a:t>for</a:t>
              </a:r>
              <a:r>
                <a:rPr lang="de-DE" sz="2480" i="1" dirty="0">
                  <a:latin typeface="Martel Heavy"/>
                </a:rPr>
                <a:t> different </a:t>
              </a:r>
              <a:r>
                <a:rPr lang="de-DE" sz="2480" i="1" dirty="0" err="1">
                  <a:latin typeface="Martel Heavy"/>
                </a:rPr>
                <a:t>setups</a:t>
              </a:r>
              <a:endParaRPr lang="en-CA" sz="2480" i="1" dirty="0">
                <a:latin typeface="Martel Heavy"/>
              </a:endParaRPr>
            </a:p>
          </p:txBody>
        </p:sp>
        <p:pic>
          <p:nvPicPr>
            <p:cNvPr id="51" name="Grafik 50" descr="Ein Bild, das Wolkenkratzer, Quadrat, Gebäude enthält.&#10;&#10;Automatisch generierte Beschreibung">
              <a:extLst>
                <a:ext uri="{FF2B5EF4-FFF2-40B4-BE49-F238E27FC236}">
                  <a16:creationId xmlns:a16="http://schemas.microsoft.com/office/drawing/2014/main" id="{CBAC7C56-4D26-49CF-8A83-E5F64F4BA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23"/>
            <a:stretch/>
          </p:blipFill>
          <p:spPr>
            <a:xfrm>
              <a:off x="1786082" y="3322123"/>
              <a:ext cx="644843" cy="585794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</p:pic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1307079A-08AA-26DC-FA1D-DEEB0B8F3A81}"/>
                </a:ext>
              </a:extLst>
            </p:cNvPr>
            <p:cNvGrpSpPr/>
            <p:nvPr/>
          </p:nvGrpSpPr>
          <p:grpSpPr>
            <a:xfrm>
              <a:off x="7420528" y="3775456"/>
              <a:ext cx="1700061" cy="705374"/>
              <a:chOff x="6309360" y="5401056"/>
              <a:chExt cx="1700061" cy="705374"/>
            </a:xfrm>
          </p:grpSpPr>
          <p:sp>
            <p:nvSpPr>
              <p:cNvPr id="56" name="Rechteck: abgerundete Ecken 55">
                <a:extLst>
                  <a:ext uri="{FF2B5EF4-FFF2-40B4-BE49-F238E27FC236}">
                    <a16:creationId xmlns:a16="http://schemas.microsoft.com/office/drawing/2014/main" id="{F08C9EA0-CC95-F867-EAA8-F489F234713A}"/>
                  </a:ext>
                </a:extLst>
              </p:cNvPr>
              <p:cNvSpPr/>
              <p:nvPr/>
            </p:nvSpPr>
            <p:spPr>
              <a:xfrm>
                <a:off x="6309360" y="5401056"/>
                <a:ext cx="1516380" cy="6644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65"/>
              </a:p>
            </p:txBody>
          </p:sp>
          <p:pic>
            <p:nvPicPr>
              <p:cNvPr id="52" name="Grafik 51" descr="Ein Bild, das Wolkenkratzer, Quadrat, Gebäude enthält.&#10;&#10;Automatisch generierte Beschreibung">
                <a:extLst>
                  <a:ext uri="{FF2B5EF4-FFF2-40B4-BE49-F238E27FC236}">
                    <a16:creationId xmlns:a16="http://schemas.microsoft.com/office/drawing/2014/main" id="{3703ABD8-BBF2-9ED1-73CC-70C8271F0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3"/>
              <a:stretch/>
            </p:blipFill>
            <p:spPr>
              <a:xfrm>
                <a:off x="6905906" y="5464207"/>
                <a:ext cx="177498" cy="161242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</p:pic>
          <p:pic>
            <p:nvPicPr>
              <p:cNvPr id="53" name="Grafik 52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8E10FD92-845E-E047-50E5-3CA1861D5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39634" y="5693283"/>
                <a:ext cx="148590" cy="148590"/>
              </a:xfrm>
              <a:prstGeom prst="rect">
                <a:avLst/>
              </a:prstGeom>
            </p:spPr>
          </p:pic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72CA94-5FFD-470A-A1C6-D01726623AC0}"/>
                  </a:ext>
                </a:extLst>
              </p:cNvPr>
              <p:cNvSpPr txBox="1"/>
              <p:nvPr/>
            </p:nvSpPr>
            <p:spPr>
              <a:xfrm>
                <a:off x="6740849" y="5576787"/>
                <a:ext cx="766647" cy="529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984" dirty="0">
                    <a:latin typeface="Martel Heavy"/>
                  </a:rPr>
                  <a:t>[-1,2] – 60%</a:t>
                </a:r>
              </a:p>
              <a:p>
                <a:pPr algn="ctr"/>
                <a:r>
                  <a:rPr lang="de-DE" sz="1984" dirty="0">
                    <a:latin typeface="Martel Heavy"/>
                  </a:rPr>
                  <a:t> [1,2] – 10%</a:t>
                </a:r>
              </a:p>
              <a:p>
                <a:pPr algn="ctr"/>
                <a:r>
                  <a:rPr lang="de-DE" sz="1984" dirty="0">
                    <a:latin typeface="Martel Heavy"/>
                  </a:rPr>
                  <a:t>…</a:t>
                </a:r>
                <a:endParaRPr lang="en-CA" sz="1984" dirty="0">
                  <a:latin typeface="Martel Heavy"/>
                </a:endParaRPr>
              </a:p>
              <a:p>
                <a:pPr algn="ctr"/>
                <a:endParaRPr lang="en-CA" sz="1984" dirty="0">
                  <a:latin typeface="Martel Heavy"/>
                </a:endParaRPr>
              </a:p>
            </p:txBody>
          </p:sp>
          <p:pic>
            <p:nvPicPr>
              <p:cNvPr id="62" name="Grafik 61" descr="Ein Bild, das Kreis, Entwurf, Symmetrie, Muster enthält.&#10;&#10;Automatisch generierte Beschreibung">
                <a:extLst>
                  <a:ext uri="{FF2B5EF4-FFF2-40B4-BE49-F238E27FC236}">
                    <a16:creationId xmlns:a16="http://schemas.microsoft.com/office/drawing/2014/main" id="{95615451-C4D5-3847-5A7E-8126278BD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518498" y="5641829"/>
                <a:ext cx="303420" cy="251498"/>
              </a:xfrm>
              <a:prstGeom prst="rect">
                <a:avLst/>
              </a:prstGeom>
            </p:spPr>
          </p:pic>
          <p:sp>
            <p:nvSpPr>
              <p:cNvPr id="63" name="Geschweifte Klammer rechts 62">
                <a:extLst>
                  <a:ext uri="{FF2B5EF4-FFF2-40B4-BE49-F238E27FC236}">
                    <a16:creationId xmlns:a16="http://schemas.microsoft.com/office/drawing/2014/main" id="{5D97A75A-29E9-36F9-C1DA-04E28530B23F}"/>
                  </a:ext>
                </a:extLst>
              </p:cNvPr>
              <p:cNvSpPr/>
              <p:nvPr/>
            </p:nvSpPr>
            <p:spPr>
              <a:xfrm>
                <a:off x="7350890" y="5492115"/>
                <a:ext cx="118615" cy="518160"/>
              </a:xfrm>
              <a:prstGeom prst="rightBrace">
                <a:avLst/>
              </a:prstGeom>
              <a:ln w="1016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4465"/>
              </a:p>
            </p:txBody>
          </p: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7CA50C25-E8D3-F03C-1BC7-37C2CB62046C}"/>
                  </a:ext>
                </a:extLst>
              </p:cNvPr>
              <p:cNvSpPr txBox="1"/>
              <p:nvPr/>
            </p:nvSpPr>
            <p:spPr>
              <a:xfrm>
                <a:off x="7242774" y="5641829"/>
                <a:ext cx="766647" cy="16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984" dirty="0">
                    <a:latin typeface="Martel Heavy"/>
                  </a:rPr>
                  <a:t>[-1,2]</a:t>
                </a:r>
                <a:endParaRPr lang="en-CA" sz="1984" dirty="0">
                  <a:latin typeface="Martel Heavy"/>
                </a:endParaRPr>
              </a:p>
            </p:txBody>
          </p:sp>
        </p:grpSp>
        <p:sp>
          <p:nvSpPr>
            <p:cNvPr id="66" name="Pfeil: nach unten 65">
              <a:extLst>
                <a:ext uri="{FF2B5EF4-FFF2-40B4-BE49-F238E27FC236}">
                  <a16:creationId xmlns:a16="http://schemas.microsoft.com/office/drawing/2014/main" id="{7FD01231-0D22-9DD6-9375-2A97A6DA4566}"/>
                </a:ext>
              </a:extLst>
            </p:cNvPr>
            <p:cNvSpPr/>
            <p:nvPr/>
          </p:nvSpPr>
          <p:spPr>
            <a:xfrm rot="16200000">
              <a:off x="6771760" y="3562848"/>
              <a:ext cx="142129" cy="1016130"/>
            </a:xfrm>
            <a:prstGeom prst="downArrow">
              <a:avLst/>
            </a:prstGeom>
            <a:solidFill>
              <a:srgbClr val="FFE6CD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 sz="4465" dirty="0"/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A20AF9E7-60E6-0E84-8DD0-E44809CF8349}"/>
                </a:ext>
              </a:extLst>
            </p:cNvPr>
            <p:cNvGrpSpPr/>
            <p:nvPr/>
          </p:nvGrpSpPr>
          <p:grpSpPr>
            <a:xfrm>
              <a:off x="7420528" y="4478745"/>
              <a:ext cx="1700061" cy="664464"/>
              <a:chOff x="6309360" y="5401056"/>
              <a:chExt cx="1700061" cy="664464"/>
            </a:xfrm>
          </p:grpSpPr>
          <p:sp>
            <p:nvSpPr>
              <p:cNvPr id="68" name="Rechteck: abgerundete Ecken 67">
                <a:extLst>
                  <a:ext uri="{FF2B5EF4-FFF2-40B4-BE49-F238E27FC236}">
                    <a16:creationId xmlns:a16="http://schemas.microsoft.com/office/drawing/2014/main" id="{2466CD11-D3DC-4535-BABC-40C7EC8581A5}"/>
                  </a:ext>
                </a:extLst>
              </p:cNvPr>
              <p:cNvSpPr/>
              <p:nvPr/>
            </p:nvSpPr>
            <p:spPr>
              <a:xfrm>
                <a:off x="6309360" y="5401056"/>
                <a:ext cx="1516380" cy="6644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65"/>
              </a:p>
            </p:txBody>
          </p:sp>
          <p:pic>
            <p:nvPicPr>
              <p:cNvPr id="69" name="Grafik 68" descr="Ein Bild, das Wolkenkratzer, Quadrat, Gebäude enthält.&#10;&#10;Automatisch generierte Beschreibung">
                <a:extLst>
                  <a:ext uri="{FF2B5EF4-FFF2-40B4-BE49-F238E27FC236}">
                    <a16:creationId xmlns:a16="http://schemas.microsoft.com/office/drawing/2014/main" id="{042540EA-0C8B-34EA-0916-0BD00BDC49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3"/>
              <a:stretch/>
            </p:blipFill>
            <p:spPr>
              <a:xfrm>
                <a:off x="6905906" y="5464207"/>
                <a:ext cx="177498" cy="161242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</p:pic>
          <p:pic>
            <p:nvPicPr>
              <p:cNvPr id="70" name="Grafik 69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6845AE8A-76D4-09A4-F9AA-917BACC4F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39634" y="5693283"/>
                <a:ext cx="148590" cy="148590"/>
              </a:xfrm>
              <a:prstGeom prst="rect">
                <a:avLst/>
              </a:prstGeom>
            </p:spPr>
          </p:pic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6D7040B8-0531-7C17-5F78-84C639EA6390}"/>
                  </a:ext>
                </a:extLst>
              </p:cNvPr>
              <p:cNvSpPr txBox="1"/>
              <p:nvPr/>
            </p:nvSpPr>
            <p:spPr>
              <a:xfrm>
                <a:off x="6740849" y="5576787"/>
                <a:ext cx="766647" cy="406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984" dirty="0">
                    <a:latin typeface="Martel Heavy"/>
                  </a:rPr>
                  <a:t>[1,2] – 70%</a:t>
                </a:r>
              </a:p>
              <a:p>
                <a:pPr algn="ctr"/>
                <a:r>
                  <a:rPr lang="de-DE" sz="1984" dirty="0">
                    <a:latin typeface="Martel Heavy"/>
                  </a:rPr>
                  <a:t> [1,1] – 30%</a:t>
                </a:r>
                <a:endParaRPr lang="en-CA" sz="1984" dirty="0">
                  <a:latin typeface="Martel Heavy"/>
                </a:endParaRPr>
              </a:p>
              <a:p>
                <a:pPr algn="ctr"/>
                <a:endParaRPr lang="en-CA" sz="1984" dirty="0">
                  <a:latin typeface="Martel Heavy"/>
                </a:endParaRPr>
              </a:p>
            </p:txBody>
          </p:sp>
          <p:pic>
            <p:nvPicPr>
              <p:cNvPr id="72" name="Grafik 71" descr="Ein Bild, das Kreis, Entwurf, Symmetrie, Muster enthält.&#10;&#10;Automatisch generierte Beschreibung">
                <a:extLst>
                  <a:ext uri="{FF2B5EF4-FFF2-40B4-BE49-F238E27FC236}">
                    <a16:creationId xmlns:a16="http://schemas.microsoft.com/office/drawing/2014/main" id="{B2605797-86B3-E2A8-765A-3E9D7B0E9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518498" y="5641829"/>
                <a:ext cx="303420" cy="251498"/>
              </a:xfrm>
              <a:prstGeom prst="rect">
                <a:avLst/>
              </a:prstGeom>
            </p:spPr>
          </p:pic>
          <p:sp>
            <p:nvSpPr>
              <p:cNvPr id="73" name="Geschweifte Klammer rechts 72">
                <a:extLst>
                  <a:ext uri="{FF2B5EF4-FFF2-40B4-BE49-F238E27FC236}">
                    <a16:creationId xmlns:a16="http://schemas.microsoft.com/office/drawing/2014/main" id="{6F81F00E-25EC-AC34-BF63-8D2A8643A06A}"/>
                  </a:ext>
                </a:extLst>
              </p:cNvPr>
              <p:cNvSpPr/>
              <p:nvPr/>
            </p:nvSpPr>
            <p:spPr>
              <a:xfrm>
                <a:off x="7350890" y="5492115"/>
                <a:ext cx="118615" cy="518160"/>
              </a:xfrm>
              <a:prstGeom prst="rightBrace">
                <a:avLst/>
              </a:prstGeom>
              <a:ln w="1016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4465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017C2E7D-2C13-51B1-6250-CA9523D0FE16}"/>
                  </a:ext>
                </a:extLst>
              </p:cNvPr>
              <p:cNvSpPr txBox="1"/>
              <p:nvPr/>
            </p:nvSpPr>
            <p:spPr>
              <a:xfrm>
                <a:off x="7242774" y="5641829"/>
                <a:ext cx="766647" cy="16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984" dirty="0">
                    <a:latin typeface="Martel Heavy"/>
                  </a:rPr>
                  <a:t>[1,2]</a:t>
                </a:r>
                <a:endParaRPr lang="en-CA" sz="1984" dirty="0">
                  <a:latin typeface="Martel Heavy"/>
                </a:endParaRP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6A5A5F76-83CC-76F9-77BA-41B8F4C814AA}"/>
                </a:ext>
              </a:extLst>
            </p:cNvPr>
            <p:cNvGrpSpPr/>
            <p:nvPr/>
          </p:nvGrpSpPr>
          <p:grpSpPr>
            <a:xfrm>
              <a:off x="7420528" y="5212331"/>
              <a:ext cx="1700061" cy="705374"/>
              <a:chOff x="6309360" y="5401056"/>
              <a:chExt cx="1700061" cy="705374"/>
            </a:xfrm>
          </p:grpSpPr>
          <p:sp>
            <p:nvSpPr>
              <p:cNvPr id="76" name="Rechteck: abgerundete Ecken 75">
                <a:extLst>
                  <a:ext uri="{FF2B5EF4-FFF2-40B4-BE49-F238E27FC236}">
                    <a16:creationId xmlns:a16="http://schemas.microsoft.com/office/drawing/2014/main" id="{3C6FC086-8CEC-71B7-42B0-1B120CE86E91}"/>
                  </a:ext>
                </a:extLst>
              </p:cNvPr>
              <p:cNvSpPr/>
              <p:nvPr/>
            </p:nvSpPr>
            <p:spPr>
              <a:xfrm>
                <a:off x="6309360" y="5401056"/>
                <a:ext cx="1516380" cy="66446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65"/>
              </a:p>
            </p:txBody>
          </p:sp>
          <p:pic>
            <p:nvPicPr>
              <p:cNvPr id="77" name="Grafik 76" descr="Ein Bild, das Wolkenkratzer, Quadrat, Gebäude enthält.&#10;&#10;Automatisch generierte Beschreibung">
                <a:extLst>
                  <a:ext uri="{FF2B5EF4-FFF2-40B4-BE49-F238E27FC236}">
                    <a16:creationId xmlns:a16="http://schemas.microsoft.com/office/drawing/2014/main" id="{50CB883B-BB07-87C5-B2A1-3330471CC8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3"/>
              <a:stretch/>
            </p:blipFill>
            <p:spPr>
              <a:xfrm>
                <a:off x="6905906" y="5464207"/>
                <a:ext cx="177498" cy="161242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</p:pic>
          <p:pic>
            <p:nvPicPr>
              <p:cNvPr id="78" name="Grafik 77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8CADADEE-DA9B-D178-898D-04591D91B7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39634" y="5693283"/>
                <a:ext cx="148590" cy="148590"/>
              </a:xfrm>
              <a:prstGeom prst="rect">
                <a:avLst/>
              </a:prstGeom>
            </p:spPr>
          </p:pic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671D50E6-DF0C-96C0-215D-ED8AC4EA3224}"/>
                  </a:ext>
                </a:extLst>
              </p:cNvPr>
              <p:cNvSpPr txBox="1"/>
              <p:nvPr/>
            </p:nvSpPr>
            <p:spPr>
              <a:xfrm>
                <a:off x="6740849" y="5576787"/>
                <a:ext cx="766647" cy="529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984" dirty="0">
                    <a:latin typeface="Martel Heavy"/>
                  </a:rPr>
                  <a:t>[-1,1] – 50%</a:t>
                </a:r>
              </a:p>
              <a:p>
                <a:pPr algn="ctr"/>
                <a:r>
                  <a:rPr lang="de-DE" sz="1984" dirty="0">
                    <a:latin typeface="Martel Heavy"/>
                  </a:rPr>
                  <a:t> [-2,2] – 10%</a:t>
                </a:r>
              </a:p>
              <a:p>
                <a:pPr algn="ctr"/>
                <a:r>
                  <a:rPr lang="de-DE" sz="1984" dirty="0">
                    <a:latin typeface="Martel Heavy"/>
                  </a:rPr>
                  <a:t>…</a:t>
                </a:r>
                <a:endParaRPr lang="en-CA" sz="1984" dirty="0">
                  <a:latin typeface="Martel Heavy"/>
                </a:endParaRPr>
              </a:p>
              <a:p>
                <a:pPr algn="ctr"/>
                <a:endParaRPr lang="en-CA" sz="1984" dirty="0">
                  <a:latin typeface="Martel Heavy"/>
                </a:endParaRPr>
              </a:p>
            </p:txBody>
          </p:sp>
          <p:pic>
            <p:nvPicPr>
              <p:cNvPr id="80" name="Grafik 79" descr="Ein Bild, das Kreis, Entwurf, Symmetrie, Muster enthält.&#10;&#10;Automatisch generierte Beschreibung">
                <a:extLst>
                  <a:ext uri="{FF2B5EF4-FFF2-40B4-BE49-F238E27FC236}">
                    <a16:creationId xmlns:a16="http://schemas.microsoft.com/office/drawing/2014/main" id="{72D056A9-F08F-109E-FF4F-7C95B1422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6518498" y="5641829"/>
                <a:ext cx="303420" cy="251498"/>
              </a:xfrm>
              <a:prstGeom prst="rect">
                <a:avLst/>
              </a:prstGeom>
            </p:spPr>
          </p:pic>
          <p:sp>
            <p:nvSpPr>
              <p:cNvPr id="81" name="Geschweifte Klammer rechts 80">
                <a:extLst>
                  <a:ext uri="{FF2B5EF4-FFF2-40B4-BE49-F238E27FC236}">
                    <a16:creationId xmlns:a16="http://schemas.microsoft.com/office/drawing/2014/main" id="{181EE9F7-849B-4EF0-EB5A-CB08FE470407}"/>
                  </a:ext>
                </a:extLst>
              </p:cNvPr>
              <p:cNvSpPr/>
              <p:nvPr/>
            </p:nvSpPr>
            <p:spPr>
              <a:xfrm>
                <a:off x="7350890" y="5492115"/>
                <a:ext cx="118615" cy="518160"/>
              </a:xfrm>
              <a:prstGeom prst="rightBrace">
                <a:avLst/>
              </a:prstGeom>
              <a:ln w="1016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4465"/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60E39AF4-151D-6295-1F8D-937E730E5028}"/>
                  </a:ext>
                </a:extLst>
              </p:cNvPr>
              <p:cNvSpPr txBox="1"/>
              <p:nvPr/>
            </p:nvSpPr>
            <p:spPr>
              <a:xfrm>
                <a:off x="7242774" y="5641829"/>
                <a:ext cx="766647" cy="16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984" dirty="0">
                    <a:latin typeface="Martel Heavy"/>
                  </a:rPr>
                  <a:t>[-1,1]</a:t>
                </a:r>
                <a:endParaRPr lang="en-CA" sz="1984" dirty="0">
                  <a:latin typeface="Martel Heavy"/>
                </a:endParaRPr>
              </a:p>
            </p:txBody>
          </p:sp>
        </p:grpSp>
        <p:sp>
          <p:nvSpPr>
            <p:cNvPr id="83" name="Geschweifte Klammer rechts 82">
              <a:extLst>
                <a:ext uri="{FF2B5EF4-FFF2-40B4-BE49-F238E27FC236}">
                  <a16:creationId xmlns:a16="http://schemas.microsoft.com/office/drawing/2014/main" id="{21C2B22D-E4FE-9589-411C-CCFE97628448}"/>
                </a:ext>
              </a:extLst>
            </p:cNvPr>
            <p:cNvSpPr/>
            <p:nvPr/>
          </p:nvSpPr>
          <p:spPr>
            <a:xfrm>
              <a:off x="9202358" y="3788143"/>
              <a:ext cx="105718" cy="2045667"/>
            </a:xfrm>
            <a:prstGeom prst="rightBrace">
              <a:avLst/>
            </a:prstGeom>
            <a:ln w="1016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4465"/>
            </a:p>
          </p:txBody>
        </p:sp>
        <p:sp>
          <p:nvSpPr>
            <p:cNvPr id="84" name="Pfeil: nach unten 83">
              <a:extLst>
                <a:ext uri="{FF2B5EF4-FFF2-40B4-BE49-F238E27FC236}">
                  <a16:creationId xmlns:a16="http://schemas.microsoft.com/office/drawing/2014/main" id="{150FF4E5-926F-D49C-A176-33C5FA3B816A}"/>
                </a:ext>
              </a:extLst>
            </p:cNvPr>
            <p:cNvSpPr/>
            <p:nvPr/>
          </p:nvSpPr>
          <p:spPr>
            <a:xfrm rot="16200000">
              <a:off x="8906137" y="4674358"/>
              <a:ext cx="275007" cy="31743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3794E6E0-70EE-081C-A160-16C5C85EBFB6}"/>
                </a:ext>
              </a:extLst>
            </p:cNvPr>
            <p:cNvSpPr txBox="1"/>
            <p:nvPr/>
          </p:nvSpPr>
          <p:spPr>
            <a:xfrm>
              <a:off x="9215210" y="4614434"/>
              <a:ext cx="766647" cy="283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984" i="1" dirty="0">
                  <a:latin typeface="Martel Heavy"/>
                </a:rPr>
                <a:t>Move Knight (R)</a:t>
              </a:r>
            </a:p>
            <a:p>
              <a:pPr algn="ctr"/>
              <a:r>
                <a:rPr lang="de-DE" sz="1984" i="1" dirty="0">
                  <a:latin typeface="Martel Heavy"/>
                </a:rPr>
                <a:t>[-1,2] </a:t>
              </a:r>
              <a:endParaRPr lang="en-CA" sz="1984" i="1" dirty="0">
                <a:latin typeface="Martel Heav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48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5EE8-98E3-0AA5-FDE4-1ABD7C80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1456" y="2534710"/>
            <a:ext cx="18186774" cy="1435161"/>
          </a:xfrm>
        </p:spPr>
        <p:txBody>
          <a:bodyPr/>
          <a:lstStyle/>
          <a:p>
            <a:r>
              <a:rPr lang="de-DE" dirty="0"/>
              <a:t>(Distributed/MAS) Reinforcement Learning, </a:t>
            </a:r>
            <a:endParaRPr lang="en-CA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11AB3-DB3D-3C72-7CB4-42B53792F0D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6155181" y="4825630"/>
            <a:ext cx="9136664" cy="8599023"/>
          </a:xfrm>
        </p:spPr>
        <p:txBody>
          <a:bodyPr numCol="1"/>
          <a:lstStyle/>
          <a:p>
            <a:endParaRPr lang="de-DE" sz="4500" b="1" dirty="0">
              <a:solidFill>
                <a:srgbClr val="004C8B"/>
              </a:solidFill>
              <a:latin typeface="Martel Heavy"/>
            </a:endParaRPr>
          </a:p>
          <a:p>
            <a:r>
              <a:rPr lang="de-DE" sz="4500" b="1" dirty="0">
                <a:solidFill>
                  <a:srgbClr val="004C8B"/>
                </a:solidFill>
                <a:latin typeface="Martel Heavy"/>
              </a:rPr>
              <a:t>Research Questions</a:t>
            </a:r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4C8B"/>
                </a:solidFill>
                <a:latin typeface="Martel Heavy"/>
              </a:rPr>
              <a:t>Local vs. global learnings and decisions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4C8B"/>
                </a:solidFill>
                <a:latin typeface="Martel Heavy"/>
              </a:rPr>
              <a:t>Incorporating as little knowledge as possible into the training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Knowledge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transfer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between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pieces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Neuroevolutive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algorithms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dynamic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observation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spaces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Teaching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Hierarchical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Learning on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global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level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4C8B"/>
                </a:solidFill>
                <a:latin typeface="Martel Heavy"/>
              </a:rPr>
              <a:t>Sparse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Rewards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Reward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Engineering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no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knowledge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inclusion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4C8B"/>
                </a:solidFill>
                <a:latin typeface="Martel Heavy"/>
              </a:rPr>
              <a:t>Competitive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cooperative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acting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in 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4C8B"/>
              </a:solidFill>
              <a:latin typeface="Martel Heavy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BEB9491-73F1-3077-C6D2-67520BF583E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944185" y="4572000"/>
            <a:ext cx="19696370" cy="3219668"/>
          </a:xfrm>
        </p:spPr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and </a:t>
            </a:r>
            <a:r>
              <a:rPr lang="de-DE" dirty="0" err="1"/>
              <a:t>improve</a:t>
            </a:r>
            <a:r>
              <a:rPr lang="de-DE" dirty="0"/>
              <a:t> on </a:t>
            </a:r>
            <a:r>
              <a:rPr lang="de-DE" dirty="0" err="1"/>
              <a:t>pressing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in RL an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Chess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toy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</a:p>
          <a:p>
            <a:r>
              <a:rPr lang="de-DE" dirty="0"/>
              <a:t>Create a </a:t>
            </a:r>
            <a:r>
              <a:rPr lang="de-DE" dirty="0" err="1"/>
              <a:t>chess</a:t>
            </a:r>
            <a:r>
              <a:rPr lang="de-DE" dirty="0"/>
              <a:t> game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-&gt; Multiple </a:t>
            </a:r>
            <a:r>
              <a:rPr lang="de-DE" dirty="0" err="1"/>
              <a:t>agents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spaces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serving</a:t>
            </a:r>
            <a:r>
              <a:rPr lang="de-DE" dirty="0"/>
              <a:t> different </a:t>
            </a:r>
            <a:r>
              <a:rPr lang="de-DE" dirty="0" err="1"/>
              <a:t>purposes</a:t>
            </a:r>
            <a:r>
              <a:rPr lang="de-DE" dirty="0"/>
              <a:t> </a:t>
            </a:r>
            <a:r>
              <a:rPr lang="de-DE" dirty="0" err="1"/>
              <a:t>thorughout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game ;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and large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D4BEED-E4FA-A539-B22F-81F9D859C4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0745873-E4AD-7108-D0B5-F54BA9871A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02108" y="19803499"/>
            <a:ext cx="6898525" cy="484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Reinforcement Learning </a:t>
            </a:r>
            <a:b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Multi-Agent Systems</a:t>
            </a:r>
            <a:endParaRPr lang="en-CA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C8D22A7-521E-763A-FAD1-2545AB8A5E9A}"/>
              </a:ext>
            </a:extLst>
          </p:cNvPr>
          <p:cNvSpPr txBox="1">
            <a:spLocks/>
          </p:cNvSpPr>
          <p:nvPr/>
        </p:nvSpPr>
        <p:spPr>
          <a:xfrm>
            <a:off x="17430750" y="20015992"/>
            <a:ext cx="11620500" cy="4844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2832080" rtl="0" eaLnBrk="1" latinLnBrk="0" hangingPunct="1">
              <a:lnSpc>
                <a:spcPct val="20000"/>
              </a:lnSpc>
              <a:spcBef>
                <a:spcPts val="3097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212406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7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0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6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561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7217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8821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0425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2029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363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500" b="1" dirty="0"/>
              <a:t>Helen Haase (B.Sc.)                               Prof. Dr. Thomas Clemen</a:t>
            </a:r>
          </a:p>
          <a:p>
            <a:r>
              <a:rPr lang="de-DE" sz="2500" dirty="0"/>
              <a:t>Helen.Haase@haw-hamburg.de           Thomas.Clemen@haw.hamburg.de  </a:t>
            </a:r>
            <a:endParaRPr lang="en-CA" sz="2500" dirty="0"/>
          </a:p>
        </p:txBody>
      </p:sp>
      <p:pic>
        <p:nvPicPr>
          <p:cNvPr id="4" name="Grafik 3" descr="Ein Bild, das Spiele, Brettspiel, Hallensportarten, Screenshot enthält.&#10;&#10;Automatisch generierte Beschreibung">
            <a:extLst>
              <a:ext uri="{FF2B5EF4-FFF2-40B4-BE49-F238E27FC236}">
                <a16:creationId xmlns:a16="http://schemas.microsoft.com/office/drawing/2014/main" id="{6E4364C0-628F-1DB3-4FD6-AEBB4231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232" y="9191148"/>
            <a:ext cx="8115825" cy="8240357"/>
          </a:xfrm>
          <a:prstGeom prst="rect">
            <a:avLst/>
          </a:prstGeom>
        </p:spPr>
      </p:pic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B204B1F4-C9C9-888D-9281-444005F10CD8}"/>
              </a:ext>
            </a:extLst>
          </p:cNvPr>
          <p:cNvGrpSpPr/>
          <p:nvPr/>
        </p:nvGrpSpPr>
        <p:grpSpPr>
          <a:xfrm>
            <a:off x="5401861" y="6965979"/>
            <a:ext cx="3887264" cy="4843894"/>
            <a:chOff x="6154915" y="6505399"/>
            <a:chExt cx="3887264" cy="4843894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783E84E5-6413-B55B-697C-52A3AB4D174E}"/>
                </a:ext>
              </a:extLst>
            </p:cNvPr>
            <p:cNvGrpSpPr/>
            <p:nvPr/>
          </p:nvGrpSpPr>
          <p:grpSpPr>
            <a:xfrm>
              <a:off x="6154915" y="6505399"/>
              <a:ext cx="3887264" cy="4843894"/>
              <a:chOff x="1632731" y="689549"/>
              <a:chExt cx="1540043" cy="1890036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C26893C9-57A8-96EC-9FB8-84CAD221A41C}"/>
                  </a:ext>
                </a:extLst>
              </p:cNvPr>
              <p:cNvSpPr/>
              <p:nvPr/>
            </p:nvSpPr>
            <p:spPr>
              <a:xfrm>
                <a:off x="1695437" y="749682"/>
                <a:ext cx="1419040" cy="49281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6" name="Pfeil: nach unten 65">
                <a:extLst>
                  <a:ext uri="{FF2B5EF4-FFF2-40B4-BE49-F238E27FC236}">
                    <a16:creationId xmlns:a16="http://schemas.microsoft.com/office/drawing/2014/main" id="{9CE3356A-DEAC-BD5A-9A6E-AF9AEE293526}"/>
                  </a:ext>
                </a:extLst>
              </p:cNvPr>
              <p:cNvSpPr/>
              <p:nvPr/>
            </p:nvSpPr>
            <p:spPr>
              <a:xfrm>
                <a:off x="2265248" y="2011190"/>
                <a:ext cx="275007" cy="568395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7" name="Freihandform: Form 66">
                <a:extLst>
                  <a:ext uri="{FF2B5EF4-FFF2-40B4-BE49-F238E27FC236}">
                    <a16:creationId xmlns:a16="http://schemas.microsoft.com/office/drawing/2014/main" id="{CC438A9B-5482-141F-532B-47481D761D14}"/>
                  </a:ext>
                </a:extLst>
              </p:cNvPr>
              <p:cNvSpPr/>
              <p:nvPr/>
            </p:nvSpPr>
            <p:spPr>
              <a:xfrm>
                <a:off x="1747138" y="2097220"/>
                <a:ext cx="1320037" cy="330009"/>
              </a:xfrm>
              <a:custGeom>
                <a:avLst/>
                <a:gdLst>
                  <a:gd name="connsiteX0" fmla="*/ 0 w 1320037"/>
                  <a:gd name="connsiteY0" fmla="*/ 0 h 330009"/>
                  <a:gd name="connsiteX1" fmla="*/ 1320037 w 1320037"/>
                  <a:gd name="connsiteY1" fmla="*/ 0 h 330009"/>
                  <a:gd name="connsiteX2" fmla="*/ 1320037 w 1320037"/>
                  <a:gd name="connsiteY2" fmla="*/ 330009 h 330009"/>
                  <a:gd name="connsiteX3" fmla="*/ 0 w 1320037"/>
                  <a:gd name="connsiteY3" fmla="*/ 330009 h 330009"/>
                  <a:gd name="connsiteX4" fmla="*/ 0 w 1320037"/>
                  <a:gd name="connsiteY4" fmla="*/ 0 h 33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037" h="330009">
                    <a:moveTo>
                      <a:pt x="0" y="0"/>
                    </a:moveTo>
                    <a:lnTo>
                      <a:pt x="1320037" y="0"/>
                    </a:lnTo>
                    <a:lnTo>
                      <a:pt x="1320037" y="330009"/>
                    </a:lnTo>
                    <a:lnTo>
                      <a:pt x="0" y="33000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8232" tIns="78232" rIns="78232" bIns="78232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100" kern="1200" dirty="0"/>
                  <a:t> </a:t>
                </a:r>
                <a:endParaRPr lang="en-CA" sz="1100" kern="1200" dirty="0"/>
              </a:p>
            </p:txBody>
          </p:sp>
          <p:sp>
            <p:nvSpPr>
              <p:cNvPr id="68" name="Freihandform: Form 67">
                <a:extLst>
                  <a:ext uri="{FF2B5EF4-FFF2-40B4-BE49-F238E27FC236}">
                    <a16:creationId xmlns:a16="http://schemas.microsoft.com/office/drawing/2014/main" id="{532872CA-6ADB-01E4-49BF-C00D8DF23976}"/>
                  </a:ext>
                </a:extLst>
              </p:cNvPr>
              <p:cNvSpPr/>
              <p:nvPr/>
            </p:nvSpPr>
            <p:spPr>
              <a:xfrm>
                <a:off x="2211351" y="1280557"/>
                <a:ext cx="495014" cy="495014"/>
              </a:xfrm>
              <a:custGeom>
                <a:avLst/>
                <a:gdLst>
                  <a:gd name="connsiteX0" fmla="*/ 0 w 495014"/>
                  <a:gd name="connsiteY0" fmla="*/ 247507 h 495014"/>
                  <a:gd name="connsiteX1" fmla="*/ 247507 w 495014"/>
                  <a:gd name="connsiteY1" fmla="*/ 0 h 495014"/>
                  <a:gd name="connsiteX2" fmla="*/ 495014 w 495014"/>
                  <a:gd name="connsiteY2" fmla="*/ 247507 h 495014"/>
                  <a:gd name="connsiteX3" fmla="*/ 247507 w 495014"/>
                  <a:gd name="connsiteY3" fmla="*/ 495014 h 495014"/>
                  <a:gd name="connsiteX4" fmla="*/ 0 w 495014"/>
                  <a:gd name="connsiteY4" fmla="*/ 247507 h 49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014" h="495014">
                    <a:moveTo>
                      <a:pt x="0" y="247507"/>
                    </a:moveTo>
                    <a:cubicBezTo>
                      <a:pt x="0" y="110813"/>
                      <a:pt x="110813" y="0"/>
                      <a:pt x="247507" y="0"/>
                    </a:cubicBezTo>
                    <a:cubicBezTo>
                      <a:pt x="384201" y="0"/>
                      <a:pt x="495014" y="110813"/>
                      <a:pt x="495014" y="247507"/>
                    </a:cubicBezTo>
                    <a:cubicBezTo>
                      <a:pt x="495014" y="384201"/>
                      <a:pt x="384201" y="495014"/>
                      <a:pt x="247507" y="495014"/>
                    </a:cubicBezTo>
                    <a:cubicBezTo>
                      <a:pt x="110813" y="495014"/>
                      <a:pt x="0" y="384201"/>
                      <a:pt x="0" y="247507"/>
                    </a:cubicBezTo>
                    <a:close/>
                  </a:path>
                </a:pathLst>
              </a:custGeom>
              <a:solidFill>
                <a:srgbClr val="FFE6CD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193" tIns="85193" rIns="85193" bIns="85193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CA" sz="1000" kern="1200"/>
              </a:p>
            </p:txBody>
          </p:sp>
          <p:sp>
            <p:nvSpPr>
              <p:cNvPr id="69" name="Freihandform: Form 68">
                <a:extLst>
                  <a:ext uri="{FF2B5EF4-FFF2-40B4-BE49-F238E27FC236}">
                    <a16:creationId xmlns:a16="http://schemas.microsoft.com/office/drawing/2014/main" id="{1FC23EBB-DE68-F433-5BAA-35E4A485EA62}"/>
                  </a:ext>
                </a:extLst>
              </p:cNvPr>
              <p:cNvSpPr/>
              <p:nvPr/>
            </p:nvSpPr>
            <p:spPr>
              <a:xfrm>
                <a:off x="1857141" y="909186"/>
                <a:ext cx="495014" cy="495014"/>
              </a:xfrm>
              <a:custGeom>
                <a:avLst/>
                <a:gdLst>
                  <a:gd name="connsiteX0" fmla="*/ 0 w 495014"/>
                  <a:gd name="connsiteY0" fmla="*/ 247507 h 495014"/>
                  <a:gd name="connsiteX1" fmla="*/ 247507 w 495014"/>
                  <a:gd name="connsiteY1" fmla="*/ 0 h 495014"/>
                  <a:gd name="connsiteX2" fmla="*/ 495014 w 495014"/>
                  <a:gd name="connsiteY2" fmla="*/ 247507 h 495014"/>
                  <a:gd name="connsiteX3" fmla="*/ 247507 w 495014"/>
                  <a:gd name="connsiteY3" fmla="*/ 495014 h 495014"/>
                  <a:gd name="connsiteX4" fmla="*/ 0 w 495014"/>
                  <a:gd name="connsiteY4" fmla="*/ 247507 h 49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014" h="495014">
                    <a:moveTo>
                      <a:pt x="0" y="247507"/>
                    </a:moveTo>
                    <a:cubicBezTo>
                      <a:pt x="0" y="110813"/>
                      <a:pt x="110813" y="0"/>
                      <a:pt x="247507" y="0"/>
                    </a:cubicBezTo>
                    <a:cubicBezTo>
                      <a:pt x="384201" y="0"/>
                      <a:pt x="495014" y="110813"/>
                      <a:pt x="495014" y="247507"/>
                    </a:cubicBezTo>
                    <a:cubicBezTo>
                      <a:pt x="495014" y="384201"/>
                      <a:pt x="384201" y="495014"/>
                      <a:pt x="247507" y="495014"/>
                    </a:cubicBezTo>
                    <a:cubicBezTo>
                      <a:pt x="110813" y="495014"/>
                      <a:pt x="0" y="384201"/>
                      <a:pt x="0" y="247507"/>
                    </a:cubicBezTo>
                    <a:close/>
                  </a:path>
                </a:pathLst>
              </a:custGeom>
              <a:solidFill>
                <a:srgbClr val="FFE6C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193" tIns="85193" rIns="85193" bIns="85193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CA" sz="1000" kern="1200" dirty="0"/>
              </a:p>
            </p:txBody>
          </p:sp>
          <p:sp>
            <p:nvSpPr>
              <p:cNvPr id="70" name="Freihandform: Form 69">
                <a:extLst>
                  <a:ext uri="{FF2B5EF4-FFF2-40B4-BE49-F238E27FC236}">
                    <a16:creationId xmlns:a16="http://schemas.microsoft.com/office/drawing/2014/main" id="{FD5A1AA7-6412-2724-905C-917064F92DCE}"/>
                  </a:ext>
                </a:extLst>
              </p:cNvPr>
              <p:cNvSpPr/>
              <p:nvPr/>
            </p:nvSpPr>
            <p:spPr>
              <a:xfrm>
                <a:off x="2363156" y="789503"/>
                <a:ext cx="495014" cy="495014"/>
              </a:xfrm>
              <a:custGeom>
                <a:avLst/>
                <a:gdLst>
                  <a:gd name="connsiteX0" fmla="*/ 0 w 495014"/>
                  <a:gd name="connsiteY0" fmla="*/ 247507 h 495014"/>
                  <a:gd name="connsiteX1" fmla="*/ 247507 w 495014"/>
                  <a:gd name="connsiteY1" fmla="*/ 0 h 495014"/>
                  <a:gd name="connsiteX2" fmla="*/ 495014 w 495014"/>
                  <a:gd name="connsiteY2" fmla="*/ 247507 h 495014"/>
                  <a:gd name="connsiteX3" fmla="*/ 247507 w 495014"/>
                  <a:gd name="connsiteY3" fmla="*/ 495014 h 495014"/>
                  <a:gd name="connsiteX4" fmla="*/ 0 w 495014"/>
                  <a:gd name="connsiteY4" fmla="*/ 247507 h 49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014" h="495014">
                    <a:moveTo>
                      <a:pt x="0" y="247507"/>
                    </a:moveTo>
                    <a:cubicBezTo>
                      <a:pt x="0" y="110813"/>
                      <a:pt x="110813" y="0"/>
                      <a:pt x="247507" y="0"/>
                    </a:cubicBezTo>
                    <a:cubicBezTo>
                      <a:pt x="384201" y="0"/>
                      <a:pt x="495014" y="110813"/>
                      <a:pt x="495014" y="247507"/>
                    </a:cubicBezTo>
                    <a:cubicBezTo>
                      <a:pt x="495014" y="384201"/>
                      <a:pt x="384201" y="495014"/>
                      <a:pt x="247507" y="495014"/>
                    </a:cubicBezTo>
                    <a:cubicBezTo>
                      <a:pt x="110813" y="495014"/>
                      <a:pt x="0" y="384201"/>
                      <a:pt x="0" y="247507"/>
                    </a:cubicBezTo>
                    <a:close/>
                  </a:path>
                </a:pathLst>
              </a:custGeom>
              <a:solidFill>
                <a:srgbClr val="FFE6CD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193" tIns="85193" rIns="85193" bIns="85193" numCol="1" spcCol="1270" anchor="ctr" anchorCtr="0">
                <a:noAutofit/>
              </a:bodyPr>
              <a:lstStyle/>
              <a:p>
                <a:pPr marL="0" lvl="0" indent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CA" sz="1000" kern="1200" dirty="0"/>
              </a:p>
            </p:txBody>
          </p:sp>
          <p:sp>
            <p:nvSpPr>
              <p:cNvPr id="71" name="Form 70">
                <a:extLst>
                  <a:ext uri="{FF2B5EF4-FFF2-40B4-BE49-F238E27FC236}">
                    <a16:creationId xmlns:a16="http://schemas.microsoft.com/office/drawing/2014/main" id="{551ED0BA-97B6-1F63-2D3E-E636F8AFDCED}"/>
                  </a:ext>
                </a:extLst>
              </p:cNvPr>
              <p:cNvSpPr/>
              <p:nvPr/>
            </p:nvSpPr>
            <p:spPr>
              <a:xfrm>
                <a:off x="1632731" y="689549"/>
                <a:ext cx="1540043" cy="1232035"/>
              </a:xfrm>
              <a:prstGeom prst="funnel">
                <a:avLst/>
              </a:prstGeom>
              <a:solidFill>
                <a:schemeClr val="accent2">
                  <a:lumMod val="75000"/>
                  <a:alpha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8" name="Grafik 7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81FA12A0-0E4B-D3A4-12C5-58AFE423A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166" y="7268810"/>
              <a:ext cx="841481" cy="854393"/>
            </a:xfrm>
            <a:prstGeom prst="rect">
              <a:avLst/>
            </a:prstGeom>
          </p:spPr>
        </p:pic>
        <p:pic>
          <p:nvPicPr>
            <p:cNvPr id="9" name="Grafik 8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8A7A851D-9FFE-9D19-E8C8-52246C810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115" y="8209512"/>
              <a:ext cx="879949" cy="893451"/>
            </a:xfrm>
            <a:prstGeom prst="rect">
              <a:avLst/>
            </a:prstGeom>
          </p:spPr>
        </p:pic>
        <p:pic>
          <p:nvPicPr>
            <p:cNvPr id="11" name="Grafik 10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3170FB53-9CA4-FF13-DE82-7CA49DBB5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175534" y="6984015"/>
              <a:ext cx="847147" cy="860146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91C4C7A-964F-4093-8CC3-A43BA2915CA6}"/>
              </a:ext>
            </a:extLst>
          </p:cNvPr>
          <p:cNvGrpSpPr/>
          <p:nvPr/>
        </p:nvGrpSpPr>
        <p:grpSpPr>
          <a:xfrm>
            <a:off x="2722549" y="6974754"/>
            <a:ext cx="879949" cy="1447343"/>
            <a:chOff x="2205097" y="17594"/>
            <a:chExt cx="404120" cy="543472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B541A8A-64BE-6238-1EAE-40A53DF36406}"/>
                </a:ext>
              </a:extLst>
            </p:cNvPr>
            <p:cNvSpPr/>
            <p:nvPr/>
          </p:nvSpPr>
          <p:spPr>
            <a:xfrm>
              <a:off x="2205097" y="25808"/>
              <a:ext cx="386080" cy="10154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DAB71BC1-D747-9605-56AF-64F81630FD88}"/>
                </a:ext>
              </a:extLst>
            </p:cNvPr>
            <p:cNvGrpSpPr/>
            <p:nvPr/>
          </p:nvGrpSpPr>
          <p:grpSpPr>
            <a:xfrm>
              <a:off x="2208906" y="74295"/>
              <a:ext cx="392173" cy="475651"/>
              <a:chOff x="2208906" y="74295"/>
              <a:chExt cx="392173" cy="475651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5F715358-E5E8-AD1D-E9C0-DC2C68AA27D2}"/>
                  </a:ext>
                </a:extLst>
              </p:cNvPr>
              <p:cNvSpPr/>
              <p:nvPr/>
            </p:nvSpPr>
            <p:spPr>
              <a:xfrm>
                <a:off x="2214999" y="448403"/>
                <a:ext cx="386080" cy="10154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A51AA9BB-6907-09B5-DA1B-BD2EC8537632}"/>
                  </a:ext>
                </a:extLst>
              </p:cNvPr>
              <p:cNvSpPr/>
              <p:nvPr/>
            </p:nvSpPr>
            <p:spPr>
              <a:xfrm>
                <a:off x="2208906" y="74295"/>
                <a:ext cx="386080" cy="4170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8" name="Grafik 13" descr="Datenbank Silhouette">
              <a:extLst>
                <a:ext uri="{FF2B5EF4-FFF2-40B4-BE49-F238E27FC236}">
                  <a16:creationId xmlns:a16="http://schemas.microsoft.com/office/drawing/2014/main" id="{3A9857B1-FADB-F3E2-7B5E-0329B463F1CD}"/>
                </a:ext>
              </a:extLst>
            </p:cNvPr>
            <p:cNvGrpSpPr/>
            <p:nvPr/>
          </p:nvGrpSpPr>
          <p:grpSpPr>
            <a:xfrm>
              <a:off x="2205097" y="17594"/>
              <a:ext cx="404120" cy="543472"/>
              <a:chOff x="919293" y="1772766"/>
              <a:chExt cx="404120" cy="54347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9" name="Freihandform: Form 58">
                <a:extLst>
                  <a:ext uri="{FF2B5EF4-FFF2-40B4-BE49-F238E27FC236}">
                    <a16:creationId xmlns:a16="http://schemas.microsoft.com/office/drawing/2014/main" id="{60663354-0877-F4C8-D138-E6946D4BDA4A}"/>
                  </a:ext>
                </a:extLst>
              </p:cNvPr>
              <p:cNvSpPr/>
              <p:nvPr/>
            </p:nvSpPr>
            <p:spPr>
              <a:xfrm>
                <a:off x="919293" y="1772766"/>
                <a:ext cx="404120" cy="543472"/>
              </a:xfrm>
              <a:custGeom>
                <a:avLst/>
                <a:gdLst>
                  <a:gd name="connsiteX0" fmla="*/ 404120 w 404120"/>
                  <a:gd name="connsiteY0" fmla="*/ 480764 h 543472"/>
                  <a:gd name="connsiteX1" fmla="*/ 404120 w 404120"/>
                  <a:gd name="connsiteY1" fmla="*/ 62708 h 543472"/>
                  <a:gd name="connsiteX2" fmla="*/ 202060 w 404120"/>
                  <a:gd name="connsiteY2" fmla="*/ 0 h 543472"/>
                  <a:gd name="connsiteX3" fmla="*/ 0 w 404120"/>
                  <a:gd name="connsiteY3" fmla="*/ 62708 h 543472"/>
                  <a:gd name="connsiteX4" fmla="*/ 0 w 404120"/>
                  <a:gd name="connsiteY4" fmla="*/ 480764 h 543472"/>
                  <a:gd name="connsiteX5" fmla="*/ 202060 w 404120"/>
                  <a:gd name="connsiteY5" fmla="*/ 543472 h 543472"/>
                  <a:gd name="connsiteX6" fmla="*/ 404120 w 404120"/>
                  <a:gd name="connsiteY6" fmla="*/ 480764 h 543472"/>
                  <a:gd name="connsiteX7" fmla="*/ 202060 w 404120"/>
                  <a:gd name="connsiteY7" fmla="*/ 13935 h 543472"/>
                  <a:gd name="connsiteX8" fmla="*/ 390185 w 404120"/>
                  <a:gd name="connsiteY8" fmla="*/ 62708 h 543472"/>
                  <a:gd name="connsiteX9" fmla="*/ 202060 w 404120"/>
                  <a:gd name="connsiteY9" fmla="*/ 111482 h 543472"/>
                  <a:gd name="connsiteX10" fmla="*/ 13935 w 404120"/>
                  <a:gd name="connsiteY10" fmla="*/ 62708 h 543472"/>
                  <a:gd name="connsiteX11" fmla="*/ 202060 w 404120"/>
                  <a:gd name="connsiteY11" fmla="*/ 13935 h 543472"/>
                  <a:gd name="connsiteX12" fmla="*/ 13935 w 404120"/>
                  <a:gd name="connsiteY12" fmla="*/ 86816 h 543472"/>
                  <a:gd name="connsiteX13" fmla="*/ 202060 w 404120"/>
                  <a:gd name="connsiteY13" fmla="*/ 125417 h 543472"/>
                  <a:gd name="connsiteX14" fmla="*/ 390185 w 404120"/>
                  <a:gd name="connsiteY14" fmla="*/ 86816 h 543472"/>
                  <a:gd name="connsiteX15" fmla="*/ 390185 w 404120"/>
                  <a:gd name="connsiteY15" fmla="*/ 202060 h 543472"/>
                  <a:gd name="connsiteX16" fmla="*/ 202060 w 404120"/>
                  <a:gd name="connsiteY16" fmla="*/ 250833 h 543472"/>
                  <a:gd name="connsiteX17" fmla="*/ 13935 w 404120"/>
                  <a:gd name="connsiteY17" fmla="*/ 202060 h 543472"/>
                  <a:gd name="connsiteX18" fmla="*/ 13935 w 404120"/>
                  <a:gd name="connsiteY18" fmla="*/ 226168 h 543472"/>
                  <a:gd name="connsiteX19" fmla="*/ 202060 w 404120"/>
                  <a:gd name="connsiteY19" fmla="*/ 264769 h 543472"/>
                  <a:gd name="connsiteX20" fmla="*/ 390185 w 404120"/>
                  <a:gd name="connsiteY20" fmla="*/ 226168 h 543472"/>
                  <a:gd name="connsiteX21" fmla="*/ 390185 w 404120"/>
                  <a:gd name="connsiteY21" fmla="*/ 341412 h 543472"/>
                  <a:gd name="connsiteX22" fmla="*/ 202060 w 404120"/>
                  <a:gd name="connsiteY22" fmla="*/ 390185 h 543472"/>
                  <a:gd name="connsiteX23" fmla="*/ 13935 w 404120"/>
                  <a:gd name="connsiteY23" fmla="*/ 341412 h 543472"/>
                  <a:gd name="connsiteX24" fmla="*/ 13935 w 404120"/>
                  <a:gd name="connsiteY24" fmla="*/ 480764 h 543472"/>
                  <a:gd name="connsiteX25" fmla="*/ 13935 w 404120"/>
                  <a:gd name="connsiteY25" fmla="*/ 365520 h 543472"/>
                  <a:gd name="connsiteX26" fmla="*/ 202060 w 404120"/>
                  <a:gd name="connsiteY26" fmla="*/ 404120 h 543472"/>
                  <a:gd name="connsiteX27" fmla="*/ 390185 w 404120"/>
                  <a:gd name="connsiteY27" fmla="*/ 365520 h 543472"/>
                  <a:gd name="connsiteX28" fmla="*/ 390185 w 404120"/>
                  <a:gd name="connsiteY28" fmla="*/ 480764 h 543472"/>
                  <a:gd name="connsiteX29" fmla="*/ 202060 w 404120"/>
                  <a:gd name="connsiteY29" fmla="*/ 529537 h 543472"/>
                  <a:gd name="connsiteX30" fmla="*/ 13935 w 404120"/>
                  <a:gd name="connsiteY30" fmla="*/ 480764 h 543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4120" h="543472">
                    <a:moveTo>
                      <a:pt x="404120" y="480764"/>
                    </a:moveTo>
                    <a:lnTo>
                      <a:pt x="404120" y="62708"/>
                    </a:lnTo>
                    <a:cubicBezTo>
                      <a:pt x="404120" y="21976"/>
                      <a:pt x="300018" y="0"/>
                      <a:pt x="202060" y="0"/>
                    </a:cubicBezTo>
                    <a:cubicBezTo>
                      <a:pt x="104103" y="0"/>
                      <a:pt x="0" y="21976"/>
                      <a:pt x="0" y="62708"/>
                    </a:cubicBezTo>
                    <a:lnTo>
                      <a:pt x="0" y="480764"/>
                    </a:lnTo>
                    <a:cubicBezTo>
                      <a:pt x="0" y="521497"/>
                      <a:pt x="104103" y="543472"/>
                      <a:pt x="202060" y="543472"/>
                    </a:cubicBezTo>
                    <a:cubicBezTo>
                      <a:pt x="300018" y="543472"/>
                      <a:pt x="404120" y="521497"/>
                      <a:pt x="404120" y="480764"/>
                    </a:cubicBezTo>
                    <a:close/>
                    <a:moveTo>
                      <a:pt x="202060" y="13935"/>
                    </a:moveTo>
                    <a:cubicBezTo>
                      <a:pt x="309730" y="13935"/>
                      <a:pt x="390185" y="39715"/>
                      <a:pt x="390185" y="62708"/>
                    </a:cubicBezTo>
                    <a:cubicBezTo>
                      <a:pt x="390185" y="85701"/>
                      <a:pt x="309730" y="111482"/>
                      <a:pt x="202060" y="111482"/>
                    </a:cubicBezTo>
                    <a:cubicBezTo>
                      <a:pt x="94390" y="111482"/>
                      <a:pt x="13935" y="85701"/>
                      <a:pt x="13935" y="62708"/>
                    </a:cubicBezTo>
                    <a:cubicBezTo>
                      <a:pt x="13935" y="39715"/>
                      <a:pt x="94390" y="13935"/>
                      <a:pt x="202060" y="13935"/>
                    </a:cubicBezTo>
                    <a:close/>
                    <a:moveTo>
                      <a:pt x="13935" y="86816"/>
                    </a:moveTo>
                    <a:cubicBezTo>
                      <a:pt x="45491" y="112039"/>
                      <a:pt x="125647" y="125417"/>
                      <a:pt x="202060" y="125417"/>
                    </a:cubicBezTo>
                    <a:cubicBezTo>
                      <a:pt x="278474" y="125417"/>
                      <a:pt x="358629" y="112039"/>
                      <a:pt x="390185" y="86816"/>
                    </a:cubicBezTo>
                    <a:lnTo>
                      <a:pt x="390185" y="202060"/>
                    </a:lnTo>
                    <a:cubicBezTo>
                      <a:pt x="390185" y="225053"/>
                      <a:pt x="309730" y="250833"/>
                      <a:pt x="202060" y="250833"/>
                    </a:cubicBezTo>
                    <a:cubicBezTo>
                      <a:pt x="94390" y="250833"/>
                      <a:pt x="13935" y="225053"/>
                      <a:pt x="13935" y="202060"/>
                    </a:cubicBezTo>
                    <a:close/>
                    <a:moveTo>
                      <a:pt x="13935" y="226168"/>
                    </a:moveTo>
                    <a:cubicBezTo>
                      <a:pt x="45491" y="251391"/>
                      <a:pt x="125647" y="264769"/>
                      <a:pt x="202060" y="264769"/>
                    </a:cubicBezTo>
                    <a:cubicBezTo>
                      <a:pt x="278474" y="264769"/>
                      <a:pt x="358629" y="251391"/>
                      <a:pt x="390185" y="226168"/>
                    </a:cubicBezTo>
                    <a:lnTo>
                      <a:pt x="390185" y="341412"/>
                    </a:lnTo>
                    <a:cubicBezTo>
                      <a:pt x="390185" y="364405"/>
                      <a:pt x="309730" y="390185"/>
                      <a:pt x="202060" y="390185"/>
                    </a:cubicBezTo>
                    <a:cubicBezTo>
                      <a:pt x="94390" y="390185"/>
                      <a:pt x="13935" y="364405"/>
                      <a:pt x="13935" y="341412"/>
                    </a:cubicBezTo>
                    <a:close/>
                    <a:moveTo>
                      <a:pt x="13935" y="480764"/>
                    </a:moveTo>
                    <a:lnTo>
                      <a:pt x="13935" y="365520"/>
                    </a:lnTo>
                    <a:cubicBezTo>
                      <a:pt x="45491" y="390743"/>
                      <a:pt x="125647" y="404120"/>
                      <a:pt x="202060" y="404120"/>
                    </a:cubicBezTo>
                    <a:cubicBezTo>
                      <a:pt x="278474" y="404120"/>
                      <a:pt x="358629" y="390743"/>
                      <a:pt x="390185" y="365520"/>
                    </a:cubicBezTo>
                    <a:lnTo>
                      <a:pt x="390185" y="480764"/>
                    </a:lnTo>
                    <a:cubicBezTo>
                      <a:pt x="390185" y="503757"/>
                      <a:pt x="309730" y="529537"/>
                      <a:pt x="202060" y="529537"/>
                    </a:cubicBezTo>
                    <a:cubicBezTo>
                      <a:pt x="94390" y="529537"/>
                      <a:pt x="13935" y="503757"/>
                      <a:pt x="13935" y="48076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60" name="Freihandform: Form 59">
                <a:extLst>
                  <a:ext uri="{FF2B5EF4-FFF2-40B4-BE49-F238E27FC236}">
                    <a16:creationId xmlns:a16="http://schemas.microsoft.com/office/drawing/2014/main" id="{C552D2C7-42CB-DCF2-BB9A-E935DED8D3F7}"/>
                  </a:ext>
                </a:extLst>
              </p:cNvPr>
              <p:cNvSpPr/>
              <p:nvPr/>
            </p:nvSpPr>
            <p:spPr>
              <a:xfrm>
                <a:off x="1246770" y="1939989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61" name="Freihandform: Form 60">
                <a:extLst>
                  <a:ext uri="{FF2B5EF4-FFF2-40B4-BE49-F238E27FC236}">
                    <a16:creationId xmlns:a16="http://schemas.microsoft.com/office/drawing/2014/main" id="{72F6E5F8-74F5-B355-4BEF-89E32ED19EBA}"/>
                  </a:ext>
                </a:extLst>
              </p:cNvPr>
              <p:cNvSpPr/>
              <p:nvPr/>
            </p:nvSpPr>
            <p:spPr>
              <a:xfrm>
                <a:off x="1246770" y="2079341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8A0E3533-602F-9AE0-D51E-BD8EAD46DD1B}"/>
                  </a:ext>
                </a:extLst>
              </p:cNvPr>
              <p:cNvSpPr/>
              <p:nvPr/>
            </p:nvSpPr>
            <p:spPr>
              <a:xfrm>
                <a:off x="1246770" y="2218692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BA582A46-60A5-679B-7804-FAFA3768404B}"/>
              </a:ext>
            </a:extLst>
          </p:cNvPr>
          <p:cNvSpPr txBox="1"/>
          <p:nvPr/>
        </p:nvSpPr>
        <p:spPr>
          <a:xfrm>
            <a:off x="1622797" y="8432571"/>
            <a:ext cx="304016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Dataset </a:t>
            </a:r>
            <a:br>
              <a:rPr lang="de-DE" sz="2000" dirty="0">
                <a:latin typeface="Martel Heavy"/>
              </a:rPr>
            </a:br>
            <a:r>
              <a:rPr lang="de-DE" sz="2000" dirty="0" err="1">
                <a:latin typeface="Martel Heavy"/>
              </a:rPr>
              <a:t>LichessAPI</a:t>
            </a:r>
            <a:endParaRPr lang="en-CA" sz="2000" dirty="0">
              <a:latin typeface="Martel Heavy"/>
            </a:endParaRP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2E365146-B3B5-9244-386B-7A90581CBE3F}"/>
              </a:ext>
            </a:extLst>
          </p:cNvPr>
          <p:cNvSpPr/>
          <p:nvPr/>
        </p:nvSpPr>
        <p:spPr>
          <a:xfrm rot="16200000">
            <a:off x="4240145" y="7052701"/>
            <a:ext cx="704804" cy="107198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1FB0D3D-0879-A5F0-B315-4478A3EFD6B4}"/>
              </a:ext>
            </a:extLst>
          </p:cNvPr>
          <p:cNvSpPr txBox="1"/>
          <p:nvPr/>
        </p:nvSpPr>
        <p:spPr>
          <a:xfrm>
            <a:off x="2986196" y="7875903"/>
            <a:ext cx="304016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Play </a:t>
            </a:r>
            <a:r>
              <a:rPr lang="de-DE" sz="2000" i="1" dirty="0" err="1">
                <a:latin typeface="Martel Heavy"/>
              </a:rPr>
              <a:t>games</a:t>
            </a:r>
            <a:r>
              <a:rPr lang="de-DE" sz="2000" i="1" dirty="0">
                <a:latin typeface="Martel Heavy"/>
              </a:rPr>
              <a:t>, </a:t>
            </a:r>
          </a:p>
          <a:p>
            <a:pPr algn="ctr"/>
            <a:r>
              <a:rPr lang="de-DE" sz="2000" i="1" dirty="0" err="1">
                <a:latin typeface="Martel Heavy"/>
              </a:rPr>
              <a:t>collect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samples</a:t>
            </a:r>
            <a:endParaRPr lang="en-CA" sz="2000" i="1" dirty="0">
              <a:latin typeface="Martel Heavy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792668C-38E5-CDAC-F9E1-BC921D4881F7}"/>
              </a:ext>
            </a:extLst>
          </p:cNvPr>
          <p:cNvSpPr txBox="1"/>
          <p:nvPr/>
        </p:nvSpPr>
        <p:spPr>
          <a:xfrm>
            <a:off x="7621892" y="10426980"/>
            <a:ext cx="3040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 err="1">
                <a:latin typeface="Martel Heavy"/>
              </a:rPr>
              <a:t>Calculate</a:t>
            </a:r>
            <a:r>
              <a:rPr lang="de-DE" sz="2000" i="1" dirty="0">
                <a:latin typeface="Martel Heavy"/>
              </a:rPr>
              <a:t> Action </a:t>
            </a:r>
            <a:r>
              <a:rPr lang="de-DE" sz="2000" i="1" dirty="0" err="1">
                <a:latin typeface="Martel Heavy"/>
              </a:rPr>
              <a:t>space</a:t>
            </a:r>
            <a:r>
              <a:rPr lang="de-DE" sz="2000" i="1" dirty="0">
                <a:latin typeface="Martel Heavy"/>
              </a:rPr>
              <a:t> per </a:t>
            </a:r>
            <a:r>
              <a:rPr lang="de-DE" sz="2000" i="1" dirty="0" err="1">
                <a:latin typeface="Martel Heavy"/>
              </a:rPr>
              <a:t>piece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thorugh</a:t>
            </a:r>
            <a:r>
              <a:rPr lang="de-DE" sz="2000" i="1" dirty="0">
                <a:latin typeface="Martel Heavy"/>
              </a:rPr>
              <a:t> a </a:t>
            </a:r>
            <a:r>
              <a:rPr lang="de-DE" sz="2000" i="1" dirty="0" err="1">
                <a:latin typeface="Martel Heavy"/>
              </a:rPr>
              <a:t>frequency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distribution</a:t>
            </a:r>
            <a:endParaRPr lang="en-CA" sz="2000" i="1" dirty="0">
              <a:latin typeface="Martel Heavy"/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12E6DB63-E2F5-746D-D228-6A990B102F19}"/>
              </a:ext>
            </a:extLst>
          </p:cNvPr>
          <p:cNvSpPr/>
          <p:nvPr/>
        </p:nvSpPr>
        <p:spPr>
          <a:xfrm rot="16200000">
            <a:off x="9750432" y="12852651"/>
            <a:ext cx="704804" cy="1144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58A900-D43E-8CBF-C331-9C79CEE1F916}"/>
              </a:ext>
            </a:extLst>
          </p:cNvPr>
          <p:cNvSpPr txBox="1"/>
          <p:nvPr/>
        </p:nvSpPr>
        <p:spPr>
          <a:xfrm>
            <a:off x="8547818" y="13909316"/>
            <a:ext cx="3040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Setup </a:t>
            </a:r>
            <a:r>
              <a:rPr lang="de-DE" sz="2000" i="1" dirty="0" err="1">
                <a:latin typeface="Martel Heavy"/>
              </a:rPr>
              <a:t>each</a:t>
            </a:r>
            <a:r>
              <a:rPr lang="de-DE" sz="2000" i="1" dirty="0">
                <a:latin typeface="Martel Heavy"/>
              </a:rPr>
              <a:t> </a:t>
            </a:r>
          </a:p>
          <a:p>
            <a:pPr algn="ctr"/>
            <a:r>
              <a:rPr lang="de-DE" sz="2000" i="1" dirty="0" err="1">
                <a:latin typeface="Martel Heavy"/>
              </a:rPr>
              <a:t>agent</a:t>
            </a:r>
            <a:endParaRPr lang="en-CA" sz="2000" i="1" dirty="0">
              <a:latin typeface="Martel Heavy"/>
            </a:endParaRPr>
          </a:p>
        </p:txBody>
      </p:sp>
      <p:sp>
        <p:nvSpPr>
          <p:cNvPr id="25" name="Pfeil: nach links gekrümmt 24">
            <a:extLst>
              <a:ext uri="{FF2B5EF4-FFF2-40B4-BE49-F238E27FC236}">
                <a16:creationId xmlns:a16="http://schemas.microsoft.com/office/drawing/2014/main" id="{40F647F4-4574-3756-F9E0-5FDB17E93187}"/>
              </a:ext>
            </a:extLst>
          </p:cNvPr>
          <p:cNvSpPr/>
          <p:nvPr/>
        </p:nvSpPr>
        <p:spPr>
          <a:xfrm rot="10800000" flipH="1">
            <a:off x="18114263" y="12495898"/>
            <a:ext cx="1513585" cy="119126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56FB422-6BD9-EDC2-611E-5E598E6DBE49}"/>
              </a:ext>
            </a:extLst>
          </p:cNvPr>
          <p:cNvSpPr txBox="1"/>
          <p:nvPr/>
        </p:nvSpPr>
        <p:spPr>
          <a:xfrm>
            <a:off x="19296999" y="12523574"/>
            <a:ext cx="3040167" cy="16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Train </a:t>
            </a:r>
            <a:r>
              <a:rPr lang="de-DE" sz="2000" i="1" dirty="0" err="1">
                <a:latin typeface="Martel Heavy"/>
              </a:rPr>
              <a:t>local</a:t>
            </a:r>
            <a:r>
              <a:rPr lang="de-DE" sz="2000" i="1" dirty="0">
                <a:latin typeface="Martel Heavy"/>
              </a:rPr>
              <a:t> and global </a:t>
            </a:r>
            <a:r>
              <a:rPr lang="de-DE" sz="2000" i="1" dirty="0" err="1">
                <a:latin typeface="Martel Heavy"/>
              </a:rPr>
              <a:t>agents</a:t>
            </a:r>
            <a:endParaRPr lang="de-DE" sz="2000" i="1" dirty="0">
              <a:latin typeface="Martel Heavy"/>
            </a:endParaRPr>
          </a:p>
          <a:p>
            <a:pPr algn="ctr"/>
            <a:endParaRPr lang="de-DE" sz="2000" i="1" dirty="0">
              <a:latin typeface="Martel Heavy"/>
            </a:endParaRPr>
          </a:p>
          <a:p>
            <a:pPr algn="ctr"/>
            <a:r>
              <a:rPr lang="de-DE" sz="2000" i="1" dirty="0">
                <a:latin typeface="Martel Heavy"/>
              </a:rPr>
              <a:t>Perform </a:t>
            </a:r>
            <a:r>
              <a:rPr lang="de-DE" sz="2000" i="1" dirty="0" err="1">
                <a:latin typeface="Martel Heavy"/>
              </a:rPr>
              <a:t>experiments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for</a:t>
            </a:r>
            <a:r>
              <a:rPr lang="de-DE" sz="2000" i="1" dirty="0">
                <a:latin typeface="Martel Heavy"/>
              </a:rPr>
              <a:t> different </a:t>
            </a:r>
            <a:r>
              <a:rPr lang="de-DE" sz="2000" i="1" dirty="0" err="1">
                <a:latin typeface="Martel Heavy"/>
              </a:rPr>
              <a:t>setups</a:t>
            </a:r>
            <a:endParaRPr lang="en-CA" sz="2000" i="1" dirty="0">
              <a:latin typeface="Martel Heavy"/>
            </a:endParaRPr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D17D455B-A754-5AB3-6C9B-845652414580}"/>
              </a:ext>
            </a:extLst>
          </p:cNvPr>
          <p:cNvSpPr/>
          <p:nvPr/>
        </p:nvSpPr>
        <p:spPr>
          <a:xfrm rot="16200000">
            <a:off x="17550536" y="13726208"/>
            <a:ext cx="364256" cy="2564841"/>
          </a:xfrm>
          <a:prstGeom prst="downArrow">
            <a:avLst/>
          </a:prstGeom>
          <a:solidFill>
            <a:srgbClr val="FFE6C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dirty="0"/>
          </a:p>
        </p:txBody>
      </p: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C39372D0-EB72-808E-B019-06C220928399}"/>
              </a:ext>
            </a:extLst>
          </p:cNvPr>
          <p:cNvGrpSpPr/>
          <p:nvPr/>
        </p:nvGrpSpPr>
        <p:grpSpPr>
          <a:xfrm>
            <a:off x="5764052" y="11936520"/>
            <a:ext cx="3308685" cy="3012648"/>
            <a:chOff x="5487653" y="11404080"/>
            <a:chExt cx="3308685" cy="3012648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6C5722ED-E7C3-AE81-C611-FDAE500FC092}"/>
                </a:ext>
              </a:extLst>
            </p:cNvPr>
            <p:cNvGrpSpPr/>
            <p:nvPr/>
          </p:nvGrpSpPr>
          <p:grpSpPr>
            <a:xfrm>
              <a:off x="5487653" y="11410093"/>
              <a:ext cx="3273432" cy="3006635"/>
              <a:chOff x="6545582" y="11746984"/>
              <a:chExt cx="3273432" cy="3006635"/>
            </a:xfrm>
          </p:grpSpPr>
          <p:pic>
            <p:nvPicPr>
              <p:cNvPr id="12" name="Grafik 11" descr="Ein Bild, das Rechteck, Quadrat, Screenshot, Design enthält.&#10;&#10;Automatisch generierte Beschreibung">
                <a:extLst>
                  <a:ext uri="{FF2B5EF4-FFF2-40B4-BE49-F238E27FC236}">
                    <a16:creationId xmlns:a16="http://schemas.microsoft.com/office/drawing/2014/main" id="{E09F8F2F-7E8C-278C-41CC-597C07ECCE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719"/>
              <a:stretch/>
            </p:blipFill>
            <p:spPr>
              <a:xfrm>
                <a:off x="6545582" y="11746984"/>
                <a:ext cx="1627666" cy="1486393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</p:pic>
          <p:pic>
            <p:nvPicPr>
              <p:cNvPr id="16" name="Grafik 15" descr="Ein Bild, das Rechteck, Quadrat, Screenshot, Entwurf enthält.&#10;&#10;Automatisch generierte Beschreibung">
                <a:extLst>
                  <a:ext uri="{FF2B5EF4-FFF2-40B4-BE49-F238E27FC236}">
                    <a16:creationId xmlns:a16="http://schemas.microsoft.com/office/drawing/2014/main" id="{AD615BDC-AE28-0F60-6F37-9B9A996EC6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39"/>
              <a:stretch/>
            </p:blipFill>
            <p:spPr>
              <a:xfrm>
                <a:off x="8191348" y="13242814"/>
                <a:ext cx="1627666" cy="1501040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</p:pic>
          <p:pic>
            <p:nvPicPr>
              <p:cNvPr id="27" name="Grafik 26" descr="Ein Bild, das Wolkenkratzer, Quadrat, Gebäude enthält.&#10;&#10;Automatisch generierte Beschreibung">
                <a:extLst>
                  <a:ext uri="{FF2B5EF4-FFF2-40B4-BE49-F238E27FC236}">
                    <a16:creationId xmlns:a16="http://schemas.microsoft.com/office/drawing/2014/main" id="{BE3051E3-D775-0104-1D94-A3EE80748B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23"/>
              <a:stretch/>
            </p:blipFill>
            <p:spPr>
              <a:xfrm>
                <a:off x="6546756" y="13252312"/>
                <a:ext cx="1627666" cy="1501307"/>
              </a:xfrm>
              <a:prstGeom prst="rect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</p:pic>
        </p:grpSp>
        <p:pic>
          <p:nvPicPr>
            <p:cNvPr id="82" name="Grafik 81" descr="Ein Bild, das Screenshot, Rechteck, Quadrat, Design enthält.&#10;&#10;Automatisch generierte Beschreibung">
              <a:extLst>
                <a:ext uri="{FF2B5EF4-FFF2-40B4-BE49-F238E27FC236}">
                  <a16:creationId xmlns:a16="http://schemas.microsoft.com/office/drawing/2014/main" id="{3244CEE6-63CE-161D-942B-5617CF8D39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1482"/>
            <a:stretch/>
          </p:blipFill>
          <p:spPr>
            <a:xfrm>
              <a:off x="7127498" y="11404080"/>
              <a:ext cx="1668840" cy="1488133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</p:pic>
      </p:grp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8A8CCD0-3432-1968-5BA8-773C4A8F3054}"/>
              </a:ext>
            </a:extLst>
          </p:cNvPr>
          <p:cNvSpPr/>
          <p:nvPr/>
        </p:nvSpPr>
        <p:spPr>
          <a:xfrm>
            <a:off x="25999238" y="14884351"/>
            <a:ext cx="3240979" cy="1441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Grafik 36" descr="Ein Bild, das Spiele, Brettspiel, Hallensportarten, Screenshot enthält.&#10;&#10;Automatisch generierte Beschreibung">
            <a:extLst>
              <a:ext uri="{FF2B5EF4-FFF2-40B4-BE49-F238E27FC236}">
                <a16:creationId xmlns:a16="http://schemas.microsoft.com/office/drawing/2014/main" id="{AA363ECA-10D9-6FA7-EE38-ECBEB464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943" y="15518515"/>
            <a:ext cx="317583" cy="32245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6FB72AD8-A5F5-E26F-EE68-5FF9098A874A}"/>
              </a:ext>
            </a:extLst>
          </p:cNvPr>
          <p:cNvSpPr txBox="1"/>
          <p:nvPr/>
        </p:nvSpPr>
        <p:spPr>
          <a:xfrm>
            <a:off x="26921465" y="15265706"/>
            <a:ext cx="1638565" cy="112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[-1,1] – 50%</a:t>
            </a:r>
          </a:p>
          <a:p>
            <a:pPr algn="ctr"/>
            <a:r>
              <a:rPr lang="de-DE" sz="2000" dirty="0">
                <a:latin typeface="Martel Heavy"/>
              </a:rPr>
              <a:t> [-2,2] – 10%</a:t>
            </a:r>
          </a:p>
          <a:p>
            <a:pPr algn="ctr"/>
            <a:r>
              <a:rPr lang="de-DE" sz="2000" dirty="0">
                <a:latin typeface="Martel Heavy"/>
              </a:rPr>
              <a:t>…</a:t>
            </a:r>
            <a:endParaRPr lang="en-CA" sz="2000" dirty="0">
              <a:latin typeface="Martel Heavy"/>
            </a:endParaRPr>
          </a:p>
          <a:p>
            <a:pPr algn="ctr"/>
            <a:endParaRPr lang="en-CA" sz="2000" dirty="0">
              <a:latin typeface="Martel Heavy"/>
            </a:endParaRPr>
          </a:p>
        </p:txBody>
      </p:sp>
      <p:pic>
        <p:nvPicPr>
          <p:cNvPr id="39" name="Grafik 38" descr="Ein Bild, das Kreis, Entwurf, Symmetrie, Muster enthält.&#10;&#10;Automatisch generierte Beschreibung">
            <a:extLst>
              <a:ext uri="{FF2B5EF4-FFF2-40B4-BE49-F238E27FC236}">
                <a16:creationId xmlns:a16="http://schemas.microsoft.com/office/drawing/2014/main" id="{7BA45F1F-EB5D-35A7-D1C5-A0F2F8263C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446231" y="15406855"/>
            <a:ext cx="648504" cy="545778"/>
          </a:xfrm>
          <a:prstGeom prst="rect">
            <a:avLst/>
          </a:prstGeom>
        </p:spPr>
      </p:pic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711401F1-BC5E-7AF0-C5B5-357F0F44E9A1}"/>
              </a:ext>
            </a:extLst>
          </p:cNvPr>
          <p:cNvSpPr/>
          <p:nvPr/>
        </p:nvSpPr>
        <p:spPr>
          <a:xfrm>
            <a:off x="28225314" y="15081959"/>
            <a:ext cx="253517" cy="1124463"/>
          </a:xfrm>
          <a:prstGeom prst="rightBrace">
            <a:avLst/>
          </a:prstGeom>
          <a:ln w="1016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E6A4044-0626-3913-64D7-02D30832B8E1}"/>
              </a:ext>
            </a:extLst>
          </p:cNvPr>
          <p:cNvSpPr txBox="1"/>
          <p:nvPr/>
        </p:nvSpPr>
        <p:spPr>
          <a:xfrm>
            <a:off x="27994236" y="15406855"/>
            <a:ext cx="1638565" cy="33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[-1,1]</a:t>
            </a:r>
            <a:endParaRPr lang="en-CA" sz="2000" dirty="0">
              <a:latin typeface="Martel Heavy"/>
            </a:endParaRP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9B20DC1E-8BDF-AD96-29D6-346DC4E36D62}"/>
              </a:ext>
            </a:extLst>
          </p:cNvPr>
          <p:cNvSpPr/>
          <p:nvPr/>
        </p:nvSpPr>
        <p:spPr>
          <a:xfrm>
            <a:off x="23541342" y="16414103"/>
            <a:ext cx="704804" cy="47330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4DC1C7-CFEF-C40D-3284-DDFE23660969}"/>
              </a:ext>
            </a:extLst>
          </p:cNvPr>
          <p:cNvSpPr txBox="1"/>
          <p:nvPr/>
        </p:nvSpPr>
        <p:spPr>
          <a:xfrm>
            <a:off x="22854057" y="16935151"/>
            <a:ext cx="1935114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Move Knight (R)</a:t>
            </a:r>
          </a:p>
          <a:p>
            <a:pPr algn="ctr"/>
            <a:r>
              <a:rPr lang="de-DE" sz="2000" i="1" dirty="0">
                <a:latin typeface="Martel Heavy"/>
              </a:rPr>
              <a:t>[-1,2] </a:t>
            </a:r>
            <a:endParaRPr lang="en-CA" sz="2000" i="1" dirty="0">
              <a:latin typeface="Martel Heavy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0520D42-DB8D-6CB4-998A-1B199C957E68}"/>
              </a:ext>
            </a:extLst>
          </p:cNvPr>
          <p:cNvGrpSpPr/>
          <p:nvPr/>
        </p:nvGrpSpPr>
        <p:grpSpPr>
          <a:xfrm>
            <a:off x="22556958" y="14861128"/>
            <a:ext cx="3643581" cy="1445935"/>
            <a:chOff x="6309360" y="5401056"/>
            <a:chExt cx="1700061" cy="664464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4B83C877-CCB0-D525-7742-29BEA36FBD6A}"/>
                </a:ext>
              </a:extLst>
            </p:cNvPr>
            <p:cNvSpPr/>
            <p:nvPr/>
          </p:nvSpPr>
          <p:spPr>
            <a:xfrm>
              <a:off x="6309360" y="5401056"/>
              <a:ext cx="1516380" cy="664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4" name="Grafik 43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69EC8293-765B-A26D-72F8-616E792D0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34" y="5693283"/>
              <a:ext cx="148590" cy="14859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70B566E-C3DD-BF1A-F7C4-2663C4C37A0F}"/>
                </a:ext>
              </a:extLst>
            </p:cNvPr>
            <p:cNvSpPr txBox="1"/>
            <p:nvPr/>
          </p:nvSpPr>
          <p:spPr>
            <a:xfrm>
              <a:off x="6740849" y="5576787"/>
              <a:ext cx="766647" cy="39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[1,2] – 70%</a:t>
              </a:r>
            </a:p>
            <a:p>
              <a:pPr algn="ctr"/>
              <a:r>
                <a:rPr lang="de-DE" sz="2000" dirty="0">
                  <a:latin typeface="Martel Heavy"/>
                </a:rPr>
                <a:t> [1,1] – 30%</a:t>
              </a:r>
              <a:endParaRPr lang="en-CA" sz="2000" dirty="0">
                <a:latin typeface="Martel Heavy"/>
              </a:endParaRPr>
            </a:p>
            <a:p>
              <a:pPr algn="ctr"/>
              <a:endParaRPr lang="en-CA" sz="2000" dirty="0">
                <a:latin typeface="Martel Heavy"/>
              </a:endParaRPr>
            </a:p>
          </p:txBody>
        </p:sp>
        <p:pic>
          <p:nvPicPr>
            <p:cNvPr id="46" name="Grafik 45" descr="Ein Bild, das Kreis, Entwurf, Symmetrie, Muster enthält.&#10;&#10;Automatisch generierte Beschreibung">
              <a:extLst>
                <a:ext uri="{FF2B5EF4-FFF2-40B4-BE49-F238E27FC236}">
                  <a16:creationId xmlns:a16="http://schemas.microsoft.com/office/drawing/2014/main" id="{743A52B3-B413-EDD3-BBF4-E94F3C737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18498" y="5641829"/>
              <a:ext cx="303420" cy="251498"/>
            </a:xfrm>
            <a:prstGeom prst="rect">
              <a:avLst/>
            </a:prstGeom>
          </p:spPr>
        </p:pic>
        <p:sp>
          <p:nvSpPr>
            <p:cNvPr id="47" name="Geschweifte Klammer rechts 46">
              <a:extLst>
                <a:ext uri="{FF2B5EF4-FFF2-40B4-BE49-F238E27FC236}">
                  <a16:creationId xmlns:a16="http://schemas.microsoft.com/office/drawing/2014/main" id="{914B5A4D-D9C9-910D-B700-B1110609ADC9}"/>
                </a:ext>
              </a:extLst>
            </p:cNvPr>
            <p:cNvSpPr/>
            <p:nvPr/>
          </p:nvSpPr>
          <p:spPr>
            <a:xfrm>
              <a:off x="7350890" y="5492115"/>
              <a:ext cx="118615" cy="518160"/>
            </a:xfrm>
            <a:prstGeom prst="rightBrace">
              <a:avLst/>
            </a:prstGeom>
            <a:ln w="1016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1B954E60-5D40-C03D-70B6-222179254B30}"/>
                </a:ext>
              </a:extLst>
            </p:cNvPr>
            <p:cNvSpPr txBox="1"/>
            <p:nvPr/>
          </p:nvSpPr>
          <p:spPr>
            <a:xfrm>
              <a:off x="7242774" y="5641829"/>
              <a:ext cx="766647" cy="15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[1,2]</a:t>
              </a:r>
              <a:endParaRPr lang="en-CA" sz="2000" dirty="0">
                <a:latin typeface="Martel Heavy"/>
              </a:endParaRPr>
            </a:p>
          </p:txBody>
        </p:sp>
      </p:grpSp>
      <p:pic>
        <p:nvPicPr>
          <p:cNvPr id="80" name="Grafik 79" descr="Ein Bild, das Rechteck, Quadrat, Screenshot, Entwurf enthält.&#10;&#10;Automatisch generierte Beschreibung">
            <a:extLst>
              <a:ext uri="{FF2B5EF4-FFF2-40B4-BE49-F238E27FC236}">
                <a16:creationId xmlns:a16="http://schemas.microsoft.com/office/drawing/2014/main" id="{0035A33E-736D-D40B-244C-341C3FF91E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9"/>
          <a:stretch/>
        </p:blipFill>
        <p:spPr>
          <a:xfrm>
            <a:off x="23893744" y="14950402"/>
            <a:ext cx="277691" cy="25608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2DCFE5-2D83-2B7A-EEC2-A633AC5A2FDA}"/>
              </a:ext>
            </a:extLst>
          </p:cNvPr>
          <p:cNvGrpSpPr/>
          <p:nvPr/>
        </p:nvGrpSpPr>
        <p:grpSpPr>
          <a:xfrm>
            <a:off x="19253356" y="14884351"/>
            <a:ext cx="3559463" cy="1471352"/>
            <a:chOff x="6309360" y="5401056"/>
            <a:chExt cx="1700061" cy="692123"/>
          </a:xfrm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4256C1B6-C302-29FC-2651-0413C373791F}"/>
                </a:ext>
              </a:extLst>
            </p:cNvPr>
            <p:cNvSpPr/>
            <p:nvPr/>
          </p:nvSpPr>
          <p:spPr>
            <a:xfrm>
              <a:off x="6309360" y="5401056"/>
              <a:ext cx="1516380" cy="664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1" name="Grafik 50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DE6F0BC9-572D-A174-F79D-D12377F4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34" y="5693283"/>
              <a:ext cx="148590" cy="148590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54B463BD-3FC3-9799-2946-F1F7F9F8A8FF}"/>
                </a:ext>
              </a:extLst>
            </p:cNvPr>
            <p:cNvSpPr txBox="1"/>
            <p:nvPr/>
          </p:nvSpPr>
          <p:spPr>
            <a:xfrm>
              <a:off x="6740849" y="5576787"/>
              <a:ext cx="766647" cy="51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[-1,2] – 60%</a:t>
              </a:r>
            </a:p>
            <a:p>
              <a:pPr algn="ctr"/>
              <a:r>
                <a:rPr lang="de-DE" sz="2000" dirty="0">
                  <a:latin typeface="Martel Heavy"/>
                </a:rPr>
                <a:t> [1,2] – 10%</a:t>
              </a:r>
            </a:p>
            <a:p>
              <a:pPr algn="ctr"/>
              <a:r>
                <a:rPr lang="de-DE" sz="2000" dirty="0">
                  <a:latin typeface="Martel Heavy"/>
                </a:rPr>
                <a:t>…</a:t>
              </a:r>
              <a:endParaRPr lang="en-CA" sz="2000" dirty="0">
                <a:latin typeface="Martel Heavy"/>
              </a:endParaRPr>
            </a:p>
            <a:p>
              <a:pPr algn="ctr"/>
              <a:endParaRPr lang="en-CA" sz="2000" dirty="0">
                <a:latin typeface="Martel Heavy"/>
              </a:endParaRPr>
            </a:p>
          </p:txBody>
        </p:sp>
        <p:pic>
          <p:nvPicPr>
            <p:cNvPr id="53" name="Grafik 52" descr="Ein Bild, das Kreis, Entwurf, Symmetrie, Muster enthält.&#10;&#10;Automatisch generierte Beschreibung">
              <a:extLst>
                <a:ext uri="{FF2B5EF4-FFF2-40B4-BE49-F238E27FC236}">
                  <a16:creationId xmlns:a16="http://schemas.microsoft.com/office/drawing/2014/main" id="{F7AF9FBF-6AAF-56BD-C1E0-0C7C27E1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18498" y="5641829"/>
              <a:ext cx="303420" cy="251498"/>
            </a:xfrm>
            <a:prstGeom prst="rect">
              <a:avLst/>
            </a:prstGeom>
          </p:spPr>
        </p:pic>
        <p:sp>
          <p:nvSpPr>
            <p:cNvPr id="54" name="Geschweifte Klammer rechts 53">
              <a:extLst>
                <a:ext uri="{FF2B5EF4-FFF2-40B4-BE49-F238E27FC236}">
                  <a16:creationId xmlns:a16="http://schemas.microsoft.com/office/drawing/2014/main" id="{68A8E007-3A4D-B63C-8D84-A64ACB11F065}"/>
                </a:ext>
              </a:extLst>
            </p:cNvPr>
            <p:cNvSpPr/>
            <p:nvPr/>
          </p:nvSpPr>
          <p:spPr>
            <a:xfrm>
              <a:off x="7380004" y="5492115"/>
              <a:ext cx="118615" cy="518160"/>
            </a:xfrm>
            <a:prstGeom prst="rightBrace">
              <a:avLst/>
            </a:prstGeom>
            <a:ln w="1016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EC702FEF-431E-B62F-78B2-AC1846F5963B}"/>
                </a:ext>
              </a:extLst>
            </p:cNvPr>
            <p:cNvSpPr txBox="1"/>
            <p:nvPr/>
          </p:nvSpPr>
          <p:spPr>
            <a:xfrm>
              <a:off x="7242774" y="5641829"/>
              <a:ext cx="766647" cy="15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[-1,2]</a:t>
              </a:r>
              <a:endParaRPr lang="en-CA" sz="2000" dirty="0">
                <a:latin typeface="Martel Heavy"/>
              </a:endParaRPr>
            </a:p>
          </p:txBody>
        </p:sp>
      </p:grpSp>
      <p:pic>
        <p:nvPicPr>
          <p:cNvPr id="83" name="Grafik 82" descr="Ein Bild, das Screenshot, Rechteck, Quadrat, Design enthält.&#10;&#10;Automatisch generierte Beschreibung">
            <a:extLst>
              <a:ext uri="{FF2B5EF4-FFF2-40B4-BE49-F238E27FC236}">
                <a16:creationId xmlns:a16="http://schemas.microsoft.com/office/drawing/2014/main" id="{21F55787-017A-D421-65F5-BBE4DBD138B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482"/>
          <a:stretch/>
        </p:blipFill>
        <p:spPr>
          <a:xfrm>
            <a:off x="20528432" y="14973606"/>
            <a:ext cx="288651" cy="25739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84" name="Grafik 83" descr="Ein Bild, das Rechteck, Quadrat, Screenshot, Design enthält.&#10;&#10;Automatisch generierte Beschreibung">
            <a:extLst>
              <a:ext uri="{FF2B5EF4-FFF2-40B4-BE49-F238E27FC236}">
                <a16:creationId xmlns:a16="http://schemas.microsoft.com/office/drawing/2014/main" id="{98D81C29-2C33-8544-21B2-5B32873901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9"/>
          <a:stretch/>
        </p:blipFill>
        <p:spPr>
          <a:xfrm>
            <a:off x="27249309" y="14954392"/>
            <a:ext cx="302898" cy="27660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2994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8336F59-265E-F2F8-C1B9-1BBBD652BCAC}"/>
              </a:ext>
            </a:extLst>
          </p:cNvPr>
          <p:cNvGrpSpPr/>
          <p:nvPr/>
        </p:nvGrpSpPr>
        <p:grpSpPr>
          <a:xfrm>
            <a:off x="-7801089" y="18080490"/>
            <a:ext cx="879949" cy="1447343"/>
            <a:chOff x="2205097" y="17594"/>
            <a:chExt cx="404120" cy="543472"/>
          </a:xfrm>
          <a:solidFill>
            <a:srgbClr val="E9B465"/>
          </a:solidFill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B68AE93-91E3-66C8-E80F-AB96A80F7C50}"/>
                </a:ext>
              </a:extLst>
            </p:cNvPr>
            <p:cNvSpPr/>
            <p:nvPr/>
          </p:nvSpPr>
          <p:spPr>
            <a:xfrm>
              <a:off x="2205097" y="25808"/>
              <a:ext cx="386080" cy="101543"/>
            </a:xfrm>
            <a:prstGeom prst="ellipse">
              <a:avLst/>
            </a:prstGeom>
            <a:grpFill/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F95A347-9E87-778C-C350-E52540E597BB}"/>
                </a:ext>
              </a:extLst>
            </p:cNvPr>
            <p:cNvGrpSpPr/>
            <p:nvPr/>
          </p:nvGrpSpPr>
          <p:grpSpPr>
            <a:xfrm>
              <a:off x="2208906" y="74295"/>
              <a:ext cx="392173" cy="475651"/>
              <a:chOff x="2208906" y="74295"/>
              <a:chExt cx="392173" cy="475651"/>
            </a:xfrm>
            <a:grpFill/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550C7CA7-7DE3-431B-DB9B-8A85EB1ABF4C}"/>
                  </a:ext>
                </a:extLst>
              </p:cNvPr>
              <p:cNvSpPr/>
              <p:nvPr/>
            </p:nvSpPr>
            <p:spPr>
              <a:xfrm>
                <a:off x="2214999" y="448403"/>
                <a:ext cx="386080" cy="101543"/>
              </a:xfrm>
              <a:prstGeom prst="ellipse">
                <a:avLst/>
              </a:prstGeom>
              <a:grpFill/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6F819BB-D621-E632-37E0-F843D6C63FAF}"/>
                  </a:ext>
                </a:extLst>
              </p:cNvPr>
              <p:cNvSpPr/>
              <p:nvPr/>
            </p:nvSpPr>
            <p:spPr>
              <a:xfrm>
                <a:off x="2208906" y="74295"/>
                <a:ext cx="386080" cy="417095"/>
              </a:xfrm>
              <a:prstGeom prst="rect">
                <a:avLst/>
              </a:prstGeom>
              <a:grpFill/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6" name="Grafik 13" descr="Datenbank Silhouette">
              <a:extLst>
                <a:ext uri="{FF2B5EF4-FFF2-40B4-BE49-F238E27FC236}">
                  <a16:creationId xmlns:a16="http://schemas.microsoft.com/office/drawing/2014/main" id="{841286AF-9F60-91EA-864A-0E30B554EC08}"/>
                </a:ext>
              </a:extLst>
            </p:cNvPr>
            <p:cNvGrpSpPr/>
            <p:nvPr/>
          </p:nvGrpSpPr>
          <p:grpSpPr>
            <a:xfrm>
              <a:off x="2205097" y="17594"/>
              <a:ext cx="404120" cy="543472"/>
              <a:chOff x="919293" y="1772766"/>
              <a:chExt cx="404120" cy="543472"/>
            </a:xfrm>
            <a:grpFill/>
          </p:grpSpPr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7D0D4998-C6CC-EE75-D422-5A2E948E5BD9}"/>
                  </a:ext>
                </a:extLst>
              </p:cNvPr>
              <p:cNvSpPr/>
              <p:nvPr/>
            </p:nvSpPr>
            <p:spPr>
              <a:xfrm>
                <a:off x="919293" y="1772766"/>
                <a:ext cx="404120" cy="543472"/>
              </a:xfrm>
              <a:custGeom>
                <a:avLst/>
                <a:gdLst>
                  <a:gd name="connsiteX0" fmla="*/ 404120 w 404120"/>
                  <a:gd name="connsiteY0" fmla="*/ 480764 h 543472"/>
                  <a:gd name="connsiteX1" fmla="*/ 404120 w 404120"/>
                  <a:gd name="connsiteY1" fmla="*/ 62708 h 543472"/>
                  <a:gd name="connsiteX2" fmla="*/ 202060 w 404120"/>
                  <a:gd name="connsiteY2" fmla="*/ 0 h 543472"/>
                  <a:gd name="connsiteX3" fmla="*/ 0 w 404120"/>
                  <a:gd name="connsiteY3" fmla="*/ 62708 h 543472"/>
                  <a:gd name="connsiteX4" fmla="*/ 0 w 404120"/>
                  <a:gd name="connsiteY4" fmla="*/ 480764 h 543472"/>
                  <a:gd name="connsiteX5" fmla="*/ 202060 w 404120"/>
                  <a:gd name="connsiteY5" fmla="*/ 543472 h 543472"/>
                  <a:gd name="connsiteX6" fmla="*/ 404120 w 404120"/>
                  <a:gd name="connsiteY6" fmla="*/ 480764 h 543472"/>
                  <a:gd name="connsiteX7" fmla="*/ 202060 w 404120"/>
                  <a:gd name="connsiteY7" fmla="*/ 13935 h 543472"/>
                  <a:gd name="connsiteX8" fmla="*/ 390185 w 404120"/>
                  <a:gd name="connsiteY8" fmla="*/ 62708 h 543472"/>
                  <a:gd name="connsiteX9" fmla="*/ 202060 w 404120"/>
                  <a:gd name="connsiteY9" fmla="*/ 111482 h 543472"/>
                  <a:gd name="connsiteX10" fmla="*/ 13935 w 404120"/>
                  <a:gd name="connsiteY10" fmla="*/ 62708 h 543472"/>
                  <a:gd name="connsiteX11" fmla="*/ 202060 w 404120"/>
                  <a:gd name="connsiteY11" fmla="*/ 13935 h 543472"/>
                  <a:gd name="connsiteX12" fmla="*/ 13935 w 404120"/>
                  <a:gd name="connsiteY12" fmla="*/ 86816 h 543472"/>
                  <a:gd name="connsiteX13" fmla="*/ 202060 w 404120"/>
                  <a:gd name="connsiteY13" fmla="*/ 125417 h 543472"/>
                  <a:gd name="connsiteX14" fmla="*/ 390185 w 404120"/>
                  <a:gd name="connsiteY14" fmla="*/ 86816 h 543472"/>
                  <a:gd name="connsiteX15" fmla="*/ 390185 w 404120"/>
                  <a:gd name="connsiteY15" fmla="*/ 202060 h 543472"/>
                  <a:gd name="connsiteX16" fmla="*/ 202060 w 404120"/>
                  <a:gd name="connsiteY16" fmla="*/ 250833 h 543472"/>
                  <a:gd name="connsiteX17" fmla="*/ 13935 w 404120"/>
                  <a:gd name="connsiteY17" fmla="*/ 202060 h 543472"/>
                  <a:gd name="connsiteX18" fmla="*/ 13935 w 404120"/>
                  <a:gd name="connsiteY18" fmla="*/ 226168 h 543472"/>
                  <a:gd name="connsiteX19" fmla="*/ 202060 w 404120"/>
                  <a:gd name="connsiteY19" fmla="*/ 264769 h 543472"/>
                  <a:gd name="connsiteX20" fmla="*/ 390185 w 404120"/>
                  <a:gd name="connsiteY20" fmla="*/ 226168 h 543472"/>
                  <a:gd name="connsiteX21" fmla="*/ 390185 w 404120"/>
                  <a:gd name="connsiteY21" fmla="*/ 341412 h 543472"/>
                  <a:gd name="connsiteX22" fmla="*/ 202060 w 404120"/>
                  <a:gd name="connsiteY22" fmla="*/ 390185 h 543472"/>
                  <a:gd name="connsiteX23" fmla="*/ 13935 w 404120"/>
                  <a:gd name="connsiteY23" fmla="*/ 341412 h 543472"/>
                  <a:gd name="connsiteX24" fmla="*/ 13935 w 404120"/>
                  <a:gd name="connsiteY24" fmla="*/ 480764 h 543472"/>
                  <a:gd name="connsiteX25" fmla="*/ 13935 w 404120"/>
                  <a:gd name="connsiteY25" fmla="*/ 365520 h 543472"/>
                  <a:gd name="connsiteX26" fmla="*/ 202060 w 404120"/>
                  <a:gd name="connsiteY26" fmla="*/ 404120 h 543472"/>
                  <a:gd name="connsiteX27" fmla="*/ 390185 w 404120"/>
                  <a:gd name="connsiteY27" fmla="*/ 365520 h 543472"/>
                  <a:gd name="connsiteX28" fmla="*/ 390185 w 404120"/>
                  <a:gd name="connsiteY28" fmla="*/ 480764 h 543472"/>
                  <a:gd name="connsiteX29" fmla="*/ 202060 w 404120"/>
                  <a:gd name="connsiteY29" fmla="*/ 529537 h 543472"/>
                  <a:gd name="connsiteX30" fmla="*/ 13935 w 404120"/>
                  <a:gd name="connsiteY30" fmla="*/ 480764 h 543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4120" h="543472">
                    <a:moveTo>
                      <a:pt x="404120" y="480764"/>
                    </a:moveTo>
                    <a:lnTo>
                      <a:pt x="404120" y="62708"/>
                    </a:lnTo>
                    <a:cubicBezTo>
                      <a:pt x="404120" y="21976"/>
                      <a:pt x="300018" y="0"/>
                      <a:pt x="202060" y="0"/>
                    </a:cubicBezTo>
                    <a:cubicBezTo>
                      <a:pt x="104103" y="0"/>
                      <a:pt x="0" y="21976"/>
                      <a:pt x="0" y="62708"/>
                    </a:cubicBezTo>
                    <a:lnTo>
                      <a:pt x="0" y="480764"/>
                    </a:lnTo>
                    <a:cubicBezTo>
                      <a:pt x="0" y="521497"/>
                      <a:pt x="104103" y="543472"/>
                      <a:pt x="202060" y="543472"/>
                    </a:cubicBezTo>
                    <a:cubicBezTo>
                      <a:pt x="300018" y="543472"/>
                      <a:pt x="404120" y="521497"/>
                      <a:pt x="404120" y="480764"/>
                    </a:cubicBezTo>
                    <a:close/>
                    <a:moveTo>
                      <a:pt x="202060" y="13935"/>
                    </a:moveTo>
                    <a:cubicBezTo>
                      <a:pt x="309730" y="13935"/>
                      <a:pt x="390185" y="39715"/>
                      <a:pt x="390185" y="62708"/>
                    </a:cubicBezTo>
                    <a:cubicBezTo>
                      <a:pt x="390185" y="85701"/>
                      <a:pt x="309730" y="111482"/>
                      <a:pt x="202060" y="111482"/>
                    </a:cubicBezTo>
                    <a:cubicBezTo>
                      <a:pt x="94390" y="111482"/>
                      <a:pt x="13935" y="85701"/>
                      <a:pt x="13935" y="62708"/>
                    </a:cubicBezTo>
                    <a:cubicBezTo>
                      <a:pt x="13935" y="39715"/>
                      <a:pt x="94390" y="13935"/>
                      <a:pt x="202060" y="13935"/>
                    </a:cubicBezTo>
                    <a:close/>
                    <a:moveTo>
                      <a:pt x="13935" y="86816"/>
                    </a:moveTo>
                    <a:cubicBezTo>
                      <a:pt x="45491" y="112039"/>
                      <a:pt x="125647" y="125417"/>
                      <a:pt x="202060" y="125417"/>
                    </a:cubicBezTo>
                    <a:cubicBezTo>
                      <a:pt x="278474" y="125417"/>
                      <a:pt x="358629" y="112039"/>
                      <a:pt x="390185" y="86816"/>
                    </a:cubicBezTo>
                    <a:lnTo>
                      <a:pt x="390185" y="202060"/>
                    </a:lnTo>
                    <a:cubicBezTo>
                      <a:pt x="390185" y="225053"/>
                      <a:pt x="309730" y="250833"/>
                      <a:pt x="202060" y="250833"/>
                    </a:cubicBezTo>
                    <a:cubicBezTo>
                      <a:pt x="94390" y="250833"/>
                      <a:pt x="13935" y="225053"/>
                      <a:pt x="13935" y="202060"/>
                    </a:cubicBezTo>
                    <a:close/>
                    <a:moveTo>
                      <a:pt x="13935" y="226168"/>
                    </a:moveTo>
                    <a:cubicBezTo>
                      <a:pt x="45491" y="251391"/>
                      <a:pt x="125647" y="264769"/>
                      <a:pt x="202060" y="264769"/>
                    </a:cubicBezTo>
                    <a:cubicBezTo>
                      <a:pt x="278474" y="264769"/>
                      <a:pt x="358629" y="251391"/>
                      <a:pt x="390185" y="226168"/>
                    </a:cubicBezTo>
                    <a:lnTo>
                      <a:pt x="390185" y="341412"/>
                    </a:lnTo>
                    <a:cubicBezTo>
                      <a:pt x="390185" y="364405"/>
                      <a:pt x="309730" y="390185"/>
                      <a:pt x="202060" y="390185"/>
                    </a:cubicBezTo>
                    <a:cubicBezTo>
                      <a:pt x="94390" y="390185"/>
                      <a:pt x="13935" y="364405"/>
                      <a:pt x="13935" y="341412"/>
                    </a:cubicBezTo>
                    <a:close/>
                    <a:moveTo>
                      <a:pt x="13935" y="480764"/>
                    </a:moveTo>
                    <a:lnTo>
                      <a:pt x="13935" y="365520"/>
                    </a:lnTo>
                    <a:cubicBezTo>
                      <a:pt x="45491" y="390743"/>
                      <a:pt x="125647" y="404120"/>
                      <a:pt x="202060" y="404120"/>
                    </a:cubicBezTo>
                    <a:cubicBezTo>
                      <a:pt x="278474" y="404120"/>
                      <a:pt x="358629" y="390743"/>
                      <a:pt x="390185" y="365520"/>
                    </a:cubicBezTo>
                    <a:lnTo>
                      <a:pt x="390185" y="480764"/>
                    </a:lnTo>
                    <a:cubicBezTo>
                      <a:pt x="390185" y="503757"/>
                      <a:pt x="309730" y="529537"/>
                      <a:pt x="202060" y="529537"/>
                    </a:cubicBezTo>
                    <a:cubicBezTo>
                      <a:pt x="94390" y="529537"/>
                      <a:pt x="13935" y="503757"/>
                      <a:pt x="13935" y="480764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FEDE75D2-33CB-C193-01D5-FFE81B85E16F}"/>
                  </a:ext>
                </a:extLst>
              </p:cNvPr>
              <p:cNvSpPr/>
              <p:nvPr/>
            </p:nvSpPr>
            <p:spPr>
              <a:xfrm>
                <a:off x="1246770" y="1939989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D153D3B5-A5E6-1655-63B5-F54CDD8948CC}"/>
                  </a:ext>
                </a:extLst>
              </p:cNvPr>
              <p:cNvSpPr/>
              <p:nvPr/>
            </p:nvSpPr>
            <p:spPr>
              <a:xfrm>
                <a:off x="1246770" y="2079341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50B9B263-0877-80BA-83B0-930B2027F947}"/>
                  </a:ext>
                </a:extLst>
              </p:cNvPr>
              <p:cNvSpPr/>
              <p:nvPr/>
            </p:nvSpPr>
            <p:spPr>
              <a:xfrm>
                <a:off x="1246770" y="2218692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11B5EE8-98E3-0AA5-FDE4-1ABD7C80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185" y="2552388"/>
            <a:ext cx="18186774" cy="1435161"/>
          </a:xfrm>
        </p:spPr>
        <p:txBody>
          <a:bodyPr/>
          <a:lstStyle/>
          <a:p>
            <a:r>
              <a:rPr lang="de-DE" dirty="0"/>
              <a:t>Deep Reinforcement Learning </a:t>
            </a:r>
            <a:r>
              <a:rPr lang="de-DE" dirty="0" err="1"/>
              <a:t>for</a:t>
            </a:r>
            <a:r>
              <a:rPr lang="de-DE" dirty="0"/>
              <a:t> Multi-Agent Systems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Chess</a:t>
            </a:r>
            <a:endParaRPr lang="en-CA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11AB3-DB3D-3C72-7CB4-42B53792F0D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-10658401" y="2359378"/>
            <a:ext cx="9136664" cy="8599023"/>
          </a:xfrm>
        </p:spPr>
        <p:txBody>
          <a:bodyPr numCol="1"/>
          <a:lstStyle/>
          <a:p>
            <a:endParaRPr lang="de-DE" sz="4500" b="1" dirty="0">
              <a:solidFill>
                <a:srgbClr val="004C8B"/>
              </a:solidFill>
              <a:latin typeface="Martel Heavy"/>
            </a:endParaRPr>
          </a:p>
          <a:p>
            <a:r>
              <a:rPr lang="de-DE" sz="4500" b="1" dirty="0">
                <a:solidFill>
                  <a:srgbClr val="004C8B"/>
                </a:solidFill>
                <a:latin typeface="Martel Heavy"/>
              </a:rPr>
              <a:t>Research Questions</a:t>
            </a:r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4C8B"/>
                </a:solidFill>
                <a:latin typeface="Martel Heavy"/>
              </a:rPr>
              <a:t>Local vs. global learnings and decisions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4C8B"/>
                </a:solidFill>
                <a:latin typeface="Martel Heavy"/>
              </a:rPr>
              <a:t>Incorporating as little knowledge as possible into the training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Knowledge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transfer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between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pieces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Neuroevolutive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algorithms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dynamic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observation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spaces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Teaching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Hierarchical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Learning on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global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level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4C8B"/>
                </a:solidFill>
                <a:latin typeface="Martel Heavy"/>
              </a:rPr>
              <a:t>Sparse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Rewards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Reward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Engineering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no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knowledge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inclusion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4C8B"/>
                </a:solidFill>
                <a:latin typeface="Martel Heavy"/>
              </a:rPr>
              <a:t>Competitive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cooperative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acting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in 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4C8B"/>
              </a:solidFill>
              <a:latin typeface="Martel Heavy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D4BEED-E4FA-A539-B22F-81F9D859C4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0745873-E4AD-7108-D0B5-F54BA9871A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02108" y="19803499"/>
            <a:ext cx="6898525" cy="484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Reinforcement Learning </a:t>
            </a:r>
            <a:b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Multi-Agent Systems</a:t>
            </a:r>
            <a:endParaRPr lang="en-CA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C8D22A7-521E-763A-FAD1-2545AB8A5E9A}"/>
              </a:ext>
            </a:extLst>
          </p:cNvPr>
          <p:cNvSpPr txBox="1">
            <a:spLocks/>
          </p:cNvSpPr>
          <p:nvPr/>
        </p:nvSpPr>
        <p:spPr>
          <a:xfrm>
            <a:off x="17430750" y="20015992"/>
            <a:ext cx="11620500" cy="4844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2832080" rtl="0" eaLnBrk="1" latinLnBrk="0" hangingPunct="1">
              <a:lnSpc>
                <a:spcPct val="20000"/>
              </a:lnSpc>
              <a:spcBef>
                <a:spcPts val="3097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212406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7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0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6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561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7217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8821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0425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2029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363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500" b="1" dirty="0"/>
              <a:t>Helen Haase (B.Sc.)                               Prof. Dr. Thomas Clemen</a:t>
            </a:r>
          </a:p>
          <a:p>
            <a:r>
              <a:rPr lang="de-DE" sz="2500" dirty="0"/>
              <a:t>Helen.Haase@haw-hamburg.de           Thomas.Clemen@haw.hamburg.de  </a:t>
            </a:r>
            <a:endParaRPr lang="en-CA" sz="25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582A46-60A5-679B-7804-FAFA3768404B}"/>
              </a:ext>
            </a:extLst>
          </p:cNvPr>
          <p:cNvSpPr txBox="1"/>
          <p:nvPr/>
        </p:nvSpPr>
        <p:spPr>
          <a:xfrm>
            <a:off x="-9040915" y="16883576"/>
            <a:ext cx="304016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Dataset </a:t>
            </a:r>
            <a:br>
              <a:rPr lang="de-DE" sz="2000" dirty="0">
                <a:latin typeface="Martel Heavy"/>
              </a:rPr>
            </a:br>
            <a:r>
              <a:rPr lang="de-DE" sz="2000" dirty="0" err="1">
                <a:latin typeface="Martel Heavy"/>
              </a:rPr>
              <a:t>LichessAPI</a:t>
            </a:r>
            <a:endParaRPr lang="en-CA" sz="2000" dirty="0">
              <a:latin typeface="Martel Heavy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792668C-38E5-CDAC-F9E1-BC921D4881F7}"/>
              </a:ext>
            </a:extLst>
          </p:cNvPr>
          <p:cNvSpPr txBox="1"/>
          <p:nvPr/>
        </p:nvSpPr>
        <p:spPr>
          <a:xfrm>
            <a:off x="-3041820" y="18877985"/>
            <a:ext cx="3040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 err="1">
                <a:latin typeface="Martel Heavy"/>
              </a:rPr>
              <a:t>Calculate</a:t>
            </a:r>
            <a:r>
              <a:rPr lang="de-DE" sz="2000" i="1" dirty="0">
                <a:latin typeface="Martel Heavy"/>
              </a:rPr>
              <a:t> Action </a:t>
            </a:r>
            <a:r>
              <a:rPr lang="de-DE" sz="2000" i="1" dirty="0" err="1">
                <a:latin typeface="Martel Heavy"/>
              </a:rPr>
              <a:t>space</a:t>
            </a:r>
            <a:r>
              <a:rPr lang="de-DE" sz="2000" i="1" dirty="0">
                <a:latin typeface="Martel Heavy"/>
              </a:rPr>
              <a:t> per </a:t>
            </a:r>
            <a:r>
              <a:rPr lang="de-DE" sz="2000" i="1" dirty="0" err="1">
                <a:latin typeface="Martel Heavy"/>
              </a:rPr>
              <a:t>piece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thorugh</a:t>
            </a:r>
            <a:r>
              <a:rPr lang="de-DE" sz="2000" i="1" dirty="0">
                <a:latin typeface="Martel Heavy"/>
              </a:rPr>
              <a:t> a </a:t>
            </a:r>
            <a:r>
              <a:rPr lang="de-DE" sz="2000" i="1" dirty="0" err="1">
                <a:latin typeface="Martel Heavy"/>
              </a:rPr>
              <a:t>frequency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distribution</a:t>
            </a:r>
            <a:endParaRPr lang="en-CA" sz="2000" i="1" dirty="0">
              <a:latin typeface="Martel Heavy"/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12E6DB63-E2F5-746D-D228-6A990B102F19}"/>
              </a:ext>
            </a:extLst>
          </p:cNvPr>
          <p:cNvSpPr/>
          <p:nvPr/>
        </p:nvSpPr>
        <p:spPr>
          <a:xfrm rot="16200000">
            <a:off x="35559986" y="281649"/>
            <a:ext cx="704804" cy="1144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58A900-D43E-8CBF-C331-9C79CEE1F916}"/>
              </a:ext>
            </a:extLst>
          </p:cNvPr>
          <p:cNvSpPr txBox="1"/>
          <p:nvPr/>
        </p:nvSpPr>
        <p:spPr>
          <a:xfrm>
            <a:off x="34357372" y="1338314"/>
            <a:ext cx="3040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Setup </a:t>
            </a:r>
            <a:r>
              <a:rPr lang="de-DE" sz="2000" i="1" dirty="0" err="1">
                <a:latin typeface="Martel Heavy"/>
              </a:rPr>
              <a:t>each</a:t>
            </a:r>
            <a:r>
              <a:rPr lang="de-DE" sz="2000" i="1" dirty="0">
                <a:latin typeface="Martel Heavy"/>
              </a:rPr>
              <a:t> </a:t>
            </a:r>
          </a:p>
          <a:p>
            <a:pPr algn="ctr"/>
            <a:r>
              <a:rPr lang="de-DE" sz="2000" i="1" dirty="0" err="1">
                <a:latin typeface="Martel Heavy"/>
              </a:rPr>
              <a:t>agent</a:t>
            </a:r>
            <a:endParaRPr lang="en-CA" sz="2000" i="1" dirty="0">
              <a:latin typeface="Martel Heavy"/>
            </a:endParaRPr>
          </a:p>
        </p:txBody>
      </p:sp>
      <p:sp>
        <p:nvSpPr>
          <p:cNvPr id="25" name="Pfeil: nach links gekrümmt 24">
            <a:extLst>
              <a:ext uri="{FF2B5EF4-FFF2-40B4-BE49-F238E27FC236}">
                <a16:creationId xmlns:a16="http://schemas.microsoft.com/office/drawing/2014/main" id="{40F647F4-4574-3756-F9E0-5FDB17E93187}"/>
              </a:ext>
            </a:extLst>
          </p:cNvPr>
          <p:cNvSpPr/>
          <p:nvPr/>
        </p:nvSpPr>
        <p:spPr>
          <a:xfrm rot="10800000" flipH="1">
            <a:off x="43923817" y="-75104"/>
            <a:ext cx="1513585" cy="119126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56FB422-6BD9-EDC2-611E-5E598E6DBE49}"/>
              </a:ext>
            </a:extLst>
          </p:cNvPr>
          <p:cNvSpPr txBox="1"/>
          <p:nvPr/>
        </p:nvSpPr>
        <p:spPr>
          <a:xfrm>
            <a:off x="45106553" y="-47428"/>
            <a:ext cx="3040167" cy="16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Train </a:t>
            </a:r>
            <a:r>
              <a:rPr lang="de-DE" sz="2000" i="1" dirty="0" err="1">
                <a:latin typeface="Martel Heavy"/>
              </a:rPr>
              <a:t>local</a:t>
            </a:r>
            <a:r>
              <a:rPr lang="de-DE" sz="2000" i="1" dirty="0">
                <a:latin typeface="Martel Heavy"/>
              </a:rPr>
              <a:t> and global </a:t>
            </a:r>
            <a:r>
              <a:rPr lang="de-DE" sz="2000" i="1" dirty="0" err="1">
                <a:latin typeface="Martel Heavy"/>
              </a:rPr>
              <a:t>agents</a:t>
            </a:r>
            <a:endParaRPr lang="de-DE" sz="2000" i="1" dirty="0">
              <a:latin typeface="Martel Heavy"/>
            </a:endParaRPr>
          </a:p>
          <a:p>
            <a:pPr algn="ctr"/>
            <a:endParaRPr lang="de-DE" sz="2000" i="1" dirty="0">
              <a:latin typeface="Martel Heavy"/>
            </a:endParaRPr>
          </a:p>
          <a:p>
            <a:pPr algn="ctr"/>
            <a:r>
              <a:rPr lang="de-DE" sz="2000" i="1" dirty="0">
                <a:latin typeface="Martel Heavy"/>
              </a:rPr>
              <a:t>Perform </a:t>
            </a:r>
            <a:r>
              <a:rPr lang="de-DE" sz="2000" i="1" dirty="0" err="1">
                <a:latin typeface="Martel Heavy"/>
              </a:rPr>
              <a:t>experiments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for</a:t>
            </a:r>
            <a:r>
              <a:rPr lang="de-DE" sz="2000" i="1" dirty="0">
                <a:latin typeface="Martel Heavy"/>
              </a:rPr>
              <a:t> different </a:t>
            </a:r>
            <a:r>
              <a:rPr lang="de-DE" sz="2000" i="1" dirty="0" err="1">
                <a:latin typeface="Martel Heavy"/>
              </a:rPr>
              <a:t>setups</a:t>
            </a:r>
            <a:endParaRPr lang="en-CA" sz="2000" i="1" dirty="0">
              <a:latin typeface="Martel Heavy"/>
            </a:endParaRPr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D17D455B-A754-5AB3-6C9B-845652414580}"/>
              </a:ext>
            </a:extLst>
          </p:cNvPr>
          <p:cNvSpPr/>
          <p:nvPr/>
        </p:nvSpPr>
        <p:spPr>
          <a:xfrm rot="16200000">
            <a:off x="43360090" y="1155206"/>
            <a:ext cx="364256" cy="2564841"/>
          </a:xfrm>
          <a:prstGeom prst="downArrow">
            <a:avLst/>
          </a:prstGeom>
          <a:solidFill>
            <a:srgbClr val="FFE6C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8A8CCD0-3432-1968-5BA8-773C4A8F3054}"/>
              </a:ext>
            </a:extLst>
          </p:cNvPr>
          <p:cNvSpPr/>
          <p:nvPr/>
        </p:nvSpPr>
        <p:spPr>
          <a:xfrm>
            <a:off x="51808792" y="2313349"/>
            <a:ext cx="3240979" cy="1441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Grafik 36" descr="Ein Bild, das Spiele, Brettspiel, Hallensportarten, Screenshot enthält.&#10;&#10;Automatisch generierte Beschreibung">
            <a:extLst>
              <a:ext uri="{FF2B5EF4-FFF2-40B4-BE49-F238E27FC236}">
                <a16:creationId xmlns:a16="http://schemas.microsoft.com/office/drawing/2014/main" id="{AA363ECA-10D9-6FA7-EE38-ECBEB464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497" y="2947513"/>
            <a:ext cx="317583" cy="32245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6FB72AD8-A5F5-E26F-EE68-5FF9098A874A}"/>
              </a:ext>
            </a:extLst>
          </p:cNvPr>
          <p:cNvSpPr txBox="1"/>
          <p:nvPr/>
        </p:nvSpPr>
        <p:spPr>
          <a:xfrm>
            <a:off x="52731019" y="2694704"/>
            <a:ext cx="1638565" cy="112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[-1,1] – 50%</a:t>
            </a:r>
          </a:p>
          <a:p>
            <a:pPr algn="ctr"/>
            <a:r>
              <a:rPr lang="de-DE" sz="2000" dirty="0">
                <a:latin typeface="Martel Heavy"/>
              </a:rPr>
              <a:t> [-2,2] – 10%</a:t>
            </a:r>
          </a:p>
          <a:p>
            <a:pPr algn="ctr"/>
            <a:r>
              <a:rPr lang="de-DE" sz="2000" dirty="0">
                <a:latin typeface="Martel Heavy"/>
              </a:rPr>
              <a:t>…</a:t>
            </a:r>
            <a:endParaRPr lang="en-CA" sz="2000" dirty="0">
              <a:latin typeface="Martel Heavy"/>
            </a:endParaRPr>
          </a:p>
          <a:p>
            <a:pPr algn="ctr"/>
            <a:endParaRPr lang="en-CA" sz="2000" dirty="0">
              <a:latin typeface="Martel Heavy"/>
            </a:endParaRPr>
          </a:p>
        </p:txBody>
      </p:sp>
      <p:pic>
        <p:nvPicPr>
          <p:cNvPr id="39" name="Grafik 38" descr="Ein Bild, das Kreis, Entwurf, Symmetrie, Muster enthält.&#10;&#10;Automatisch generierte Beschreibung">
            <a:extLst>
              <a:ext uri="{FF2B5EF4-FFF2-40B4-BE49-F238E27FC236}">
                <a16:creationId xmlns:a16="http://schemas.microsoft.com/office/drawing/2014/main" id="{7BA45F1F-EB5D-35A7-D1C5-A0F2F826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255785" y="2835853"/>
            <a:ext cx="648504" cy="545778"/>
          </a:xfrm>
          <a:prstGeom prst="rect">
            <a:avLst/>
          </a:prstGeom>
        </p:spPr>
      </p:pic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711401F1-BC5E-7AF0-C5B5-357F0F44E9A1}"/>
              </a:ext>
            </a:extLst>
          </p:cNvPr>
          <p:cNvSpPr/>
          <p:nvPr/>
        </p:nvSpPr>
        <p:spPr>
          <a:xfrm>
            <a:off x="54034868" y="2510957"/>
            <a:ext cx="253517" cy="1124463"/>
          </a:xfrm>
          <a:prstGeom prst="rightBrace">
            <a:avLst/>
          </a:prstGeom>
          <a:ln w="1016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E6A4044-0626-3913-64D7-02D30832B8E1}"/>
              </a:ext>
            </a:extLst>
          </p:cNvPr>
          <p:cNvSpPr txBox="1"/>
          <p:nvPr/>
        </p:nvSpPr>
        <p:spPr>
          <a:xfrm>
            <a:off x="53803790" y="2835853"/>
            <a:ext cx="1638565" cy="33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[-1,1]</a:t>
            </a:r>
            <a:endParaRPr lang="en-CA" sz="2000" dirty="0">
              <a:latin typeface="Martel Heavy"/>
            </a:endParaRP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9B20DC1E-8BDF-AD96-29D6-346DC4E36D62}"/>
              </a:ext>
            </a:extLst>
          </p:cNvPr>
          <p:cNvSpPr/>
          <p:nvPr/>
        </p:nvSpPr>
        <p:spPr>
          <a:xfrm>
            <a:off x="49350896" y="3843101"/>
            <a:ext cx="704804" cy="47330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4DC1C7-CFEF-C40D-3284-DDFE23660969}"/>
              </a:ext>
            </a:extLst>
          </p:cNvPr>
          <p:cNvSpPr txBox="1"/>
          <p:nvPr/>
        </p:nvSpPr>
        <p:spPr>
          <a:xfrm>
            <a:off x="48663611" y="4364149"/>
            <a:ext cx="1935114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Move Knight (R)</a:t>
            </a:r>
          </a:p>
          <a:p>
            <a:pPr algn="ctr"/>
            <a:r>
              <a:rPr lang="de-DE" sz="2000" i="1" dirty="0">
                <a:latin typeface="Martel Heavy"/>
              </a:rPr>
              <a:t>[-1,2] </a:t>
            </a:r>
            <a:endParaRPr lang="en-CA" sz="2000" i="1" dirty="0">
              <a:latin typeface="Martel Heavy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0520D42-DB8D-6CB4-998A-1B199C957E68}"/>
              </a:ext>
            </a:extLst>
          </p:cNvPr>
          <p:cNvGrpSpPr/>
          <p:nvPr/>
        </p:nvGrpSpPr>
        <p:grpSpPr>
          <a:xfrm>
            <a:off x="48366512" y="2290126"/>
            <a:ext cx="3643581" cy="1445935"/>
            <a:chOff x="6309360" y="5401056"/>
            <a:chExt cx="1700061" cy="664464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4B83C877-CCB0-D525-7742-29BEA36FBD6A}"/>
                </a:ext>
              </a:extLst>
            </p:cNvPr>
            <p:cNvSpPr/>
            <p:nvPr/>
          </p:nvSpPr>
          <p:spPr>
            <a:xfrm>
              <a:off x="6309360" y="5401056"/>
              <a:ext cx="1516380" cy="664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4" name="Grafik 43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69EC8293-765B-A26D-72F8-616E792D0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34" y="5693283"/>
              <a:ext cx="148590" cy="14859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70B566E-C3DD-BF1A-F7C4-2663C4C37A0F}"/>
                </a:ext>
              </a:extLst>
            </p:cNvPr>
            <p:cNvSpPr txBox="1"/>
            <p:nvPr/>
          </p:nvSpPr>
          <p:spPr>
            <a:xfrm>
              <a:off x="6740849" y="5576787"/>
              <a:ext cx="766647" cy="39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[1,2] – 70%</a:t>
              </a:r>
            </a:p>
            <a:p>
              <a:pPr algn="ctr"/>
              <a:r>
                <a:rPr lang="de-DE" sz="2000" dirty="0">
                  <a:latin typeface="Martel Heavy"/>
                </a:rPr>
                <a:t> [1,1] – 30%</a:t>
              </a:r>
              <a:endParaRPr lang="en-CA" sz="2000" dirty="0">
                <a:latin typeface="Martel Heavy"/>
              </a:endParaRPr>
            </a:p>
            <a:p>
              <a:pPr algn="ctr"/>
              <a:endParaRPr lang="en-CA" sz="2000" dirty="0">
                <a:latin typeface="Martel Heavy"/>
              </a:endParaRPr>
            </a:p>
          </p:txBody>
        </p:sp>
        <p:pic>
          <p:nvPicPr>
            <p:cNvPr id="46" name="Grafik 45" descr="Ein Bild, das Kreis, Entwurf, Symmetrie, Muster enthält.&#10;&#10;Automatisch generierte Beschreibung">
              <a:extLst>
                <a:ext uri="{FF2B5EF4-FFF2-40B4-BE49-F238E27FC236}">
                  <a16:creationId xmlns:a16="http://schemas.microsoft.com/office/drawing/2014/main" id="{743A52B3-B413-EDD3-BBF4-E94F3C737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18498" y="5641829"/>
              <a:ext cx="303420" cy="251498"/>
            </a:xfrm>
            <a:prstGeom prst="rect">
              <a:avLst/>
            </a:prstGeom>
          </p:spPr>
        </p:pic>
        <p:sp>
          <p:nvSpPr>
            <p:cNvPr id="47" name="Geschweifte Klammer rechts 46">
              <a:extLst>
                <a:ext uri="{FF2B5EF4-FFF2-40B4-BE49-F238E27FC236}">
                  <a16:creationId xmlns:a16="http://schemas.microsoft.com/office/drawing/2014/main" id="{914B5A4D-D9C9-910D-B700-B1110609ADC9}"/>
                </a:ext>
              </a:extLst>
            </p:cNvPr>
            <p:cNvSpPr/>
            <p:nvPr/>
          </p:nvSpPr>
          <p:spPr>
            <a:xfrm>
              <a:off x="7350890" y="5492115"/>
              <a:ext cx="118615" cy="518160"/>
            </a:xfrm>
            <a:prstGeom prst="rightBrace">
              <a:avLst/>
            </a:prstGeom>
            <a:ln w="1016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1B954E60-5D40-C03D-70B6-222179254B30}"/>
                </a:ext>
              </a:extLst>
            </p:cNvPr>
            <p:cNvSpPr txBox="1"/>
            <p:nvPr/>
          </p:nvSpPr>
          <p:spPr>
            <a:xfrm>
              <a:off x="7242774" y="5641829"/>
              <a:ext cx="766647" cy="15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[1,2]</a:t>
              </a:r>
              <a:endParaRPr lang="en-CA" sz="2000" dirty="0">
                <a:latin typeface="Martel Heavy"/>
              </a:endParaRPr>
            </a:p>
          </p:txBody>
        </p:sp>
      </p:grpSp>
      <p:pic>
        <p:nvPicPr>
          <p:cNvPr id="80" name="Grafik 79" descr="Ein Bild, das Rechteck, Quadrat, Screenshot, Entwurf enthält.&#10;&#10;Automatisch generierte Beschreibung">
            <a:extLst>
              <a:ext uri="{FF2B5EF4-FFF2-40B4-BE49-F238E27FC236}">
                <a16:creationId xmlns:a16="http://schemas.microsoft.com/office/drawing/2014/main" id="{0035A33E-736D-D40B-244C-341C3FF91E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9"/>
          <a:stretch/>
        </p:blipFill>
        <p:spPr>
          <a:xfrm>
            <a:off x="49703298" y="2379400"/>
            <a:ext cx="277691" cy="25608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2DCFE5-2D83-2B7A-EEC2-A633AC5A2FDA}"/>
              </a:ext>
            </a:extLst>
          </p:cNvPr>
          <p:cNvGrpSpPr/>
          <p:nvPr/>
        </p:nvGrpSpPr>
        <p:grpSpPr>
          <a:xfrm>
            <a:off x="45062910" y="2313349"/>
            <a:ext cx="3559463" cy="1471352"/>
            <a:chOff x="6309360" y="5401056"/>
            <a:chExt cx="1700061" cy="692123"/>
          </a:xfrm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4256C1B6-C302-29FC-2651-0413C373791F}"/>
                </a:ext>
              </a:extLst>
            </p:cNvPr>
            <p:cNvSpPr/>
            <p:nvPr/>
          </p:nvSpPr>
          <p:spPr>
            <a:xfrm>
              <a:off x="6309360" y="5401056"/>
              <a:ext cx="1516380" cy="664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1" name="Grafik 50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DE6F0BC9-572D-A174-F79D-D12377F4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34" y="5693283"/>
              <a:ext cx="148590" cy="148590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54B463BD-3FC3-9799-2946-F1F7F9F8A8FF}"/>
                </a:ext>
              </a:extLst>
            </p:cNvPr>
            <p:cNvSpPr txBox="1"/>
            <p:nvPr/>
          </p:nvSpPr>
          <p:spPr>
            <a:xfrm>
              <a:off x="6740849" y="5576787"/>
              <a:ext cx="766647" cy="51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[-1,2] – 60%</a:t>
              </a:r>
            </a:p>
            <a:p>
              <a:pPr algn="ctr"/>
              <a:r>
                <a:rPr lang="de-DE" sz="2000" dirty="0">
                  <a:latin typeface="Martel Heavy"/>
                </a:rPr>
                <a:t> [1,2] – 10%</a:t>
              </a:r>
            </a:p>
            <a:p>
              <a:pPr algn="ctr"/>
              <a:r>
                <a:rPr lang="de-DE" sz="2000" dirty="0">
                  <a:latin typeface="Martel Heavy"/>
                </a:rPr>
                <a:t>…</a:t>
              </a:r>
              <a:endParaRPr lang="en-CA" sz="2000" dirty="0">
                <a:latin typeface="Martel Heavy"/>
              </a:endParaRPr>
            </a:p>
            <a:p>
              <a:pPr algn="ctr"/>
              <a:endParaRPr lang="en-CA" sz="2000" dirty="0">
                <a:latin typeface="Martel Heavy"/>
              </a:endParaRPr>
            </a:p>
          </p:txBody>
        </p:sp>
        <p:pic>
          <p:nvPicPr>
            <p:cNvPr id="53" name="Grafik 52" descr="Ein Bild, das Kreis, Entwurf, Symmetrie, Muster enthält.&#10;&#10;Automatisch generierte Beschreibung">
              <a:extLst>
                <a:ext uri="{FF2B5EF4-FFF2-40B4-BE49-F238E27FC236}">
                  <a16:creationId xmlns:a16="http://schemas.microsoft.com/office/drawing/2014/main" id="{F7AF9FBF-6AAF-56BD-C1E0-0C7C27E1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18498" y="5641829"/>
              <a:ext cx="303420" cy="251498"/>
            </a:xfrm>
            <a:prstGeom prst="rect">
              <a:avLst/>
            </a:prstGeom>
          </p:spPr>
        </p:pic>
        <p:sp>
          <p:nvSpPr>
            <p:cNvPr id="54" name="Geschweifte Klammer rechts 53">
              <a:extLst>
                <a:ext uri="{FF2B5EF4-FFF2-40B4-BE49-F238E27FC236}">
                  <a16:creationId xmlns:a16="http://schemas.microsoft.com/office/drawing/2014/main" id="{68A8E007-3A4D-B63C-8D84-A64ACB11F065}"/>
                </a:ext>
              </a:extLst>
            </p:cNvPr>
            <p:cNvSpPr/>
            <p:nvPr/>
          </p:nvSpPr>
          <p:spPr>
            <a:xfrm>
              <a:off x="7380004" y="5492115"/>
              <a:ext cx="118615" cy="518160"/>
            </a:xfrm>
            <a:prstGeom prst="rightBrace">
              <a:avLst/>
            </a:prstGeom>
            <a:ln w="1016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EC702FEF-431E-B62F-78B2-AC1846F5963B}"/>
                </a:ext>
              </a:extLst>
            </p:cNvPr>
            <p:cNvSpPr txBox="1"/>
            <p:nvPr/>
          </p:nvSpPr>
          <p:spPr>
            <a:xfrm>
              <a:off x="7242774" y="5641829"/>
              <a:ext cx="766647" cy="15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[-1,2]</a:t>
              </a:r>
              <a:endParaRPr lang="en-CA" sz="2000" dirty="0">
                <a:latin typeface="Martel Heavy"/>
              </a:endParaRPr>
            </a:p>
          </p:txBody>
        </p:sp>
      </p:grpSp>
      <p:pic>
        <p:nvPicPr>
          <p:cNvPr id="83" name="Grafik 82" descr="Ein Bild, das Screenshot, Rechteck, Quadrat, Design enthält.&#10;&#10;Automatisch generierte Beschreibung">
            <a:extLst>
              <a:ext uri="{FF2B5EF4-FFF2-40B4-BE49-F238E27FC236}">
                <a16:creationId xmlns:a16="http://schemas.microsoft.com/office/drawing/2014/main" id="{21F55787-017A-D421-65F5-BBE4DBD138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82"/>
          <a:stretch/>
        </p:blipFill>
        <p:spPr>
          <a:xfrm>
            <a:off x="46337986" y="2402604"/>
            <a:ext cx="288651" cy="25739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84" name="Grafik 83" descr="Ein Bild, das Rechteck, Quadrat, Screenshot, Design enthält.&#10;&#10;Automatisch generierte Beschreibung">
            <a:extLst>
              <a:ext uri="{FF2B5EF4-FFF2-40B4-BE49-F238E27FC236}">
                <a16:creationId xmlns:a16="http://schemas.microsoft.com/office/drawing/2014/main" id="{98D81C29-2C33-8544-21B2-5B32873901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9"/>
          <a:stretch/>
        </p:blipFill>
        <p:spPr>
          <a:xfrm>
            <a:off x="53058863" y="2383390"/>
            <a:ext cx="302898" cy="27660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A745758-904B-B27C-35F0-691B4E9E64BD}"/>
              </a:ext>
            </a:extLst>
          </p:cNvPr>
          <p:cNvSpPr txBox="1"/>
          <p:nvPr/>
        </p:nvSpPr>
        <p:spPr>
          <a:xfrm>
            <a:off x="17108469" y="8576296"/>
            <a:ext cx="25813778" cy="1606593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de-DE" sz="4500" b="1" dirty="0">
                <a:solidFill>
                  <a:srgbClr val="004C8B"/>
                </a:solidFill>
                <a:latin typeface="Martel Heavy"/>
              </a:rPr>
              <a:t>Methods</a:t>
            </a:r>
          </a:p>
          <a:p>
            <a:r>
              <a:rPr lang="de-DE" sz="3500" b="1" dirty="0">
                <a:solidFill>
                  <a:srgbClr val="004C8B"/>
                </a:solidFill>
                <a:latin typeface="Martel Heavy"/>
              </a:rPr>
              <a:t>Phase 1 –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Approximating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an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through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distribution</a:t>
            </a:r>
            <a:endParaRPr lang="de-DE" sz="3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Take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dataset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thousands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played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games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from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LichessAPI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(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cite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?) and clean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dataset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Convert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algebraic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notation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game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into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samples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individual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calculate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+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training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samples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Use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starting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place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r>
              <a:rPr lang="en-CA" sz="4500" b="1" dirty="0">
                <a:solidFill>
                  <a:srgbClr val="004C8B"/>
                </a:solidFill>
                <a:latin typeface="Martel Heavy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Action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for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individual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chess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r>
              <a:rPr lang="en-CA" sz="4500" b="1" dirty="0">
                <a:solidFill>
                  <a:srgbClr val="004C8B"/>
                </a:solidFill>
                <a:latin typeface="Martel Heavy"/>
              </a:rPr>
              <a:t>Outlook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rgbClr val="004C8B"/>
                </a:solidFill>
                <a:latin typeface="Martel Heavy"/>
              </a:rPr>
              <a:t>Local vs. global learnings and decisions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rgbClr val="004C8B"/>
                </a:solidFill>
                <a:latin typeface="Martel Heavy"/>
              </a:rPr>
              <a:t>Incorporating as little knowledge as possible into the training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Knowledge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transfer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between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pieces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Neuroevolutive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algorithms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dynamic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observation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Teaching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Hierarchical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Learning on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global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level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Sparse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Rewards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Reward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Engineering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no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knowledge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inclusion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Competitive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cooperative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 MAS</a:t>
            </a: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r>
              <a:rPr lang="en-CA" sz="4500" b="1" dirty="0">
                <a:solidFill>
                  <a:srgbClr val="004C8B"/>
                </a:solidFill>
                <a:latin typeface="Martel Heavy"/>
              </a:rPr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Action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for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individual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chess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endParaRPr lang="en-CA" sz="2500" dirty="0">
              <a:solidFill>
                <a:srgbClr val="004C8B"/>
              </a:solidFill>
              <a:latin typeface="Martel Heavy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2810438-DFD5-B819-8F6A-E9ABB75C59D6}"/>
              </a:ext>
            </a:extLst>
          </p:cNvPr>
          <p:cNvGrpSpPr/>
          <p:nvPr/>
        </p:nvGrpSpPr>
        <p:grpSpPr>
          <a:xfrm>
            <a:off x="-8082034" y="13313370"/>
            <a:ext cx="879949" cy="1447343"/>
            <a:chOff x="2205097" y="17594"/>
            <a:chExt cx="404120" cy="543472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B4E15AE-8364-E90A-D6FC-1A513324747D}"/>
                </a:ext>
              </a:extLst>
            </p:cNvPr>
            <p:cNvSpPr/>
            <p:nvPr/>
          </p:nvSpPr>
          <p:spPr>
            <a:xfrm>
              <a:off x="2218944" y="27672"/>
              <a:ext cx="386080" cy="101543"/>
            </a:xfrm>
            <a:prstGeom prst="ellipse">
              <a:avLst/>
            </a:prstGeom>
            <a:solidFill>
              <a:srgbClr val="E9B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74D18555-A852-5069-8037-DF2D6E536CC1}"/>
                </a:ext>
              </a:extLst>
            </p:cNvPr>
            <p:cNvGrpSpPr/>
            <p:nvPr/>
          </p:nvGrpSpPr>
          <p:grpSpPr>
            <a:xfrm>
              <a:off x="2212875" y="105178"/>
              <a:ext cx="392149" cy="444553"/>
              <a:chOff x="2212875" y="105178"/>
              <a:chExt cx="392149" cy="444553"/>
            </a:xfrm>
          </p:grpSpPr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4D120495-98AC-0892-57AE-C0771A9BA45D}"/>
                  </a:ext>
                </a:extLst>
              </p:cNvPr>
              <p:cNvSpPr/>
              <p:nvPr/>
            </p:nvSpPr>
            <p:spPr>
              <a:xfrm>
                <a:off x="2212875" y="448188"/>
                <a:ext cx="386080" cy="101543"/>
              </a:xfrm>
              <a:prstGeom prst="ellipse">
                <a:avLst/>
              </a:prstGeom>
              <a:solidFill>
                <a:srgbClr val="E9B4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D4CB18B2-442D-0E47-8504-AD3862AAB642}"/>
                  </a:ext>
                </a:extLst>
              </p:cNvPr>
              <p:cNvSpPr/>
              <p:nvPr/>
            </p:nvSpPr>
            <p:spPr>
              <a:xfrm>
                <a:off x="2218944" y="105178"/>
                <a:ext cx="386080" cy="417095"/>
              </a:xfrm>
              <a:prstGeom prst="rect">
                <a:avLst/>
              </a:prstGeom>
              <a:solidFill>
                <a:srgbClr val="E9B4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5" name="Grafik 13" descr="Datenbank Silhouette">
              <a:extLst>
                <a:ext uri="{FF2B5EF4-FFF2-40B4-BE49-F238E27FC236}">
                  <a16:creationId xmlns:a16="http://schemas.microsoft.com/office/drawing/2014/main" id="{D879F602-8BBB-01F3-9BFA-680BC6A6D1A0}"/>
                </a:ext>
              </a:extLst>
            </p:cNvPr>
            <p:cNvGrpSpPr/>
            <p:nvPr/>
          </p:nvGrpSpPr>
          <p:grpSpPr>
            <a:xfrm>
              <a:off x="2205097" y="17594"/>
              <a:ext cx="404120" cy="543472"/>
              <a:chOff x="919293" y="1772766"/>
              <a:chExt cx="404120" cy="54347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FD9856D2-B166-98AE-57AD-17E98014FDCD}"/>
                  </a:ext>
                </a:extLst>
              </p:cNvPr>
              <p:cNvSpPr/>
              <p:nvPr/>
            </p:nvSpPr>
            <p:spPr>
              <a:xfrm>
                <a:off x="919293" y="1772766"/>
                <a:ext cx="404120" cy="543472"/>
              </a:xfrm>
              <a:custGeom>
                <a:avLst/>
                <a:gdLst>
                  <a:gd name="connsiteX0" fmla="*/ 404120 w 404120"/>
                  <a:gd name="connsiteY0" fmla="*/ 480764 h 543472"/>
                  <a:gd name="connsiteX1" fmla="*/ 404120 w 404120"/>
                  <a:gd name="connsiteY1" fmla="*/ 62708 h 543472"/>
                  <a:gd name="connsiteX2" fmla="*/ 202060 w 404120"/>
                  <a:gd name="connsiteY2" fmla="*/ 0 h 543472"/>
                  <a:gd name="connsiteX3" fmla="*/ 0 w 404120"/>
                  <a:gd name="connsiteY3" fmla="*/ 62708 h 543472"/>
                  <a:gd name="connsiteX4" fmla="*/ 0 w 404120"/>
                  <a:gd name="connsiteY4" fmla="*/ 480764 h 543472"/>
                  <a:gd name="connsiteX5" fmla="*/ 202060 w 404120"/>
                  <a:gd name="connsiteY5" fmla="*/ 543472 h 543472"/>
                  <a:gd name="connsiteX6" fmla="*/ 404120 w 404120"/>
                  <a:gd name="connsiteY6" fmla="*/ 480764 h 543472"/>
                  <a:gd name="connsiteX7" fmla="*/ 202060 w 404120"/>
                  <a:gd name="connsiteY7" fmla="*/ 13935 h 543472"/>
                  <a:gd name="connsiteX8" fmla="*/ 390185 w 404120"/>
                  <a:gd name="connsiteY8" fmla="*/ 62708 h 543472"/>
                  <a:gd name="connsiteX9" fmla="*/ 202060 w 404120"/>
                  <a:gd name="connsiteY9" fmla="*/ 111482 h 543472"/>
                  <a:gd name="connsiteX10" fmla="*/ 13935 w 404120"/>
                  <a:gd name="connsiteY10" fmla="*/ 62708 h 543472"/>
                  <a:gd name="connsiteX11" fmla="*/ 202060 w 404120"/>
                  <a:gd name="connsiteY11" fmla="*/ 13935 h 543472"/>
                  <a:gd name="connsiteX12" fmla="*/ 13935 w 404120"/>
                  <a:gd name="connsiteY12" fmla="*/ 86816 h 543472"/>
                  <a:gd name="connsiteX13" fmla="*/ 202060 w 404120"/>
                  <a:gd name="connsiteY13" fmla="*/ 125417 h 543472"/>
                  <a:gd name="connsiteX14" fmla="*/ 390185 w 404120"/>
                  <a:gd name="connsiteY14" fmla="*/ 86816 h 543472"/>
                  <a:gd name="connsiteX15" fmla="*/ 390185 w 404120"/>
                  <a:gd name="connsiteY15" fmla="*/ 202060 h 543472"/>
                  <a:gd name="connsiteX16" fmla="*/ 202060 w 404120"/>
                  <a:gd name="connsiteY16" fmla="*/ 250833 h 543472"/>
                  <a:gd name="connsiteX17" fmla="*/ 13935 w 404120"/>
                  <a:gd name="connsiteY17" fmla="*/ 202060 h 543472"/>
                  <a:gd name="connsiteX18" fmla="*/ 13935 w 404120"/>
                  <a:gd name="connsiteY18" fmla="*/ 226168 h 543472"/>
                  <a:gd name="connsiteX19" fmla="*/ 202060 w 404120"/>
                  <a:gd name="connsiteY19" fmla="*/ 264769 h 543472"/>
                  <a:gd name="connsiteX20" fmla="*/ 390185 w 404120"/>
                  <a:gd name="connsiteY20" fmla="*/ 226168 h 543472"/>
                  <a:gd name="connsiteX21" fmla="*/ 390185 w 404120"/>
                  <a:gd name="connsiteY21" fmla="*/ 341412 h 543472"/>
                  <a:gd name="connsiteX22" fmla="*/ 202060 w 404120"/>
                  <a:gd name="connsiteY22" fmla="*/ 390185 h 543472"/>
                  <a:gd name="connsiteX23" fmla="*/ 13935 w 404120"/>
                  <a:gd name="connsiteY23" fmla="*/ 341412 h 543472"/>
                  <a:gd name="connsiteX24" fmla="*/ 13935 w 404120"/>
                  <a:gd name="connsiteY24" fmla="*/ 480764 h 543472"/>
                  <a:gd name="connsiteX25" fmla="*/ 13935 w 404120"/>
                  <a:gd name="connsiteY25" fmla="*/ 365520 h 543472"/>
                  <a:gd name="connsiteX26" fmla="*/ 202060 w 404120"/>
                  <a:gd name="connsiteY26" fmla="*/ 404120 h 543472"/>
                  <a:gd name="connsiteX27" fmla="*/ 390185 w 404120"/>
                  <a:gd name="connsiteY27" fmla="*/ 365520 h 543472"/>
                  <a:gd name="connsiteX28" fmla="*/ 390185 w 404120"/>
                  <a:gd name="connsiteY28" fmla="*/ 480764 h 543472"/>
                  <a:gd name="connsiteX29" fmla="*/ 202060 w 404120"/>
                  <a:gd name="connsiteY29" fmla="*/ 529537 h 543472"/>
                  <a:gd name="connsiteX30" fmla="*/ 13935 w 404120"/>
                  <a:gd name="connsiteY30" fmla="*/ 480764 h 543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4120" h="543472">
                    <a:moveTo>
                      <a:pt x="404120" y="480764"/>
                    </a:moveTo>
                    <a:lnTo>
                      <a:pt x="404120" y="62708"/>
                    </a:lnTo>
                    <a:cubicBezTo>
                      <a:pt x="404120" y="21976"/>
                      <a:pt x="300018" y="0"/>
                      <a:pt x="202060" y="0"/>
                    </a:cubicBezTo>
                    <a:cubicBezTo>
                      <a:pt x="104103" y="0"/>
                      <a:pt x="0" y="21976"/>
                      <a:pt x="0" y="62708"/>
                    </a:cubicBezTo>
                    <a:lnTo>
                      <a:pt x="0" y="480764"/>
                    </a:lnTo>
                    <a:cubicBezTo>
                      <a:pt x="0" y="521497"/>
                      <a:pt x="104103" y="543472"/>
                      <a:pt x="202060" y="543472"/>
                    </a:cubicBezTo>
                    <a:cubicBezTo>
                      <a:pt x="300018" y="543472"/>
                      <a:pt x="404120" y="521497"/>
                      <a:pt x="404120" y="480764"/>
                    </a:cubicBezTo>
                    <a:close/>
                    <a:moveTo>
                      <a:pt x="202060" y="13935"/>
                    </a:moveTo>
                    <a:cubicBezTo>
                      <a:pt x="309730" y="13935"/>
                      <a:pt x="390185" y="39715"/>
                      <a:pt x="390185" y="62708"/>
                    </a:cubicBezTo>
                    <a:cubicBezTo>
                      <a:pt x="390185" y="85701"/>
                      <a:pt x="309730" y="111482"/>
                      <a:pt x="202060" y="111482"/>
                    </a:cubicBezTo>
                    <a:cubicBezTo>
                      <a:pt x="94390" y="111482"/>
                      <a:pt x="13935" y="85701"/>
                      <a:pt x="13935" y="62708"/>
                    </a:cubicBezTo>
                    <a:cubicBezTo>
                      <a:pt x="13935" y="39715"/>
                      <a:pt x="94390" y="13935"/>
                      <a:pt x="202060" y="13935"/>
                    </a:cubicBezTo>
                    <a:close/>
                    <a:moveTo>
                      <a:pt x="13935" y="86816"/>
                    </a:moveTo>
                    <a:cubicBezTo>
                      <a:pt x="45491" y="112039"/>
                      <a:pt x="125647" y="125417"/>
                      <a:pt x="202060" y="125417"/>
                    </a:cubicBezTo>
                    <a:cubicBezTo>
                      <a:pt x="278474" y="125417"/>
                      <a:pt x="358629" y="112039"/>
                      <a:pt x="390185" y="86816"/>
                    </a:cubicBezTo>
                    <a:lnTo>
                      <a:pt x="390185" y="202060"/>
                    </a:lnTo>
                    <a:cubicBezTo>
                      <a:pt x="390185" y="225053"/>
                      <a:pt x="309730" y="250833"/>
                      <a:pt x="202060" y="250833"/>
                    </a:cubicBezTo>
                    <a:cubicBezTo>
                      <a:pt x="94390" y="250833"/>
                      <a:pt x="13935" y="225053"/>
                      <a:pt x="13935" y="202060"/>
                    </a:cubicBezTo>
                    <a:close/>
                    <a:moveTo>
                      <a:pt x="13935" y="226168"/>
                    </a:moveTo>
                    <a:cubicBezTo>
                      <a:pt x="45491" y="251391"/>
                      <a:pt x="125647" y="264769"/>
                      <a:pt x="202060" y="264769"/>
                    </a:cubicBezTo>
                    <a:cubicBezTo>
                      <a:pt x="278474" y="264769"/>
                      <a:pt x="358629" y="251391"/>
                      <a:pt x="390185" y="226168"/>
                    </a:cubicBezTo>
                    <a:lnTo>
                      <a:pt x="390185" y="341412"/>
                    </a:lnTo>
                    <a:cubicBezTo>
                      <a:pt x="390185" y="364405"/>
                      <a:pt x="309730" y="390185"/>
                      <a:pt x="202060" y="390185"/>
                    </a:cubicBezTo>
                    <a:cubicBezTo>
                      <a:pt x="94390" y="390185"/>
                      <a:pt x="13935" y="364405"/>
                      <a:pt x="13935" y="341412"/>
                    </a:cubicBezTo>
                    <a:close/>
                    <a:moveTo>
                      <a:pt x="13935" y="480764"/>
                    </a:moveTo>
                    <a:lnTo>
                      <a:pt x="13935" y="365520"/>
                    </a:lnTo>
                    <a:cubicBezTo>
                      <a:pt x="45491" y="390743"/>
                      <a:pt x="125647" y="404120"/>
                      <a:pt x="202060" y="404120"/>
                    </a:cubicBezTo>
                    <a:cubicBezTo>
                      <a:pt x="278474" y="404120"/>
                      <a:pt x="358629" y="390743"/>
                      <a:pt x="390185" y="365520"/>
                    </a:cubicBezTo>
                    <a:lnTo>
                      <a:pt x="390185" y="480764"/>
                    </a:lnTo>
                    <a:cubicBezTo>
                      <a:pt x="390185" y="503757"/>
                      <a:pt x="309730" y="529537"/>
                      <a:pt x="202060" y="529537"/>
                    </a:cubicBezTo>
                    <a:cubicBezTo>
                      <a:pt x="94390" y="529537"/>
                      <a:pt x="13935" y="503757"/>
                      <a:pt x="13935" y="4807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CC85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606E3B39-7EC0-728A-D236-12B7D40CDAE5}"/>
                  </a:ext>
                </a:extLst>
              </p:cNvPr>
              <p:cNvSpPr/>
              <p:nvPr/>
            </p:nvSpPr>
            <p:spPr>
              <a:xfrm>
                <a:off x="1246770" y="1939989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F74A0071-140F-00F2-69A7-E36C02E28932}"/>
                  </a:ext>
                </a:extLst>
              </p:cNvPr>
              <p:cNvSpPr/>
              <p:nvPr/>
            </p:nvSpPr>
            <p:spPr>
              <a:xfrm>
                <a:off x="1246770" y="2079341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AA23BFE7-2E17-E5FB-9E40-72811E7B3B86}"/>
                  </a:ext>
                </a:extLst>
              </p:cNvPr>
              <p:cNvSpPr/>
              <p:nvPr/>
            </p:nvSpPr>
            <p:spPr>
              <a:xfrm>
                <a:off x="1246770" y="2218692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7C8FB71D-9BB2-571A-FC19-3481785A8090}"/>
              </a:ext>
            </a:extLst>
          </p:cNvPr>
          <p:cNvGrpSpPr/>
          <p:nvPr/>
        </p:nvGrpSpPr>
        <p:grpSpPr>
          <a:xfrm>
            <a:off x="3515547" y="11584500"/>
            <a:ext cx="16044071" cy="7300913"/>
            <a:chOff x="3515547" y="11584500"/>
            <a:chExt cx="16044071" cy="7300913"/>
          </a:xfrm>
        </p:grpSpPr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EFCBDED4-E118-C005-34D6-943AE56D97F3}"/>
                </a:ext>
              </a:extLst>
            </p:cNvPr>
            <p:cNvSpPr/>
            <p:nvPr/>
          </p:nvSpPr>
          <p:spPr>
            <a:xfrm>
              <a:off x="10197527" y="11584500"/>
              <a:ext cx="9362091" cy="73009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cmpd="sng">
              <a:solidFill>
                <a:schemeClr val="accent2">
                  <a:lumMod val="40000"/>
                  <a:lumOff val="60000"/>
                </a:schemeClr>
              </a:solidFill>
            </a:ln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D844ADF7-1C83-4205-D8BF-6F052FD0A2C8}"/>
                </a:ext>
              </a:extLst>
            </p:cNvPr>
            <p:cNvGrpSpPr/>
            <p:nvPr/>
          </p:nvGrpSpPr>
          <p:grpSpPr>
            <a:xfrm>
              <a:off x="3515547" y="12620863"/>
              <a:ext cx="6400534" cy="4721543"/>
              <a:chOff x="2891389" y="13493961"/>
              <a:chExt cx="6400534" cy="4721543"/>
            </a:xfrm>
          </p:grpSpPr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B204B1F4-C9C9-888D-9281-444005F10CD8}"/>
                  </a:ext>
                </a:extLst>
              </p:cNvPr>
              <p:cNvGrpSpPr/>
              <p:nvPr/>
            </p:nvGrpSpPr>
            <p:grpSpPr>
              <a:xfrm>
                <a:off x="4768043" y="13493961"/>
                <a:ext cx="3887264" cy="4453427"/>
                <a:chOff x="6154915" y="6505399"/>
                <a:chExt cx="3887264" cy="4453427"/>
              </a:xfrm>
            </p:grpSpPr>
            <p:grpSp>
              <p:nvGrpSpPr>
                <p:cNvPr id="7" name="Gruppieren 6">
                  <a:extLst>
                    <a:ext uri="{FF2B5EF4-FFF2-40B4-BE49-F238E27FC236}">
                      <a16:creationId xmlns:a16="http://schemas.microsoft.com/office/drawing/2014/main" id="{783E84E5-6413-B55B-697C-52A3AB4D174E}"/>
                    </a:ext>
                  </a:extLst>
                </p:cNvPr>
                <p:cNvGrpSpPr/>
                <p:nvPr/>
              </p:nvGrpSpPr>
              <p:grpSpPr>
                <a:xfrm>
                  <a:off x="6154915" y="6505399"/>
                  <a:ext cx="3887264" cy="4453427"/>
                  <a:chOff x="1632731" y="689549"/>
                  <a:chExt cx="1540043" cy="1737680"/>
                </a:xfrm>
              </p:grpSpPr>
              <p:sp>
                <p:nvSpPr>
                  <p:cNvPr id="65" name="Ellipse 64">
                    <a:extLst>
                      <a:ext uri="{FF2B5EF4-FFF2-40B4-BE49-F238E27FC236}">
                        <a16:creationId xmlns:a16="http://schemas.microsoft.com/office/drawing/2014/main" id="{C26893C9-57A8-96EC-9FB8-84CAD221A41C}"/>
                      </a:ext>
                    </a:extLst>
                  </p:cNvPr>
                  <p:cNvSpPr/>
                  <p:nvPr/>
                </p:nvSpPr>
                <p:spPr>
                  <a:xfrm>
                    <a:off x="1695437" y="749682"/>
                    <a:ext cx="1419040" cy="492814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tint val="50000"/>
                      <a:alpha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67" name="Freihandform: Form 66">
                    <a:extLst>
                      <a:ext uri="{FF2B5EF4-FFF2-40B4-BE49-F238E27FC236}">
                        <a16:creationId xmlns:a16="http://schemas.microsoft.com/office/drawing/2014/main" id="{CC438A9B-5482-141F-532B-47481D761D14}"/>
                      </a:ext>
                    </a:extLst>
                  </p:cNvPr>
                  <p:cNvSpPr/>
                  <p:nvPr/>
                </p:nvSpPr>
                <p:spPr>
                  <a:xfrm>
                    <a:off x="1747138" y="2097220"/>
                    <a:ext cx="1320037" cy="330009"/>
                  </a:xfrm>
                  <a:custGeom>
                    <a:avLst/>
                    <a:gdLst>
                      <a:gd name="connsiteX0" fmla="*/ 0 w 1320037"/>
                      <a:gd name="connsiteY0" fmla="*/ 0 h 330009"/>
                      <a:gd name="connsiteX1" fmla="*/ 1320037 w 1320037"/>
                      <a:gd name="connsiteY1" fmla="*/ 0 h 330009"/>
                      <a:gd name="connsiteX2" fmla="*/ 1320037 w 1320037"/>
                      <a:gd name="connsiteY2" fmla="*/ 330009 h 330009"/>
                      <a:gd name="connsiteX3" fmla="*/ 0 w 1320037"/>
                      <a:gd name="connsiteY3" fmla="*/ 330009 h 330009"/>
                      <a:gd name="connsiteX4" fmla="*/ 0 w 1320037"/>
                      <a:gd name="connsiteY4" fmla="*/ 0 h 330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0037" h="330009">
                        <a:moveTo>
                          <a:pt x="0" y="0"/>
                        </a:moveTo>
                        <a:lnTo>
                          <a:pt x="1320037" y="0"/>
                        </a:lnTo>
                        <a:lnTo>
                          <a:pt x="1320037" y="330009"/>
                        </a:lnTo>
                        <a:lnTo>
                          <a:pt x="0" y="3300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0">
                    <a:schemeClr val="dk1">
                      <a:alpha val="0"/>
                      <a:hueOff val="0"/>
                      <a:satOff val="0"/>
                      <a:lumOff val="0"/>
                      <a:alphaOff val="0"/>
                    </a:schemeClr>
                  </a:lnRef>
                  <a:fill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tx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78232" tIns="78232" rIns="78232" bIns="78232" numCol="1" spcCol="1270" anchor="ctr" anchorCtr="0">
                    <a:noAutofit/>
                  </a:bodyPr>
                  <a:lstStyle/>
                  <a:p>
                    <a:pPr marL="0" lvl="0" indent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de-DE" sz="1100" kern="1200" dirty="0"/>
                      <a:t> </a:t>
                    </a:r>
                    <a:endParaRPr lang="en-CA" sz="1100" kern="1200" dirty="0"/>
                  </a:p>
                </p:txBody>
              </p:sp>
              <p:sp>
                <p:nvSpPr>
                  <p:cNvPr id="68" name="Freihandform: Form 67">
                    <a:extLst>
                      <a:ext uri="{FF2B5EF4-FFF2-40B4-BE49-F238E27FC236}">
                        <a16:creationId xmlns:a16="http://schemas.microsoft.com/office/drawing/2014/main" id="{532872CA-6ADB-01E4-49BF-C00D8DF23976}"/>
                      </a:ext>
                    </a:extLst>
                  </p:cNvPr>
                  <p:cNvSpPr/>
                  <p:nvPr/>
                </p:nvSpPr>
                <p:spPr>
                  <a:xfrm>
                    <a:off x="2211351" y="1280557"/>
                    <a:ext cx="495014" cy="495014"/>
                  </a:xfrm>
                  <a:custGeom>
                    <a:avLst/>
                    <a:gdLst>
                      <a:gd name="connsiteX0" fmla="*/ 0 w 495014"/>
                      <a:gd name="connsiteY0" fmla="*/ 247507 h 495014"/>
                      <a:gd name="connsiteX1" fmla="*/ 247507 w 495014"/>
                      <a:gd name="connsiteY1" fmla="*/ 0 h 495014"/>
                      <a:gd name="connsiteX2" fmla="*/ 495014 w 495014"/>
                      <a:gd name="connsiteY2" fmla="*/ 247507 h 495014"/>
                      <a:gd name="connsiteX3" fmla="*/ 247507 w 495014"/>
                      <a:gd name="connsiteY3" fmla="*/ 495014 h 495014"/>
                      <a:gd name="connsiteX4" fmla="*/ 0 w 495014"/>
                      <a:gd name="connsiteY4" fmla="*/ 247507 h 495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5014" h="495014">
                        <a:moveTo>
                          <a:pt x="0" y="247507"/>
                        </a:moveTo>
                        <a:cubicBezTo>
                          <a:pt x="0" y="110813"/>
                          <a:pt x="110813" y="0"/>
                          <a:pt x="247507" y="0"/>
                        </a:cubicBezTo>
                        <a:cubicBezTo>
                          <a:pt x="384201" y="0"/>
                          <a:pt x="495014" y="110813"/>
                          <a:pt x="495014" y="247507"/>
                        </a:cubicBezTo>
                        <a:cubicBezTo>
                          <a:pt x="495014" y="384201"/>
                          <a:pt x="384201" y="495014"/>
                          <a:pt x="247507" y="495014"/>
                        </a:cubicBezTo>
                        <a:cubicBezTo>
                          <a:pt x="110813" y="495014"/>
                          <a:pt x="0" y="384201"/>
                          <a:pt x="0" y="247507"/>
                        </a:cubicBezTo>
                        <a:close/>
                      </a:path>
                    </a:pathLst>
                  </a:custGeom>
                  <a:solidFill>
                    <a:srgbClr val="FFE6CD"/>
                  </a:soli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5193" tIns="85193" rIns="85193" bIns="85193" numCol="1" spcCol="1270" anchor="ctr" anchorCtr="0">
                    <a:noAutofit/>
                  </a:bodyPr>
                  <a:lstStyle/>
                  <a:p>
                    <a:pPr marL="0" lvl="0" indent="0" algn="ctr" defTabSz="4445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CA" sz="1000" kern="1200"/>
                  </a:p>
                </p:txBody>
              </p:sp>
              <p:sp>
                <p:nvSpPr>
                  <p:cNvPr id="69" name="Freihandform: Form 68">
                    <a:extLst>
                      <a:ext uri="{FF2B5EF4-FFF2-40B4-BE49-F238E27FC236}">
                        <a16:creationId xmlns:a16="http://schemas.microsoft.com/office/drawing/2014/main" id="{1FC23EBB-DE68-F433-5BAA-35E4A485EA62}"/>
                      </a:ext>
                    </a:extLst>
                  </p:cNvPr>
                  <p:cNvSpPr/>
                  <p:nvPr/>
                </p:nvSpPr>
                <p:spPr>
                  <a:xfrm>
                    <a:off x="1857141" y="909186"/>
                    <a:ext cx="495014" cy="495014"/>
                  </a:xfrm>
                  <a:custGeom>
                    <a:avLst/>
                    <a:gdLst>
                      <a:gd name="connsiteX0" fmla="*/ 0 w 495014"/>
                      <a:gd name="connsiteY0" fmla="*/ 247507 h 495014"/>
                      <a:gd name="connsiteX1" fmla="*/ 247507 w 495014"/>
                      <a:gd name="connsiteY1" fmla="*/ 0 h 495014"/>
                      <a:gd name="connsiteX2" fmla="*/ 495014 w 495014"/>
                      <a:gd name="connsiteY2" fmla="*/ 247507 h 495014"/>
                      <a:gd name="connsiteX3" fmla="*/ 247507 w 495014"/>
                      <a:gd name="connsiteY3" fmla="*/ 495014 h 495014"/>
                      <a:gd name="connsiteX4" fmla="*/ 0 w 495014"/>
                      <a:gd name="connsiteY4" fmla="*/ 247507 h 495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5014" h="495014">
                        <a:moveTo>
                          <a:pt x="0" y="247507"/>
                        </a:moveTo>
                        <a:cubicBezTo>
                          <a:pt x="0" y="110813"/>
                          <a:pt x="110813" y="0"/>
                          <a:pt x="247507" y="0"/>
                        </a:cubicBezTo>
                        <a:cubicBezTo>
                          <a:pt x="384201" y="0"/>
                          <a:pt x="495014" y="110813"/>
                          <a:pt x="495014" y="247507"/>
                        </a:cubicBezTo>
                        <a:cubicBezTo>
                          <a:pt x="495014" y="384201"/>
                          <a:pt x="384201" y="495014"/>
                          <a:pt x="247507" y="495014"/>
                        </a:cubicBezTo>
                        <a:cubicBezTo>
                          <a:pt x="110813" y="495014"/>
                          <a:pt x="0" y="384201"/>
                          <a:pt x="0" y="247507"/>
                        </a:cubicBezTo>
                        <a:close/>
                      </a:path>
                    </a:pathLst>
                  </a:custGeom>
                  <a:solidFill>
                    <a:srgbClr val="FFE6CD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3">
                    <a:scrgbClr r="0" g="0" b="0"/>
                  </a:fillRef>
                  <a:effect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5193" tIns="85193" rIns="85193" bIns="85193" numCol="1" spcCol="1270" anchor="ctr" anchorCtr="0">
                    <a:noAutofit/>
                  </a:bodyPr>
                  <a:lstStyle/>
                  <a:p>
                    <a:pPr marL="0" lvl="0" indent="0" algn="ctr" defTabSz="4445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CA" sz="1000" kern="1200" dirty="0"/>
                  </a:p>
                </p:txBody>
              </p:sp>
              <p:sp>
                <p:nvSpPr>
                  <p:cNvPr id="70" name="Freihandform: Form 69">
                    <a:extLst>
                      <a:ext uri="{FF2B5EF4-FFF2-40B4-BE49-F238E27FC236}">
                        <a16:creationId xmlns:a16="http://schemas.microsoft.com/office/drawing/2014/main" id="{FD5A1AA7-6412-2724-905C-917064F92DCE}"/>
                      </a:ext>
                    </a:extLst>
                  </p:cNvPr>
                  <p:cNvSpPr/>
                  <p:nvPr/>
                </p:nvSpPr>
                <p:spPr>
                  <a:xfrm>
                    <a:off x="2363156" y="789503"/>
                    <a:ext cx="495014" cy="495014"/>
                  </a:xfrm>
                  <a:custGeom>
                    <a:avLst/>
                    <a:gdLst>
                      <a:gd name="connsiteX0" fmla="*/ 0 w 495014"/>
                      <a:gd name="connsiteY0" fmla="*/ 247507 h 495014"/>
                      <a:gd name="connsiteX1" fmla="*/ 247507 w 495014"/>
                      <a:gd name="connsiteY1" fmla="*/ 0 h 495014"/>
                      <a:gd name="connsiteX2" fmla="*/ 495014 w 495014"/>
                      <a:gd name="connsiteY2" fmla="*/ 247507 h 495014"/>
                      <a:gd name="connsiteX3" fmla="*/ 247507 w 495014"/>
                      <a:gd name="connsiteY3" fmla="*/ 495014 h 495014"/>
                      <a:gd name="connsiteX4" fmla="*/ 0 w 495014"/>
                      <a:gd name="connsiteY4" fmla="*/ 247507 h 495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5014" h="495014">
                        <a:moveTo>
                          <a:pt x="0" y="247507"/>
                        </a:moveTo>
                        <a:cubicBezTo>
                          <a:pt x="0" y="110813"/>
                          <a:pt x="110813" y="0"/>
                          <a:pt x="247507" y="0"/>
                        </a:cubicBezTo>
                        <a:cubicBezTo>
                          <a:pt x="384201" y="0"/>
                          <a:pt x="495014" y="110813"/>
                          <a:pt x="495014" y="247507"/>
                        </a:cubicBezTo>
                        <a:cubicBezTo>
                          <a:pt x="495014" y="384201"/>
                          <a:pt x="384201" y="495014"/>
                          <a:pt x="247507" y="495014"/>
                        </a:cubicBezTo>
                        <a:cubicBezTo>
                          <a:pt x="110813" y="495014"/>
                          <a:pt x="0" y="384201"/>
                          <a:pt x="0" y="247507"/>
                        </a:cubicBezTo>
                        <a:close/>
                      </a:path>
                    </a:pathLst>
                  </a:custGeom>
                  <a:solidFill>
                    <a:srgbClr val="FFE6CD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3">
                    <a:scrgbClr r="0" g="0" b="0"/>
                  </a:fillRef>
                  <a:effect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5193" tIns="85193" rIns="85193" bIns="85193" numCol="1" spcCol="1270" anchor="ctr" anchorCtr="0">
                    <a:noAutofit/>
                  </a:bodyPr>
                  <a:lstStyle/>
                  <a:p>
                    <a:pPr marL="0" lvl="0" indent="0" algn="ctr" defTabSz="4445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endParaRPr lang="en-CA" sz="1000" kern="1200" dirty="0"/>
                  </a:p>
                </p:txBody>
              </p:sp>
              <p:sp>
                <p:nvSpPr>
                  <p:cNvPr id="71" name="Form 70">
                    <a:extLst>
                      <a:ext uri="{FF2B5EF4-FFF2-40B4-BE49-F238E27FC236}">
                        <a16:creationId xmlns:a16="http://schemas.microsoft.com/office/drawing/2014/main" id="{551ED0BA-97B6-1F63-2D3E-E636F8AFDCED}"/>
                      </a:ext>
                    </a:extLst>
                  </p:cNvPr>
                  <p:cNvSpPr/>
                  <p:nvPr/>
                </p:nvSpPr>
                <p:spPr>
                  <a:xfrm>
                    <a:off x="1632731" y="689549"/>
                    <a:ext cx="1540043" cy="1232035"/>
                  </a:xfrm>
                  <a:prstGeom prst="funnel">
                    <a:avLst/>
                  </a:prstGeom>
                  <a:solidFill>
                    <a:schemeClr val="accent2">
                      <a:lumMod val="75000"/>
                      <a:alpha val="40000"/>
                    </a:schemeClr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lt1">
                      <a:alpha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</p:grpSp>
            <p:pic>
              <p:nvPicPr>
                <p:cNvPr id="8" name="Grafik 7" descr="Ein Bild, das Spiele, Brettspiel, Hallensportarten, Screenshot enthält.&#10;&#10;Automatisch generierte Beschreibung">
                  <a:extLst>
                    <a:ext uri="{FF2B5EF4-FFF2-40B4-BE49-F238E27FC236}">
                      <a16:creationId xmlns:a16="http://schemas.microsoft.com/office/drawing/2014/main" id="{81FA12A0-0E4B-D3A4-12C5-58AFE423AE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7166" y="7268810"/>
                  <a:ext cx="841481" cy="854393"/>
                </a:xfrm>
                <a:prstGeom prst="rect">
                  <a:avLst/>
                </a:prstGeom>
              </p:spPr>
            </p:pic>
            <p:pic>
              <p:nvPicPr>
                <p:cNvPr id="9" name="Grafik 8" descr="Ein Bild, das Spiele, Brettspiel, Hallensportarten, Screenshot enthält.&#10;&#10;Automatisch generierte Beschreibung">
                  <a:extLst>
                    <a:ext uri="{FF2B5EF4-FFF2-40B4-BE49-F238E27FC236}">
                      <a16:creationId xmlns:a16="http://schemas.microsoft.com/office/drawing/2014/main" id="{8A7A851D-9FFE-9D19-E8C8-52246C810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7115" y="8209512"/>
                  <a:ext cx="879949" cy="893451"/>
                </a:xfrm>
                <a:prstGeom prst="rect">
                  <a:avLst/>
                </a:prstGeom>
              </p:spPr>
            </p:pic>
            <p:pic>
              <p:nvPicPr>
                <p:cNvPr id="11" name="Grafik 10" descr="Ein Bild, das Spiele, Brettspiel, Hallensportarten, Screenshot enthält.&#10;&#10;Automatisch generierte Beschreibung">
                  <a:extLst>
                    <a:ext uri="{FF2B5EF4-FFF2-40B4-BE49-F238E27FC236}">
                      <a16:creationId xmlns:a16="http://schemas.microsoft.com/office/drawing/2014/main" id="{3170FB53-9CA4-FF13-DE82-7CA49DBB5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8175534" y="6984015"/>
                  <a:ext cx="847147" cy="860146"/>
                </a:xfrm>
                <a:prstGeom prst="rect">
                  <a:avLst/>
                </a:prstGeom>
              </p:spPr>
            </p:pic>
          </p:grpSp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E91C4C7A-964F-4093-8CC3-A43BA2915CA6}"/>
                  </a:ext>
                </a:extLst>
              </p:cNvPr>
              <p:cNvGrpSpPr/>
              <p:nvPr/>
            </p:nvGrpSpPr>
            <p:grpSpPr>
              <a:xfrm>
                <a:off x="2891389" y="14615805"/>
                <a:ext cx="879949" cy="1447343"/>
                <a:chOff x="2640951" y="35219"/>
                <a:chExt cx="404120" cy="543472"/>
              </a:xfrm>
            </p:grpSpPr>
            <p:sp>
              <p:nvSpPr>
                <p:cNvPr id="56" name="Ellipse 55">
                  <a:extLst>
                    <a:ext uri="{FF2B5EF4-FFF2-40B4-BE49-F238E27FC236}">
                      <a16:creationId xmlns:a16="http://schemas.microsoft.com/office/drawing/2014/main" id="{CB541A8A-64BE-6238-1EAE-40A53DF36406}"/>
                    </a:ext>
                  </a:extLst>
                </p:cNvPr>
                <p:cNvSpPr/>
                <p:nvPr/>
              </p:nvSpPr>
              <p:spPr>
                <a:xfrm>
                  <a:off x="2640951" y="39163"/>
                  <a:ext cx="386080" cy="1015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57" name="Gruppieren 56">
                  <a:extLst>
                    <a:ext uri="{FF2B5EF4-FFF2-40B4-BE49-F238E27FC236}">
                      <a16:creationId xmlns:a16="http://schemas.microsoft.com/office/drawing/2014/main" id="{DAB71BC1-D747-9605-56AF-64F81630FD88}"/>
                    </a:ext>
                  </a:extLst>
                </p:cNvPr>
                <p:cNvGrpSpPr/>
                <p:nvPr/>
              </p:nvGrpSpPr>
              <p:grpSpPr>
                <a:xfrm>
                  <a:off x="2644760" y="87650"/>
                  <a:ext cx="392172" cy="475651"/>
                  <a:chOff x="2644760" y="87650"/>
                  <a:chExt cx="392172" cy="475651"/>
                </a:xfrm>
              </p:grpSpPr>
              <p:sp>
                <p:nvSpPr>
                  <p:cNvPr id="63" name="Ellipse 62">
                    <a:extLst>
                      <a:ext uri="{FF2B5EF4-FFF2-40B4-BE49-F238E27FC236}">
                        <a16:creationId xmlns:a16="http://schemas.microsoft.com/office/drawing/2014/main" id="{5F715358-E5E8-AD1D-E9C0-DC2C68AA27D2}"/>
                      </a:ext>
                    </a:extLst>
                  </p:cNvPr>
                  <p:cNvSpPr/>
                  <p:nvPr/>
                </p:nvSpPr>
                <p:spPr>
                  <a:xfrm>
                    <a:off x="2650852" y="461758"/>
                    <a:ext cx="386080" cy="101543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A51AA9BB-6907-09B5-DA1B-BD2EC8537632}"/>
                      </a:ext>
                    </a:extLst>
                  </p:cNvPr>
                  <p:cNvSpPr/>
                  <p:nvPr/>
                </p:nvSpPr>
                <p:spPr>
                  <a:xfrm>
                    <a:off x="2644760" y="87650"/>
                    <a:ext cx="386080" cy="41709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58" name="Grafik 13" descr="Datenbank Silhouette">
                  <a:extLst>
                    <a:ext uri="{FF2B5EF4-FFF2-40B4-BE49-F238E27FC236}">
                      <a16:creationId xmlns:a16="http://schemas.microsoft.com/office/drawing/2014/main" id="{3A9857B1-FADB-F3E2-7B5E-0329B463F1CD}"/>
                    </a:ext>
                  </a:extLst>
                </p:cNvPr>
                <p:cNvGrpSpPr/>
                <p:nvPr/>
              </p:nvGrpSpPr>
              <p:grpSpPr>
                <a:xfrm>
                  <a:off x="2640951" y="35219"/>
                  <a:ext cx="404120" cy="543472"/>
                  <a:chOff x="1355147" y="1790391"/>
                  <a:chExt cx="404120" cy="543472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59" name="Freihandform: Form 58">
                    <a:extLst>
                      <a:ext uri="{FF2B5EF4-FFF2-40B4-BE49-F238E27FC236}">
                        <a16:creationId xmlns:a16="http://schemas.microsoft.com/office/drawing/2014/main" id="{60663354-0877-F4C8-D138-E6946D4BDA4A}"/>
                      </a:ext>
                    </a:extLst>
                  </p:cNvPr>
                  <p:cNvSpPr/>
                  <p:nvPr/>
                </p:nvSpPr>
                <p:spPr>
                  <a:xfrm>
                    <a:off x="1355147" y="1790391"/>
                    <a:ext cx="404120" cy="543472"/>
                  </a:xfrm>
                  <a:custGeom>
                    <a:avLst/>
                    <a:gdLst>
                      <a:gd name="connsiteX0" fmla="*/ 404120 w 404120"/>
                      <a:gd name="connsiteY0" fmla="*/ 480764 h 543472"/>
                      <a:gd name="connsiteX1" fmla="*/ 404120 w 404120"/>
                      <a:gd name="connsiteY1" fmla="*/ 62708 h 543472"/>
                      <a:gd name="connsiteX2" fmla="*/ 202060 w 404120"/>
                      <a:gd name="connsiteY2" fmla="*/ 0 h 543472"/>
                      <a:gd name="connsiteX3" fmla="*/ 0 w 404120"/>
                      <a:gd name="connsiteY3" fmla="*/ 62708 h 543472"/>
                      <a:gd name="connsiteX4" fmla="*/ 0 w 404120"/>
                      <a:gd name="connsiteY4" fmla="*/ 480764 h 543472"/>
                      <a:gd name="connsiteX5" fmla="*/ 202060 w 404120"/>
                      <a:gd name="connsiteY5" fmla="*/ 543472 h 543472"/>
                      <a:gd name="connsiteX6" fmla="*/ 404120 w 404120"/>
                      <a:gd name="connsiteY6" fmla="*/ 480764 h 543472"/>
                      <a:gd name="connsiteX7" fmla="*/ 202060 w 404120"/>
                      <a:gd name="connsiteY7" fmla="*/ 13935 h 543472"/>
                      <a:gd name="connsiteX8" fmla="*/ 390185 w 404120"/>
                      <a:gd name="connsiteY8" fmla="*/ 62708 h 543472"/>
                      <a:gd name="connsiteX9" fmla="*/ 202060 w 404120"/>
                      <a:gd name="connsiteY9" fmla="*/ 111482 h 543472"/>
                      <a:gd name="connsiteX10" fmla="*/ 13935 w 404120"/>
                      <a:gd name="connsiteY10" fmla="*/ 62708 h 543472"/>
                      <a:gd name="connsiteX11" fmla="*/ 202060 w 404120"/>
                      <a:gd name="connsiteY11" fmla="*/ 13935 h 543472"/>
                      <a:gd name="connsiteX12" fmla="*/ 13935 w 404120"/>
                      <a:gd name="connsiteY12" fmla="*/ 86816 h 543472"/>
                      <a:gd name="connsiteX13" fmla="*/ 202060 w 404120"/>
                      <a:gd name="connsiteY13" fmla="*/ 125417 h 543472"/>
                      <a:gd name="connsiteX14" fmla="*/ 390185 w 404120"/>
                      <a:gd name="connsiteY14" fmla="*/ 86816 h 543472"/>
                      <a:gd name="connsiteX15" fmla="*/ 390185 w 404120"/>
                      <a:gd name="connsiteY15" fmla="*/ 202060 h 543472"/>
                      <a:gd name="connsiteX16" fmla="*/ 202060 w 404120"/>
                      <a:gd name="connsiteY16" fmla="*/ 250833 h 543472"/>
                      <a:gd name="connsiteX17" fmla="*/ 13935 w 404120"/>
                      <a:gd name="connsiteY17" fmla="*/ 202060 h 543472"/>
                      <a:gd name="connsiteX18" fmla="*/ 13935 w 404120"/>
                      <a:gd name="connsiteY18" fmla="*/ 226168 h 543472"/>
                      <a:gd name="connsiteX19" fmla="*/ 202060 w 404120"/>
                      <a:gd name="connsiteY19" fmla="*/ 264769 h 543472"/>
                      <a:gd name="connsiteX20" fmla="*/ 390185 w 404120"/>
                      <a:gd name="connsiteY20" fmla="*/ 226168 h 543472"/>
                      <a:gd name="connsiteX21" fmla="*/ 390185 w 404120"/>
                      <a:gd name="connsiteY21" fmla="*/ 341412 h 543472"/>
                      <a:gd name="connsiteX22" fmla="*/ 202060 w 404120"/>
                      <a:gd name="connsiteY22" fmla="*/ 390185 h 543472"/>
                      <a:gd name="connsiteX23" fmla="*/ 13935 w 404120"/>
                      <a:gd name="connsiteY23" fmla="*/ 341412 h 543472"/>
                      <a:gd name="connsiteX24" fmla="*/ 13935 w 404120"/>
                      <a:gd name="connsiteY24" fmla="*/ 480764 h 543472"/>
                      <a:gd name="connsiteX25" fmla="*/ 13935 w 404120"/>
                      <a:gd name="connsiteY25" fmla="*/ 365520 h 543472"/>
                      <a:gd name="connsiteX26" fmla="*/ 202060 w 404120"/>
                      <a:gd name="connsiteY26" fmla="*/ 404120 h 543472"/>
                      <a:gd name="connsiteX27" fmla="*/ 390185 w 404120"/>
                      <a:gd name="connsiteY27" fmla="*/ 365520 h 543472"/>
                      <a:gd name="connsiteX28" fmla="*/ 390185 w 404120"/>
                      <a:gd name="connsiteY28" fmla="*/ 480764 h 543472"/>
                      <a:gd name="connsiteX29" fmla="*/ 202060 w 404120"/>
                      <a:gd name="connsiteY29" fmla="*/ 529537 h 543472"/>
                      <a:gd name="connsiteX30" fmla="*/ 13935 w 404120"/>
                      <a:gd name="connsiteY30" fmla="*/ 480764 h 543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404120" h="543472">
                        <a:moveTo>
                          <a:pt x="404120" y="480764"/>
                        </a:moveTo>
                        <a:lnTo>
                          <a:pt x="404120" y="62708"/>
                        </a:lnTo>
                        <a:cubicBezTo>
                          <a:pt x="404120" y="21976"/>
                          <a:pt x="300018" y="0"/>
                          <a:pt x="202060" y="0"/>
                        </a:cubicBezTo>
                        <a:cubicBezTo>
                          <a:pt x="104103" y="0"/>
                          <a:pt x="0" y="21976"/>
                          <a:pt x="0" y="62708"/>
                        </a:cubicBezTo>
                        <a:lnTo>
                          <a:pt x="0" y="480764"/>
                        </a:lnTo>
                        <a:cubicBezTo>
                          <a:pt x="0" y="521497"/>
                          <a:pt x="104103" y="543472"/>
                          <a:pt x="202060" y="543472"/>
                        </a:cubicBezTo>
                        <a:cubicBezTo>
                          <a:pt x="300018" y="543472"/>
                          <a:pt x="404120" y="521497"/>
                          <a:pt x="404120" y="480764"/>
                        </a:cubicBezTo>
                        <a:close/>
                        <a:moveTo>
                          <a:pt x="202060" y="13935"/>
                        </a:moveTo>
                        <a:cubicBezTo>
                          <a:pt x="309730" y="13935"/>
                          <a:pt x="390185" y="39715"/>
                          <a:pt x="390185" y="62708"/>
                        </a:cubicBezTo>
                        <a:cubicBezTo>
                          <a:pt x="390185" y="85701"/>
                          <a:pt x="309730" y="111482"/>
                          <a:pt x="202060" y="111482"/>
                        </a:cubicBezTo>
                        <a:cubicBezTo>
                          <a:pt x="94390" y="111482"/>
                          <a:pt x="13935" y="85701"/>
                          <a:pt x="13935" y="62708"/>
                        </a:cubicBezTo>
                        <a:cubicBezTo>
                          <a:pt x="13935" y="39715"/>
                          <a:pt x="94390" y="13935"/>
                          <a:pt x="202060" y="13935"/>
                        </a:cubicBezTo>
                        <a:close/>
                        <a:moveTo>
                          <a:pt x="13935" y="86816"/>
                        </a:moveTo>
                        <a:cubicBezTo>
                          <a:pt x="45491" y="112039"/>
                          <a:pt x="125647" y="125417"/>
                          <a:pt x="202060" y="125417"/>
                        </a:cubicBezTo>
                        <a:cubicBezTo>
                          <a:pt x="278474" y="125417"/>
                          <a:pt x="358629" y="112039"/>
                          <a:pt x="390185" y="86816"/>
                        </a:cubicBezTo>
                        <a:lnTo>
                          <a:pt x="390185" y="202060"/>
                        </a:lnTo>
                        <a:cubicBezTo>
                          <a:pt x="390185" y="225053"/>
                          <a:pt x="309730" y="250833"/>
                          <a:pt x="202060" y="250833"/>
                        </a:cubicBezTo>
                        <a:cubicBezTo>
                          <a:pt x="94390" y="250833"/>
                          <a:pt x="13935" y="225053"/>
                          <a:pt x="13935" y="202060"/>
                        </a:cubicBezTo>
                        <a:close/>
                        <a:moveTo>
                          <a:pt x="13935" y="226168"/>
                        </a:moveTo>
                        <a:cubicBezTo>
                          <a:pt x="45491" y="251391"/>
                          <a:pt x="125647" y="264769"/>
                          <a:pt x="202060" y="264769"/>
                        </a:cubicBezTo>
                        <a:cubicBezTo>
                          <a:pt x="278474" y="264769"/>
                          <a:pt x="358629" y="251391"/>
                          <a:pt x="390185" y="226168"/>
                        </a:cubicBezTo>
                        <a:lnTo>
                          <a:pt x="390185" y="341412"/>
                        </a:lnTo>
                        <a:cubicBezTo>
                          <a:pt x="390185" y="364405"/>
                          <a:pt x="309730" y="390185"/>
                          <a:pt x="202060" y="390185"/>
                        </a:cubicBezTo>
                        <a:cubicBezTo>
                          <a:pt x="94390" y="390185"/>
                          <a:pt x="13935" y="364405"/>
                          <a:pt x="13935" y="341412"/>
                        </a:cubicBezTo>
                        <a:close/>
                        <a:moveTo>
                          <a:pt x="13935" y="480764"/>
                        </a:moveTo>
                        <a:lnTo>
                          <a:pt x="13935" y="365520"/>
                        </a:lnTo>
                        <a:cubicBezTo>
                          <a:pt x="45491" y="390743"/>
                          <a:pt x="125647" y="404120"/>
                          <a:pt x="202060" y="404120"/>
                        </a:cubicBezTo>
                        <a:cubicBezTo>
                          <a:pt x="278474" y="404120"/>
                          <a:pt x="358629" y="390743"/>
                          <a:pt x="390185" y="365520"/>
                        </a:cubicBezTo>
                        <a:lnTo>
                          <a:pt x="390185" y="480764"/>
                        </a:lnTo>
                        <a:cubicBezTo>
                          <a:pt x="390185" y="503757"/>
                          <a:pt x="309730" y="529537"/>
                          <a:pt x="202060" y="529537"/>
                        </a:cubicBezTo>
                        <a:cubicBezTo>
                          <a:pt x="94390" y="529537"/>
                          <a:pt x="13935" y="503757"/>
                          <a:pt x="13935" y="480764"/>
                        </a:cubicBezTo>
                        <a:close/>
                      </a:path>
                    </a:pathLst>
                  </a:custGeom>
                  <a:grpFill/>
                  <a:ln w="3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 dirty="0"/>
                  </a:p>
                </p:txBody>
              </p:sp>
              <p:sp>
                <p:nvSpPr>
                  <p:cNvPr id="60" name="Freihandform: Form 59">
                    <a:extLst>
                      <a:ext uri="{FF2B5EF4-FFF2-40B4-BE49-F238E27FC236}">
                        <a16:creationId xmlns:a16="http://schemas.microsoft.com/office/drawing/2014/main" id="{C552D2C7-42CB-DCF2-BB9A-E935DED8D3F7}"/>
                      </a:ext>
                    </a:extLst>
                  </p:cNvPr>
                  <p:cNvSpPr/>
                  <p:nvPr/>
                </p:nvSpPr>
                <p:spPr>
                  <a:xfrm>
                    <a:off x="1661596" y="1931081"/>
                    <a:ext cx="27870" cy="27870"/>
                  </a:xfrm>
                  <a:custGeom>
                    <a:avLst/>
                    <a:gdLst>
                      <a:gd name="connsiteX0" fmla="*/ 27870 w 27870"/>
                      <a:gd name="connsiteY0" fmla="*/ 13935 h 27870"/>
                      <a:gd name="connsiteX1" fmla="*/ 13935 w 27870"/>
                      <a:gd name="connsiteY1" fmla="*/ 27870 h 27870"/>
                      <a:gd name="connsiteX2" fmla="*/ 0 w 27870"/>
                      <a:gd name="connsiteY2" fmla="*/ 13935 h 27870"/>
                      <a:gd name="connsiteX3" fmla="*/ 13935 w 27870"/>
                      <a:gd name="connsiteY3" fmla="*/ 0 h 27870"/>
                      <a:gd name="connsiteX4" fmla="*/ 27870 w 27870"/>
                      <a:gd name="connsiteY4" fmla="*/ 13935 h 27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70" h="27870">
                        <a:moveTo>
                          <a:pt x="27870" y="13935"/>
                        </a:moveTo>
                        <a:cubicBezTo>
                          <a:pt x="27870" y="21631"/>
                          <a:pt x="21631" y="27870"/>
                          <a:pt x="13935" y="27870"/>
                        </a:cubicBezTo>
                        <a:cubicBezTo>
                          <a:pt x="6239" y="27870"/>
                          <a:pt x="0" y="21631"/>
                          <a:pt x="0" y="13935"/>
                        </a:cubicBezTo>
                        <a:cubicBezTo>
                          <a:pt x="0" y="6239"/>
                          <a:pt x="6239" y="0"/>
                          <a:pt x="13935" y="0"/>
                        </a:cubicBezTo>
                        <a:cubicBezTo>
                          <a:pt x="21631" y="0"/>
                          <a:pt x="27870" y="6239"/>
                          <a:pt x="27870" y="13935"/>
                        </a:cubicBezTo>
                        <a:close/>
                      </a:path>
                    </a:pathLst>
                  </a:custGeom>
                  <a:grpFill/>
                  <a:ln w="3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/>
                  </a:p>
                </p:txBody>
              </p:sp>
              <p:sp>
                <p:nvSpPr>
                  <p:cNvPr id="61" name="Freihandform: Form 60">
                    <a:extLst>
                      <a:ext uri="{FF2B5EF4-FFF2-40B4-BE49-F238E27FC236}">
                        <a16:creationId xmlns:a16="http://schemas.microsoft.com/office/drawing/2014/main" id="{72F6E5F8-74F5-B355-4BEF-89E32ED19EBA}"/>
                      </a:ext>
                    </a:extLst>
                  </p:cNvPr>
                  <p:cNvSpPr/>
                  <p:nvPr/>
                </p:nvSpPr>
                <p:spPr>
                  <a:xfrm>
                    <a:off x="1661596" y="2070433"/>
                    <a:ext cx="27870" cy="27870"/>
                  </a:xfrm>
                  <a:custGeom>
                    <a:avLst/>
                    <a:gdLst>
                      <a:gd name="connsiteX0" fmla="*/ 27870 w 27870"/>
                      <a:gd name="connsiteY0" fmla="*/ 13935 h 27870"/>
                      <a:gd name="connsiteX1" fmla="*/ 13935 w 27870"/>
                      <a:gd name="connsiteY1" fmla="*/ 27870 h 27870"/>
                      <a:gd name="connsiteX2" fmla="*/ 0 w 27870"/>
                      <a:gd name="connsiteY2" fmla="*/ 13935 h 27870"/>
                      <a:gd name="connsiteX3" fmla="*/ 13935 w 27870"/>
                      <a:gd name="connsiteY3" fmla="*/ 0 h 27870"/>
                      <a:gd name="connsiteX4" fmla="*/ 27870 w 27870"/>
                      <a:gd name="connsiteY4" fmla="*/ 13935 h 27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70" h="27870">
                        <a:moveTo>
                          <a:pt x="27870" y="13935"/>
                        </a:moveTo>
                        <a:cubicBezTo>
                          <a:pt x="27870" y="21631"/>
                          <a:pt x="21631" y="27870"/>
                          <a:pt x="13935" y="27870"/>
                        </a:cubicBezTo>
                        <a:cubicBezTo>
                          <a:pt x="6239" y="27870"/>
                          <a:pt x="0" y="21631"/>
                          <a:pt x="0" y="13935"/>
                        </a:cubicBezTo>
                        <a:cubicBezTo>
                          <a:pt x="0" y="6239"/>
                          <a:pt x="6239" y="0"/>
                          <a:pt x="13935" y="0"/>
                        </a:cubicBezTo>
                        <a:cubicBezTo>
                          <a:pt x="21631" y="0"/>
                          <a:pt x="27870" y="6239"/>
                          <a:pt x="27870" y="13935"/>
                        </a:cubicBezTo>
                        <a:close/>
                      </a:path>
                    </a:pathLst>
                  </a:custGeom>
                  <a:grpFill/>
                  <a:ln w="3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/>
                  </a:p>
                </p:txBody>
              </p:sp>
              <p:sp>
                <p:nvSpPr>
                  <p:cNvPr id="62" name="Freihandform: Form 61">
                    <a:extLst>
                      <a:ext uri="{FF2B5EF4-FFF2-40B4-BE49-F238E27FC236}">
                        <a16:creationId xmlns:a16="http://schemas.microsoft.com/office/drawing/2014/main" id="{8A0E3533-602F-9AE0-D51E-BD8EAD46DD1B}"/>
                      </a:ext>
                    </a:extLst>
                  </p:cNvPr>
                  <p:cNvSpPr/>
                  <p:nvPr/>
                </p:nvSpPr>
                <p:spPr>
                  <a:xfrm>
                    <a:off x="1661596" y="2209784"/>
                    <a:ext cx="27870" cy="27870"/>
                  </a:xfrm>
                  <a:custGeom>
                    <a:avLst/>
                    <a:gdLst>
                      <a:gd name="connsiteX0" fmla="*/ 27870 w 27870"/>
                      <a:gd name="connsiteY0" fmla="*/ 13935 h 27870"/>
                      <a:gd name="connsiteX1" fmla="*/ 13935 w 27870"/>
                      <a:gd name="connsiteY1" fmla="*/ 27870 h 27870"/>
                      <a:gd name="connsiteX2" fmla="*/ 0 w 27870"/>
                      <a:gd name="connsiteY2" fmla="*/ 13935 h 27870"/>
                      <a:gd name="connsiteX3" fmla="*/ 13935 w 27870"/>
                      <a:gd name="connsiteY3" fmla="*/ 0 h 27870"/>
                      <a:gd name="connsiteX4" fmla="*/ 27870 w 27870"/>
                      <a:gd name="connsiteY4" fmla="*/ 13935 h 27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70" h="27870">
                        <a:moveTo>
                          <a:pt x="27870" y="13935"/>
                        </a:moveTo>
                        <a:cubicBezTo>
                          <a:pt x="27870" y="21631"/>
                          <a:pt x="21631" y="27870"/>
                          <a:pt x="13935" y="27870"/>
                        </a:cubicBezTo>
                        <a:cubicBezTo>
                          <a:pt x="6239" y="27870"/>
                          <a:pt x="0" y="21631"/>
                          <a:pt x="0" y="13935"/>
                        </a:cubicBezTo>
                        <a:cubicBezTo>
                          <a:pt x="0" y="6239"/>
                          <a:pt x="6239" y="0"/>
                          <a:pt x="13935" y="0"/>
                        </a:cubicBezTo>
                        <a:cubicBezTo>
                          <a:pt x="21631" y="0"/>
                          <a:pt x="27870" y="6239"/>
                          <a:pt x="27870" y="13935"/>
                        </a:cubicBezTo>
                        <a:close/>
                      </a:path>
                    </a:pathLst>
                  </a:custGeom>
                  <a:grpFill/>
                  <a:ln w="317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CA"/>
                  </a:p>
                </p:txBody>
              </p:sp>
            </p:grpSp>
          </p:grpSp>
          <p:sp>
            <p:nvSpPr>
              <p:cNvPr id="19" name="Pfeil: nach unten 18">
                <a:extLst>
                  <a:ext uri="{FF2B5EF4-FFF2-40B4-BE49-F238E27FC236}">
                    <a16:creationId xmlns:a16="http://schemas.microsoft.com/office/drawing/2014/main" id="{2E365146-B3B5-9244-386B-7A90581CBE3F}"/>
                  </a:ext>
                </a:extLst>
              </p:cNvPr>
              <p:cNvSpPr/>
              <p:nvPr/>
            </p:nvSpPr>
            <p:spPr>
              <a:xfrm rot="16200000">
                <a:off x="4180513" y="14686043"/>
                <a:ext cx="704804" cy="107198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21FB0D3D-0879-A5F0-B315-4478A3EFD6B4}"/>
                  </a:ext>
                </a:extLst>
              </p:cNvPr>
              <p:cNvSpPr txBox="1"/>
              <p:nvPr/>
            </p:nvSpPr>
            <p:spPr>
              <a:xfrm>
                <a:off x="3130452" y="15528758"/>
                <a:ext cx="304016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i="1" dirty="0" err="1">
                    <a:latin typeface="Martel Heavy"/>
                  </a:rPr>
                  <a:t>Collect</a:t>
                </a:r>
                <a:r>
                  <a:rPr lang="de-DE" sz="2000" i="1" dirty="0">
                    <a:latin typeface="Martel Heavy"/>
                  </a:rPr>
                  <a:t> sample </a:t>
                </a:r>
                <a:br>
                  <a:rPr lang="de-DE" sz="2000" i="1" dirty="0">
                    <a:latin typeface="Martel Heavy"/>
                  </a:rPr>
                </a:br>
                <a:r>
                  <a:rPr lang="de-DE" sz="2000" i="1" dirty="0" err="1">
                    <a:latin typeface="Martel Heavy"/>
                  </a:rPr>
                  <a:t>games</a:t>
                </a:r>
                <a:endParaRPr lang="en-CA" sz="2000" i="1" dirty="0">
                  <a:latin typeface="Martel Heavy"/>
                </a:endParaRPr>
              </a:p>
            </p:txBody>
          </p:sp>
          <p:grpSp>
            <p:nvGrpSpPr>
              <p:cNvPr id="162" name="Gruppieren 161">
                <a:extLst>
                  <a:ext uri="{FF2B5EF4-FFF2-40B4-BE49-F238E27FC236}">
                    <a16:creationId xmlns:a16="http://schemas.microsoft.com/office/drawing/2014/main" id="{C39372D0-EB72-808E-B019-06C220928399}"/>
                  </a:ext>
                </a:extLst>
              </p:cNvPr>
              <p:cNvGrpSpPr/>
              <p:nvPr/>
            </p:nvGrpSpPr>
            <p:grpSpPr>
              <a:xfrm>
                <a:off x="7643090" y="16714198"/>
                <a:ext cx="1648833" cy="1501306"/>
                <a:chOff x="4865210" y="10455207"/>
                <a:chExt cx="3308685" cy="3012647"/>
              </a:xfrm>
            </p:grpSpPr>
            <p:grpSp>
              <p:nvGrpSpPr>
                <p:cNvPr id="79" name="Gruppieren 78">
                  <a:extLst>
                    <a:ext uri="{FF2B5EF4-FFF2-40B4-BE49-F238E27FC236}">
                      <a16:creationId xmlns:a16="http://schemas.microsoft.com/office/drawing/2014/main" id="{6C5722ED-E7C3-AE81-C611-FDAE500FC092}"/>
                    </a:ext>
                  </a:extLst>
                </p:cNvPr>
                <p:cNvGrpSpPr/>
                <p:nvPr/>
              </p:nvGrpSpPr>
              <p:grpSpPr>
                <a:xfrm>
                  <a:off x="4865210" y="10461219"/>
                  <a:ext cx="3273432" cy="3006635"/>
                  <a:chOff x="5923139" y="10798110"/>
                  <a:chExt cx="3273432" cy="3006635"/>
                </a:xfrm>
              </p:grpSpPr>
              <p:pic>
                <p:nvPicPr>
                  <p:cNvPr id="12" name="Grafik 11" descr="Ein Bild, das Rechteck, Quadrat, Screenshot, Design enthält.&#10;&#10;Automatisch generierte Beschreibung">
                    <a:extLst>
                      <a:ext uri="{FF2B5EF4-FFF2-40B4-BE49-F238E27FC236}">
                        <a16:creationId xmlns:a16="http://schemas.microsoft.com/office/drawing/2014/main" id="{E09F8F2F-7E8C-278C-41CC-597C07ECCE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0719"/>
                  <a:stretch/>
                </p:blipFill>
                <p:spPr>
                  <a:xfrm>
                    <a:off x="5923139" y="10798110"/>
                    <a:ext cx="1627667" cy="1486392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</p:pic>
              <p:pic>
                <p:nvPicPr>
                  <p:cNvPr id="16" name="Grafik 15" descr="Ein Bild, das Rechteck, Quadrat, Screenshot, Entwurf enthält.&#10;&#10;Automatisch generierte Beschreibung">
                    <a:extLst>
                      <a:ext uri="{FF2B5EF4-FFF2-40B4-BE49-F238E27FC236}">
                        <a16:creationId xmlns:a16="http://schemas.microsoft.com/office/drawing/2014/main" id="{AD615BDC-AE28-0F60-6F37-9B9A996EC6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9839"/>
                  <a:stretch/>
                </p:blipFill>
                <p:spPr>
                  <a:xfrm>
                    <a:off x="7568904" y="12293938"/>
                    <a:ext cx="1627667" cy="1501039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</p:pic>
              <p:pic>
                <p:nvPicPr>
                  <p:cNvPr id="27" name="Grafik 26" descr="Ein Bild, das Wolkenkratzer, Quadrat, Gebäude enthält.&#10;&#10;Automatisch generierte Beschreibung">
                    <a:extLst>
                      <a:ext uri="{FF2B5EF4-FFF2-40B4-BE49-F238E27FC236}">
                        <a16:creationId xmlns:a16="http://schemas.microsoft.com/office/drawing/2014/main" id="{BE3051E3-D775-0104-1D94-A3EE80748B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9823"/>
                  <a:stretch/>
                </p:blipFill>
                <p:spPr>
                  <a:xfrm>
                    <a:off x="5924313" y="12303438"/>
                    <a:ext cx="1627667" cy="1501307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</p:pic>
            </p:grpSp>
            <p:pic>
              <p:nvPicPr>
                <p:cNvPr id="82" name="Grafik 81" descr="Ein Bild, das Screenshot, Rechteck, Quadrat, Design enthält.&#10;&#10;Automatisch generierte Beschreibung">
                  <a:extLst>
                    <a:ext uri="{FF2B5EF4-FFF2-40B4-BE49-F238E27FC236}">
                      <a16:creationId xmlns:a16="http://schemas.microsoft.com/office/drawing/2014/main" id="{3244CEE6-63CE-161D-942B-5617CF8D3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1482"/>
                <a:stretch/>
              </p:blipFill>
              <p:spPr>
                <a:xfrm>
                  <a:off x="6505055" y="10455207"/>
                  <a:ext cx="1668840" cy="1488133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DD53EB55-140F-520F-E22D-12B82569F45E}"/>
              </a:ext>
            </a:extLst>
          </p:cNvPr>
          <p:cNvGrpSpPr/>
          <p:nvPr/>
        </p:nvGrpSpPr>
        <p:grpSpPr>
          <a:xfrm>
            <a:off x="11040409" y="11115675"/>
            <a:ext cx="7985210" cy="7229703"/>
            <a:chOff x="11102890" y="12156112"/>
            <a:chExt cx="7985210" cy="7229703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4FA97FF-0FDD-1610-43C8-50038BE25345}"/>
                </a:ext>
              </a:extLst>
            </p:cNvPr>
            <p:cNvSpPr/>
            <p:nvPr/>
          </p:nvSpPr>
          <p:spPr>
            <a:xfrm>
              <a:off x="11102890" y="12156112"/>
              <a:ext cx="7985210" cy="72297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cmpd="sng"/>
            <a:effectLst>
              <a:softEdge rad="215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0A92FD09-8301-337C-50C0-812C9A30B6E6}"/>
                </a:ext>
              </a:extLst>
            </p:cNvPr>
            <p:cNvGrpSpPr/>
            <p:nvPr/>
          </p:nvGrpSpPr>
          <p:grpSpPr>
            <a:xfrm>
              <a:off x="11491696" y="12653751"/>
              <a:ext cx="7072944" cy="5978409"/>
              <a:chOff x="10672955" y="6447678"/>
              <a:chExt cx="7104985" cy="6005490"/>
            </a:xfrm>
          </p:grpSpPr>
          <p:sp>
            <p:nvSpPr>
              <p:cNvPr id="119" name="Pfeil: nach oben gebogen 118">
                <a:extLst>
                  <a:ext uri="{FF2B5EF4-FFF2-40B4-BE49-F238E27FC236}">
                    <a16:creationId xmlns:a16="http://schemas.microsoft.com/office/drawing/2014/main" id="{E8703778-57D5-20E0-18C6-AD8FD4D6D9E6}"/>
                  </a:ext>
                </a:extLst>
              </p:cNvPr>
              <p:cNvSpPr/>
              <p:nvPr/>
            </p:nvSpPr>
            <p:spPr>
              <a:xfrm flipV="1">
                <a:off x="16070831" y="7739902"/>
                <a:ext cx="390525" cy="638175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0" name="Pfeil: nach oben gebogen 119">
                <a:extLst>
                  <a:ext uri="{FF2B5EF4-FFF2-40B4-BE49-F238E27FC236}">
                    <a16:creationId xmlns:a16="http://schemas.microsoft.com/office/drawing/2014/main" id="{94695CDB-6186-2E53-41B7-9BE6ECBB1403}"/>
                  </a:ext>
                </a:extLst>
              </p:cNvPr>
              <p:cNvSpPr/>
              <p:nvPr/>
            </p:nvSpPr>
            <p:spPr>
              <a:xfrm flipH="1" flipV="1">
                <a:off x="11425592" y="9842796"/>
                <a:ext cx="390525" cy="638175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1" name="Pfeil: nach oben gebogen 120">
                <a:extLst>
                  <a:ext uri="{FF2B5EF4-FFF2-40B4-BE49-F238E27FC236}">
                    <a16:creationId xmlns:a16="http://schemas.microsoft.com/office/drawing/2014/main" id="{4D7F1571-7C10-157B-65F2-16038CB6472C}"/>
                  </a:ext>
                </a:extLst>
              </p:cNvPr>
              <p:cNvSpPr/>
              <p:nvPr/>
            </p:nvSpPr>
            <p:spPr>
              <a:xfrm flipV="1">
                <a:off x="14311816" y="9846493"/>
                <a:ext cx="390525" cy="638175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2" name="Pfeil: nach oben gebogen 121">
                <a:extLst>
                  <a:ext uri="{FF2B5EF4-FFF2-40B4-BE49-F238E27FC236}">
                    <a16:creationId xmlns:a16="http://schemas.microsoft.com/office/drawing/2014/main" id="{56DA0B60-6D5B-2AE5-2DC5-D0BACDD39274}"/>
                  </a:ext>
                </a:extLst>
              </p:cNvPr>
              <p:cNvSpPr/>
              <p:nvPr/>
            </p:nvSpPr>
            <p:spPr>
              <a:xfrm flipH="1" flipV="1">
                <a:off x="13184889" y="7739902"/>
                <a:ext cx="390525" cy="638175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23" name="Grafik 122" descr="Ein Bild, das Quadrat, Wolkenkratzer, Gebäude enthält.&#10;&#10;Automatisch generierte Beschreibung">
                <a:extLst>
                  <a:ext uri="{FF2B5EF4-FFF2-40B4-BE49-F238E27FC236}">
                    <a16:creationId xmlns:a16="http://schemas.microsoft.com/office/drawing/2014/main" id="{530C54B1-336E-A83B-3F08-BCE01BE68A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6672" t="19913" b="3510"/>
              <a:stretch/>
            </p:blipFill>
            <p:spPr>
              <a:xfrm>
                <a:off x="15370658" y="8432574"/>
                <a:ext cx="2407282" cy="1943100"/>
              </a:xfrm>
              <a:prstGeom prst="rect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</p:pic>
          <p:pic>
            <p:nvPicPr>
              <p:cNvPr id="124" name="Grafik 123" descr="Ein Bild, das Quadrat, Rechteck enthält.&#10;&#10;Automatisch generierte Beschreibung">
                <a:extLst>
                  <a:ext uri="{FF2B5EF4-FFF2-40B4-BE49-F238E27FC236}">
                    <a16:creationId xmlns:a16="http://schemas.microsoft.com/office/drawing/2014/main" id="{F8D610E0-BB05-EEB7-E001-EC49F66C4F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6672" t="19913" b="3510"/>
              <a:stretch/>
            </p:blipFill>
            <p:spPr>
              <a:xfrm>
                <a:off x="10672955" y="10510068"/>
                <a:ext cx="2407281" cy="1943100"/>
              </a:xfrm>
              <a:prstGeom prst="rect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</p:pic>
          <p:pic>
            <p:nvPicPr>
              <p:cNvPr id="125" name="Grafik 124" descr="Ein Bild, das Rechteck, Quadrat, Design enthält.&#10;&#10;Automatisch generierte Beschreibung">
                <a:extLst>
                  <a:ext uri="{FF2B5EF4-FFF2-40B4-BE49-F238E27FC236}">
                    <a16:creationId xmlns:a16="http://schemas.microsoft.com/office/drawing/2014/main" id="{103A470F-B79F-D289-4C1C-1046B7E2E6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6672" t="19913" b="3510"/>
              <a:stretch/>
            </p:blipFill>
            <p:spPr>
              <a:xfrm>
                <a:off x="13201192" y="10510068"/>
                <a:ext cx="2407281" cy="1943100"/>
              </a:xfrm>
              <a:prstGeom prst="rect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</p:pic>
          <p:pic>
            <p:nvPicPr>
              <p:cNvPr id="126" name="Grafik 125" descr="Ein Bild, das Quadrat, Rechteck, Wolkenkratzer, Gebäude enthält.&#10;&#10;Automatisch generierte Beschreibung">
                <a:extLst>
                  <a:ext uri="{FF2B5EF4-FFF2-40B4-BE49-F238E27FC236}">
                    <a16:creationId xmlns:a16="http://schemas.microsoft.com/office/drawing/2014/main" id="{26A414F6-0E58-D8B0-CC17-A28A1A79E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5130" t="19913" b="3510"/>
              <a:stretch/>
            </p:blipFill>
            <p:spPr>
              <a:xfrm>
                <a:off x="13753151" y="6447678"/>
                <a:ext cx="2447049" cy="1943100"/>
              </a:xfrm>
              <a:prstGeom prst="rect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</p:pic>
          <p:pic>
            <p:nvPicPr>
              <p:cNvPr id="127" name="Grafik 126" descr="Ein Bild, das Quadrat, Rechteck enthält.&#10;&#10;Automatisch generierte Beschreibung">
                <a:extLst>
                  <a:ext uri="{FF2B5EF4-FFF2-40B4-BE49-F238E27FC236}">
                    <a16:creationId xmlns:a16="http://schemas.microsoft.com/office/drawing/2014/main" id="{E88E125F-3F40-7B68-9E00-0139F30AC8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6672" t="19913" b="3510"/>
              <a:stretch/>
            </p:blipFill>
            <p:spPr>
              <a:xfrm>
                <a:off x="11876595" y="8432574"/>
                <a:ext cx="2407282" cy="1943100"/>
              </a:xfrm>
              <a:prstGeom prst="rect">
                <a:avLst/>
              </a:prstGeom>
              <a:ln w="31750">
                <a:solidFill>
                  <a:schemeClr val="accent1">
                    <a:lumMod val="50000"/>
                  </a:schemeClr>
                </a:solidFill>
              </a:ln>
            </p:spPr>
          </p:pic>
        </p:grp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A7CD113-5F79-A829-207A-F1341F788A66}"/>
              </a:ext>
            </a:extLst>
          </p:cNvPr>
          <p:cNvGrpSpPr/>
          <p:nvPr/>
        </p:nvGrpSpPr>
        <p:grpSpPr>
          <a:xfrm>
            <a:off x="19199053" y="10323716"/>
            <a:ext cx="10375599" cy="6974469"/>
            <a:chOff x="18944536" y="12607270"/>
            <a:chExt cx="10375599" cy="6974469"/>
          </a:xfrm>
        </p:grpSpPr>
        <p:grpSp>
          <p:nvGrpSpPr>
            <p:cNvPr id="196" name="Gruppieren 195">
              <a:extLst>
                <a:ext uri="{FF2B5EF4-FFF2-40B4-BE49-F238E27FC236}">
                  <a16:creationId xmlns:a16="http://schemas.microsoft.com/office/drawing/2014/main" id="{C1DCCA10-FF37-7E1F-FC2A-6FDAFA88E916}"/>
                </a:ext>
              </a:extLst>
            </p:cNvPr>
            <p:cNvGrpSpPr/>
            <p:nvPr/>
          </p:nvGrpSpPr>
          <p:grpSpPr>
            <a:xfrm>
              <a:off x="18944536" y="12607270"/>
              <a:ext cx="10375599" cy="6974469"/>
              <a:chOff x="20259676" y="2955522"/>
              <a:chExt cx="10375599" cy="6974469"/>
            </a:xfrm>
          </p:grpSpPr>
          <p:pic>
            <p:nvPicPr>
              <p:cNvPr id="3" name="Grafik 2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B40679F8-892C-FC7D-4E38-02950005A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alphaModFix amt="55000"/>
              </a:blip>
              <a:stretch>
                <a:fillRect/>
              </a:stretch>
            </p:blipFill>
            <p:spPr>
              <a:xfrm>
                <a:off x="20259676" y="2955522"/>
                <a:ext cx="6305925" cy="6402685"/>
              </a:xfrm>
              <a:prstGeom prst="rect">
                <a:avLst/>
              </a:prstGeom>
              <a:noFill/>
            </p:spPr>
          </p:pic>
          <p:pic>
            <p:nvPicPr>
              <p:cNvPr id="4" name="Grafik 3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6E4364C0-628F-1DB3-4FD6-AEBB4231E3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121000"/>
                        </a14:imgEffect>
                      </a14:imgLayer>
                    </a14:imgProps>
                  </a:ext>
                </a:extLst>
              </a:blip>
              <a:srcRect l="50241" t="38723" r="27283" b="105"/>
              <a:stretch/>
            </p:blipFill>
            <p:spPr>
              <a:xfrm>
                <a:off x="23412638" y="5416858"/>
                <a:ext cx="1417320" cy="3916681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</p:pic>
          <p:sp>
            <p:nvSpPr>
              <p:cNvPr id="92" name="Pfeil: nach unten 91">
                <a:extLst>
                  <a:ext uri="{FF2B5EF4-FFF2-40B4-BE49-F238E27FC236}">
                    <a16:creationId xmlns:a16="http://schemas.microsoft.com/office/drawing/2014/main" id="{DA3F5F6B-078C-C974-C5D3-A4098D0C4EEC}"/>
                  </a:ext>
                </a:extLst>
              </p:cNvPr>
              <p:cNvSpPr/>
              <p:nvPr/>
            </p:nvSpPr>
            <p:spPr>
              <a:xfrm rot="10800000">
                <a:off x="24313036" y="6730452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3" name="Pfeil: nach unten 92">
                <a:extLst>
                  <a:ext uri="{FF2B5EF4-FFF2-40B4-BE49-F238E27FC236}">
                    <a16:creationId xmlns:a16="http://schemas.microsoft.com/office/drawing/2014/main" id="{AAD2C15A-3CFE-6AD0-E4BE-F029E758F962}"/>
                  </a:ext>
                </a:extLst>
              </p:cNvPr>
              <p:cNvSpPr/>
              <p:nvPr/>
            </p:nvSpPr>
            <p:spPr>
              <a:xfrm rot="10800000">
                <a:off x="24313036" y="6019571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4" name="Pfeil: nach unten 93">
                <a:extLst>
                  <a:ext uri="{FF2B5EF4-FFF2-40B4-BE49-F238E27FC236}">
                    <a16:creationId xmlns:a16="http://schemas.microsoft.com/office/drawing/2014/main" id="{90F465CE-1881-6D73-B5BA-217E93061BA3}"/>
                  </a:ext>
                </a:extLst>
              </p:cNvPr>
              <p:cNvSpPr/>
              <p:nvPr/>
            </p:nvSpPr>
            <p:spPr>
              <a:xfrm rot="5400000">
                <a:off x="24123299" y="5521210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85BD9B00-63FC-0673-AD52-F382A20FCDB6}"/>
                  </a:ext>
                </a:extLst>
              </p:cNvPr>
              <p:cNvSpPr txBox="1"/>
              <p:nvPr/>
            </p:nvSpPr>
            <p:spPr>
              <a:xfrm>
                <a:off x="24197404" y="5363615"/>
                <a:ext cx="761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[-</a:t>
                </a:r>
                <a:r>
                  <a:rPr lang="de-DE" dirty="0">
                    <a:latin typeface="Martel Heavy"/>
                  </a:rPr>
                  <a:t>1,2</a:t>
                </a:r>
                <a:r>
                  <a:rPr lang="de-DE" dirty="0"/>
                  <a:t>]</a:t>
                </a:r>
                <a:endParaRPr lang="en-CA" dirty="0"/>
              </a:p>
            </p:txBody>
          </p:sp>
          <p:sp>
            <p:nvSpPr>
              <p:cNvPr id="105" name="Pfeil: nach unten 104">
                <a:extLst>
                  <a:ext uri="{FF2B5EF4-FFF2-40B4-BE49-F238E27FC236}">
                    <a16:creationId xmlns:a16="http://schemas.microsoft.com/office/drawing/2014/main" id="{6AB0C764-1B78-6445-8256-27C82D18F4C0}"/>
                  </a:ext>
                </a:extLst>
              </p:cNvPr>
              <p:cNvSpPr/>
              <p:nvPr/>
            </p:nvSpPr>
            <p:spPr>
              <a:xfrm>
                <a:off x="28018695" y="8620604"/>
                <a:ext cx="704804" cy="40217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F8598773-FEFC-1087-CC76-BA3F23AA3D2E}"/>
                  </a:ext>
                </a:extLst>
              </p:cNvPr>
              <p:cNvSpPr txBox="1"/>
              <p:nvPr/>
            </p:nvSpPr>
            <p:spPr>
              <a:xfrm>
                <a:off x="27427936" y="9222104"/>
                <a:ext cx="1935114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i="1" dirty="0">
                    <a:latin typeface="Martel Heavy"/>
                  </a:rPr>
                  <a:t>Move Knight (R)</a:t>
                </a:r>
              </a:p>
              <a:p>
                <a:pPr algn="ctr"/>
                <a:r>
                  <a:rPr lang="de-DE" sz="2000" i="1" dirty="0" err="1">
                    <a:latin typeface="Martel Heavy"/>
                  </a:rPr>
                  <a:t>From</a:t>
                </a:r>
                <a:r>
                  <a:rPr lang="de-DE" sz="2000" i="1" dirty="0">
                    <a:latin typeface="Martel Heavy"/>
                  </a:rPr>
                  <a:t> F3 </a:t>
                </a:r>
                <a:r>
                  <a:rPr lang="de-DE" sz="2000" i="1" dirty="0" err="1">
                    <a:latin typeface="Martel Heavy"/>
                  </a:rPr>
                  <a:t>to</a:t>
                </a:r>
                <a:r>
                  <a:rPr lang="de-DE" sz="2000" i="1" dirty="0">
                    <a:latin typeface="Martel Heavy"/>
                  </a:rPr>
                  <a:t> E5</a:t>
                </a:r>
                <a:endParaRPr lang="en-CA" sz="2000" i="1" dirty="0">
                  <a:latin typeface="Martel Heavy"/>
                </a:endParaRPr>
              </a:p>
            </p:txBody>
          </p:sp>
          <p:grpSp>
            <p:nvGrpSpPr>
              <p:cNvPr id="170" name="Gruppieren 169">
                <a:extLst>
                  <a:ext uri="{FF2B5EF4-FFF2-40B4-BE49-F238E27FC236}">
                    <a16:creationId xmlns:a16="http://schemas.microsoft.com/office/drawing/2014/main" id="{82EBD31A-6E4F-050C-1533-4F4B341DD6AF}"/>
                  </a:ext>
                </a:extLst>
              </p:cNvPr>
              <p:cNvGrpSpPr/>
              <p:nvPr/>
            </p:nvGrpSpPr>
            <p:grpSpPr>
              <a:xfrm>
                <a:off x="26941077" y="4578385"/>
                <a:ext cx="3667674" cy="1647536"/>
                <a:chOff x="26442656" y="6705318"/>
                <a:chExt cx="3667674" cy="1647536"/>
              </a:xfrm>
            </p:grpSpPr>
            <p:grpSp>
              <p:nvGrpSpPr>
                <p:cNvPr id="169" name="Gruppieren 168">
                  <a:extLst>
                    <a:ext uri="{FF2B5EF4-FFF2-40B4-BE49-F238E27FC236}">
                      <a16:creationId xmlns:a16="http://schemas.microsoft.com/office/drawing/2014/main" id="{2A04C99D-B6EE-4956-6507-0E693DBA7665}"/>
                    </a:ext>
                  </a:extLst>
                </p:cNvPr>
                <p:cNvGrpSpPr/>
                <p:nvPr/>
              </p:nvGrpSpPr>
              <p:grpSpPr>
                <a:xfrm>
                  <a:off x="26442656" y="6705318"/>
                  <a:ext cx="3188877" cy="1647536"/>
                  <a:chOff x="26862802" y="5009393"/>
                  <a:chExt cx="3188877" cy="1647536"/>
                </a:xfrm>
              </p:grpSpPr>
              <p:sp>
                <p:nvSpPr>
                  <p:cNvPr id="155" name="Legende: mit gebogener Linie mit Rahmen und Akzentuierungsbalken 154">
                    <a:extLst>
                      <a:ext uri="{FF2B5EF4-FFF2-40B4-BE49-F238E27FC236}">
                        <a16:creationId xmlns:a16="http://schemas.microsoft.com/office/drawing/2014/main" id="{9BC5D52F-1905-CA91-1C67-B6D9627D7E46}"/>
                      </a:ext>
                    </a:extLst>
                  </p:cNvPr>
                  <p:cNvSpPr/>
                  <p:nvPr/>
                </p:nvSpPr>
                <p:spPr>
                  <a:xfrm>
                    <a:off x="26862802" y="5009393"/>
                    <a:ext cx="3188877" cy="1323501"/>
                  </a:xfrm>
                  <a:prstGeom prst="accentBorderCallout2">
                    <a:avLst>
                      <a:gd name="adj1" fmla="val 18750"/>
                      <a:gd name="adj2" fmla="val -5109"/>
                      <a:gd name="adj3" fmla="val 18750"/>
                      <a:gd name="adj4" fmla="val -16667"/>
                      <a:gd name="adj5" fmla="val 237996"/>
                      <a:gd name="adj6" fmla="val -70648"/>
                    </a:avLst>
                  </a:prstGeom>
                  <a:solidFill>
                    <a:srgbClr val="FBE5D6"/>
                  </a:solidFill>
                  <a:ln w="254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pic>
                <p:nvPicPr>
                  <p:cNvPr id="156" name="Grafik 155" descr="Ein Bild, das Spiele, Brettspiel, Hallensportarten, Screenshot enthält.&#10;&#10;Automatisch generierte Beschreibung">
                    <a:extLst>
                      <a:ext uri="{FF2B5EF4-FFF2-40B4-BE49-F238E27FC236}">
                        <a16:creationId xmlns:a16="http://schemas.microsoft.com/office/drawing/2014/main" id="{27219A39-8D1D-CF75-D7A3-4DF8E5870B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6906785" y="5548281"/>
                    <a:ext cx="318459" cy="323346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feld 156">
                    <a:extLst>
                      <a:ext uri="{FF2B5EF4-FFF2-40B4-BE49-F238E27FC236}">
                        <a16:creationId xmlns:a16="http://schemas.microsoft.com/office/drawing/2014/main" id="{1C1949D0-EF40-F8AF-E149-0B9F4EE9E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6672" y="5333490"/>
                    <a:ext cx="1643082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[0,2] – 60%</a:t>
                    </a:r>
                  </a:p>
                  <a:p>
                    <a:pPr algn="ctr"/>
                    <a:r>
                      <a:rPr lang="de-DE" sz="2000" dirty="0">
                        <a:latin typeface="Martel Heavy"/>
                      </a:rPr>
                      <a:t>[0,1] – 10%</a:t>
                    </a:r>
                  </a:p>
                  <a:p>
                    <a:pPr algn="ctr"/>
                    <a:r>
                      <a:rPr lang="de-DE" sz="2000" dirty="0">
                        <a:latin typeface="Martel Heavy"/>
                      </a:rPr>
                      <a:t>…</a:t>
                    </a:r>
                    <a:endParaRPr lang="en-CA" sz="2000" dirty="0">
                      <a:latin typeface="Martel Heavy"/>
                    </a:endParaRPr>
                  </a:p>
                  <a:p>
                    <a:pPr algn="ctr"/>
                    <a:endParaRPr lang="en-CA" sz="2000" dirty="0">
                      <a:latin typeface="Martel Heavy"/>
                    </a:endParaRPr>
                  </a:p>
                </p:txBody>
              </p:sp>
              <p:pic>
                <p:nvPicPr>
                  <p:cNvPr id="158" name="Grafik 157" descr="Ein Bild, das Kreis, Entwurf, Symmetrie, Muster enthält.&#10;&#10;Automatisch generierte Beschreibung">
                    <a:extLst>
                      <a:ext uri="{FF2B5EF4-FFF2-40B4-BE49-F238E27FC236}">
                        <a16:creationId xmlns:a16="http://schemas.microsoft.com/office/drawing/2014/main" id="{46E4F282-4676-2511-96DD-CAB96CB62E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7290128" y="5459305"/>
                    <a:ext cx="650292" cy="547283"/>
                  </a:xfrm>
                  <a:prstGeom prst="rect">
                    <a:avLst/>
                  </a:prstGeom>
                </p:spPr>
              </p:pic>
              <p:sp>
                <p:nvSpPr>
                  <p:cNvPr id="159" name="Geschweifte Klammer rechts 158">
                    <a:extLst>
                      <a:ext uri="{FF2B5EF4-FFF2-40B4-BE49-F238E27FC236}">
                        <a16:creationId xmlns:a16="http://schemas.microsoft.com/office/drawing/2014/main" id="{16A6095A-D44E-3E54-D82C-F08DAD627AD6}"/>
                      </a:ext>
                    </a:extLst>
                  </p:cNvPr>
                  <p:cNvSpPr/>
                  <p:nvPr/>
                </p:nvSpPr>
                <p:spPr>
                  <a:xfrm>
                    <a:off x="29119455" y="5174803"/>
                    <a:ext cx="313762" cy="1008939"/>
                  </a:xfrm>
                  <a:prstGeom prst="rightBrace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61" name="Grafik 160" descr="Ein Bild, das Rechteck, Quadrat, Screenshot, Entwurf enthält.&#10;&#10;Automatisch generierte Beschreibung">
                    <a:extLst>
                      <a:ext uri="{FF2B5EF4-FFF2-40B4-BE49-F238E27FC236}">
                        <a16:creationId xmlns:a16="http://schemas.microsoft.com/office/drawing/2014/main" id="{7185D491-AF9C-9F8A-2A1B-C864CE9799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9839"/>
                  <a:stretch/>
                </p:blipFill>
                <p:spPr>
                  <a:xfrm>
                    <a:off x="28105012" y="5049101"/>
                    <a:ext cx="277691" cy="256088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</p:pic>
            </p:grpSp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8CDC6048-DAAE-8C74-B09B-F1A48924EF7E}"/>
                    </a:ext>
                  </a:extLst>
                </p:cNvPr>
                <p:cNvSpPr txBox="1"/>
                <p:nvPr/>
              </p:nvSpPr>
              <p:spPr>
                <a:xfrm>
                  <a:off x="28467248" y="7116326"/>
                  <a:ext cx="16430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>
                      <a:latin typeface="Martel Heavy"/>
                    </a:rPr>
                    <a:t>[0,2]</a:t>
                  </a:r>
                  <a:endParaRPr lang="en-CA" sz="2000" dirty="0">
                    <a:latin typeface="Martel Heavy"/>
                  </a:endParaRPr>
                </a:p>
              </p:txBody>
            </p:sp>
          </p:grpSp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E9DC1602-08FE-4D77-F40F-97B925BBB51A}"/>
                  </a:ext>
                </a:extLst>
              </p:cNvPr>
              <p:cNvGrpSpPr/>
              <p:nvPr/>
            </p:nvGrpSpPr>
            <p:grpSpPr>
              <a:xfrm>
                <a:off x="26899164" y="6060573"/>
                <a:ext cx="3699076" cy="1647536"/>
                <a:chOff x="27033778" y="6973158"/>
                <a:chExt cx="3699076" cy="1647536"/>
              </a:xfrm>
            </p:grpSpPr>
            <p:grpSp>
              <p:nvGrpSpPr>
                <p:cNvPr id="180" name="Gruppieren 179">
                  <a:extLst>
                    <a:ext uri="{FF2B5EF4-FFF2-40B4-BE49-F238E27FC236}">
                      <a16:creationId xmlns:a16="http://schemas.microsoft.com/office/drawing/2014/main" id="{ED250385-CE6A-421A-B091-2A43B6BA0F24}"/>
                    </a:ext>
                  </a:extLst>
                </p:cNvPr>
                <p:cNvGrpSpPr/>
                <p:nvPr/>
              </p:nvGrpSpPr>
              <p:grpSpPr>
                <a:xfrm>
                  <a:off x="27033778" y="6973158"/>
                  <a:ext cx="3699076" cy="1647536"/>
                  <a:chOff x="26442657" y="6705318"/>
                  <a:chExt cx="3699076" cy="1647536"/>
                </a:xfrm>
              </p:grpSpPr>
              <p:grpSp>
                <p:nvGrpSpPr>
                  <p:cNvPr id="181" name="Gruppieren 180">
                    <a:extLst>
                      <a:ext uri="{FF2B5EF4-FFF2-40B4-BE49-F238E27FC236}">
                        <a16:creationId xmlns:a16="http://schemas.microsoft.com/office/drawing/2014/main" id="{E2CF83AE-CFBA-C32C-CD49-4F4E0E53DF6E}"/>
                      </a:ext>
                    </a:extLst>
                  </p:cNvPr>
                  <p:cNvGrpSpPr/>
                  <p:nvPr/>
                </p:nvGrpSpPr>
                <p:grpSpPr>
                  <a:xfrm>
                    <a:off x="26442657" y="6705318"/>
                    <a:ext cx="3206510" cy="1647536"/>
                    <a:chOff x="26862803" y="5009393"/>
                    <a:chExt cx="3206510" cy="1647536"/>
                  </a:xfrm>
                </p:grpSpPr>
                <p:sp>
                  <p:nvSpPr>
                    <p:cNvPr id="183" name="Legende: mit gebogener Linie mit Rahmen und Akzentuierungsbalken 182">
                      <a:extLst>
                        <a:ext uri="{FF2B5EF4-FFF2-40B4-BE49-F238E27FC236}">
                          <a16:creationId xmlns:a16="http://schemas.microsoft.com/office/drawing/2014/main" id="{40D0EB1A-DF00-50CC-8DE3-E7C687D8E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62803" y="5009393"/>
                      <a:ext cx="3206510" cy="1323501"/>
                    </a:xfrm>
                    <a:prstGeom prst="accentBorderCallout2">
                      <a:avLst>
                        <a:gd name="adj1" fmla="val 18750"/>
                        <a:gd name="adj2" fmla="val -5109"/>
                        <a:gd name="adj3" fmla="val 18750"/>
                        <a:gd name="adj4" fmla="val -16667"/>
                        <a:gd name="adj5" fmla="val 194130"/>
                        <a:gd name="adj6" fmla="val -68333"/>
                      </a:avLst>
                    </a:prstGeom>
                    <a:solidFill>
                      <a:srgbClr val="FBE5D6"/>
                    </a:solidFill>
                    <a:ln w="254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/>
                    </a:p>
                  </p:txBody>
                </p:sp>
                <p:pic>
                  <p:nvPicPr>
                    <p:cNvPr id="184" name="Grafik 183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24BA5B08-9F84-D017-C4AA-EF73F57E47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6906785" y="5548281"/>
                      <a:ext cx="318459" cy="3233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5" name="Textfeld 184">
                      <a:extLst>
                        <a:ext uri="{FF2B5EF4-FFF2-40B4-BE49-F238E27FC236}">
                          <a16:creationId xmlns:a16="http://schemas.microsoft.com/office/drawing/2014/main" id="{EC40B76D-AAEF-0FB9-AE06-A3C73F1630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66672" y="5333490"/>
                      <a:ext cx="1643082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[-1,-1] – 60%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[1,1] – 10%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…</a:t>
                      </a:r>
                      <a:endParaRPr lang="en-CA" sz="2000" dirty="0">
                        <a:latin typeface="Martel Heavy"/>
                      </a:endParaRPr>
                    </a:p>
                    <a:p>
                      <a:pPr algn="ctr"/>
                      <a:endParaRPr lang="en-CA" sz="2000" dirty="0">
                        <a:latin typeface="Martel Heavy"/>
                      </a:endParaRPr>
                    </a:p>
                  </p:txBody>
                </p:sp>
                <p:pic>
                  <p:nvPicPr>
                    <p:cNvPr id="186" name="Grafik 185" descr="Ein Bild, das Kreis, Entwurf, Symmetrie, Muster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D2E25B12-67E1-E99A-4BB5-9B9E3EF60A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V="1">
                      <a:off x="27290128" y="5459305"/>
                      <a:ext cx="650292" cy="5472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7" name="Geschweifte Klammer rechts 186">
                      <a:extLst>
                        <a:ext uri="{FF2B5EF4-FFF2-40B4-BE49-F238E27FC236}">
                          <a16:creationId xmlns:a16="http://schemas.microsoft.com/office/drawing/2014/main" id="{66AD6B3A-44DE-95EB-4B60-87B229434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9455" y="5174803"/>
                      <a:ext cx="313762" cy="1008939"/>
                    </a:xfrm>
                    <a:prstGeom prst="rightBrace">
                      <a:avLst/>
                    </a:prstGeom>
                    <a:ln w="127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9997F4F7-5531-84EC-A61F-7528205317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651" y="7161678"/>
                    <a:ext cx="164308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[-1,-1]</a:t>
                    </a:r>
                    <a:endParaRPr lang="en-CA" sz="2000" dirty="0">
                      <a:latin typeface="Martel Heavy"/>
                    </a:endParaRPr>
                  </a:p>
                </p:txBody>
              </p:sp>
            </p:grpSp>
            <p:pic>
              <p:nvPicPr>
                <p:cNvPr id="189" name="Grafik 188" descr="Ein Bild, das Rechteck, Quadrat, Screenshot, Design enthält.&#10;&#10;Automatisch generierte Beschreibung">
                  <a:extLst>
                    <a:ext uri="{FF2B5EF4-FFF2-40B4-BE49-F238E27FC236}">
                      <a16:creationId xmlns:a16="http://schemas.microsoft.com/office/drawing/2014/main" id="{BE5C529E-2A19-B977-BE7E-A669EF27E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719"/>
                <a:stretch/>
              </p:blipFill>
              <p:spPr>
                <a:xfrm>
                  <a:off x="28246089" y="7060666"/>
                  <a:ext cx="302898" cy="276608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11CBDF58-61C1-104E-C1F2-DA362D16B381}"/>
                  </a:ext>
                </a:extLst>
              </p:cNvPr>
              <p:cNvGrpSpPr/>
              <p:nvPr/>
            </p:nvGrpSpPr>
            <p:grpSpPr>
              <a:xfrm>
                <a:off x="26937804" y="3005494"/>
                <a:ext cx="3697471" cy="1647536"/>
                <a:chOff x="27033778" y="3912959"/>
                <a:chExt cx="3697471" cy="1647536"/>
              </a:xfrm>
            </p:grpSpPr>
            <p:grpSp>
              <p:nvGrpSpPr>
                <p:cNvPr id="171" name="Gruppieren 170">
                  <a:extLst>
                    <a:ext uri="{FF2B5EF4-FFF2-40B4-BE49-F238E27FC236}">
                      <a16:creationId xmlns:a16="http://schemas.microsoft.com/office/drawing/2014/main" id="{54C93278-2A6C-8EAF-2F9F-39C6A75371B5}"/>
                    </a:ext>
                  </a:extLst>
                </p:cNvPr>
                <p:cNvGrpSpPr/>
                <p:nvPr/>
              </p:nvGrpSpPr>
              <p:grpSpPr>
                <a:xfrm>
                  <a:off x="27033778" y="3912959"/>
                  <a:ext cx="3697471" cy="1647536"/>
                  <a:chOff x="26442657" y="6705318"/>
                  <a:chExt cx="3697471" cy="1647536"/>
                </a:xfrm>
              </p:grpSpPr>
              <p:grpSp>
                <p:nvGrpSpPr>
                  <p:cNvPr id="172" name="Gruppieren 171">
                    <a:extLst>
                      <a:ext uri="{FF2B5EF4-FFF2-40B4-BE49-F238E27FC236}">
                        <a16:creationId xmlns:a16="http://schemas.microsoft.com/office/drawing/2014/main" id="{B441C2A0-D46F-B35C-4DFD-2E078ACA48EC}"/>
                      </a:ext>
                    </a:extLst>
                  </p:cNvPr>
                  <p:cNvGrpSpPr/>
                  <p:nvPr/>
                </p:nvGrpSpPr>
                <p:grpSpPr>
                  <a:xfrm>
                    <a:off x="26442657" y="6705318"/>
                    <a:ext cx="3180906" cy="1647536"/>
                    <a:chOff x="26862803" y="5009393"/>
                    <a:chExt cx="3180906" cy="1647536"/>
                  </a:xfrm>
                </p:grpSpPr>
                <p:sp>
                  <p:nvSpPr>
                    <p:cNvPr id="174" name="Legende: mit gebogener Linie mit Rahmen und Akzentuierungsbalken 173">
                      <a:extLst>
                        <a:ext uri="{FF2B5EF4-FFF2-40B4-BE49-F238E27FC236}">
                          <a16:creationId xmlns:a16="http://schemas.microsoft.com/office/drawing/2014/main" id="{AB05A86D-D11F-9362-E93C-399F870D8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62803" y="5009393"/>
                      <a:ext cx="3180906" cy="1323501"/>
                    </a:xfrm>
                    <a:prstGeom prst="accentBorderCallout2">
                      <a:avLst>
                        <a:gd name="adj1" fmla="val 18750"/>
                        <a:gd name="adj2" fmla="val -5109"/>
                        <a:gd name="adj3" fmla="val 18750"/>
                        <a:gd name="adj4" fmla="val -16667"/>
                        <a:gd name="adj5" fmla="val 321891"/>
                        <a:gd name="adj6" fmla="val -71609"/>
                      </a:avLst>
                    </a:prstGeom>
                    <a:solidFill>
                      <a:srgbClr val="FBE5D6"/>
                    </a:solidFill>
                    <a:ln w="254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/>
                    </a:p>
                  </p:txBody>
                </p:sp>
                <p:pic>
                  <p:nvPicPr>
                    <p:cNvPr id="175" name="Grafik 174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4F9F41C5-C616-2E9D-E300-8D9106C8FC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6906785" y="5548281"/>
                      <a:ext cx="318459" cy="3233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6" name="Textfeld 175">
                      <a:extLst>
                        <a:ext uri="{FF2B5EF4-FFF2-40B4-BE49-F238E27FC236}">
                          <a16:creationId xmlns:a16="http://schemas.microsoft.com/office/drawing/2014/main" id="{AD196EC4-B077-2B7F-66C7-DD7F7D71F6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66672" y="5333490"/>
                      <a:ext cx="1643082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[-1,2] – 60%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[2,1] – 10%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…</a:t>
                      </a:r>
                      <a:endParaRPr lang="en-CA" sz="2000" dirty="0">
                        <a:latin typeface="Martel Heavy"/>
                      </a:endParaRPr>
                    </a:p>
                    <a:p>
                      <a:pPr algn="ctr"/>
                      <a:endParaRPr lang="en-CA" sz="2000" dirty="0">
                        <a:latin typeface="Martel Heavy"/>
                      </a:endParaRPr>
                    </a:p>
                  </p:txBody>
                </p:sp>
                <p:pic>
                  <p:nvPicPr>
                    <p:cNvPr id="177" name="Grafik 176" descr="Ein Bild, das Kreis, Entwurf, Symmetrie, Muster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E300031D-DECD-FB3D-6A95-1BA3AD257B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V="1">
                      <a:off x="27290128" y="5459305"/>
                      <a:ext cx="650292" cy="5472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8" name="Geschweifte Klammer rechts 177">
                      <a:extLst>
                        <a:ext uri="{FF2B5EF4-FFF2-40B4-BE49-F238E27FC236}">
                          <a16:creationId xmlns:a16="http://schemas.microsoft.com/office/drawing/2014/main" id="{E119C55E-2860-CEAD-553B-2D79D3436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9455" y="5174803"/>
                      <a:ext cx="313762" cy="1008939"/>
                    </a:xfrm>
                    <a:prstGeom prst="rightBrace">
                      <a:avLst/>
                    </a:prstGeom>
                    <a:ln w="127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173" name="Textfeld 172">
                    <a:extLst>
                      <a:ext uri="{FF2B5EF4-FFF2-40B4-BE49-F238E27FC236}">
                        <a16:creationId xmlns:a16="http://schemas.microsoft.com/office/drawing/2014/main" id="{0FE6DB34-F0E3-3126-2683-85CCE5F1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7046" y="7175026"/>
                    <a:ext cx="164308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[-1,2]</a:t>
                    </a:r>
                    <a:endParaRPr lang="en-CA" sz="2000" dirty="0">
                      <a:latin typeface="Martel Heavy"/>
                    </a:endParaRPr>
                  </a:p>
                </p:txBody>
              </p:sp>
            </p:grpSp>
            <p:pic>
              <p:nvPicPr>
                <p:cNvPr id="115" name="Grafik 114" descr="Ein Bild, das Screenshot, Rechteck, Quadrat, Design enthält.&#10;&#10;Automatisch generierte Beschreibung">
                  <a:extLst>
                    <a:ext uri="{FF2B5EF4-FFF2-40B4-BE49-F238E27FC236}">
                      <a16:creationId xmlns:a16="http://schemas.microsoft.com/office/drawing/2014/main" id="{17C5A4AC-533B-4F38-02E3-7D46A0DA2D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1482"/>
                <a:stretch/>
              </p:blipFill>
              <p:spPr>
                <a:xfrm>
                  <a:off x="28275123" y="3982711"/>
                  <a:ext cx="288651" cy="257394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02515F3A-9B70-0645-3D2F-DD530E995E37}"/>
                  </a:ext>
                </a:extLst>
              </p:cNvPr>
              <p:cNvSpPr/>
              <p:nvPr/>
            </p:nvSpPr>
            <p:spPr>
              <a:xfrm>
                <a:off x="26899164" y="7440535"/>
                <a:ext cx="3183594" cy="137983"/>
              </a:xfrm>
              <a:prstGeom prst="rect">
                <a:avLst/>
              </a:prstGeom>
              <a:solidFill>
                <a:srgbClr val="FBE5D6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F699C3B6-C3A8-117C-DED8-5C6AD46DFED1}"/>
                  </a:ext>
                </a:extLst>
              </p:cNvPr>
              <p:cNvSpPr/>
              <p:nvPr/>
            </p:nvSpPr>
            <p:spPr>
              <a:xfrm>
                <a:off x="26899164" y="7658032"/>
                <a:ext cx="3183594" cy="137983"/>
              </a:xfrm>
              <a:prstGeom prst="rect">
                <a:avLst/>
              </a:prstGeom>
              <a:solidFill>
                <a:srgbClr val="FBE5D6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CCD3021-B6AF-B93A-2E9C-CB08D5401D5B}"/>
                </a:ext>
              </a:extLst>
            </p:cNvPr>
            <p:cNvSpPr/>
            <p:nvPr/>
          </p:nvSpPr>
          <p:spPr>
            <a:xfrm>
              <a:off x="25587664" y="17541811"/>
              <a:ext cx="3180384" cy="12911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3E9896C8-E29B-ADCB-819E-807AC5C05812}"/>
                </a:ext>
              </a:extLst>
            </p:cNvPr>
            <p:cNvGrpSpPr/>
            <p:nvPr/>
          </p:nvGrpSpPr>
          <p:grpSpPr>
            <a:xfrm>
              <a:off x="25321840" y="17569380"/>
              <a:ext cx="3364405" cy="1327563"/>
              <a:chOff x="29814342" y="15311697"/>
              <a:chExt cx="3364405" cy="1327563"/>
            </a:xfrm>
          </p:grpSpPr>
          <p:pic>
            <p:nvPicPr>
              <p:cNvPr id="201" name="Grafik 200" descr="Ein Bild, das Kreis, Entwurf, Symmetrie, Muster enthält.&#10;&#10;Automatisch generierte Beschreibung">
                <a:extLst>
                  <a:ext uri="{FF2B5EF4-FFF2-40B4-BE49-F238E27FC236}">
                    <a16:creationId xmlns:a16="http://schemas.microsoft.com/office/drawing/2014/main" id="{58A0E9CB-4576-4B12-BF71-859CB5419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1043045" y="15553634"/>
                <a:ext cx="650292" cy="547283"/>
              </a:xfrm>
              <a:prstGeom prst="rect">
                <a:avLst/>
              </a:prstGeom>
            </p:spPr>
          </p:pic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6C9B9175-AE4E-8737-F93C-1C06F2E5240F}"/>
                  </a:ext>
                </a:extLst>
              </p:cNvPr>
              <p:cNvSpPr txBox="1"/>
              <p:nvPr/>
            </p:nvSpPr>
            <p:spPr>
              <a:xfrm>
                <a:off x="29814342" y="15315821"/>
                <a:ext cx="16430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Martel Heavy"/>
                  </a:rPr>
                  <a:t>[-1,2]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[0,2]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[-1,-1]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…</a:t>
                </a:r>
                <a:endParaRPr lang="en-CA" sz="2000" dirty="0">
                  <a:latin typeface="Martel Heavy"/>
                </a:endParaRP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799BAC6A-E7F0-10E4-F854-0169F8B2C533}"/>
                  </a:ext>
                </a:extLst>
              </p:cNvPr>
              <p:cNvSpPr txBox="1"/>
              <p:nvPr/>
            </p:nvSpPr>
            <p:spPr>
              <a:xfrm>
                <a:off x="31535665" y="15311697"/>
                <a:ext cx="16430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Martel Heavy"/>
                  </a:rPr>
                  <a:t>[-1,2] – 60%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[0,2] – 10%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[-1,-1] -10%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…</a:t>
                </a:r>
                <a:endParaRPr lang="en-CA" sz="2000" dirty="0">
                  <a:latin typeface="Martel Heavy"/>
                </a:endParaRPr>
              </a:p>
            </p:txBody>
          </p:sp>
        </p:grpSp>
        <p:sp>
          <p:nvSpPr>
            <p:cNvPr id="101" name="Pfeil: nach unten 100">
              <a:extLst>
                <a:ext uri="{FF2B5EF4-FFF2-40B4-BE49-F238E27FC236}">
                  <a16:creationId xmlns:a16="http://schemas.microsoft.com/office/drawing/2014/main" id="{D9ECAE89-DCAE-2D1D-8759-5398240EE3C6}"/>
                </a:ext>
              </a:extLst>
            </p:cNvPr>
            <p:cNvSpPr/>
            <p:nvPr/>
          </p:nvSpPr>
          <p:spPr>
            <a:xfrm>
              <a:off x="26502924" y="18461370"/>
              <a:ext cx="704804" cy="473301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EDBA96-9588-E8C5-6C84-0ED15BC3B6F3}"/>
              </a:ext>
            </a:extLst>
          </p:cNvPr>
          <p:cNvSpPr txBox="1"/>
          <p:nvPr/>
        </p:nvSpPr>
        <p:spPr>
          <a:xfrm>
            <a:off x="1997276" y="4225221"/>
            <a:ext cx="220404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4C8B"/>
                </a:solidFill>
                <a:latin typeface="Martel Heavy"/>
              </a:rPr>
              <a:t>Deep Reinforcement Learning (DRL)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significant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advancement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in different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fields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including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for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example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manufacturing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process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Questions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train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robot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perform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certain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actions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being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aware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which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actions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possible perform,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any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understanding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process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itself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relevant and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generalizable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optimally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train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new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robot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knowing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perfect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strategy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?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set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together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collectively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solve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problems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? In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order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investigate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these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questions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representative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setup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built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in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chess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where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multiple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varying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capabilities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cooperatively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elaborate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solution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</a:t>
            </a:r>
          </a:p>
          <a:p>
            <a:endParaRPr lang="de-DE" sz="2800" dirty="0">
              <a:solidFill>
                <a:srgbClr val="004C8B"/>
              </a:solidFill>
              <a:latin typeface="Martel Heavy"/>
            </a:endParaRPr>
          </a:p>
          <a:p>
            <a:endParaRPr lang="en-CA" sz="28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8C3863D-29F2-3D66-811D-D05AADC803FF}"/>
              </a:ext>
            </a:extLst>
          </p:cNvPr>
          <p:cNvSpPr txBox="1"/>
          <p:nvPr/>
        </p:nvSpPr>
        <p:spPr>
          <a:xfrm>
            <a:off x="-12453650" y="1044222"/>
            <a:ext cx="113751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4C8B"/>
              </a:solidFill>
              <a:latin typeface="Martel Heavy"/>
            </a:endParaRPr>
          </a:p>
          <a:p>
            <a:endParaRPr lang="de-DE" sz="18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4C8B"/>
                </a:solidFill>
                <a:latin typeface="Martel Heavy"/>
              </a:rPr>
              <a:t>Chess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good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example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possible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view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problem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in a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single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multiagent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context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possible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define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strict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but also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(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rules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based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),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state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enormous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in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most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realworld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problem</a:t>
            </a:r>
            <a:endParaRPr lang="de-DE" sz="20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4C8B"/>
              </a:solidFill>
              <a:latin typeface="Martel Heavy"/>
            </a:endParaRPr>
          </a:p>
        </p:txBody>
      </p:sp>
      <p:sp>
        <p:nvSpPr>
          <p:cNvPr id="107" name="Pfeil: nach oben gebogen 106">
            <a:extLst>
              <a:ext uri="{FF2B5EF4-FFF2-40B4-BE49-F238E27FC236}">
                <a16:creationId xmlns:a16="http://schemas.microsoft.com/office/drawing/2014/main" id="{8B3A5C81-2D09-9CBF-50FB-1A4382AC5673}"/>
              </a:ext>
            </a:extLst>
          </p:cNvPr>
          <p:cNvSpPr/>
          <p:nvPr/>
        </p:nvSpPr>
        <p:spPr>
          <a:xfrm rot="5400000">
            <a:off x="7215157" y="15958670"/>
            <a:ext cx="771767" cy="975868"/>
          </a:xfrm>
          <a:prstGeom prst="bentUpArrow">
            <a:avLst>
              <a:gd name="adj1" fmla="val 41498"/>
              <a:gd name="adj2" fmla="val 39997"/>
              <a:gd name="adj3" fmla="val 29499"/>
            </a:avLst>
          </a:prstGeom>
          <a:solidFill>
            <a:srgbClr val="C55A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0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8336F59-265E-F2F8-C1B9-1BBBD652BCAC}"/>
              </a:ext>
            </a:extLst>
          </p:cNvPr>
          <p:cNvGrpSpPr/>
          <p:nvPr/>
        </p:nvGrpSpPr>
        <p:grpSpPr>
          <a:xfrm>
            <a:off x="-7172343" y="18501511"/>
            <a:ext cx="879949" cy="1447343"/>
            <a:chOff x="2205097" y="17594"/>
            <a:chExt cx="404120" cy="543472"/>
          </a:xfrm>
          <a:solidFill>
            <a:srgbClr val="E9B465"/>
          </a:solidFill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9B68AE93-91E3-66C8-E80F-AB96A80F7C50}"/>
                </a:ext>
              </a:extLst>
            </p:cNvPr>
            <p:cNvSpPr/>
            <p:nvPr/>
          </p:nvSpPr>
          <p:spPr>
            <a:xfrm>
              <a:off x="2205097" y="25808"/>
              <a:ext cx="386080" cy="101543"/>
            </a:xfrm>
            <a:prstGeom prst="ellipse">
              <a:avLst/>
            </a:prstGeom>
            <a:grpFill/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F95A347-9E87-778C-C350-E52540E597BB}"/>
                </a:ext>
              </a:extLst>
            </p:cNvPr>
            <p:cNvGrpSpPr/>
            <p:nvPr/>
          </p:nvGrpSpPr>
          <p:grpSpPr>
            <a:xfrm>
              <a:off x="2208906" y="74295"/>
              <a:ext cx="392173" cy="475651"/>
              <a:chOff x="2208906" y="74295"/>
              <a:chExt cx="392173" cy="475651"/>
            </a:xfrm>
            <a:grpFill/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550C7CA7-7DE3-431B-DB9B-8A85EB1ABF4C}"/>
                  </a:ext>
                </a:extLst>
              </p:cNvPr>
              <p:cNvSpPr/>
              <p:nvPr/>
            </p:nvSpPr>
            <p:spPr>
              <a:xfrm>
                <a:off x="2214999" y="448403"/>
                <a:ext cx="386080" cy="101543"/>
              </a:xfrm>
              <a:prstGeom prst="ellipse">
                <a:avLst/>
              </a:prstGeom>
              <a:grpFill/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F6F819BB-D621-E632-37E0-F843D6C63FAF}"/>
                  </a:ext>
                </a:extLst>
              </p:cNvPr>
              <p:cNvSpPr/>
              <p:nvPr/>
            </p:nvSpPr>
            <p:spPr>
              <a:xfrm>
                <a:off x="2208906" y="74295"/>
                <a:ext cx="386080" cy="417095"/>
              </a:xfrm>
              <a:prstGeom prst="rect">
                <a:avLst/>
              </a:prstGeom>
              <a:grpFill/>
              <a:ln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6" name="Grafik 13" descr="Datenbank Silhouette">
              <a:extLst>
                <a:ext uri="{FF2B5EF4-FFF2-40B4-BE49-F238E27FC236}">
                  <a16:creationId xmlns:a16="http://schemas.microsoft.com/office/drawing/2014/main" id="{841286AF-9F60-91EA-864A-0E30B554EC08}"/>
                </a:ext>
              </a:extLst>
            </p:cNvPr>
            <p:cNvGrpSpPr/>
            <p:nvPr/>
          </p:nvGrpSpPr>
          <p:grpSpPr>
            <a:xfrm>
              <a:off x="2205097" y="17594"/>
              <a:ext cx="404120" cy="543472"/>
              <a:chOff x="919293" y="1772766"/>
              <a:chExt cx="404120" cy="543472"/>
            </a:xfrm>
            <a:grpFill/>
          </p:grpSpPr>
          <p:sp>
            <p:nvSpPr>
              <p:cNvPr id="43" name="Freihandform: Form 42">
                <a:extLst>
                  <a:ext uri="{FF2B5EF4-FFF2-40B4-BE49-F238E27FC236}">
                    <a16:creationId xmlns:a16="http://schemas.microsoft.com/office/drawing/2014/main" id="{7D0D4998-C6CC-EE75-D422-5A2E948E5BD9}"/>
                  </a:ext>
                </a:extLst>
              </p:cNvPr>
              <p:cNvSpPr/>
              <p:nvPr/>
            </p:nvSpPr>
            <p:spPr>
              <a:xfrm>
                <a:off x="919293" y="1772766"/>
                <a:ext cx="404120" cy="543472"/>
              </a:xfrm>
              <a:custGeom>
                <a:avLst/>
                <a:gdLst>
                  <a:gd name="connsiteX0" fmla="*/ 404120 w 404120"/>
                  <a:gd name="connsiteY0" fmla="*/ 480764 h 543472"/>
                  <a:gd name="connsiteX1" fmla="*/ 404120 w 404120"/>
                  <a:gd name="connsiteY1" fmla="*/ 62708 h 543472"/>
                  <a:gd name="connsiteX2" fmla="*/ 202060 w 404120"/>
                  <a:gd name="connsiteY2" fmla="*/ 0 h 543472"/>
                  <a:gd name="connsiteX3" fmla="*/ 0 w 404120"/>
                  <a:gd name="connsiteY3" fmla="*/ 62708 h 543472"/>
                  <a:gd name="connsiteX4" fmla="*/ 0 w 404120"/>
                  <a:gd name="connsiteY4" fmla="*/ 480764 h 543472"/>
                  <a:gd name="connsiteX5" fmla="*/ 202060 w 404120"/>
                  <a:gd name="connsiteY5" fmla="*/ 543472 h 543472"/>
                  <a:gd name="connsiteX6" fmla="*/ 404120 w 404120"/>
                  <a:gd name="connsiteY6" fmla="*/ 480764 h 543472"/>
                  <a:gd name="connsiteX7" fmla="*/ 202060 w 404120"/>
                  <a:gd name="connsiteY7" fmla="*/ 13935 h 543472"/>
                  <a:gd name="connsiteX8" fmla="*/ 390185 w 404120"/>
                  <a:gd name="connsiteY8" fmla="*/ 62708 h 543472"/>
                  <a:gd name="connsiteX9" fmla="*/ 202060 w 404120"/>
                  <a:gd name="connsiteY9" fmla="*/ 111482 h 543472"/>
                  <a:gd name="connsiteX10" fmla="*/ 13935 w 404120"/>
                  <a:gd name="connsiteY10" fmla="*/ 62708 h 543472"/>
                  <a:gd name="connsiteX11" fmla="*/ 202060 w 404120"/>
                  <a:gd name="connsiteY11" fmla="*/ 13935 h 543472"/>
                  <a:gd name="connsiteX12" fmla="*/ 13935 w 404120"/>
                  <a:gd name="connsiteY12" fmla="*/ 86816 h 543472"/>
                  <a:gd name="connsiteX13" fmla="*/ 202060 w 404120"/>
                  <a:gd name="connsiteY13" fmla="*/ 125417 h 543472"/>
                  <a:gd name="connsiteX14" fmla="*/ 390185 w 404120"/>
                  <a:gd name="connsiteY14" fmla="*/ 86816 h 543472"/>
                  <a:gd name="connsiteX15" fmla="*/ 390185 w 404120"/>
                  <a:gd name="connsiteY15" fmla="*/ 202060 h 543472"/>
                  <a:gd name="connsiteX16" fmla="*/ 202060 w 404120"/>
                  <a:gd name="connsiteY16" fmla="*/ 250833 h 543472"/>
                  <a:gd name="connsiteX17" fmla="*/ 13935 w 404120"/>
                  <a:gd name="connsiteY17" fmla="*/ 202060 h 543472"/>
                  <a:gd name="connsiteX18" fmla="*/ 13935 w 404120"/>
                  <a:gd name="connsiteY18" fmla="*/ 226168 h 543472"/>
                  <a:gd name="connsiteX19" fmla="*/ 202060 w 404120"/>
                  <a:gd name="connsiteY19" fmla="*/ 264769 h 543472"/>
                  <a:gd name="connsiteX20" fmla="*/ 390185 w 404120"/>
                  <a:gd name="connsiteY20" fmla="*/ 226168 h 543472"/>
                  <a:gd name="connsiteX21" fmla="*/ 390185 w 404120"/>
                  <a:gd name="connsiteY21" fmla="*/ 341412 h 543472"/>
                  <a:gd name="connsiteX22" fmla="*/ 202060 w 404120"/>
                  <a:gd name="connsiteY22" fmla="*/ 390185 h 543472"/>
                  <a:gd name="connsiteX23" fmla="*/ 13935 w 404120"/>
                  <a:gd name="connsiteY23" fmla="*/ 341412 h 543472"/>
                  <a:gd name="connsiteX24" fmla="*/ 13935 w 404120"/>
                  <a:gd name="connsiteY24" fmla="*/ 480764 h 543472"/>
                  <a:gd name="connsiteX25" fmla="*/ 13935 w 404120"/>
                  <a:gd name="connsiteY25" fmla="*/ 365520 h 543472"/>
                  <a:gd name="connsiteX26" fmla="*/ 202060 w 404120"/>
                  <a:gd name="connsiteY26" fmla="*/ 404120 h 543472"/>
                  <a:gd name="connsiteX27" fmla="*/ 390185 w 404120"/>
                  <a:gd name="connsiteY27" fmla="*/ 365520 h 543472"/>
                  <a:gd name="connsiteX28" fmla="*/ 390185 w 404120"/>
                  <a:gd name="connsiteY28" fmla="*/ 480764 h 543472"/>
                  <a:gd name="connsiteX29" fmla="*/ 202060 w 404120"/>
                  <a:gd name="connsiteY29" fmla="*/ 529537 h 543472"/>
                  <a:gd name="connsiteX30" fmla="*/ 13935 w 404120"/>
                  <a:gd name="connsiteY30" fmla="*/ 480764 h 543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4120" h="543472">
                    <a:moveTo>
                      <a:pt x="404120" y="480764"/>
                    </a:moveTo>
                    <a:lnTo>
                      <a:pt x="404120" y="62708"/>
                    </a:lnTo>
                    <a:cubicBezTo>
                      <a:pt x="404120" y="21976"/>
                      <a:pt x="300018" y="0"/>
                      <a:pt x="202060" y="0"/>
                    </a:cubicBezTo>
                    <a:cubicBezTo>
                      <a:pt x="104103" y="0"/>
                      <a:pt x="0" y="21976"/>
                      <a:pt x="0" y="62708"/>
                    </a:cubicBezTo>
                    <a:lnTo>
                      <a:pt x="0" y="480764"/>
                    </a:lnTo>
                    <a:cubicBezTo>
                      <a:pt x="0" y="521497"/>
                      <a:pt x="104103" y="543472"/>
                      <a:pt x="202060" y="543472"/>
                    </a:cubicBezTo>
                    <a:cubicBezTo>
                      <a:pt x="300018" y="543472"/>
                      <a:pt x="404120" y="521497"/>
                      <a:pt x="404120" y="480764"/>
                    </a:cubicBezTo>
                    <a:close/>
                    <a:moveTo>
                      <a:pt x="202060" y="13935"/>
                    </a:moveTo>
                    <a:cubicBezTo>
                      <a:pt x="309730" y="13935"/>
                      <a:pt x="390185" y="39715"/>
                      <a:pt x="390185" y="62708"/>
                    </a:cubicBezTo>
                    <a:cubicBezTo>
                      <a:pt x="390185" y="85701"/>
                      <a:pt x="309730" y="111482"/>
                      <a:pt x="202060" y="111482"/>
                    </a:cubicBezTo>
                    <a:cubicBezTo>
                      <a:pt x="94390" y="111482"/>
                      <a:pt x="13935" y="85701"/>
                      <a:pt x="13935" y="62708"/>
                    </a:cubicBezTo>
                    <a:cubicBezTo>
                      <a:pt x="13935" y="39715"/>
                      <a:pt x="94390" y="13935"/>
                      <a:pt x="202060" y="13935"/>
                    </a:cubicBezTo>
                    <a:close/>
                    <a:moveTo>
                      <a:pt x="13935" y="86816"/>
                    </a:moveTo>
                    <a:cubicBezTo>
                      <a:pt x="45491" y="112039"/>
                      <a:pt x="125647" y="125417"/>
                      <a:pt x="202060" y="125417"/>
                    </a:cubicBezTo>
                    <a:cubicBezTo>
                      <a:pt x="278474" y="125417"/>
                      <a:pt x="358629" y="112039"/>
                      <a:pt x="390185" y="86816"/>
                    </a:cubicBezTo>
                    <a:lnTo>
                      <a:pt x="390185" y="202060"/>
                    </a:lnTo>
                    <a:cubicBezTo>
                      <a:pt x="390185" y="225053"/>
                      <a:pt x="309730" y="250833"/>
                      <a:pt x="202060" y="250833"/>
                    </a:cubicBezTo>
                    <a:cubicBezTo>
                      <a:pt x="94390" y="250833"/>
                      <a:pt x="13935" y="225053"/>
                      <a:pt x="13935" y="202060"/>
                    </a:cubicBezTo>
                    <a:close/>
                    <a:moveTo>
                      <a:pt x="13935" y="226168"/>
                    </a:moveTo>
                    <a:cubicBezTo>
                      <a:pt x="45491" y="251391"/>
                      <a:pt x="125647" y="264769"/>
                      <a:pt x="202060" y="264769"/>
                    </a:cubicBezTo>
                    <a:cubicBezTo>
                      <a:pt x="278474" y="264769"/>
                      <a:pt x="358629" y="251391"/>
                      <a:pt x="390185" y="226168"/>
                    </a:cubicBezTo>
                    <a:lnTo>
                      <a:pt x="390185" y="341412"/>
                    </a:lnTo>
                    <a:cubicBezTo>
                      <a:pt x="390185" y="364405"/>
                      <a:pt x="309730" y="390185"/>
                      <a:pt x="202060" y="390185"/>
                    </a:cubicBezTo>
                    <a:cubicBezTo>
                      <a:pt x="94390" y="390185"/>
                      <a:pt x="13935" y="364405"/>
                      <a:pt x="13935" y="341412"/>
                    </a:cubicBezTo>
                    <a:close/>
                    <a:moveTo>
                      <a:pt x="13935" y="480764"/>
                    </a:moveTo>
                    <a:lnTo>
                      <a:pt x="13935" y="365520"/>
                    </a:lnTo>
                    <a:cubicBezTo>
                      <a:pt x="45491" y="390743"/>
                      <a:pt x="125647" y="404120"/>
                      <a:pt x="202060" y="404120"/>
                    </a:cubicBezTo>
                    <a:cubicBezTo>
                      <a:pt x="278474" y="404120"/>
                      <a:pt x="358629" y="390743"/>
                      <a:pt x="390185" y="365520"/>
                    </a:cubicBezTo>
                    <a:lnTo>
                      <a:pt x="390185" y="480764"/>
                    </a:lnTo>
                    <a:cubicBezTo>
                      <a:pt x="390185" y="503757"/>
                      <a:pt x="309730" y="529537"/>
                      <a:pt x="202060" y="529537"/>
                    </a:cubicBezTo>
                    <a:cubicBezTo>
                      <a:pt x="94390" y="529537"/>
                      <a:pt x="13935" y="503757"/>
                      <a:pt x="13935" y="480764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50" name="Freihandform: Form 49">
                <a:extLst>
                  <a:ext uri="{FF2B5EF4-FFF2-40B4-BE49-F238E27FC236}">
                    <a16:creationId xmlns:a16="http://schemas.microsoft.com/office/drawing/2014/main" id="{FEDE75D2-33CB-C193-01D5-FFE81B85E16F}"/>
                  </a:ext>
                </a:extLst>
              </p:cNvPr>
              <p:cNvSpPr/>
              <p:nvPr/>
            </p:nvSpPr>
            <p:spPr>
              <a:xfrm>
                <a:off x="1246770" y="1939989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2" name="Freihandform: Form 71">
                <a:extLst>
                  <a:ext uri="{FF2B5EF4-FFF2-40B4-BE49-F238E27FC236}">
                    <a16:creationId xmlns:a16="http://schemas.microsoft.com/office/drawing/2014/main" id="{D153D3B5-A5E6-1655-63B5-F54CDD8948CC}"/>
                  </a:ext>
                </a:extLst>
              </p:cNvPr>
              <p:cNvSpPr/>
              <p:nvPr/>
            </p:nvSpPr>
            <p:spPr>
              <a:xfrm>
                <a:off x="1246770" y="2079341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50B9B263-0877-80BA-83B0-930B2027F947}"/>
                  </a:ext>
                </a:extLst>
              </p:cNvPr>
              <p:cNvSpPr/>
              <p:nvPr/>
            </p:nvSpPr>
            <p:spPr>
              <a:xfrm>
                <a:off x="1246770" y="2218692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 cmpd="sng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11B5EE8-98E3-0AA5-FDE4-1ABD7C80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585" y="2313393"/>
            <a:ext cx="18186774" cy="1435161"/>
          </a:xfrm>
        </p:spPr>
        <p:txBody>
          <a:bodyPr/>
          <a:lstStyle/>
          <a:p>
            <a:r>
              <a:rPr lang="de-DE" dirty="0"/>
              <a:t>Deep Reinforcement Learning </a:t>
            </a:r>
            <a:r>
              <a:rPr lang="de-DE" dirty="0" err="1"/>
              <a:t>for</a:t>
            </a:r>
            <a:r>
              <a:rPr lang="de-DE" dirty="0"/>
              <a:t> Multi-Agent Systems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Chess</a:t>
            </a:r>
            <a:endParaRPr lang="en-CA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811AB3-DB3D-3C72-7CB4-42B53792F0D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-10029655" y="2780399"/>
            <a:ext cx="9136664" cy="8599023"/>
          </a:xfrm>
        </p:spPr>
        <p:txBody>
          <a:bodyPr numCol="1"/>
          <a:lstStyle/>
          <a:p>
            <a:endParaRPr lang="de-DE" sz="4500" b="1" dirty="0">
              <a:solidFill>
                <a:srgbClr val="004C8B"/>
              </a:solidFill>
              <a:latin typeface="Martel Heavy"/>
            </a:endParaRPr>
          </a:p>
          <a:p>
            <a:r>
              <a:rPr lang="de-DE" sz="4500" b="1" dirty="0">
                <a:solidFill>
                  <a:srgbClr val="004C8B"/>
                </a:solidFill>
                <a:latin typeface="Martel Heavy"/>
              </a:rPr>
              <a:t>Research Questions</a:t>
            </a:r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4C8B"/>
                </a:solidFill>
                <a:latin typeface="Martel Heavy"/>
              </a:rPr>
              <a:t>Local vs. global learnings and decisions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4C8B"/>
                </a:solidFill>
                <a:latin typeface="Martel Heavy"/>
              </a:rPr>
              <a:t>Incorporating as little knowledge as possible into the training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Knowledge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transfer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between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pieces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Neuroevolutive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algorithms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dynamic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observation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spaces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4C8B"/>
                </a:solidFill>
                <a:latin typeface="Martel Heavy"/>
              </a:rPr>
              <a:t>Teaching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Hierarchical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Learning on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global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level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4C8B"/>
                </a:solidFill>
                <a:latin typeface="Martel Heavy"/>
              </a:rPr>
              <a:t>Sparse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Rewards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Reward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Engineering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no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knowledge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inclusion</a:t>
            </a:r>
            <a:endParaRPr lang="de-DE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4C8B"/>
                </a:solidFill>
                <a:latin typeface="Martel Heavy"/>
              </a:rPr>
              <a:t>Competitive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cooperative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b="1" dirty="0" err="1">
                <a:solidFill>
                  <a:srgbClr val="004C8B"/>
                </a:solidFill>
                <a:latin typeface="Martel Heavy"/>
              </a:rPr>
              <a:t>acting</a:t>
            </a:r>
            <a:r>
              <a:rPr lang="de-DE" b="1" dirty="0">
                <a:solidFill>
                  <a:srgbClr val="004C8B"/>
                </a:solidFill>
                <a:latin typeface="Martel Heavy"/>
              </a:rPr>
              <a:t> in 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b="1" dirty="0">
              <a:solidFill>
                <a:srgbClr val="004C8B"/>
              </a:solidFill>
              <a:latin typeface="Martel Heavy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D4BEED-E4FA-A539-B22F-81F9D859C4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18880" y="1469249"/>
            <a:ext cx="9534981" cy="57536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Computer Science</a:t>
            </a:r>
            <a:endParaRPr lang="en-CA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0745873-E4AD-7108-D0B5-F54BA9871A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230854" y="20224520"/>
            <a:ext cx="6898525" cy="484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Reinforcement Learning </a:t>
            </a:r>
            <a:b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Multi-Agent Systems</a:t>
            </a:r>
            <a:endParaRPr lang="en-CA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C8D22A7-521E-763A-FAD1-2545AB8A5E9A}"/>
              </a:ext>
            </a:extLst>
          </p:cNvPr>
          <p:cNvSpPr txBox="1">
            <a:spLocks/>
          </p:cNvSpPr>
          <p:nvPr/>
        </p:nvSpPr>
        <p:spPr>
          <a:xfrm>
            <a:off x="18059496" y="20437013"/>
            <a:ext cx="11620500" cy="4844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2832080" rtl="0" eaLnBrk="1" latinLnBrk="0" hangingPunct="1">
              <a:lnSpc>
                <a:spcPct val="20000"/>
              </a:lnSpc>
              <a:spcBef>
                <a:spcPts val="3097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212406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7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0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6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561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7217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8821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0425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2029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363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500" b="1" dirty="0"/>
              <a:t>Helen Haase (B.Sc.)                               Prof. Dr. Thomas Clemen</a:t>
            </a:r>
          </a:p>
          <a:p>
            <a:r>
              <a:rPr lang="de-DE" sz="2500" dirty="0"/>
              <a:t>Helen.Haase@haw-hamburg.de           Thomas.Clemen@haw.hamburg.de  </a:t>
            </a:r>
            <a:endParaRPr lang="en-CA" sz="25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A582A46-60A5-679B-7804-FAFA3768404B}"/>
              </a:ext>
            </a:extLst>
          </p:cNvPr>
          <p:cNvSpPr txBox="1"/>
          <p:nvPr/>
        </p:nvSpPr>
        <p:spPr>
          <a:xfrm>
            <a:off x="-8412169" y="17304597"/>
            <a:ext cx="3040167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Dataset </a:t>
            </a:r>
            <a:br>
              <a:rPr lang="de-DE" sz="2000" dirty="0">
                <a:latin typeface="Martel Heavy"/>
              </a:rPr>
            </a:br>
            <a:r>
              <a:rPr lang="de-DE" sz="2000" dirty="0" err="1">
                <a:latin typeface="Martel Heavy"/>
              </a:rPr>
              <a:t>LichessAPI</a:t>
            </a:r>
            <a:endParaRPr lang="en-CA" sz="2000" dirty="0">
              <a:latin typeface="Martel Heavy"/>
            </a:endParaRPr>
          </a:p>
        </p:txBody>
      </p:sp>
      <p:sp>
        <p:nvSpPr>
          <p:cNvPr id="23" name="Pfeil: nach unten 22">
            <a:extLst>
              <a:ext uri="{FF2B5EF4-FFF2-40B4-BE49-F238E27FC236}">
                <a16:creationId xmlns:a16="http://schemas.microsoft.com/office/drawing/2014/main" id="{12E6DB63-E2F5-746D-D228-6A990B102F19}"/>
              </a:ext>
            </a:extLst>
          </p:cNvPr>
          <p:cNvSpPr/>
          <p:nvPr/>
        </p:nvSpPr>
        <p:spPr>
          <a:xfrm rot="16200000">
            <a:off x="36188732" y="702670"/>
            <a:ext cx="704804" cy="1144003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B58A900-D43E-8CBF-C331-9C79CEE1F916}"/>
              </a:ext>
            </a:extLst>
          </p:cNvPr>
          <p:cNvSpPr txBox="1"/>
          <p:nvPr/>
        </p:nvSpPr>
        <p:spPr>
          <a:xfrm>
            <a:off x="34986118" y="1759335"/>
            <a:ext cx="3040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Setup </a:t>
            </a:r>
            <a:r>
              <a:rPr lang="de-DE" sz="2000" i="1" dirty="0" err="1">
                <a:latin typeface="Martel Heavy"/>
              </a:rPr>
              <a:t>each</a:t>
            </a:r>
            <a:r>
              <a:rPr lang="de-DE" sz="2000" i="1" dirty="0">
                <a:latin typeface="Martel Heavy"/>
              </a:rPr>
              <a:t> </a:t>
            </a:r>
          </a:p>
          <a:p>
            <a:pPr algn="ctr"/>
            <a:r>
              <a:rPr lang="de-DE" sz="2000" i="1" dirty="0" err="1">
                <a:latin typeface="Martel Heavy"/>
              </a:rPr>
              <a:t>agent</a:t>
            </a:r>
            <a:endParaRPr lang="en-CA" sz="2000" i="1" dirty="0">
              <a:latin typeface="Martel Heavy"/>
            </a:endParaRPr>
          </a:p>
        </p:txBody>
      </p:sp>
      <p:sp>
        <p:nvSpPr>
          <p:cNvPr id="25" name="Pfeil: nach links gekrümmt 24">
            <a:extLst>
              <a:ext uri="{FF2B5EF4-FFF2-40B4-BE49-F238E27FC236}">
                <a16:creationId xmlns:a16="http://schemas.microsoft.com/office/drawing/2014/main" id="{40F647F4-4574-3756-F9E0-5FDB17E93187}"/>
              </a:ext>
            </a:extLst>
          </p:cNvPr>
          <p:cNvSpPr/>
          <p:nvPr/>
        </p:nvSpPr>
        <p:spPr>
          <a:xfrm rot="10800000" flipH="1">
            <a:off x="44552563" y="345917"/>
            <a:ext cx="1513585" cy="119126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56FB422-6BD9-EDC2-611E-5E598E6DBE49}"/>
              </a:ext>
            </a:extLst>
          </p:cNvPr>
          <p:cNvSpPr txBox="1"/>
          <p:nvPr/>
        </p:nvSpPr>
        <p:spPr>
          <a:xfrm>
            <a:off x="45735299" y="373593"/>
            <a:ext cx="3040167" cy="16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Train </a:t>
            </a:r>
            <a:r>
              <a:rPr lang="de-DE" sz="2000" i="1" dirty="0" err="1">
                <a:latin typeface="Martel Heavy"/>
              </a:rPr>
              <a:t>local</a:t>
            </a:r>
            <a:r>
              <a:rPr lang="de-DE" sz="2000" i="1" dirty="0">
                <a:latin typeface="Martel Heavy"/>
              </a:rPr>
              <a:t> and global </a:t>
            </a:r>
            <a:r>
              <a:rPr lang="de-DE" sz="2000" i="1" dirty="0" err="1">
                <a:latin typeface="Martel Heavy"/>
              </a:rPr>
              <a:t>agents</a:t>
            </a:r>
            <a:endParaRPr lang="de-DE" sz="2000" i="1" dirty="0">
              <a:latin typeface="Martel Heavy"/>
            </a:endParaRPr>
          </a:p>
          <a:p>
            <a:pPr algn="ctr"/>
            <a:endParaRPr lang="de-DE" sz="2000" i="1" dirty="0">
              <a:latin typeface="Martel Heavy"/>
            </a:endParaRPr>
          </a:p>
          <a:p>
            <a:pPr algn="ctr"/>
            <a:r>
              <a:rPr lang="de-DE" sz="2000" i="1" dirty="0">
                <a:latin typeface="Martel Heavy"/>
              </a:rPr>
              <a:t>Perform </a:t>
            </a:r>
            <a:r>
              <a:rPr lang="de-DE" sz="2000" i="1" dirty="0" err="1">
                <a:latin typeface="Martel Heavy"/>
              </a:rPr>
              <a:t>experiments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for</a:t>
            </a:r>
            <a:r>
              <a:rPr lang="de-DE" sz="2000" i="1" dirty="0">
                <a:latin typeface="Martel Heavy"/>
              </a:rPr>
              <a:t> different </a:t>
            </a:r>
            <a:r>
              <a:rPr lang="de-DE" sz="2000" i="1" dirty="0" err="1">
                <a:latin typeface="Martel Heavy"/>
              </a:rPr>
              <a:t>setups</a:t>
            </a:r>
            <a:endParaRPr lang="en-CA" sz="2000" i="1" dirty="0">
              <a:latin typeface="Martel Heavy"/>
            </a:endParaRPr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D17D455B-A754-5AB3-6C9B-845652414580}"/>
              </a:ext>
            </a:extLst>
          </p:cNvPr>
          <p:cNvSpPr/>
          <p:nvPr/>
        </p:nvSpPr>
        <p:spPr>
          <a:xfrm rot="16200000">
            <a:off x="43988836" y="1576227"/>
            <a:ext cx="364256" cy="2564841"/>
          </a:xfrm>
          <a:prstGeom prst="downArrow">
            <a:avLst/>
          </a:prstGeom>
          <a:solidFill>
            <a:srgbClr val="FFE6CD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68A8CCD0-3432-1968-5BA8-773C4A8F3054}"/>
              </a:ext>
            </a:extLst>
          </p:cNvPr>
          <p:cNvSpPr/>
          <p:nvPr/>
        </p:nvSpPr>
        <p:spPr>
          <a:xfrm>
            <a:off x="52437538" y="2734370"/>
            <a:ext cx="3240979" cy="14419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7" name="Grafik 36" descr="Ein Bild, das Spiele, Brettspiel, Hallensportarten, Screenshot enthält.&#10;&#10;Automatisch generierte Beschreibung">
            <a:extLst>
              <a:ext uri="{FF2B5EF4-FFF2-40B4-BE49-F238E27FC236}">
                <a16:creationId xmlns:a16="http://schemas.microsoft.com/office/drawing/2014/main" id="{AA363ECA-10D9-6FA7-EE38-ECBEB464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2243" y="3368534"/>
            <a:ext cx="317583" cy="322456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6FB72AD8-A5F5-E26F-EE68-5FF9098A874A}"/>
              </a:ext>
            </a:extLst>
          </p:cNvPr>
          <p:cNvSpPr txBox="1"/>
          <p:nvPr/>
        </p:nvSpPr>
        <p:spPr>
          <a:xfrm>
            <a:off x="53359765" y="3115725"/>
            <a:ext cx="1638565" cy="1120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[-1,1] – 50%</a:t>
            </a:r>
          </a:p>
          <a:p>
            <a:pPr algn="ctr"/>
            <a:r>
              <a:rPr lang="de-DE" sz="2000" dirty="0">
                <a:latin typeface="Martel Heavy"/>
              </a:rPr>
              <a:t> [-2,2] – 10%</a:t>
            </a:r>
          </a:p>
          <a:p>
            <a:pPr algn="ctr"/>
            <a:r>
              <a:rPr lang="de-DE" sz="2000" dirty="0">
                <a:latin typeface="Martel Heavy"/>
              </a:rPr>
              <a:t>…</a:t>
            </a:r>
            <a:endParaRPr lang="en-CA" sz="2000" dirty="0">
              <a:latin typeface="Martel Heavy"/>
            </a:endParaRPr>
          </a:p>
          <a:p>
            <a:pPr algn="ctr"/>
            <a:endParaRPr lang="en-CA" sz="2000" dirty="0">
              <a:latin typeface="Martel Heavy"/>
            </a:endParaRPr>
          </a:p>
        </p:txBody>
      </p:sp>
      <p:pic>
        <p:nvPicPr>
          <p:cNvPr id="39" name="Grafik 38" descr="Ein Bild, das Kreis, Entwurf, Symmetrie, Muster enthält.&#10;&#10;Automatisch generierte Beschreibung">
            <a:extLst>
              <a:ext uri="{FF2B5EF4-FFF2-40B4-BE49-F238E27FC236}">
                <a16:creationId xmlns:a16="http://schemas.microsoft.com/office/drawing/2014/main" id="{7BA45F1F-EB5D-35A7-D1C5-A0F2F8263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84531" y="3256874"/>
            <a:ext cx="648504" cy="545778"/>
          </a:xfrm>
          <a:prstGeom prst="rect">
            <a:avLst/>
          </a:prstGeom>
        </p:spPr>
      </p:pic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711401F1-BC5E-7AF0-C5B5-357F0F44E9A1}"/>
              </a:ext>
            </a:extLst>
          </p:cNvPr>
          <p:cNvSpPr/>
          <p:nvPr/>
        </p:nvSpPr>
        <p:spPr>
          <a:xfrm>
            <a:off x="54663614" y="2931978"/>
            <a:ext cx="253517" cy="1124463"/>
          </a:xfrm>
          <a:prstGeom prst="rightBrace">
            <a:avLst/>
          </a:prstGeom>
          <a:ln w="1016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E6A4044-0626-3913-64D7-02D30832B8E1}"/>
              </a:ext>
            </a:extLst>
          </p:cNvPr>
          <p:cNvSpPr txBox="1"/>
          <p:nvPr/>
        </p:nvSpPr>
        <p:spPr>
          <a:xfrm>
            <a:off x="54432536" y="3256874"/>
            <a:ext cx="1638565" cy="33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artel Heavy"/>
              </a:rPr>
              <a:t>[-1,1]</a:t>
            </a:r>
            <a:endParaRPr lang="en-CA" sz="2000" dirty="0">
              <a:latin typeface="Martel Heavy"/>
            </a:endParaRPr>
          </a:p>
        </p:txBody>
      </p:sp>
      <p:sp>
        <p:nvSpPr>
          <p:cNvPr id="33" name="Pfeil: nach unten 32">
            <a:extLst>
              <a:ext uri="{FF2B5EF4-FFF2-40B4-BE49-F238E27FC236}">
                <a16:creationId xmlns:a16="http://schemas.microsoft.com/office/drawing/2014/main" id="{9B20DC1E-8BDF-AD96-29D6-346DC4E36D62}"/>
              </a:ext>
            </a:extLst>
          </p:cNvPr>
          <p:cNvSpPr/>
          <p:nvPr/>
        </p:nvSpPr>
        <p:spPr>
          <a:xfrm>
            <a:off x="49979642" y="4264122"/>
            <a:ext cx="704804" cy="47330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4DC1C7-CFEF-C40D-3284-DDFE23660969}"/>
              </a:ext>
            </a:extLst>
          </p:cNvPr>
          <p:cNvSpPr txBox="1"/>
          <p:nvPr/>
        </p:nvSpPr>
        <p:spPr>
          <a:xfrm>
            <a:off x="49292357" y="4785170"/>
            <a:ext cx="1935114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>
                <a:latin typeface="Martel Heavy"/>
              </a:rPr>
              <a:t>Move Knight (R)</a:t>
            </a:r>
          </a:p>
          <a:p>
            <a:pPr algn="ctr"/>
            <a:r>
              <a:rPr lang="de-DE" sz="2000" i="1" dirty="0">
                <a:latin typeface="Martel Heavy"/>
              </a:rPr>
              <a:t>[-1,2] </a:t>
            </a:r>
            <a:endParaRPr lang="en-CA" sz="2000" i="1" dirty="0">
              <a:latin typeface="Martel Heavy"/>
            </a:endParaRP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0520D42-DB8D-6CB4-998A-1B199C957E68}"/>
              </a:ext>
            </a:extLst>
          </p:cNvPr>
          <p:cNvGrpSpPr/>
          <p:nvPr/>
        </p:nvGrpSpPr>
        <p:grpSpPr>
          <a:xfrm>
            <a:off x="48995258" y="2711147"/>
            <a:ext cx="3643581" cy="1445935"/>
            <a:chOff x="6309360" y="5401056"/>
            <a:chExt cx="1700061" cy="664464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4B83C877-CCB0-D525-7742-29BEA36FBD6A}"/>
                </a:ext>
              </a:extLst>
            </p:cNvPr>
            <p:cNvSpPr/>
            <p:nvPr/>
          </p:nvSpPr>
          <p:spPr>
            <a:xfrm>
              <a:off x="6309360" y="5401056"/>
              <a:ext cx="1516380" cy="664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4" name="Grafik 43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69EC8293-765B-A26D-72F8-616E792D0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34" y="5693283"/>
              <a:ext cx="148590" cy="14859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70B566E-C3DD-BF1A-F7C4-2663C4C37A0F}"/>
                </a:ext>
              </a:extLst>
            </p:cNvPr>
            <p:cNvSpPr txBox="1"/>
            <p:nvPr/>
          </p:nvSpPr>
          <p:spPr>
            <a:xfrm>
              <a:off x="6740849" y="5576787"/>
              <a:ext cx="766647" cy="396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[1,2] – 70%</a:t>
              </a:r>
            </a:p>
            <a:p>
              <a:pPr algn="ctr"/>
              <a:r>
                <a:rPr lang="de-DE" sz="2000" dirty="0">
                  <a:latin typeface="Martel Heavy"/>
                </a:rPr>
                <a:t> [1,1] – 30%</a:t>
              </a:r>
              <a:endParaRPr lang="en-CA" sz="2000" dirty="0">
                <a:latin typeface="Martel Heavy"/>
              </a:endParaRPr>
            </a:p>
            <a:p>
              <a:pPr algn="ctr"/>
              <a:endParaRPr lang="en-CA" sz="2000" dirty="0">
                <a:latin typeface="Martel Heavy"/>
              </a:endParaRPr>
            </a:p>
          </p:txBody>
        </p:sp>
        <p:pic>
          <p:nvPicPr>
            <p:cNvPr id="46" name="Grafik 45" descr="Ein Bild, das Kreis, Entwurf, Symmetrie, Muster enthält.&#10;&#10;Automatisch generierte Beschreibung">
              <a:extLst>
                <a:ext uri="{FF2B5EF4-FFF2-40B4-BE49-F238E27FC236}">
                  <a16:creationId xmlns:a16="http://schemas.microsoft.com/office/drawing/2014/main" id="{743A52B3-B413-EDD3-BBF4-E94F3C737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18498" y="5641829"/>
              <a:ext cx="303420" cy="251498"/>
            </a:xfrm>
            <a:prstGeom prst="rect">
              <a:avLst/>
            </a:prstGeom>
          </p:spPr>
        </p:pic>
        <p:sp>
          <p:nvSpPr>
            <p:cNvPr id="47" name="Geschweifte Klammer rechts 46">
              <a:extLst>
                <a:ext uri="{FF2B5EF4-FFF2-40B4-BE49-F238E27FC236}">
                  <a16:creationId xmlns:a16="http://schemas.microsoft.com/office/drawing/2014/main" id="{914B5A4D-D9C9-910D-B700-B1110609ADC9}"/>
                </a:ext>
              </a:extLst>
            </p:cNvPr>
            <p:cNvSpPr/>
            <p:nvPr/>
          </p:nvSpPr>
          <p:spPr>
            <a:xfrm>
              <a:off x="7350890" y="5492115"/>
              <a:ext cx="118615" cy="518160"/>
            </a:xfrm>
            <a:prstGeom prst="rightBrace">
              <a:avLst/>
            </a:prstGeom>
            <a:ln w="1016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1B954E60-5D40-C03D-70B6-222179254B30}"/>
                </a:ext>
              </a:extLst>
            </p:cNvPr>
            <p:cNvSpPr txBox="1"/>
            <p:nvPr/>
          </p:nvSpPr>
          <p:spPr>
            <a:xfrm>
              <a:off x="7242774" y="5641829"/>
              <a:ext cx="766647" cy="15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[1,2]</a:t>
              </a:r>
              <a:endParaRPr lang="en-CA" sz="2000" dirty="0">
                <a:latin typeface="Martel Heavy"/>
              </a:endParaRPr>
            </a:p>
          </p:txBody>
        </p:sp>
      </p:grpSp>
      <p:pic>
        <p:nvPicPr>
          <p:cNvPr id="80" name="Grafik 79" descr="Ein Bild, das Rechteck, Quadrat, Screenshot, Entwurf enthält.&#10;&#10;Automatisch generierte Beschreibung">
            <a:extLst>
              <a:ext uri="{FF2B5EF4-FFF2-40B4-BE49-F238E27FC236}">
                <a16:creationId xmlns:a16="http://schemas.microsoft.com/office/drawing/2014/main" id="{0035A33E-736D-D40B-244C-341C3FF91E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9"/>
          <a:stretch/>
        </p:blipFill>
        <p:spPr>
          <a:xfrm>
            <a:off x="50332044" y="2800421"/>
            <a:ext cx="277691" cy="25608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2DCFE5-2D83-2B7A-EEC2-A633AC5A2FDA}"/>
              </a:ext>
            </a:extLst>
          </p:cNvPr>
          <p:cNvGrpSpPr/>
          <p:nvPr/>
        </p:nvGrpSpPr>
        <p:grpSpPr>
          <a:xfrm>
            <a:off x="45691656" y="2734370"/>
            <a:ext cx="3559463" cy="1471352"/>
            <a:chOff x="6309360" y="5401056"/>
            <a:chExt cx="1700061" cy="692123"/>
          </a:xfrm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4256C1B6-C302-29FC-2651-0413C373791F}"/>
                </a:ext>
              </a:extLst>
            </p:cNvPr>
            <p:cNvSpPr/>
            <p:nvPr/>
          </p:nvSpPr>
          <p:spPr>
            <a:xfrm>
              <a:off x="6309360" y="5401056"/>
              <a:ext cx="1516380" cy="66446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1" name="Grafik 50" descr="Ein Bild, das Spiele, Brettspiel, Hallensportarten, Screenshot enthält.&#10;&#10;Automatisch generierte Beschreibung">
              <a:extLst>
                <a:ext uri="{FF2B5EF4-FFF2-40B4-BE49-F238E27FC236}">
                  <a16:creationId xmlns:a16="http://schemas.microsoft.com/office/drawing/2014/main" id="{DE6F0BC9-572D-A174-F79D-D12377F4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634" y="5693283"/>
              <a:ext cx="148590" cy="148590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54B463BD-3FC3-9799-2946-F1F7F9F8A8FF}"/>
                </a:ext>
              </a:extLst>
            </p:cNvPr>
            <p:cNvSpPr txBox="1"/>
            <p:nvPr/>
          </p:nvSpPr>
          <p:spPr>
            <a:xfrm>
              <a:off x="6740849" y="5576787"/>
              <a:ext cx="766647" cy="516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[-1,2] – 60%</a:t>
              </a:r>
            </a:p>
            <a:p>
              <a:pPr algn="ctr"/>
              <a:r>
                <a:rPr lang="de-DE" sz="2000" dirty="0">
                  <a:latin typeface="Martel Heavy"/>
                </a:rPr>
                <a:t> [1,2] – 10%</a:t>
              </a:r>
            </a:p>
            <a:p>
              <a:pPr algn="ctr"/>
              <a:r>
                <a:rPr lang="de-DE" sz="2000" dirty="0">
                  <a:latin typeface="Martel Heavy"/>
                </a:rPr>
                <a:t>…</a:t>
              </a:r>
              <a:endParaRPr lang="en-CA" sz="2000" dirty="0">
                <a:latin typeface="Martel Heavy"/>
              </a:endParaRPr>
            </a:p>
            <a:p>
              <a:pPr algn="ctr"/>
              <a:endParaRPr lang="en-CA" sz="2000" dirty="0">
                <a:latin typeface="Martel Heavy"/>
              </a:endParaRPr>
            </a:p>
          </p:txBody>
        </p:sp>
        <p:pic>
          <p:nvPicPr>
            <p:cNvPr id="53" name="Grafik 52" descr="Ein Bild, das Kreis, Entwurf, Symmetrie, Muster enthält.&#10;&#10;Automatisch generierte Beschreibung">
              <a:extLst>
                <a:ext uri="{FF2B5EF4-FFF2-40B4-BE49-F238E27FC236}">
                  <a16:creationId xmlns:a16="http://schemas.microsoft.com/office/drawing/2014/main" id="{F7AF9FBF-6AAF-56BD-C1E0-0C7C27E1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518498" y="5641829"/>
              <a:ext cx="303420" cy="251498"/>
            </a:xfrm>
            <a:prstGeom prst="rect">
              <a:avLst/>
            </a:prstGeom>
          </p:spPr>
        </p:pic>
        <p:sp>
          <p:nvSpPr>
            <p:cNvPr id="54" name="Geschweifte Klammer rechts 53">
              <a:extLst>
                <a:ext uri="{FF2B5EF4-FFF2-40B4-BE49-F238E27FC236}">
                  <a16:creationId xmlns:a16="http://schemas.microsoft.com/office/drawing/2014/main" id="{68A8E007-3A4D-B63C-8D84-A64ACB11F065}"/>
                </a:ext>
              </a:extLst>
            </p:cNvPr>
            <p:cNvSpPr/>
            <p:nvPr/>
          </p:nvSpPr>
          <p:spPr>
            <a:xfrm>
              <a:off x="7380004" y="5492115"/>
              <a:ext cx="118615" cy="518160"/>
            </a:xfrm>
            <a:prstGeom prst="rightBrace">
              <a:avLst/>
            </a:prstGeom>
            <a:ln w="1016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EC702FEF-431E-B62F-78B2-AC1846F5963B}"/>
                </a:ext>
              </a:extLst>
            </p:cNvPr>
            <p:cNvSpPr txBox="1"/>
            <p:nvPr/>
          </p:nvSpPr>
          <p:spPr>
            <a:xfrm>
              <a:off x="7242774" y="5641829"/>
              <a:ext cx="766647" cy="15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latin typeface="Martel Heavy"/>
                </a:rPr>
                <a:t>[-1,2]</a:t>
              </a:r>
              <a:endParaRPr lang="en-CA" sz="2000" dirty="0">
                <a:latin typeface="Martel Heavy"/>
              </a:endParaRPr>
            </a:p>
          </p:txBody>
        </p:sp>
      </p:grpSp>
      <p:pic>
        <p:nvPicPr>
          <p:cNvPr id="83" name="Grafik 82" descr="Ein Bild, das Screenshot, Rechteck, Quadrat, Design enthält.&#10;&#10;Automatisch generierte Beschreibung">
            <a:extLst>
              <a:ext uri="{FF2B5EF4-FFF2-40B4-BE49-F238E27FC236}">
                <a16:creationId xmlns:a16="http://schemas.microsoft.com/office/drawing/2014/main" id="{21F55787-017A-D421-65F5-BBE4DBD138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82"/>
          <a:stretch/>
        </p:blipFill>
        <p:spPr>
          <a:xfrm>
            <a:off x="46966732" y="2823625"/>
            <a:ext cx="288651" cy="257394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84" name="Grafik 83" descr="Ein Bild, das Rechteck, Quadrat, Screenshot, Design enthält.&#10;&#10;Automatisch generierte Beschreibung">
            <a:extLst>
              <a:ext uri="{FF2B5EF4-FFF2-40B4-BE49-F238E27FC236}">
                <a16:creationId xmlns:a16="http://schemas.microsoft.com/office/drawing/2014/main" id="{98D81C29-2C33-8544-21B2-5B32873901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9"/>
          <a:stretch/>
        </p:blipFill>
        <p:spPr>
          <a:xfrm>
            <a:off x="53687609" y="2804411"/>
            <a:ext cx="302898" cy="27660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A745758-904B-B27C-35F0-691B4E9E64BD}"/>
              </a:ext>
            </a:extLst>
          </p:cNvPr>
          <p:cNvSpPr txBox="1"/>
          <p:nvPr/>
        </p:nvSpPr>
        <p:spPr>
          <a:xfrm>
            <a:off x="1310260" y="6321724"/>
            <a:ext cx="25813778" cy="1606593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de-DE" sz="4500" b="1" dirty="0">
                <a:solidFill>
                  <a:srgbClr val="004C8B"/>
                </a:solidFill>
                <a:latin typeface="Martel Heavy"/>
              </a:rPr>
              <a:t>Methods</a:t>
            </a:r>
          </a:p>
          <a:p>
            <a:r>
              <a:rPr lang="de-DE" sz="3500" b="1" dirty="0">
                <a:solidFill>
                  <a:srgbClr val="004C8B"/>
                </a:solidFill>
                <a:latin typeface="Martel Heavy"/>
              </a:rPr>
              <a:t>Phase 1 –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Approximating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an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through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distribution</a:t>
            </a:r>
            <a:endParaRPr lang="de-DE" sz="3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Take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dataset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thousands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played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games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from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LichessAPI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clean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dataset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Convert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algebraic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notation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game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into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samples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individual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calculate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+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training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samples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Use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starting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place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r>
              <a:rPr lang="en-CA" sz="4500" b="1" dirty="0">
                <a:solidFill>
                  <a:srgbClr val="004C8B"/>
                </a:solidFill>
                <a:latin typeface="Martel Heavy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After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performing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small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subset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65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games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be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derived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individually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per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color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type,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even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for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individual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These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yielded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complete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while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already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incorporating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strategic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preferences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r>
              <a:rPr lang="en-CA" sz="4500" b="1" dirty="0">
                <a:solidFill>
                  <a:srgbClr val="004C8B"/>
                </a:solidFill>
                <a:latin typeface="Martel Heavy"/>
              </a:rPr>
              <a:t>Outlook</a:t>
            </a:r>
          </a:p>
          <a:p>
            <a:r>
              <a:rPr lang="de-DE" sz="3500" b="1" dirty="0">
                <a:solidFill>
                  <a:srgbClr val="004C8B"/>
                </a:solidFill>
                <a:latin typeface="Martel Heavy"/>
              </a:rPr>
              <a:t>Phase 2 – Looking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into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specific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problems</a:t>
            </a:r>
            <a:endParaRPr lang="en-CA" sz="3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rgbClr val="004C8B"/>
                </a:solidFill>
                <a:latin typeface="Martel Heavy"/>
              </a:rPr>
              <a:t>Local vs. global learnings and decisions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rgbClr val="004C8B"/>
                </a:solidFill>
                <a:latin typeface="Martel Heavy"/>
              </a:rPr>
              <a:t>Incorporating as little knowledge as possible into the training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Knowledge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transfer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between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pieces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Neuroevolutive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algorithms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dynamic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observation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Teaching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Hierarchical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Learning on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global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level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Sparse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Rewards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Reward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Engineering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no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knowledge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inclusion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Competitive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cooperative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 MAS</a:t>
            </a: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r>
              <a:rPr lang="en-CA" sz="4500" b="1" dirty="0">
                <a:solidFill>
                  <a:srgbClr val="004C8B"/>
                </a:solidFill>
                <a:latin typeface="Martel Heavy"/>
              </a:rPr>
              <a:t>References</a:t>
            </a: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endParaRPr lang="en-CA" sz="2500" dirty="0">
              <a:solidFill>
                <a:srgbClr val="004C8B"/>
              </a:solidFill>
              <a:latin typeface="Martel Heavy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52810438-DFD5-B819-8F6A-E9ABB75C59D6}"/>
              </a:ext>
            </a:extLst>
          </p:cNvPr>
          <p:cNvGrpSpPr/>
          <p:nvPr/>
        </p:nvGrpSpPr>
        <p:grpSpPr>
          <a:xfrm>
            <a:off x="-7453288" y="13734391"/>
            <a:ext cx="879949" cy="1447343"/>
            <a:chOff x="2205097" y="17594"/>
            <a:chExt cx="404120" cy="543472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B4E15AE-8364-E90A-D6FC-1A513324747D}"/>
                </a:ext>
              </a:extLst>
            </p:cNvPr>
            <p:cNvSpPr/>
            <p:nvPr/>
          </p:nvSpPr>
          <p:spPr>
            <a:xfrm>
              <a:off x="2218944" y="27672"/>
              <a:ext cx="386080" cy="101543"/>
            </a:xfrm>
            <a:prstGeom prst="ellipse">
              <a:avLst/>
            </a:prstGeom>
            <a:solidFill>
              <a:srgbClr val="E9B4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74D18555-A852-5069-8037-DF2D6E536CC1}"/>
                </a:ext>
              </a:extLst>
            </p:cNvPr>
            <p:cNvGrpSpPr/>
            <p:nvPr/>
          </p:nvGrpSpPr>
          <p:grpSpPr>
            <a:xfrm>
              <a:off x="2212875" y="105178"/>
              <a:ext cx="392149" cy="444553"/>
              <a:chOff x="2212875" y="105178"/>
              <a:chExt cx="392149" cy="444553"/>
            </a:xfrm>
          </p:grpSpPr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4D120495-98AC-0892-57AE-C0771A9BA45D}"/>
                  </a:ext>
                </a:extLst>
              </p:cNvPr>
              <p:cNvSpPr/>
              <p:nvPr/>
            </p:nvSpPr>
            <p:spPr>
              <a:xfrm>
                <a:off x="2212875" y="448188"/>
                <a:ext cx="386080" cy="101543"/>
              </a:xfrm>
              <a:prstGeom prst="ellipse">
                <a:avLst/>
              </a:prstGeom>
              <a:solidFill>
                <a:srgbClr val="E9B4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D4CB18B2-442D-0E47-8504-AD3862AAB642}"/>
                  </a:ext>
                </a:extLst>
              </p:cNvPr>
              <p:cNvSpPr/>
              <p:nvPr/>
            </p:nvSpPr>
            <p:spPr>
              <a:xfrm>
                <a:off x="2218944" y="105178"/>
                <a:ext cx="386080" cy="417095"/>
              </a:xfrm>
              <a:prstGeom prst="rect">
                <a:avLst/>
              </a:prstGeom>
              <a:solidFill>
                <a:srgbClr val="E9B4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5" name="Grafik 13" descr="Datenbank Silhouette">
              <a:extLst>
                <a:ext uri="{FF2B5EF4-FFF2-40B4-BE49-F238E27FC236}">
                  <a16:creationId xmlns:a16="http://schemas.microsoft.com/office/drawing/2014/main" id="{D879F602-8BBB-01F3-9BFA-680BC6A6D1A0}"/>
                </a:ext>
              </a:extLst>
            </p:cNvPr>
            <p:cNvGrpSpPr/>
            <p:nvPr/>
          </p:nvGrpSpPr>
          <p:grpSpPr>
            <a:xfrm>
              <a:off x="2205097" y="17594"/>
              <a:ext cx="404120" cy="543472"/>
              <a:chOff x="919293" y="1772766"/>
              <a:chExt cx="404120" cy="54347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FD9856D2-B166-98AE-57AD-17E98014FDCD}"/>
                  </a:ext>
                </a:extLst>
              </p:cNvPr>
              <p:cNvSpPr/>
              <p:nvPr/>
            </p:nvSpPr>
            <p:spPr>
              <a:xfrm>
                <a:off x="919293" y="1772766"/>
                <a:ext cx="404120" cy="543472"/>
              </a:xfrm>
              <a:custGeom>
                <a:avLst/>
                <a:gdLst>
                  <a:gd name="connsiteX0" fmla="*/ 404120 w 404120"/>
                  <a:gd name="connsiteY0" fmla="*/ 480764 h 543472"/>
                  <a:gd name="connsiteX1" fmla="*/ 404120 w 404120"/>
                  <a:gd name="connsiteY1" fmla="*/ 62708 h 543472"/>
                  <a:gd name="connsiteX2" fmla="*/ 202060 w 404120"/>
                  <a:gd name="connsiteY2" fmla="*/ 0 h 543472"/>
                  <a:gd name="connsiteX3" fmla="*/ 0 w 404120"/>
                  <a:gd name="connsiteY3" fmla="*/ 62708 h 543472"/>
                  <a:gd name="connsiteX4" fmla="*/ 0 w 404120"/>
                  <a:gd name="connsiteY4" fmla="*/ 480764 h 543472"/>
                  <a:gd name="connsiteX5" fmla="*/ 202060 w 404120"/>
                  <a:gd name="connsiteY5" fmla="*/ 543472 h 543472"/>
                  <a:gd name="connsiteX6" fmla="*/ 404120 w 404120"/>
                  <a:gd name="connsiteY6" fmla="*/ 480764 h 543472"/>
                  <a:gd name="connsiteX7" fmla="*/ 202060 w 404120"/>
                  <a:gd name="connsiteY7" fmla="*/ 13935 h 543472"/>
                  <a:gd name="connsiteX8" fmla="*/ 390185 w 404120"/>
                  <a:gd name="connsiteY8" fmla="*/ 62708 h 543472"/>
                  <a:gd name="connsiteX9" fmla="*/ 202060 w 404120"/>
                  <a:gd name="connsiteY9" fmla="*/ 111482 h 543472"/>
                  <a:gd name="connsiteX10" fmla="*/ 13935 w 404120"/>
                  <a:gd name="connsiteY10" fmla="*/ 62708 h 543472"/>
                  <a:gd name="connsiteX11" fmla="*/ 202060 w 404120"/>
                  <a:gd name="connsiteY11" fmla="*/ 13935 h 543472"/>
                  <a:gd name="connsiteX12" fmla="*/ 13935 w 404120"/>
                  <a:gd name="connsiteY12" fmla="*/ 86816 h 543472"/>
                  <a:gd name="connsiteX13" fmla="*/ 202060 w 404120"/>
                  <a:gd name="connsiteY13" fmla="*/ 125417 h 543472"/>
                  <a:gd name="connsiteX14" fmla="*/ 390185 w 404120"/>
                  <a:gd name="connsiteY14" fmla="*/ 86816 h 543472"/>
                  <a:gd name="connsiteX15" fmla="*/ 390185 w 404120"/>
                  <a:gd name="connsiteY15" fmla="*/ 202060 h 543472"/>
                  <a:gd name="connsiteX16" fmla="*/ 202060 w 404120"/>
                  <a:gd name="connsiteY16" fmla="*/ 250833 h 543472"/>
                  <a:gd name="connsiteX17" fmla="*/ 13935 w 404120"/>
                  <a:gd name="connsiteY17" fmla="*/ 202060 h 543472"/>
                  <a:gd name="connsiteX18" fmla="*/ 13935 w 404120"/>
                  <a:gd name="connsiteY18" fmla="*/ 226168 h 543472"/>
                  <a:gd name="connsiteX19" fmla="*/ 202060 w 404120"/>
                  <a:gd name="connsiteY19" fmla="*/ 264769 h 543472"/>
                  <a:gd name="connsiteX20" fmla="*/ 390185 w 404120"/>
                  <a:gd name="connsiteY20" fmla="*/ 226168 h 543472"/>
                  <a:gd name="connsiteX21" fmla="*/ 390185 w 404120"/>
                  <a:gd name="connsiteY21" fmla="*/ 341412 h 543472"/>
                  <a:gd name="connsiteX22" fmla="*/ 202060 w 404120"/>
                  <a:gd name="connsiteY22" fmla="*/ 390185 h 543472"/>
                  <a:gd name="connsiteX23" fmla="*/ 13935 w 404120"/>
                  <a:gd name="connsiteY23" fmla="*/ 341412 h 543472"/>
                  <a:gd name="connsiteX24" fmla="*/ 13935 w 404120"/>
                  <a:gd name="connsiteY24" fmla="*/ 480764 h 543472"/>
                  <a:gd name="connsiteX25" fmla="*/ 13935 w 404120"/>
                  <a:gd name="connsiteY25" fmla="*/ 365520 h 543472"/>
                  <a:gd name="connsiteX26" fmla="*/ 202060 w 404120"/>
                  <a:gd name="connsiteY26" fmla="*/ 404120 h 543472"/>
                  <a:gd name="connsiteX27" fmla="*/ 390185 w 404120"/>
                  <a:gd name="connsiteY27" fmla="*/ 365520 h 543472"/>
                  <a:gd name="connsiteX28" fmla="*/ 390185 w 404120"/>
                  <a:gd name="connsiteY28" fmla="*/ 480764 h 543472"/>
                  <a:gd name="connsiteX29" fmla="*/ 202060 w 404120"/>
                  <a:gd name="connsiteY29" fmla="*/ 529537 h 543472"/>
                  <a:gd name="connsiteX30" fmla="*/ 13935 w 404120"/>
                  <a:gd name="connsiteY30" fmla="*/ 480764 h 543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04120" h="543472">
                    <a:moveTo>
                      <a:pt x="404120" y="480764"/>
                    </a:moveTo>
                    <a:lnTo>
                      <a:pt x="404120" y="62708"/>
                    </a:lnTo>
                    <a:cubicBezTo>
                      <a:pt x="404120" y="21976"/>
                      <a:pt x="300018" y="0"/>
                      <a:pt x="202060" y="0"/>
                    </a:cubicBezTo>
                    <a:cubicBezTo>
                      <a:pt x="104103" y="0"/>
                      <a:pt x="0" y="21976"/>
                      <a:pt x="0" y="62708"/>
                    </a:cubicBezTo>
                    <a:lnTo>
                      <a:pt x="0" y="480764"/>
                    </a:lnTo>
                    <a:cubicBezTo>
                      <a:pt x="0" y="521497"/>
                      <a:pt x="104103" y="543472"/>
                      <a:pt x="202060" y="543472"/>
                    </a:cubicBezTo>
                    <a:cubicBezTo>
                      <a:pt x="300018" y="543472"/>
                      <a:pt x="404120" y="521497"/>
                      <a:pt x="404120" y="480764"/>
                    </a:cubicBezTo>
                    <a:close/>
                    <a:moveTo>
                      <a:pt x="202060" y="13935"/>
                    </a:moveTo>
                    <a:cubicBezTo>
                      <a:pt x="309730" y="13935"/>
                      <a:pt x="390185" y="39715"/>
                      <a:pt x="390185" y="62708"/>
                    </a:cubicBezTo>
                    <a:cubicBezTo>
                      <a:pt x="390185" y="85701"/>
                      <a:pt x="309730" y="111482"/>
                      <a:pt x="202060" y="111482"/>
                    </a:cubicBezTo>
                    <a:cubicBezTo>
                      <a:pt x="94390" y="111482"/>
                      <a:pt x="13935" y="85701"/>
                      <a:pt x="13935" y="62708"/>
                    </a:cubicBezTo>
                    <a:cubicBezTo>
                      <a:pt x="13935" y="39715"/>
                      <a:pt x="94390" y="13935"/>
                      <a:pt x="202060" y="13935"/>
                    </a:cubicBezTo>
                    <a:close/>
                    <a:moveTo>
                      <a:pt x="13935" y="86816"/>
                    </a:moveTo>
                    <a:cubicBezTo>
                      <a:pt x="45491" y="112039"/>
                      <a:pt x="125647" y="125417"/>
                      <a:pt x="202060" y="125417"/>
                    </a:cubicBezTo>
                    <a:cubicBezTo>
                      <a:pt x="278474" y="125417"/>
                      <a:pt x="358629" y="112039"/>
                      <a:pt x="390185" y="86816"/>
                    </a:cubicBezTo>
                    <a:lnTo>
                      <a:pt x="390185" y="202060"/>
                    </a:lnTo>
                    <a:cubicBezTo>
                      <a:pt x="390185" y="225053"/>
                      <a:pt x="309730" y="250833"/>
                      <a:pt x="202060" y="250833"/>
                    </a:cubicBezTo>
                    <a:cubicBezTo>
                      <a:pt x="94390" y="250833"/>
                      <a:pt x="13935" y="225053"/>
                      <a:pt x="13935" y="202060"/>
                    </a:cubicBezTo>
                    <a:close/>
                    <a:moveTo>
                      <a:pt x="13935" y="226168"/>
                    </a:moveTo>
                    <a:cubicBezTo>
                      <a:pt x="45491" y="251391"/>
                      <a:pt x="125647" y="264769"/>
                      <a:pt x="202060" y="264769"/>
                    </a:cubicBezTo>
                    <a:cubicBezTo>
                      <a:pt x="278474" y="264769"/>
                      <a:pt x="358629" y="251391"/>
                      <a:pt x="390185" y="226168"/>
                    </a:cubicBezTo>
                    <a:lnTo>
                      <a:pt x="390185" y="341412"/>
                    </a:lnTo>
                    <a:cubicBezTo>
                      <a:pt x="390185" y="364405"/>
                      <a:pt x="309730" y="390185"/>
                      <a:pt x="202060" y="390185"/>
                    </a:cubicBezTo>
                    <a:cubicBezTo>
                      <a:pt x="94390" y="390185"/>
                      <a:pt x="13935" y="364405"/>
                      <a:pt x="13935" y="341412"/>
                    </a:cubicBezTo>
                    <a:close/>
                    <a:moveTo>
                      <a:pt x="13935" y="480764"/>
                    </a:moveTo>
                    <a:lnTo>
                      <a:pt x="13935" y="365520"/>
                    </a:lnTo>
                    <a:cubicBezTo>
                      <a:pt x="45491" y="390743"/>
                      <a:pt x="125647" y="404120"/>
                      <a:pt x="202060" y="404120"/>
                    </a:cubicBezTo>
                    <a:cubicBezTo>
                      <a:pt x="278474" y="404120"/>
                      <a:pt x="358629" y="390743"/>
                      <a:pt x="390185" y="365520"/>
                    </a:cubicBezTo>
                    <a:lnTo>
                      <a:pt x="390185" y="480764"/>
                    </a:lnTo>
                    <a:cubicBezTo>
                      <a:pt x="390185" y="503757"/>
                      <a:pt x="309730" y="529537"/>
                      <a:pt x="202060" y="529537"/>
                    </a:cubicBezTo>
                    <a:cubicBezTo>
                      <a:pt x="94390" y="529537"/>
                      <a:pt x="13935" y="503757"/>
                      <a:pt x="13935" y="4807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CC85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 dirty="0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606E3B39-7EC0-728A-D236-12B7D40CDAE5}"/>
                  </a:ext>
                </a:extLst>
              </p:cNvPr>
              <p:cNvSpPr/>
              <p:nvPr/>
            </p:nvSpPr>
            <p:spPr>
              <a:xfrm>
                <a:off x="1246770" y="1939989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F74A0071-140F-00F2-69A7-E36C02E28932}"/>
                  </a:ext>
                </a:extLst>
              </p:cNvPr>
              <p:cNvSpPr/>
              <p:nvPr/>
            </p:nvSpPr>
            <p:spPr>
              <a:xfrm>
                <a:off x="1246770" y="2079341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AA23BFE7-2E17-E5FB-9E40-72811E7B3B86}"/>
                  </a:ext>
                </a:extLst>
              </p:cNvPr>
              <p:cNvSpPr/>
              <p:nvPr/>
            </p:nvSpPr>
            <p:spPr>
              <a:xfrm>
                <a:off x="1246770" y="2218692"/>
                <a:ext cx="27870" cy="27870"/>
              </a:xfrm>
              <a:custGeom>
                <a:avLst/>
                <a:gdLst>
                  <a:gd name="connsiteX0" fmla="*/ 27870 w 27870"/>
                  <a:gd name="connsiteY0" fmla="*/ 13935 h 27870"/>
                  <a:gd name="connsiteX1" fmla="*/ 13935 w 27870"/>
                  <a:gd name="connsiteY1" fmla="*/ 27870 h 27870"/>
                  <a:gd name="connsiteX2" fmla="*/ 0 w 27870"/>
                  <a:gd name="connsiteY2" fmla="*/ 13935 h 27870"/>
                  <a:gd name="connsiteX3" fmla="*/ 13935 w 27870"/>
                  <a:gd name="connsiteY3" fmla="*/ 0 h 27870"/>
                  <a:gd name="connsiteX4" fmla="*/ 27870 w 27870"/>
                  <a:gd name="connsiteY4" fmla="*/ 13935 h 2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0" h="27870">
                    <a:moveTo>
                      <a:pt x="27870" y="13935"/>
                    </a:moveTo>
                    <a:cubicBezTo>
                      <a:pt x="27870" y="21631"/>
                      <a:pt x="21631" y="27870"/>
                      <a:pt x="13935" y="27870"/>
                    </a:cubicBezTo>
                    <a:cubicBezTo>
                      <a:pt x="6239" y="27870"/>
                      <a:pt x="0" y="21631"/>
                      <a:pt x="0" y="13935"/>
                    </a:cubicBezTo>
                    <a:cubicBezTo>
                      <a:pt x="0" y="6239"/>
                      <a:pt x="6239" y="0"/>
                      <a:pt x="13935" y="0"/>
                    </a:cubicBezTo>
                    <a:cubicBezTo>
                      <a:pt x="21631" y="0"/>
                      <a:pt x="27870" y="6239"/>
                      <a:pt x="27870" y="13935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A7CD113-5F79-A829-207A-F1341F788A66}"/>
              </a:ext>
            </a:extLst>
          </p:cNvPr>
          <p:cNvGrpSpPr/>
          <p:nvPr/>
        </p:nvGrpSpPr>
        <p:grpSpPr>
          <a:xfrm>
            <a:off x="18629900" y="5913459"/>
            <a:ext cx="10030344" cy="6742389"/>
            <a:chOff x="18944536" y="12607270"/>
            <a:chExt cx="10375599" cy="6974469"/>
          </a:xfrm>
        </p:grpSpPr>
        <p:grpSp>
          <p:nvGrpSpPr>
            <p:cNvPr id="196" name="Gruppieren 195">
              <a:extLst>
                <a:ext uri="{FF2B5EF4-FFF2-40B4-BE49-F238E27FC236}">
                  <a16:creationId xmlns:a16="http://schemas.microsoft.com/office/drawing/2014/main" id="{C1DCCA10-FF37-7E1F-FC2A-6FDAFA88E916}"/>
                </a:ext>
              </a:extLst>
            </p:cNvPr>
            <p:cNvGrpSpPr/>
            <p:nvPr/>
          </p:nvGrpSpPr>
          <p:grpSpPr>
            <a:xfrm>
              <a:off x="18944536" y="12607270"/>
              <a:ext cx="10375599" cy="6974469"/>
              <a:chOff x="20259676" y="2955522"/>
              <a:chExt cx="10375599" cy="6974469"/>
            </a:xfrm>
          </p:grpSpPr>
          <p:pic>
            <p:nvPicPr>
              <p:cNvPr id="3" name="Grafik 2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B40679F8-892C-FC7D-4E38-02950005A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55000"/>
              </a:blip>
              <a:stretch>
                <a:fillRect/>
              </a:stretch>
            </p:blipFill>
            <p:spPr>
              <a:xfrm>
                <a:off x="20259676" y="2955522"/>
                <a:ext cx="6305925" cy="6402685"/>
              </a:xfrm>
              <a:prstGeom prst="rect">
                <a:avLst/>
              </a:prstGeom>
              <a:noFill/>
            </p:spPr>
          </p:pic>
          <p:pic>
            <p:nvPicPr>
              <p:cNvPr id="4" name="Grafik 3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6E4364C0-628F-1DB3-4FD6-AEBB4231E3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121000"/>
                        </a14:imgEffect>
                      </a14:imgLayer>
                    </a14:imgProps>
                  </a:ext>
                </a:extLst>
              </a:blip>
              <a:srcRect l="50241" t="38723" r="27283" b="105"/>
              <a:stretch/>
            </p:blipFill>
            <p:spPr>
              <a:xfrm>
                <a:off x="23412638" y="5416858"/>
                <a:ext cx="1417320" cy="3916681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</p:pic>
          <p:sp>
            <p:nvSpPr>
              <p:cNvPr id="92" name="Pfeil: nach unten 91">
                <a:extLst>
                  <a:ext uri="{FF2B5EF4-FFF2-40B4-BE49-F238E27FC236}">
                    <a16:creationId xmlns:a16="http://schemas.microsoft.com/office/drawing/2014/main" id="{DA3F5F6B-078C-C974-C5D3-A4098D0C4EEC}"/>
                  </a:ext>
                </a:extLst>
              </p:cNvPr>
              <p:cNvSpPr/>
              <p:nvPr/>
            </p:nvSpPr>
            <p:spPr>
              <a:xfrm rot="10800000">
                <a:off x="24313036" y="6730452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3" name="Pfeil: nach unten 92">
                <a:extLst>
                  <a:ext uri="{FF2B5EF4-FFF2-40B4-BE49-F238E27FC236}">
                    <a16:creationId xmlns:a16="http://schemas.microsoft.com/office/drawing/2014/main" id="{AAD2C15A-3CFE-6AD0-E4BE-F029E758F962}"/>
                  </a:ext>
                </a:extLst>
              </p:cNvPr>
              <p:cNvSpPr/>
              <p:nvPr/>
            </p:nvSpPr>
            <p:spPr>
              <a:xfrm rot="10800000">
                <a:off x="24313036" y="6019571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4" name="Pfeil: nach unten 93">
                <a:extLst>
                  <a:ext uri="{FF2B5EF4-FFF2-40B4-BE49-F238E27FC236}">
                    <a16:creationId xmlns:a16="http://schemas.microsoft.com/office/drawing/2014/main" id="{90F465CE-1881-6D73-B5BA-217E93061BA3}"/>
                  </a:ext>
                </a:extLst>
              </p:cNvPr>
              <p:cNvSpPr/>
              <p:nvPr/>
            </p:nvSpPr>
            <p:spPr>
              <a:xfrm rot="5400000">
                <a:off x="24123299" y="5521210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85BD9B00-63FC-0673-AD52-F382A20FCDB6}"/>
                  </a:ext>
                </a:extLst>
              </p:cNvPr>
              <p:cNvSpPr txBox="1"/>
              <p:nvPr/>
            </p:nvSpPr>
            <p:spPr>
              <a:xfrm>
                <a:off x="24197404" y="5363615"/>
                <a:ext cx="761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[-</a:t>
                </a:r>
                <a:r>
                  <a:rPr lang="de-DE" dirty="0">
                    <a:latin typeface="Martel Heavy"/>
                  </a:rPr>
                  <a:t>1,2</a:t>
                </a:r>
                <a:r>
                  <a:rPr lang="de-DE" dirty="0"/>
                  <a:t>]</a:t>
                </a:r>
                <a:endParaRPr lang="en-CA" dirty="0"/>
              </a:p>
            </p:txBody>
          </p:sp>
          <p:sp>
            <p:nvSpPr>
              <p:cNvPr id="105" name="Pfeil: nach unten 104">
                <a:extLst>
                  <a:ext uri="{FF2B5EF4-FFF2-40B4-BE49-F238E27FC236}">
                    <a16:creationId xmlns:a16="http://schemas.microsoft.com/office/drawing/2014/main" id="{6AB0C764-1B78-6445-8256-27C82D18F4C0}"/>
                  </a:ext>
                </a:extLst>
              </p:cNvPr>
              <p:cNvSpPr/>
              <p:nvPr/>
            </p:nvSpPr>
            <p:spPr>
              <a:xfrm>
                <a:off x="28018695" y="8620604"/>
                <a:ext cx="704804" cy="40217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F8598773-FEFC-1087-CC76-BA3F23AA3D2E}"/>
                  </a:ext>
                </a:extLst>
              </p:cNvPr>
              <p:cNvSpPr txBox="1"/>
              <p:nvPr/>
            </p:nvSpPr>
            <p:spPr>
              <a:xfrm>
                <a:off x="27427936" y="9222104"/>
                <a:ext cx="1935114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i="1" dirty="0">
                    <a:latin typeface="Martel Heavy"/>
                  </a:rPr>
                  <a:t>Move Knight (R)</a:t>
                </a:r>
              </a:p>
              <a:p>
                <a:pPr algn="ctr"/>
                <a:r>
                  <a:rPr lang="de-DE" sz="2000" i="1" dirty="0" err="1">
                    <a:latin typeface="Martel Heavy"/>
                  </a:rPr>
                  <a:t>From</a:t>
                </a:r>
                <a:r>
                  <a:rPr lang="de-DE" sz="2000" i="1" dirty="0">
                    <a:latin typeface="Martel Heavy"/>
                  </a:rPr>
                  <a:t> F3 </a:t>
                </a:r>
                <a:r>
                  <a:rPr lang="de-DE" sz="2000" i="1" dirty="0" err="1">
                    <a:latin typeface="Martel Heavy"/>
                  </a:rPr>
                  <a:t>to</a:t>
                </a:r>
                <a:r>
                  <a:rPr lang="de-DE" sz="2000" i="1" dirty="0">
                    <a:latin typeface="Martel Heavy"/>
                  </a:rPr>
                  <a:t> E5</a:t>
                </a:r>
                <a:endParaRPr lang="en-CA" sz="2000" i="1" dirty="0">
                  <a:latin typeface="Martel Heavy"/>
                </a:endParaRPr>
              </a:p>
            </p:txBody>
          </p:sp>
          <p:grpSp>
            <p:nvGrpSpPr>
              <p:cNvPr id="170" name="Gruppieren 169">
                <a:extLst>
                  <a:ext uri="{FF2B5EF4-FFF2-40B4-BE49-F238E27FC236}">
                    <a16:creationId xmlns:a16="http://schemas.microsoft.com/office/drawing/2014/main" id="{82EBD31A-6E4F-050C-1533-4F4B341DD6AF}"/>
                  </a:ext>
                </a:extLst>
              </p:cNvPr>
              <p:cNvGrpSpPr/>
              <p:nvPr/>
            </p:nvGrpSpPr>
            <p:grpSpPr>
              <a:xfrm>
                <a:off x="26941077" y="4578385"/>
                <a:ext cx="3667674" cy="1647536"/>
                <a:chOff x="26442656" y="6705318"/>
                <a:chExt cx="3667674" cy="1647536"/>
              </a:xfrm>
            </p:grpSpPr>
            <p:grpSp>
              <p:nvGrpSpPr>
                <p:cNvPr id="169" name="Gruppieren 168">
                  <a:extLst>
                    <a:ext uri="{FF2B5EF4-FFF2-40B4-BE49-F238E27FC236}">
                      <a16:creationId xmlns:a16="http://schemas.microsoft.com/office/drawing/2014/main" id="{2A04C99D-B6EE-4956-6507-0E693DBA7665}"/>
                    </a:ext>
                  </a:extLst>
                </p:cNvPr>
                <p:cNvGrpSpPr/>
                <p:nvPr/>
              </p:nvGrpSpPr>
              <p:grpSpPr>
                <a:xfrm>
                  <a:off x="26442656" y="6705318"/>
                  <a:ext cx="3188877" cy="1647536"/>
                  <a:chOff x="26862802" y="5009393"/>
                  <a:chExt cx="3188877" cy="1647536"/>
                </a:xfrm>
              </p:grpSpPr>
              <p:sp>
                <p:nvSpPr>
                  <p:cNvPr id="155" name="Legende: mit gebogener Linie mit Rahmen und Akzentuierungsbalken 154">
                    <a:extLst>
                      <a:ext uri="{FF2B5EF4-FFF2-40B4-BE49-F238E27FC236}">
                        <a16:creationId xmlns:a16="http://schemas.microsoft.com/office/drawing/2014/main" id="{9BC5D52F-1905-CA91-1C67-B6D9627D7E46}"/>
                      </a:ext>
                    </a:extLst>
                  </p:cNvPr>
                  <p:cNvSpPr/>
                  <p:nvPr/>
                </p:nvSpPr>
                <p:spPr>
                  <a:xfrm>
                    <a:off x="26862802" y="5009393"/>
                    <a:ext cx="3188877" cy="1323501"/>
                  </a:xfrm>
                  <a:prstGeom prst="accentBorderCallout2">
                    <a:avLst>
                      <a:gd name="adj1" fmla="val 18750"/>
                      <a:gd name="adj2" fmla="val -5109"/>
                      <a:gd name="adj3" fmla="val 18750"/>
                      <a:gd name="adj4" fmla="val -16667"/>
                      <a:gd name="adj5" fmla="val 237996"/>
                      <a:gd name="adj6" fmla="val -70648"/>
                    </a:avLst>
                  </a:prstGeom>
                  <a:solidFill>
                    <a:srgbClr val="FBE5D6"/>
                  </a:solidFill>
                  <a:ln w="254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pic>
                <p:nvPicPr>
                  <p:cNvPr id="156" name="Grafik 155" descr="Ein Bild, das Spiele, Brettspiel, Hallensportarten, Screenshot enthält.&#10;&#10;Automatisch generierte Beschreibung">
                    <a:extLst>
                      <a:ext uri="{FF2B5EF4-FFF2-40B4-BE49-F238E27FC236}">
                        <a16:creationId xmlns:a16="http://schemas.microsoft.com/office/drawing/2014/main" id="{27219A39-8D1D-CF75-D7A3-4DF8E5870B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6906785" y="5548281"/>
                    <a:ext cx="318459" cy="323346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feld 156">
                    <a:extLst>
                      <a:ext uri="{FF2B5EF4-FFF2-40B4-BE49-F238E27FC236}">
                        <a16:creationId xmlns:a16="http://schemas.microsoft.com/office/drawing/2014/main" id="{1C1949D0-EF40-F8AF-E149-0B9F4EE9E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6672" y="5333490"/>
                    <a:ext cx="1643082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[0,2] – 60%</a:t>
                    </a:r>
                  </a:p>
                  <a:p>
                    <a:pPr algn="ctr"/>
                    <a:r>
                      <a:rPr lang="de-DE" sz="2000" dirty="0">
                        <a:latin typeface="Martel Heavy"/>
                      </a:rPr>
                      <a:t>[0,1] – 10%</a:t>
                    </a:r>
                  </a:p>
                  <a:p>
                    <a:pPr algn="ctr"/>
                    <a:r>
                      <a:rPr lang="de-DE" sz="2000" dirty="0">
                        <a:latin typeface="Martel Heavy"/>
                      </a:rPr>
                      <a:t>…</a:t>
                    </a:r>
                    <a:endParaRPr lang="en-CA" sz="2000" dirty="0">
                      <a:latin typeface="Martel Heavy"/>
                    </a:endParaRPr>
                  </a:p>
                  <a:p>
                    <a:pPr algn="ctr"/>
                    <a:endParaRPr lang="en-CA" sz="2000" dirty="0">
                      <a:latin typeface="Martel Heavy"/>
                    </a:endParaRPr>
                  </a:p>
                </p:txBody>
              </p:sp>
              <p:pic>
                <p:nvPicPr>
                  <p:cNvPr id="158" name="Grafik 157" descr="Ein Bild, das Kreis, Entwurf, Symmetrie, Muster enthält.&#10;&#10;Automatisch generierte Beschreibung">
                    <a:extLst>
                      <a:ext uri="{FF2B5EF4-FFF2-40B4-BE49-F238E27FC236}">
                        <a16:creationId xmlns:a16="http://schemas.microsoft.com/office/drawing/2014/main" id="{46E4F282-4676-2511-96DD-CAB96CB62E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7290128" y="5459305"/>
                    <a:ext cx="650292" cy="547283"/>
                  </a:xfrm>
                  <a:prstGeom prst="rect">
                    <a:avLst/>
                  </a:prstGeom>
                </p:spPr>
              </p:pic>
              <p:sp>
                <p:nvSpPr>
                  <p:cNvPr id="159" name="Geschweifte Klammer rechts 158">
                    <a:extLst>
                      <a:ext uri="{FF2B5EF4-FFF2-40B4-BE49-F238E27FC236}">
                        <a16:creationId xmlns:a16="http://schemas.microsoft.com/office/drawing/2014/main" id="{16A6095A-D44E-3E54-D82C-F08DAD627AD6}"/>
                      </a:ext>
                    </a:extLst>
                  </p:cNvPr>
                  <p:cNvSpPr/>
                  <p:nvPr/>
                </p:nvSpPr>
                <p:spPr>
                  <a:xfrm>
                    <a:off x="29119455" y="5174803"/>
                    <a:ext cx="313762" cy="1008939"/>
                  </a:xfrm>
                  <a:prstGeom prst="rightBrace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61" name="Grafik 160" descr="Ein Bild, das Rechteck, Quadrat, Screenshot, Entwurf enthält.&#10;&#10;Automatisch generierte Beschreibung">
                    <a:extLst>
                      <a:ext uri="{FF2B5EF4-FFF2-40B4-BE49-F238E27FC236}">
                        <a16:creationId xmlns:a16="http://schemas.microsoft.com/office/drawing/2014/main" id="{7185D491-AF9C-9F8A-2A1B-C864CE9799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9839"/>
                  <a:stretch/>
                </p:blipFill>
                <p:spPr>
                  <a:xfrm>
                    <a:off x="28105012" y="5049101"/>
                    <a:ext cx="277691" cy="256088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</p:pic>
            </p:grpSp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8CDC6048-DAAE-8C74-B09B-F1A48924EF7E}"/>
                    </a:ext>
                  </a:extLst>
                </p:cNvPr>
                <p:cNvSpPr txBox="1"/>
                <p:nvPr/>
              </p:nvSpPr>
              <p:spPr>
                <a:xfrm>
                  <a:off x="28467248" y="7116326"/>
                  <a:ext cx="16430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>
                      <a:latin typeface="Martel Heavy"/>
                    </a:rPr>
                    <a:t>[0,2]</a:t>
                  </a:r>
                  <a:endParaRPr lang="en-CA" sz="2000" dirty="0">
                    <a:latin typeface="Martel Heavy"/>
                  </a:endParaRPr>
                </a:p>
              </p:txBody>
            </p:sp>
          </p:grpSp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E9DC1602-08FE-4D77-F40F-97B925BBB51A}"/>
                  </a:ext>
                </a:extLst>
              </p:cNvPr>
              <p:cNvGrpSpPr/>
              <p:nvPr/>
            </p:nvGrpSpPr>
            <p:grpSpPr>
              <a:xfrm>
                <a:off x="26899164" y="6060573"/>
                <a:ext cx="3699076" cy="1647536"/>
                <a:chOff x="27033778" y="6973158"/>
                <a:chExt cx="3699076" cy="1647536"/>
              </a:xfrm>
            </p:grpSpPr>
            <p:grpSp>
              <p:nvGrpSpPr>
                <p:cNvPr id="180" name="Gruppieren 179">
                  <a:extLst>
                    <a:ext uri="{FF2B5EF4-FFF2-40B4-BE49-F238E27FC236}">
                      <a16:creationId xmlns:a16="http://schemas.microsoft.com/office/drawing/2014/main" id="{ED250385-CE6A-421A-B091-2A43B6BA0F24}"/>
                    </a:ext>
                  </a:extLst>
                </p:cNvPr>
                <p:cNvGrpSpPr/>
                <p:nvPr/>
              </p:nvGrpSpPr>
              <p:grpSpPr>
                <a:xfrm>
                  <a:off x="27033778" y="6973158"/>
                  <a:ext cx="3699076" cy="1647536"/>
                  <a:chOff x="26442657" y="6705318"/>
                  <a:chExt cx="3699076" cy="1647536"/>
                </a:xfrm>
              </p:grpSpPr>
              <p:grpSp>
                <p:nvGrpSpPr>
                  <p:cNvPr id="181" name="Gruppieren 180">
                    <a:extLst>
                      <a:ext uri="{FF2B5EF4-FFF2-40B4-BE49-F238E27FC236}">
                        <a16:creationId xmlns:a16="http://schemas.microsoft.com/office/drawing/2014/main" id="{E2CF83AE-CFBA-C32C-CD49-4F4E0E53DF6E}"/>
                      </a:ext>
                    </a:extLst>
                  </p:cNvPr>
                  <p:cNvGrpSpPr/>
                  <p:nvPr/>
                </p:nvGrpSpPr>
                <p:grpSpPr>
                  <a:xfrm>
                    <a:off x="26442657" y="6705318"/>
                    <a:ext cx="3206510" cy="1647536"/>
                    <a:chOff x="26862803" y="5009393"/>
                    <a:chExt cx="3206510" cy="1647536"/>
                  </a:xfrm>
                </p:grpSpPr>
                <p:sp>
                  <p:nvSpPr>
                    <p:cNvPr id="183" name="Legende: mit gebogener Linie mit Rahmen und Akzentuierungsbalken 182">
                      <a:extLst>
                        <a:ext uri="{FF2B5EF4-FFF2-40B4-BE49-F238E27FC236}">
                          <a16:creationId xmlns:a16="http://schemas.microsoft.com/office/drawing/2014/main" id="{40D0EB1A-DF00-50CC-8DE3-E7C687D8E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62803" y="5009393"/>
                      <a:ext cx="3206510" cy="1323501"/>
                    </a:xfrm>
                    <a:prstGeom prst="accentBorderCallout2">
                      <a:avLst>
                        <a:gd name="adj1" fmla="val 18750"/>
                        <a:gd name="adj2" fmla="val -5109"/>
                        <a:gd name="adj3" fmla="val 18750"/>
                        <a:gd name="adj4" fmla="val -16667"/>
                        <a:gd name="adj5" fmla="val 194130"/>
                        <a:gd name="adj6" fmla="val -68333"/>
                      </a:avLst>
                    </a:prstGeom>
                    <a:solidFill>
                      <a:srgbClr val="FBE5D6"/>
                    </a:solidFill>
                    <a:ln w="254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/>
                    </a:p>
                  </p:txBody>
                </p:sp>
                <p:pic>
                  <p:nvPicPr>
                    <p:cNvPr id="184" name="Grafik 183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24BA5B08-9F84-D017-C4AA-EF73F57E47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6906785" y="5548281"/>
                      <a:ext cx="318459" cy="3233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5" name="Textfeld 184">
                      <a:extLst>
                        <a:ext uri="{FF2B5EF4-FFF2-40B4-BE49-F238E27FC236}">
                          <a16:creationId xmlns:a16="http://schemas.microsoft.com/office/drawing/2014/main" id="{EC40B76D-AAEF-0FB9-AE06-A3C73F1630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66672" y="5333490"/>
                      <a:ext cx="1643082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[-1,-1] – 60%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[1,1] – 10%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…</a:t>
                      </a:r>
                      <a:endParaRPr lang="en-CA" sz="2000" dirty="0">
                        <a:latin typeface="Martel Heavy"/>
                      </a:endParaRPr>
                    </a:p>
                    <a:p>
                      <a:pPr algn="ctr"/>
                      <a:endParaRPr lang="en-CA" sz="2000" dirty="0">
                        <a:latin typeface="Martel Heavy"/>
                      </a:endParaRPr>
                    </a:p>
                  </p:txBody>
                </p:sp>
                <p:pic>
                  <p:nvPicPr>
                    <p:cNvPr id="186" name="Grafik 185" descr="Ein Bild, das Kreis, Entwurf, Symmetrie, Muster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D2E25B12-67E1-E99A-4BB5-9B9E3EF60A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V="1">
                      <a:off x="27290128" y="5459305"/>
                      <a:ext cx="650292" cy="5472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7" name="Geschweifte Klammer rechts 186">
                      <a:extLst>
                        <a:ext uri="{FF2B5EF4-FFF2-40B4-BE49-F238E27FC236}">
                          <a16:creationId xmlns:a16="http://schemas.microsoft.com/office/drawing/2014/main" id="{66AD6B3A-44DE-95EB-4B60-87B229434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9455" y="5174803"/>
                      <a:ext cx="313762" cy="1008939"/>
                    </a:xfrm>
                    <a:prstGeom prst="rightBrace">
                      <a:avLst/>
                    </a:prstGeom>
                    <a:ln w="127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9997F4F7-5531-84EC-A61F-7528205317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651" y="7161678"/>
                    <a:ext cx="164308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[-1,-1]</a:t>
                    </a:r>
                    <a:endParaRPr lang="en-CA" sz="2000" dirty="0">
                      <a:latin typeface="Martel Heavy"/>
                    </a:endParaRPr>
                  </a:p>
                </p:txBody>
              </p:sp>
            </p:grpSp>
            <p:pic>
              <p:nvPicPr>
                <p:cNvPr id="189" name="Grafik 188" descr="Ein Bild, das Rechteck, Quadrat, Screenshot, Design enthält.&#10;&#10;Automatisch generierte Beschreibung">
                  <a:extLst>
                    <a:ext uri="{FF2B5EF4-FFF2-40B4-BE49-F238E27FC236}">
                      <a16:creationId xmlns:a16="http://schemas.microsoft.com/office/drawing/2014/main" id="{BE5C529E-2A19-B977-BE7E-A669EF27E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719"/>
                <a:stretch/>
              </p:blipFill>
              <p:spPr>
                <a:xfrm>
                  <a:off x="28246089" y="7060666"/>
                  <a:ext cx="302898" cy="276608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11CBDF58-61C1-104E-C1F2-DA362D16B381}"/>
                  </a:ext>
                </a:extLst>
              </p:cNvPr>
              <p:cNvGrpSpPr/>
              <p:nvPr/>
            </p:nvGrpSpPr>
            <p:grpSpPr>
              <a:xfrm>
                <a:off x="26937804" y="3005494"/>
                <a:ext cx="3697471" cy="1647536"/>
                <a:chOff x="27033778" y="3912959"/>
                <a:chExt cx="3697471" cy="1647536"/>
              </a:xfrm>
            </p:grpSpPr>
            <p:grpSp>
              <p:nvGrpSpPr>
                <p:cNvPr id="171" name="Gruppieren 170">
                  <a:extLst>
                    <a:ext uri="{FF2B5EF4-FFF2-40B4-BE49-F238E27FC236}">
                      <a16:creationId xmlns:a16="http://schemas.microsoft.com/office/drawing/2014/main" id="{54C93278-2A6C-8EAF-2F9F-39C6A75371B5}"/>
                    </a:ext>
                  </a:extLst>
                </p:cNvPr>
                <p:cNvGrpSpPr/>
                <p:nvPr/>
              </p:nvGrpSpPr>
              <p:grpSpPr>
                <a:xfrm>
                  <a:off x="27033778" y="3912959"/>
                  <a:ext cx="3697471" cy="1647536"/>
                  <a:chOff x="26442657" y="6705318"/>
                  <a:chExt cx="3697471" cy="1647536"/>
                </a:xfrm>
              </p:grpSpPr>
              <p:grpSp>
                <p:nvGrpSpPr>
                  <p:cNvPr id="172" name="Gruppieren 171">
                    <a:extLst>
                      <a:ext uri="{FF2B5EF4-FFF2-40B4-BE49-F238E27FC236}">
                        <a16:creationId xmlns:a16="http://schemas.microsoft.com/office/drawing/2014/main" id="{B441C2A0-D46F-B35C-4DFD-2E078ACA48EC}"/>
                      </a:ext>
                    </a:extLst>
                  </p:cNvPr>
                  <p:cNvGrpSpPr/>
                  <p:nvPr/>
                </p:nvGrpSpPr>
                <p:grpSpPr>
                  <a:xfrm>
                    <a:off x="26442657" y="6705318"/>
                    <a:ext cx="3180906" cy="1647536"/>
                    <a:chOff x="26862803" y="5009393"/>
                    <a:chExt cx="3180906" cy="1647536"/>
                  </a:xfrm>
                </p:grpSpPr>
                <p:sp>
                  <p:nvSpPr>
                    <p:cNvPr id="174" name="Legende: mit gebogener Linie mit Rahmen und Akzentuierungsbalken 173">
                      <a:extLst>
                        <a:ext uri="{FF2B5EF4-FFF2-40B4-BE49-F238E27FC236}">
                          <a16:creationId xmlns:a16="http://schemas.microsoft.com/office/drawing/2014/main" id="{AB05A86D-D11F-9362-E93C-399F870D8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62803" y="5009393"/>
                      <a:ext cx="3180906" cy="1323501"/>
                    </a:xfrm>
                    <a:prstGeom prst="accentBorderCallout2">
                      <a:avLst>
                        <a:gd name="adj1" fmla="val 18750"/>
                        <a:gd name="adj2" fmla="val -5109"/>
                        <a:gd name="adj3" fmla="val 18750"/>
                        <a:gd name="adj4" fmla="val -16667"/>
                        <a:gd name="adj5" fmla="val 321891"/>
                        <a:gd name="adj6" fmla="val -71609"/>
                      </a:avLst>
                    </a:prstGeom>
                    <a:solidFill>
                      <a:srgbClr val="FBE5D6"/>
                    </a:solidFill>
                    <a:ln w="254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/>
                    </a:p>
                  </p:txBody>
                </p:sp>
                <p:pic>
                  <p:nvPicPr>
                    <p:cNvPr id="175" name="Grafik 174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4F9F41C5-C616-2E9D-E300-8D9106C8FC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26906785" y="5548281"/>
                      <a:ext cx="318459" cy="3233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6" name="Textfeld 175">
                      <a:extLst>
                        <a:ext uri="{FF2B5EF4-FFF2-40B4-BE49-F238E27FC236}">
                          <a16:creationId xmlns:a16="http://schemas.microsoft.com/office/drawing/2014/main" id="{AD196EC4-B077-2B7F-66C7-DD7F7D71F6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66672" y="5333490"/>
                      <a:ext cx="1643082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[-1,2] – 60%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[2,1] – 10%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…</a:t>
                      </a:r>
                      <a:endParaRPr lang="en-CA" sz="2000" dirty="0">
                        <a:latin typeface="Martel Heavy"/>
                      </a:endParaRPr>
                    </a:p>
                    <a:p>
                      <a:pPr algn="ctr"/>
                      <a:endParaRPr lang="en-CA" sz="2000" dirty="0">
                        <a:latin typeface="Martel Heavy"/>
                      </a:endParaRPr>
                    </a:p>
                  </p:txBody>
                </p:sp>
                <p:pic>
                  <p:nvPicPr>
                    <p:cNvPr id="177" name="Grafik 176" descr="Ein Bild, das Kreis, Entwurf, Symmetrie, Muster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E300031D-DECD-FB3D-6A95-1BA3AD257B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V="1">
                      <a:off x="27290128" y="5459305"/>
                      <a:ext cx="650292" cy="5472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8" name="Geschweifte Klammer rechts 177">
                      <a:extLst>
                        <a:ext uri="{FF2B5EF4-FFF2-40B4-BE49-F238E27FC236}">
                          <a16:creationId xmlns:a16="http://schemas.microsoft.com/office/drawing/2014/main" id="{E119C55E-2860-CEAD-553B-2D79D3436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9455" y="5174803"/>
                      <a:ext cx="313762" cy="1008939"/>
                    </a:xfrm>
                    <a:prstGeom prst="rightBrace">
                      <a:avLst/>
                    </a:prstGeom>
                    <a:ln w="127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173" name="Textfeld 172">
                    <a:extLst>
                      <a:ext uri="{FF2B5EF4-FFF2-40B4-BE49-F238E27FC236}">
                        <a16:creationId xmlns:a16="http://schemas.microsoft.com/office/drawing/2014/main" id="{0FE6DB34-F0E3-3126-2683-85CCE5F1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7046" y="7175026"/>
                    <a:ext cx="164308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[-1,2]</a:t>
                    </a:r>
                    <a:endParaRPr lang="en-CA" sz="2000" dirty="0">
                      <a:latin typeface="Martel Heavy"/>
                    </a:endParaRPr>
                  </a:p>
                </p:txBody>
              </p:sp>
            </p:grpSp>
            <p:pic>
              <p:nvPicPr>
                <p:cNvPr id="115" name="Grafik 114" descr="Ein Bild, das Screenshot, Rechteck, Quadrat, Design enthält.&#10;&#10;Automatisch generierte Beschreibung">
                  <a:extLst>
                    <a:ext uri="{FF2B5EF4-FFF2-40B4-BE49-F238E27FC236}">
                      <a16:creationId xmlns:a16="http://schemas.microsoft.com/office/drawing/2014/main" id="{17C5A4AC-533B-4F38-02E3-7D46A0DA2D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1482"/>
                <a:stretch/>
              </p:blipFill>
              <p:spPr>
                <a:xfrm>
                  <a:off x="28275123" y="3982711"/>
                  <a:ext cx="288651" cy="257394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02515F3A-9B70-0645-3D2F-DD530E995E37}"/>
                  </a:ext>
                </a:extLst>
              </p:cNvPr>
              <p:cNvSpPr/>
              <p:nvPr/>
            </p:nvSpPr>
            <p:spPr>
              <a:xfrm>
                <a:off x="26899164" y="7440535"/>
                <a:ext cx="3183594" cy="137983"/>
              </a:xfrm>
              <a:prstGeom prst="rect">
                <a:avLst/>
              </a:prstGeom>
              <a:solidFill>
                <a:srgbClr val="FBE5D6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F699C3B6-C3A8-117C-DED8-5C6AD46DFED1}"/>
                  </a:ext>
                </a:extLst>
              </p:cNvPr>
              <p:cNvSpPr/>
              <p:nvPr/>
            </p:nvSpPr>
            <p:spPr>
              <a:xfrm>
                <a:off x="26899164" y="7658032"/>
                <a:ext cx="3183594" cy="137983"/>
              </a:xfrm>
              <a:prstGeom prst="rect">
                <a:avLst/>
              </a:prstGeom>
              <a:solidFill>
                <a:srgbClr val="FBE5D6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CCD3021-B6AF-B93A-2E9C-CB08D5401D5B}"/>
                </a:ext>
              </a:extLst>
            </p:cNvPr>
            <p:cNvSpPr/>
            <p:nvPr/>
          </p:nvSpPr>
          <p:spPr>
            <a:xfrm>
              <a:off x="25587664" y="17541811"/>
              <a:ext cx="3180384" cy="1332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3E9896C8-E29B-ADCB-819E-807AC5C05812}"/>
                </a:ext>
              </a:extLst>
            </p:cNvPr>
            <p:cNvGrpSpPr/>
            <p:nvPr/>
          </p:nvGrpSpPr>
          <p:grpSpPr>
            <a:xfrm>
              <a:off x="25321840" y="17569380"/>
              <a:ext cx="3364405" cy="1327563"/>
              <a:chOff x="29814342" y="15311697"/>
              <a:chExt cx="3364405" cy="1327563"/>
            </a:xfrm>
          </p:grpSpPr>
          <p:pic>
            <p:nvPicPr>
              <p:cNvPr id="201" name="Grafik 200" descr="Ein Bild, das Kreis, Entwurf, Symmetrie, Muster enthält.&#10;&#10;Automatisch generierte Beschreibung">
                <a:extLst>
                  <a:ext uri="{FF2B5EF4-FFF2-40B4-BE49-F238E27FC236}">
                    <a16:creationId xmlns:a16="http://schemas.microsoft.com/office/drawing/2014/main" id="{58A0E9CB-4576-4B12-BF71-859CB5419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1043045" y="15553634"/>
                <a:ext cx="650292" cy="547283"/>
              </a:xfrm>
              <a:prstGeom prst="rect">
                <a:avLst/>
              </a:prstGeom>
            </p:spPr>
          </p:pic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6C9B9175-AE4E-8737-F93C-1C06F2E5240F}"/>
                  </a:ext>
                </a:extLst>
              </p:cNvPr>
              <p:cNvSpPr txBox="1"/>
              <p:nvPr/>
            </p:nvSpPr>
            <p:spPr>
              <a:xfrm>
                <a:off x="29814342" y="15315821"/>
                <a:ext cx="16430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Martel Heavy"/>
                  </a:rPr>
                  <a:t>[-1,2]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[0,2]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[-1,-1]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…</a:t>
                </a:r>
                <a:endParaRPr lang="en-CA" sz="2000" dirty="0">
                  <a:latin typeface="Martel Heavy"/>
                </a:endParaRP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799BAC6A-E7F0-10E4-F854-0169F8B2C533}"/>
                  </a:ext>
                </a:extLst>
              </p:cNvPr>
              <p:cNvSpPr txBox="1"/>
              <p:nvPr/>
            </p:nvSpPr>
            <p:spPr>
              <a:xfrm>
                <a:off x="31535665" y="15311697"/>
                <a:ext cx="16430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Martel Heavy"/>
                  </a:rPr>
                  <a:t>[-1,2] – 60%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[0,2] – 10%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[-1,-1] -10%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…</a:t>
                </a:r>
                <a:endParaRPr lang="en-CA" sz="2000" dirty="0">
                  <a:latin typeface="Martel Heavy"/>
                </a:endParaRPr>
              </a:p>
            </p:txBody>
          </p:sp>
        </p:grpSp>
        <p:sp>
          <p:nvSpPr>
            <p:cNvPr id="101" name="Pfeil: nach unten 100">
              <a:extLst>
                <a:ext uri="{FF2B5EF4-FFF2-40B4-BE49-F238E27FC236}">
                  <a16:creationId xmlns:a16="http://schemas.microsoft.com/office/drawing/2014/main" id="{D9ECAE89-DCAE-2D1D-8759-5398240EE3C6}"/>
                </a:ext>
              </a:extLst>
            </p:cNvPr>
            <p:cNvSpPr/>
            <p:nvPr/>
          </p:nvSpPr>
          <p:spPr>
            <a:xfrm>
              <a:off x="26502924" y="18461370"/>
              <a:ext cx="704804" cy="473301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EDBA96-9588-E8C5-6C84-0ED15BC3B6F3}"/>
              </a:ext>
            </a:extLst>
          </p:cNvPr>
          <p:cNvSpPr txBox="1"/>
          <p:nvPr/>
        </p:nvSpPr>
        <p:spPr>
          <a:xfrm>
            <a:off x="1345302" y="3871063"/>
            <a:ext cx="26909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4C8B"/>
                </a:solidFill>
                <a:latin typeface="Martel Heavy"/>
              </a:rPr>
              <a:t>Deep Reinforcement Learning (DRL)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significant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advancement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in different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fields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including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for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example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manufacturing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process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Questions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train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robot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perform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certain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actions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being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aware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which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actions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possible perform,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any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understanding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process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itself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relevant and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generalizable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optimally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train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new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robot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knowing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perfect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strategy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?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set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together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collectively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solve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problems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? In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order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investigate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these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questions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representative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setup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built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in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chess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where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multiple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varying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capabilities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cooperatively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elaborate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solution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</a:t>
            </a:r>
          </a:p>
          <a:p>
            <a:endParaRPr lang="de-DE" sz="2800" dirty="0">
              <a:solidFill>
                <a:srgbClr val="004C8B"/>
              </a:solidFill>
              <a:latin typeface="Martel Heavy"/>
            </a:endParaRPr>
          </a:p>
          <a:p>
            <a:endParaRPr lang="en-CA" sz="28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8C3863D-29F2-3D66-811D-D05AADC803FF}"/>
              </a:ext>
            </a:extLst>
          </p:cNvPr>
          <p:cNvSpPr txBox="1"/>
          <p:nvPr/>
        </p:nvSpPr>
        <p:spPr>
          <a:xfrm>
            <a:off x="-11824904" y="1465243"/>
            <a:ext cx="113751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4C8B"/>
              </a:solidFill>
              <a:latin typeface="Martel Heavy"/>
            </a:endParaRPr>
          </a:p>
          <a:p>
            <a:endParaRPr lang="de-DE" sz="18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4C8B"/>
                </a:solidFill>
                <a:latin typeface="Martel Heavy"/>
              </a:rPr>
              <a:t>Chess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good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example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possible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view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problem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in a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single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multiagent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context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possible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define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strict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but also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(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rules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based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),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state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enormous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as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in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most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realworld</a:t>
            </a:r>
            <a:r>
              <a:rPr lang="de-DE" sz="1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1800" dirty="0" err="1">
                <a:solidFill>
                  <a:srgbClr val="004C8B"/>
                </a:solidFill>
                <a:latin typeface="Martel Heavy"/>
              </a:rPr>
              <a:t>problem</a:t>
            </a:r>
            <a:endParaRPr lang="de-DE" sz="20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4C8B"/>
              </a:solidFill>
              <a:latin typeface="Martel Heavy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rgbClr val="004C8B"/>
              </a:solidFill>
              <a:latin typeface="Martel Heavy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887F703B-29E3-B7CA-E332-8B93A6B876C9}"/>
              </a:ext>
            </a:extLst>
          </p:cNvPr>
          <p:cNvGrpSpPr/>
          <p:nvPr/>
        </p:nvGrpSpPr>
        <p:grpSpPr>
          <a:xfrm>
            <a:off x="1452920" y="11978430"/>
            <a:ext cx="8883389" cy="6475358"/>
            <a:chOff x="2484569" y="12043727"/>
            <a:chExt cx="8883389" cy="6475358"/>
          </a:xfrm>
        </p:grpSpPr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907493C-BBB6-0DEC-C9F3-D899542FD4C3}"/>
                </a:ext>
              </a:extLst>
            </p:cNvPr>
            <p:cNvGrpSpPr/>
            <p:nvPr/>
          </p:nvGrpSpPr>
          <p:grpSpPr>
            <a:xfrm>
              <a:off x="2484569" y="12043727"/>
              <a:ext cx="8883389" cy="6475358"/>
              <a:chOff x="2230208" y="12531269"/>
              <a:chExt cx="8883389" cy="6475358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620F7CE5-75DE-EDB9-0FF5-E02094B89788}"/>
                  </a:ext>
                </a:extLst>
              </p:cNvPr>
              <p:cNvSpPr/>
              <p:nvPr/>
            </p:nvSpPr>
            <p:spPr>
              <a:xfrm>
                <a:off x="2346474" y="12531269"/>
                <a:ext cx="6883706" cy="57619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B42E3FFA-20CC-8776-2AB0-FDD40EEE1647}"/>
                  </a:ext>
                </a:extLst>
              </p:cNvPr>
              <p:cNvGrpSpPr/>
              <p:nvPr/>
            </p:nvGrpSpPr>
            <p:grpSpPr>
              <a:xfrm>
                <a:off x="2669626" y="12897485"/>
                <a:ext cx="8443971" cy="4453427"/>
                <a:chOff x="3455610" y="12557642"/>
                <a:chExt cx="8443971" cy="4453427"/>
              </a:xfrm>
            </p:grpSpPr>
            <p:sp>
              <p:nvSpPr>
                <p:cNvPr id="107" name="Pfeil: nach oben gebogen 106">
                  <a:extLst>
                    <a:ext uri="{FF2B5EF4-FFF2-40B4-BE49-F238E27FC236}">
                      <a16:creationId xmlns:a16="http://schemas.microsoft.com/office/drawing/2014/main" id="{8B3A5C81-2D09-9CBF-50FB-1A4382AC5673}"/>
                    </a:ext>
                  </a:extLst>
                </p:cNvPr>
                <p:cNvSpPr/>
                <p:nvPr/>
              </p:nvSpPr>
              <p:spPr>
                <a:xfrm rot="5400000">
                  <a:off x="9090079" y="13898388"/>
                  <a:ext cx="845768" cy="4773236"/>
                </a:xfrm>
                <a:prstGeom prst="bentUpArrow">
                  <a:avLst>
                    <a:gd name="adj1" fmla="val 41498"/>
                    <a:gd name="adj2" fmla="val 39997"/>
                    <a:gd name="adj3" fmla="val 29499"/>
                  </a:avLst>
                </a:prstGeom>
                <a:solidFill>
                  <a:srgbClr val="C55A1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1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grpSp>
              <p:nvGrpSpPr>
                <p:cNvPr id="142" name="Gruppieren 141">
                  <a:extLst>
                    <a:ext uri="{FF2B5EF4-FFF2-40B4-BE49-F238E27FC236}">
                      <a16:creationId xmlns:a16="http://schemas.microsoft.com/office/drawing/2014/main" id="{D844ADF7-1C83-4205-D8BF-6F052FD0A2C8}"/>
                    </a:ext>
                  </a:extLst>
                </p:cNvPr>
                <p:cNvGrpSpPr/>
                <p:nvPr/>
              </p:nvGrpSpPr>
              <p:grpSpPr>
                <a:xfrm>
                  <a:off x="3455610" y="12557642"/>
                  <a:ext cx="5763918" cy="4453427"/>
                  <a:chOff x="2891389" y="13493961"/>
                  <a:chExt cx="5763918" cy="4453427"/>
                </a:xfrm>
              </p:grpSpPr>
              <p:grpSp>
                <p:nvGrpSpPr>
                  <p:cNvPr id="77" name="Gruppieren 76">
                    <a:extLst>
                      <a:ext uri="{FF2B5EF4-FFF2-40B4-BE49-F238E27FC236}">
                        <a16:creationId xmlns:a16="http://schemas.microsoft.com/office/drawing/2014/main" id="{B204B1F4-C9C9-888D-9281-444005F10CD8}"/>
                      </a:ext>
                    </a:extLst>
                  </p:cNvPr>
                  <p:cNvGrpSpPr/>
                  <p:nvPr/>
                </p:nvGrpSpPr>
                <p:grpSpPr>
                  <a:xfrm>
                    <a:off x="4768043" y="13493961"/>
                    <a:ext cx="3887264" cy="4453427"/>
                    <a:chOff x="6154915" y="6505399"/>
                    <a:chExt cx="3887264" cy="4453427"/>
                  </a:xfrm>
                </p:grpSpPr>
                <p:grpSp>
                  <p:nvGrpSpPr>
                    <p:cNvPr id="7" name="Gruppieren 6">
                      <a:extLst>
                        <a:ext uri="{FF2B5EF4-FFF2-40B4-BE49-F238E27FC236}">
                          <a16:creationId xmlns:a16="http://schemas.microsoft.com/office/drawing/2014/main" id="{783E84E5-6413-B55B-697C-52A3AB4D17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4915" y="6505399"/>
                      <a:ext cx="3887264" cy="4453427"/>
                      <a:chOff x="1632731" y="689549"/>
                      <a:chExt cx="1540043" cy="1737680"/>
                    </a:xfrm>
                  </p:grpSpPr>
                  <p:sp>
                    <p:nvSpPr>
                      <p:cNvPr id="65" name="Ellipse 64">
                        <a:extLst>
                          <a:ext uri="{FF2B5EF4-FFF2-40B4-BE49-F238E27FC236}">
                            <a16:creationId xmlns:a16="http://schemas.microsoft.com/office/drawing/2014/main" id="{C26893C9-57A8-96EC-9FB8-84CAD221A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95437" y="749682"/>
                        <a:ext cx="1419040" cy="492814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  <a:alpha val="4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1">
                        <a:scrgbClr r="0" g="0" b="0"/>
                      </a:fillRef>
                      <a:effectRef idx="0">
                        <a:schemeClr val="accent1">
                          <a:tint val="50000"/>
                          <a:alpha val="4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</p:sp>
                  <p:sp>
                    <p:nvSpPr>
                      <p:cNvPr id="67" name="Freihandform: Form 66">
                        <a:extLst>
                          <a:ext uri="{FF2B5EF4-FFF2-40B4-BE49-F238E27FC236}">
                            <a16:creationId xmlns:a16="http://schemas.microsoft.com/office/drawing/2014/main" id="{CC438A9B-5482-141F-532B-47481D761D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7138" y="2097220"/>
                        <a:ext cx="1320037" cy="330009"/>
                      </a:xfrm>
                      <a:custGeom>
                        <a:avLst/>
                        <a:gdLst>
                          <a:gd name="connsiteX0" fmla="*/ 0 w 1320037"/>
                          <a:gd name="connsiteY0" fmla="*/ 0 h 330009"/>
                          <a:gd name="connsiteX1" fmla="*/ 1320037 w 1320037"/>
                          <a:gd name="connsiteY1" fmla="*/ 0 h 330009"/>
                          <a:gd name="connsiteX2" fmla="*/ 1320037 w 1320037"/>
                          <a:gd name="connsiteY2" fmla="*/ 330009 h 330009"/>
                          <a:gd name="connsiteX3" fmla="*/ 0 w 1320037"/>
                          <a:gd name="connsiteY3" fmla="*/ 330009 h 330009"/>
                          <a:gd name="connsiteX4" fmla="*/ 0 w 1320037"/>
                          <a:gd name="connsiteY4" fmla="*/ 0 h 3300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20037" h="330009">
                            <a:moveTo>
                              <a:pt x="0" y="0"/>
                            </a:moveTo>
                            <a:lnTo>
                              <a:pt x="1320037" y="0"/>
                            </a:lnTo>
                            <a:lnTo>
                              <a:pt x="1320037" y="330009"/>
                            </a:lnTo>
                            <a:lnTo>
                              <a:pt x="0" y="330009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</p:spPr>
                    <p:style>
                      <a:lnRef idx="0">
                        <a:schemeClr val="dk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0">
                        <a:schemeClr val="lt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lt1">
                          <a:alpha val="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  <p:txBody>
                      <a:bodyPr spcFirstLastPara="0" vert="horz" wrap="square" lIns="78232" tIns="78232" rIns="78232" bIns="78232" numCol="1" spcCol="1270" anchor="ctr" anchorCtr="0">
                        <a:noAutofit/>
                      </a:bodyPr>
                      <a:lstStyle/>
                      <a:p>
                        <a:pPr marL="0" lvl="0" indent="0" algn="ctr" defTabSz="4889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r>
                          <a:rPr lang="de-DE" sz="1100" kern="1200" dirty="0"/>
                          <a:t> </a:t>
                        </a:r>
                        <a:endParaRPr lang="en-CA" sz="1100" kern="1200" dirty="0"/>
                      </a:p>
                    </p:txBody>
                  </p:sp>
                  <p:sp>
                    <p:nvSpPr>
                      <p:cNvPr id="68" name="Freihandform: Form 67">
                        <a:extLst>
                          <a:ext uri="{FF2B5EF4-FFF2-40B4-BE49-F238E27FC236}">
                            <a16:creationId xmlns:a16="http://schemas.microsoft.com/office/drawing/2014/main" id="{532872CA-6ADB-01E4-49BF-C00D8DF23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11351" y="1280557"/>
                        <a:ext cx="495014" cy="495014"/>
                      </a:xfrm>
                      <a:custGeom>
                        <a:avLst/>
                        <a:gdLst>
                          <a:gd name="connsiteX0" fmla="*/ 0 w 495014"/>
                          <a:gd name="connsiteY0" fmla="*/ 247507 h 495014"/>
                          <a:gd name="connsiteX1" fmla="*/ 247507 w 495014"/>
                          <a:gd name="connsiteY1" fmla="*/ 0 h 495014"/>
                          <a:gd name="connsiteX2" fmla="*/ 495014 w 495014"/>
                          <a:gd name="connsiteY2" fmla="*/ 247507 h 495014"/>
                          <a:gd name="connsiteX3" fmla="*/ 247507 w 495014"/>
                          <a:gd name="connsiteY3" fmla="*/ 495014 h 495014"/>
                          <a:gd name="connsiteX4" fmla="*/ 0 w 495014"/>
                          <a:gd name="connsiteY4" fmla="*/ 247507 h 4950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5014" h="495014">
                            <a:moveTo>
                              <a:pt x="0" y="247507"/>
                            </a:moveTo>
                            <a:cubicBezTo>
                              <a:pt x="0" y="110813"/>
                              <a:pt x="110813" y="0"/>
                              <a:pt x="247507" y="0"/>
                            </a:cubicBezTo>
                            <a:cubicBezTo>
                              <a:pt x="384201" y="0"/>
                              <a:pt x="495014" y="110813"/>
                              <a:pt x="495014" y="247507"/>
                            </a:cubicBezTo>
                            <a:cubicBezTo>
                              <a:pt x="495014" y="384201"/>
                              <a:pt x="384201" y="495014"/>
                              <a:pt x="247507" y="495014"/>
                            </a:cubicBezTo>
                            <a:cubicBezTo>
                              <a:pt x="110813" y="495014"/>
                              <a:pt x="0" y="384201"/>
                              <a:pt x="0" y="247507"/>
                            </a:cubicBezTo>
                            <a:close/>
                          </a:path>
                        </a:pathLst>
                      </a:custGeom>
                      <a:solidFill>
                        <a:srgbClr val="FFE6CD"/>
                      </a:solidFill>
                    </p:spPr>
                    <p:style>
                      <a:lnRef idx="0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3">
                        <a:scrgbClr r="0" g="0" b="0"/>
                      </a:fillRef>
                      <a:effectRef idx="3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85193" tIns="85193" rIns="85193" bIns="85193" numCol="1" spcCol="1270" anchor="ctr" anchorCtr="0">
                        <a:noAutofit/>
                      </a:bodyPr>
                      <a:lstStyle/>
                      <a:p>
                        <a:pPr marL="0" lvl="0" indent="0" algn="ctr" defTabSz="4445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endParaRPr lang="en-CA" sz="1000" kern="1200"/>
                      </a:p>
                    </p:txBody>
                  </p:sp>
                  <p:sp>
                    <p:nvSpPr>
                      <p:cNvPr id="69" name="Freihandform: Form 68">
                        <a:extLst>
                          <a:ext uri="{FF2B5EF4-FFF2-40B4-BE49-F238E27FC236}">
                            <a16:creationId xmlns:a16="http://schemas.microsoft.com/office/drawing/2014/main" id="{1FC23EBB-DE68-F433-5BAA-35E4A485E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7141" y="909186"/>
                        <a:ext cx="495014" cy="495014"/>
                      </a:xfrm>
                      <a:custGeom>
                        <a:avLst/>
                        <a:gdLst>
                          <a:gd name="connsiteX0" fmla="*/ 0 w 495014"/>
                          <a:gd name="connsiteY0" fmla="*/ 247507 h 495014"/>
                          <a:gd name="connsiteX1" fmla="*/ 247507 w 495014"/>
                          <a:gd name="connsiteY1" fmla="*/ 0 h 495014"/>
                          <a:gd name="connsiteX2" fmla="*/ 495014 w 495014"/>
                          <a:gd name="connsiteY2" fmla="*/ 247507 h 495014"/>
                          <a:gd name="connsiteX3" fmla="*/ 247507 w 495014"/>
                          <a:gd name="connsiteY3" fmla="*/ 495014 h 495014"/>
                          <a:gd name="connsiteX4" fmla="*/ 0 w 495014"/>
                          <a:gd name="connsiteY4" fmla="*/ 247507 h 4950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5014" h="495014">
                            <a:moveTo>
                              <a:pt x="0" y="247507"/>
                            </a:moveTo>
                            <a:cubicBezTo>
                              <a:pt x="0" y="110813"/>
                              <a:pt x="110813" y="0"/>
                              <a:pt x="247507" y="0"/>
                            </a:cubicBezTo>
                            <a:cubicBezTo>
                              <a:pt x="384201" y="0"/>
                              <a:pt x="495014" y="110813"/>
                              <a:pt x="495014" y="247507"/>
                            </a:cubicBezTo>
                            <a:cubicBezTo>
                              <a:pt x="495014" y="384201"/>
                              <a:pt x="384201" y="495014"/>
                              <a:pt x="247507" y="495014"/>
                            </a:cubicBezTo>
                            <a:cubicBezTo>
                              <a:pt x="110813" y="495014"/>
                              <a:pt x="0" y="384201"/>
                              <a:pt x="0" y="247507"/>
                            </a:cubicBezTo>
                            <a:close/>
                          </a:path>
                        </a:pathLst>
                      </a:custGeom>
                      <a:solidFill>
                        <a:srgbClr val="FFE6CD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3">
                        <a:scrgbClr r="0" g="0" b="0"/>
                      </a:fillRef>
                      <a:effectRef idx="3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85193" tIns="85193" rIns="85193" bIns="85193" numCol="1" spcCol="1270" anchor="ctr" anchorCtr="0">
                        <a:noAutofit/>
                      </a:bodyPr>
                      <a:lstStyle/>
                      <a:p>
                        <a:pPr marL="0" lvl="0" indent="0" algn="ctr" defTabSz="4445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endParaRPr lang="en-CA" sz="1000" kern="1200" dirty="0"/>
                      </a:p>
                    </p:txBody>
                  </p:sp>
                  <p:sp>
                    <p:nvSpPr>
                      <p:cNvPr id="70" name="Freihandform: Form 69">
                        <a:extLst>
                          <a:ext uri="{FF2B5EF4-FFF2-40B4-BE49-F238E27FC236}">
                            <a16:creationId xmlns:a16="http://schemas.microsoft.com/office/drawing/2014/main" id="{FD5A1AA7-6412-2724-905C-917064F92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63156" y="789503"/>
                        <a:ext cx="495014" cy="495014"/>
                      </a:xfrm>
                      <a:custGeom>
                        <a:avLst/>
                        <a:gdLst>
                          <a:gd name="connsiteX0" fmla="*/ 0 w 495014"/>
                          <a:gd name="connsiteY0" fmla="*/ 247507 h 495014"/>
                          <a:gd name="connsiteX1" fmla="*/ 247507 w 495014"/>
                          <a:gd name="connsiteY1" fmla="*/ 0 h 495014"/>
                          <a:gd name="connsiteX2" fmla="*/ 495014 w 495014"/>
                          <a:gd name="connsiteY2" fmla="*/ 247507 h 495014"/>
                          <a:gd name="connsiteX3" fmla="*/ 247507 w 495014"/>
                          <a:gd name="connsiteY3" fmla="*/ 495014 h 495014"/>
                          <a:gd name="connsiteX4" fmla="*/ 0 w 495014"/>
                          <a:gd name="connsiteY4" fmla="*/ 247507 h 4950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95014" h="495014">
                            <a:moveTo>
                              <a:pt x="0" y="247507"/>
                            </a:moveTo>
                            <a:cubicBezTo>
                              <a:pt x="0" y="110813"/>
                              <a:pt x="110813" y="0"/>
                              <a:pt x="247507" y="0"/>
                            </a:cubicBezTo>
                            <a:cubicBezTo>
                              <a:pt x="384201" y="0"/>
                              <a:pt x="495014" y="110813"/>
                              <a:pt x="495014" y="247507"/>
                            </a:cubicBezTo>
                            <a:cubicBezTo>
                              <a:pt x="495014" y="384201"/>
                              <a:pt x="384201" y="495014"/>
                              <a:pt x="247507" y="495014"/>
                            </a:cubicBezTo>
                            <a:cubicBezTo>
                              <a:pt x="110813" y="495014"/>
                              <a:pt x="0" y="384201"/>
                              <a:pt x="0" y="247507"/>
                            </a:cubicBezTo>
                            <a:close/>
                          </a:path>
                        </a:pathLst>
                      </a:custGeom>
                      <a:solidFill>
                        <a:srgbClr val="FFE6CD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3">
                        <a:scrgbClr r="0" g="0" b="0"/>
                      </a:fillRef>
                      <a:effectRef idx="3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85193" tIns="85193" rIns="85193" bIns="85193" numCol="1" spcCol="1270" anchor="ctr" anchorCtr="0">
                        <a:noAutofit/>
                      </a:bodyPr>
                      <a:lstStyle/>
                      <a:p>
                        <a:pPr marL="0" lvl="0" indent="0" algn="ctr" defTabSz="44450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  <a:buNone/>
                        </a:pPr>
                        <a:endParaRPr lang="en-CA" sz="1000" kern="1200" dirty="0"/>
                      </a:p>
                    </p:txBody>
                  </p:sp>
                  <p:sp>
                    <p:nvSpPr>
                      <p:cNvPr id="71" name="Form 70">
                        <a:extLst>
                          <a:ext uri="{FF2B5EF4-FFF2-40B4-BE49-F238E27FC236}">
                            <a16:creationId xmlns:a16="http://schemas.microsoft.com/office/drawing/2014/main" id="{551ED0BA-97B6-1F63-2D3E-E636F8AFD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2731" y="689549"/>
                        <a:ext cx="1540043" cy="1232035"/>
                      </a:xfrm>
                      <a:prstGeom prst="funnel">
                        <a:avLst/>
                      </a:prstGeom>
                      <a:solidFill>
                        <a:schemeClr val="accent2">
                          <a:lumMod val="75000"/>
                          <a:alpha val="40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rgbClr r="0" g="0" b="0"/>
                      </a:lnRef>
                      <a:fillRef idx="1">
                        <a:scrgbClr r="0" g="0" b="0"/>
                      </a:fillRef>
                      <a:effectRef idx="0">
                        <a:schemeClr val="lt1">
                          <a:alpha val="4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fontRef>
                    </p:style>
                  </p:sp>
                </p:grpSp>
                <p:pic>
                  <p:nvPicPr>
                    <p:cNvPr id="8" name="Grafik 7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81FA12A0-0E4B-D3A4-12C5-58AFE423AE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17166" y="7268810"/>
                      <a:ext cx="841481" cy="8543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Grafik 8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8A7A851D-9FFE-9D19-E8C8-52246C8108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97115" y="8209512"/>
                      <a:ext cx="879949" cy="89345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Grafik 10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3170FB53-9CA4-FF13-DE82-7CA49DBB5F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8175534" y="6984015"/>
                      <a:ext cx="847147" cy="86014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" name="Gruppieren 16">
                    <a:extLst>
                      <a:ext uri="{FF2B5EF4-FFF2-40B4-BE49-F238E27FC236}">
                        <a16:creationId xmlns:a16="http://schemas.microsoft.com/office/drawing/2014/main" id="{E91C4C7A-964F-4093-8CC3-A43BA2915CA6}"/>
                      </a:ext>
                    </a:extLst>
                  </p:cNvPr>
                  <p:cNvGrpSpPr/>
                  <p:nvPr/>
                </p:nvGrpSpPr>
                <p:grpSpPr>
                  <a:xfrm>
                    <a:off x="2891389" y="14615805"/>
                    <a:ext cx="879949" cy="1447343"/>
                    <a:chOff x="2640951" y="35219"/>
                    <a:chExt cx="404120" cy="543472"/>
                  </a:xfrm>
                </p:grpSpPr>
                <p:sp>
                  <p:nvSpPr>
                    <p:cNvPr id="56" name="Ellipse 55">
                      <a:extLst>
                        <a:ext uri="{FF2B5EF4-FFF2-40B4-BE49-F238E27FC236}">
                          <a16:creationId xmlns:a16="http://schemas.microsoft.com/office/drawing/2014/main" id="{CB541A8A-64BE-6238-1EAE-40A53DF364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0951" y="39163"/>
                      <a:ext cx="386080" cy="101543"/>
                    </a:xfrm>
                    <a:prstGeom prst="ellips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grpSp>
                  <p:nvGrpSpPr>
                    <p:cNvPr id="57" name="Gruppieren 56">
                      <a:extLst>
                        <a:ext uri="{FF2B5EF4-FFF2-40B4-BE49-F238E27FC236}">
                          <a16:creationId xmlns:a16="http://schemas.microsoft.com/office/drawing/2014/main" id="{DAB71BC1-D747-9605-56AF-64F81630FD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4760" y="87650"/>
                      <a:ext cx="392172" cy="475651"/>
                      <a:chOff x="2644760" y="87650"/>
                      <a:chExt cx="392172" cy="475651"/>
                    </a:xfrm>
                  </p:grpSpPr>
                  <p:sp>
                    <p:nvSpPr>
                      <p:cNvPr id="63" name="Ellipse 62">
                        <a:extLst>
                          <a:ext uri="{FF2B5EF4-FFF2-40B4-BE49-F238E27FC236}">
                            <a16:creationId xmlns:a16="http://schemas.microsoft.com/office/drawing/2014/main" id="{5F715358-E5E8-AD1D-E9C0-DC2C68AA2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50852" y="461758"/>
                        <a:ext cx="386080" cy="101543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64" name="Rechteck 63">
                        <a:extLst>
                          <a:ext uri="{FF2B5EF4-FFF2-40B4-BE49-F238E27FC236}">
                            <a16:creationId xmlns:a16="http://schemas.microsoft.com/office/drawing/2014/main" id="{A51AA9BB-6907-09B5-DA1B-BD2EC85376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44760" y="87650"/>
                        <a:ext cx="386080" cy="41709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grpSp>
                  <p:nvGrpSpPr>
                    <p:cNvPr id="58" name="Grafik 13" descr="Datenbank Silhouette">
                      <a:extLst>
                        <a:ext uri="{FF2B5EF4-FFF2-40B4-BE49-F238E27FC236}">
                          <a16:creationId xmlns:a16="http://schemas.microsoft.com/office/drawing/2014/main" id="{3A9857B1-FADB-F3E2-7B5E-0329B463F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0951" y="35219"/>
                      <a:ext cx="404120" cy="543472"/>
                      <a:chOff x="1355147" y="1790391"/>
                      <a:chExt cx="404120" cy="543472"/>
                    </a:xfrm>
                    <a:solidFill>
                      <a:schemeClr val="accent2">
                        <a:lumMod val="50000"/>
                      </a:schemeClr>
                    </a:solidFill>
                  </p:grpSpPr>
                  <p:sp>
                    <p:nvSpPr>
                      <p:cNvPr id="59" name="Freihandform: Form 58">
                        <a:extLst>
                          <a:ext uri="{FF2B5EF4-FFF2-40B4-BE49-F238E27FC236}">
                            <a16:creationId xmlns:a16="http://schemas.microsoft.com/office/drawing/2014/main" id="{60663354-0877-F4C8-D138-E6946D4BDA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5147" y="1790391"/>
                        <a:ext cx="404120" cy="543472"/>
                      </a:xfrm>
                      <a:custGeom>
                        <a:avLst/>
                        <a:gdLst>
                          <a:gd name="connsiteX0" fmla="*/ 404120 w 404120"/>
                          <a:gd name="connsiteY0" fmla="*/ 480764 h 543472"/>
                          <a:gd name="connsiteX1" fmla="*/ 404120 w 404120"/>
                          <a:gd name="connsiteY1" fmla="*/ 62708 h 543472"/>
                          <a:gd name="connsiteX2" fmla="*/ 202060 w 404120"/>
                          <a:gd name="connsiteY2" fmla="*/ 0 h 543472"/>
                          <a:gd name="connsiteX3" fmla="*/ 0 w 404120"/>
                          <a:gd name="connsiteY3" fmla="*/ 62708 h 543472"/>
                          <a:gd name="connsiteX4" fmla="*/ 0 w 404120"/>
                          <a:gd name="connsiteY4" fmla="*/ 480764 h 543472"/>
                          <a:gd name="connsiteX5" fmla="*/ 202060 w 404120"/>
                          <a:gd name="connsiteY5" fmla="*/ 543472 h 543472"/>
                          <a:gd name="connsiteX6" fmla="*/ 404120 w 404120"/>
                          <a:gd name="connsiteY6" fmla="*/ 480764 h 543472"/>
                          <a:gd name="connsiteX7" fmla="*/ 202060 w 404120"/>
                          <a:gd name="connsiteY7" fmla="*/ 13935 h 543472"/>
                          <a:gd name="connsiteX8" fmla="*/ 390185 w 404120"/>
                          <a:gd name="connsiteY8" fmla="*/ 62708 h 543472"/>
                          <a:gd name="connsiteX9" fmla="*/ 202060 w 404120"/>
                          <a:gd name="connsiteY9" fmla="*/ 111482 h 543472"/>
                          <a:gd name="connsiteX10" fmla="*/ 13935 w 404120"/>
                          <a:gd name="connsiteY10" fmla="*/ 62708 h 543472"/>
                          <a:gd name="connsiteX11" fmla="*/ 202060 w 404120"/>
                          <a:gd name="connsiteY11" fmla="*/ 13935 h 543472"/>
                          <a:gd name="connsiteX12" fmla="*/ 13935 w 404120"/>
                          <a:gd name="connsiteY12" fmla="*/ 86816 h 543472"/>
                          <a:gd name="connsiteX13" fmla="*/ 202060 w 404120"/>
                          <a:gd name="connsiteY13" fmla="*/ 125417 h 543472"/>
                          <a:gd name="connsiteX14" fmla="*/ 390185 w 404120"/>
                          <a:gd name="connsiteY14" fmla="*/ 86816 h 543472"/>
                          <a:gd name="connsiteX15" fmla="*/ 390185 w 404120"/>
                          <a:gd name="connsiteY15" fmla="*/ 202060 h 543472"/>
                          <a:gd name="connsiteX16" fmla="*/ 202060 w 404120"/>
                          <a:gd name="connsiteY16" fmla="*/ 250833 h 543472"/>
                          <a:gd name="connsiteX17" fmla="*/ 13935 w 404120"/>
                          <a:gd name="connsiteY17" fmla="*/ 202060 h 543472"/>
                          <a:gd name="connsiteX18" fmla="*/ 13935 w 404120"/>
                          <a:gd name="connsiteY18" fmla="*/ 226168 h 543472"/>
                          <a:gd name="connsiteX19" fmla="*/ 202060 w 404120"/>
                          <a:gd name="connsiteY19" fmla="*/ 264769 h 543472"/>
                          <a:gd name="connsiteX20" fmla="*/ 390185 w 404120"/>
                          <a:gd name="connsiteY20" fmla="*/ 226168 h 543472"/>
                          <a:gd name="connsiteX21" fmla="*/ 390185 w 404120"/>
                          <a:gd name="connsiteY21" fmla="*/ 341412 h 543472"/>
                          <a:gd name="connsiteX22" fmla="*/ 202060 w 404120"/>
                          <a:gd name="connsiteY22" fmla="*/ 390185 h 543472"/>
                          <a:gd name="connsiteX23" fmla="*/ 13935 w 404120"/>
                          <a:gd name="connsiteY23" fmla="*/ 341412 h 543472"/>
                          <a:gd name="connsiteX24" fmla="*/ 13935 w 404120"/>
                          <a:gd name="connsiteY24" fmla="*/ 480764 h 543472"/>
                          <a:gd name="connsiteX25" fmla="*/ 13935 w 404120"/>
                          <a:gd name="connsiteY25" fmla="*/ 365520 h 543472"/>
                          <a:gd name="connsiteX26" fmla="*/ 202060 w 404120"/>
                          <a:gd name="connsiteY26" fmla="*/ 404120 h 543472"/>
                          <a:gd name="connsiteX27" fmla="*/ 390185 w 404120"/>
                          <a:gd name="connsiteY27" fmla="*/ 365520 h 543472"/>
                          <a:gd name="connsiteX28" fmla="*/ 390185 w 404120"/>
                          <a:gd name="connsiteY28" fmla="*/ 480764 h 543472"/>
                          <a:gd name="connsiteX29" fmla="*/ 202060 w 404120"/>
                          <a:gd name="connsiteY29" fmla="*/ 529537 h 543472"/>
                          <a:gd name="connsiteX30" fmla="*/ 13935 w 404120"/>
                          <a:gd name="connsiteY30" fmla="*/ 480764 h 5434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404120" h="543472">
                            <a:moveTo>
                              <a:pt x="404120" y="480764"/>
                            </a:moveTo>
                            <a:lnTo>
                              <a:pt x="404120" y="62708"/>
                            </a:lnTo>
                            <a:cubicBezTo>
                              <a:pt x="404120" y="21976"/>
                              <a:pt x="300018" y="0"/>
                              <a:pt x="202060" y="0"/>
                            </a:cubicBezTo>
                            <a:cubicBezTo>
                              <a:pt x="104103" y="0"/>
                              <a:pt x="0" y="21976"/>
                              <a:pt x="0" y="62708"/>
                            </a:cubicBezTo>
                            <a:lnTo>
                              <a:pt x="0" y="480764"/>
                            </a:lnTo>
                            <a:cubicBezTo>
                              <a:pt x="0" y="521497"/>
                              <a:pt x="104103" y="543472"/>
                              <a:pt x="202060" y="543472"/>
                            </a:cubicBezTo>
                            <a:cubicBezTo>
                              <a:pt x="300018" y="543472"/>
                              <a:pt x="404120" y="521497"/>
                              <a:pt x="404120" y="480764"/>
                            </a:cubicBezTo>
                            <a:close/>
                            <a:moveTo>
                              <a:pt x="202060" y="13935"/>
                            </a:moveTo>
                            <a:cubicBezTo>
                              <a:pt x="309730" y="13935"/>
                              <a:pt x="390185" y="39715"/>
                              <a:pt x="390185" y="62708"/>
                            </a:cubicBezTo>
                            <a:cubicBezTo>
                              <a:pt x="390185" y="85701"/>
                              <a:pt x="309730" y="111482"/>
                              <a:pt x="202060" y="111482"/>
                            </a:cubicBezTo>
                            <a:cubicBezTo>
                              <a:pt x="94390" y="111482"/>
                              <a:pt x="13935" y="85701"/>
                              <a:pt x="13935" y="62708"/>
                            </a:cubicBezTo>
                            <a:cubicBezTo>
                              <a:pt x="13935" y="39715"/>
                              <a:pt x="94390" y="13935"/>
                              <a:pt x="202060" y="13935"/>
                            </a:cubicBezTo>
                            <a:close/>
                            <a:moveTo>
                              <a:pt x="13935" y="86816"/>
                            </a:moveTo>
                            <a:cubicBezTo>
                              <a:pt x="45491" y="112039"/>
                              <a:pt x="125647" y="125417"/>
                              <a:pt x="202060" y="125417"/>
                            </a:cubicBezTo>
                            <a:cubicBezTo>
                              <a:pt x="278474" y="125417"/>
                              <a:pt x="358629" y="112039"/>
                              <a:pt x="390185" y="86816"/>
                            </a:cubicBezTo>
                            <a:lnTo>
                              <a:pt x="390185" y="202060"/>
                            </a:lnTo>
                            <a:cubicBezTo>
                              <a:pt x="390185" y="225053"/>
                              <a:pt x="309730" y="250833"/>
                              <a:pt x="202060" y="250833"/>
                            </a:cubicBezTo>
                            <a:cubicBezTo>
                              <a:pt x="94390" y="250833"/>
                              <a:pt x="13935" y="225053"/>
                              <a:pt x="13935" y="202060"/>
                            </a:cubicBezTo>
                            <a:close/>
                            <a:moveTo>
                              <a:pt x="13935" y="226168"/>
                            </a:moveTo>
                            <a:cubicBezTo>
                              <a:pt x="45491" y="251391"/>
                              <a:pt x="125647" y="264769"/>
                              <a:pt x="202060" y="264769"/>
                            </a:cubicBezTo>
                            <a:cubicBezTo>
                              <a:pt x="278474" y="264769"/>
                              <a:pt x="358629" y="251391"/>
                              <a:pt x="390185" y="226168"/>
                            </a:cubicBezTo>
                            <a:lnTo>
                              <a:pt x="390185" y="341412"/>
                            </a:lnTo>
                            <a:cubicBezTo>
                              <a:pt x="390185" y="364405"/>
                              <a:pt x="309730" y="390185"/>
                              <a:pt x="202060" y="390185"/>
                            </a:cubicBezTo>
                            <a:cubicBezTo>
                              <a:pt x="94390" y="390185"/>
                              <a:pt x="13935" y="364405"/>
                              <a:pt x="13935" y="341412"/>
                            </a:cubicBezTo>
                            <a:close/>
                            <a:moveTo>
                              <a:pt x="13935" y="480764"/>
                            </a:moveTo>
                            <a:lnTo>
                              <a:pt x="13935" y="365520"/>
                            </a:lnTo>
                            <a:cubicBezTo>
                              <a:pt x="45491" y="390743"/>
                              <a:pt x="125647" y="404120"/>
                              <a:pt x="202060" y="404120"/>
                            </a:cubicBezTo>
                            <a:cubicBezTo>
                              <a:pt x="278474" y="404120"/>
                              <a:pt x="358629" y="390743"/>
                              <a:pt x="390185" y="365520"/>
                            </a:cubicBezTo>
                            <a:lnTo>
                              <a:pt x="390185" y="480764"/>
                            </a:lnTo>
                            <a:cubicBezTo>
                              <a:pt x="390185" y="503757"/>
                              <a:pt x="309730" y="529537"/>
                              <a:pt x="202060" y="529537"/>
                            </a:cubicBezTo>
                            <a:cubicBezTo>
                              <a:pt x="94390" y="529537"/>
                              <a:pt x="13935" y="503757"/>
                              <a:pt x="13935" y="480764"/>
                            </a:cubicBezTo>
                            <a:close/>
                          </a:path>
                        </a:pathLst>
                      </a:custGeom>
                      <a:grpFill/>
                      <a:ln w="317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CA" dirty="0"/>
                      </a:p>
                    </p:txBody>
                  </p:sp>
                  <p:sp>
                    <p:nvSpPr>
                      <p:cNvPr id="60" name="Freihandform: Form 59">
                        <a:extLst>
                          <a:ext uri="{FF2B5EF4-FFF2-40B4-BE49-F238E27FC236}">
                            <a16:creationId xmlns:a16="http://schemas.microsoft.com/office/drawing/2014/main" id="{C552D2C7-42CB-DCF2-BB9A-E935DED8D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1596" y="1931081"/>
                        <a:ext cx="27870" cy="27870"/>
                      </a:xfrm>
                      <a:custGeom>
                        <a:avLst/>
                        <a:gdLst>
                          <a:gd name="connsiteX0" fmla="*/ 27870 w 27870"/>
                          <a:gd name="connsiteY0" fmla="*/ 13935 h 27870"/>
                          <a:gd name="connsiteX1" fmla="*/ 13935 w 27870"/>
                          <a:gd name="connsiteY1" fmla="*/ 27870 h 27870"/>
                          <a:gd name="connsiteX2" fmla="*/ 0 w 27870"/>
                          <a:gd name="connsiteY2" fmla="*/ 13935 h 27870"/>
                          <a:gd name="connsiteX3" fmla="*/ 13935 w 27870"/>
                          <a:gd name="connsiteY3" fmla="*/ 0 h 27870"/>
                          <a:gd name="connsiteX4" fmla="*/ 27870 w 27870"/>
                          <a:gd name="connsiteY4" fmla="*/ 13935 h 278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870" h="27870">
                            <a:moveTo>
                              <a:pt x="27870" y="13935"/>
                            </a:moveTo>
                            <a:cubicBezTo>
                              <a:pt x="27870" y="21631"/>
                              <a:pt x="21631" y="27870"/>
                              <a:pt x="13935" y="27870"/>
                            </a:cubicBezTo>
                            <a:cubicBezTo>
                              <a:pt x="6239" y="27870"/>
                              <a:pt x="0" y="21631"/>
                              <a:pt x="0" y="13935"/>
                            </a:cubicBezTo>
                            <a:cubicBezTo>
                              <a:pt x="0" y="6239"/>
                              <a:pt x="6239" y="0"/>
                              <a:pt x="13935" y="0"/>
                            </a:cubicBezTo>
                            <a:cubicBezTo>
                              <a:pt x="21631" y="0"/>
                              <a:pt x="27870" y="6239"/>
                              <a:pt x="27870" y="13935"/>
                            </a:cubicBezTo>
                            <a:close/>
                          </a:path>
                        </a:pathLst>
                      </a:custGeom>
                      <a:grpFill/>
                      <a:ln w="317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CA"/>
                      </a:p>
                    </p:txBody>
                  </p:sp>
                  <p:sp>
                    <p:nvSpPr>
                      <p:cNvPr id="61" name="Freihandform: Form 60">
                        <a:extLst>
                          <a:ext uri="{FF2B5EF4-FFF2-40B4-BE49-F238E27FC236}">
                            <a16:creationId xmlns:a16="http://schemas.microsoft.com/office/drawing/2014/main" id="{72F6E5F8-74F5-B355-4BEF-89E32ED19E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1596" y="2070433"/>
                        <a:ext cx="27870" cy="27870"/>
                      </a:xfrm>
                      <a:custGeom>
                        <a:avLst/>
                        <a:gdLst>
                          <a:gd name="connsiteX0" fmla="*/ 27870 w 27870"/>
                          <a:gd name="connsiteY0" fmla="*/ 13935 h 27870"/>
                          <a:gd name="connsiteX1" fmla="*/ 13935 w 27870"/>
                          <a:gd name="connsiteY1" fmla="*/ 27870 h 27870"/>
                          <a:gd name="connsiteX2" fmla="*/ 0 w 27870"/>
                          <a:gd name="connsiteY2" fmla="*/ 13935 h 27870"/>
                          <a:gd name="connsiteX3" fmla="*/ 13935 w 27870"/>
                          <a:gd name="connsiteY3" fmla="*/ 0 h 27870"/>
                          <a:gd name="connsiteX4" fmla="*/ 27870 w 27870"/>
                          <a:gd name="connsiteY4" fmla="*/ 13935 h 278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870" h="27870">
                            <a:moveTo>
                              <a:pt x="27870" y="13935"/>
                            </a:moveTo>
                            <a:cubicBezTo>
                              <a:pt x="27870" y="21631"/>
                              <a:pt x="21631" y="27870"/>
                              <a:pt x="13935" y="27870"/>
                            </a:cubicBezTo>
                            <a:cubicBezTo>
                              <a:pt x="6239" y="27870"/>
                              <a:pt x="0" y="21631"/>
                              <a:pt x="0" y="13935"/>
                            </a:cubicBezTo>
                            <a:cubicBezTo>
                              <a:pt x="0" y="6239"/>
                              <a:pt x="6239" y="0"/>
                              <a:pt x="13935" y="0"/>
                            </a:cubicBezTo>
                            <a:cubicBezTo>
                              <a:pt x="21631" y="0"/>
                              <a:pt x="27870" y="6239"/>
                              <a:pt x="27870" y="13935"/>
                            </a:cubicBezTo>
                            <a:close/>
                          </a:path>
                        </a:pathLst>
                      </a:custGeom>
                      <a:grpFill/>
                      <a:ln w="317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CA"/>
                      </a:p>
                    </p:txBody>
                  </p:sp>
                  <p:sp>
                    <p:nvSpPr>
                      <p:cNvPr id="62" name="Freihandform: Form 61">
                        <a:extLst>
                          <a:ext uri="{FF2B5EF4-FFF2-40B4-BE49-F238E27FC236}">
                            <a16:creationId xmlns:a16="http://schemas.microsoft.com/office/drawing/2014/main" id="{8A0E3533-602F-9AE0-D51E-BD8EAD46D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61596" y="2209784"/>
                        <a:ext cx="27870" cy="27870"/>
                      </a:xfrm>
                      <a:custGeom>
                        <a:avLst/>
                        <a:gdLst>
                          <a:gd name="connsiteX0" fmla="*/ 27870 w 27870"/>
                          <a:gd name="connsiteY0" fmla="*/ 13935 h 27870"/>
                          <a:gd name="connsiteX1" fmla="*/ 13935 w 27870"/>
                          <a:gd name="connsiteY1" fmla="*/ 27870 h 27870"/>
                          <a:gd name="connsiteX2" fmla="*/ 0 w 27870"/>
                          <a:gd name="connsiteY2" fmla="*/ 13935 h 27870"/>
                          <a:gd name="connsiteX3" fmla="*/ 13935 w 27870"/>
                          <a:gd name="connsiteY3" fmla="*/ 0 h 27870"/>
                          <a:gd name="connsiteX4" fmla="*/ 27870 w 27870"/>
                          <a:gd name="connsiteY4" fmla="*/ 13935 h 278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7870" h="27870">
                            <a:moveTo>
                              <a:pt x="27870" y="13935"/>
                            </a:moveTo>
                            <a:cubicBezTo>
                              <a:pt x="27870" y="21631"/>
                              <a:pt x="21631" y="27870"/>
                              <a:pt x="13935" y="27870"/>
                            </a:cubicBezTo>
                            <a:cubicBezTo>
                              <a:pt x="6239" y="27870"/>
                              <a:pt x="0" y="21631"/>
                              <a:pt x="0" y="13935"/>
                            </a:cubicBezTo>
                            <a:cubicBezTo>
                              <a:pt x="0" y="6239"/>
                              <a:pt x="6239" y="0"/>
                              <a:pt x="13935" y="0"/>
                            </a:cubicBezTo>
                            <a:cubicBezTo>
                              <a:pt x="21631" y="0"/>
                              <a:pt x="27870" y="6239"/>
                              <a:pt x="27870" y="13935"/>
                            </a:cubicBezTo>
                            <a:close/>
                          </a:path>
                        </a:pathLst>
                      </a:custGeom>
                      <a:grpFill/>
                      <a:ln w="317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CA"/>
                      </a:p>
                    </p:txBody>
                  </p:sp>
                </p:grpSp>
              </p:grpSp>
              <p:sp>
                <p:nvSpPr>
                  <p:cNvPr id="19" name="Pfeil: nach unten 18">
                    <a:extLst>
                      <a:ext uri="{FF2B5EF4-FFF2-40B4-BE49-F238E27FC236}">
                        <a16:creationId xmlns:a16="http://schemas.microsoft.com/office/drawing/2014/main" id="{2E365146-B3B5-9244-386B-7A90581CBE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80513" y="14686043"/>
                    <a:ext cx="704804" cy="1071987"/>
                  </a:xfrm>
                  <a:prstGeom prst="downArrow">
                    <a:avLst/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rgbClr r="0" g="0" b="0"/>
                  </a:fillRef>
                  <a:effectRef idx="3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/>
                  <a:lstStyle/>
                  <a:p>
                    <a:endParaRPr lang="en-CA" dirty="0"/>
                  </a:p>
                </p:txBody>
              </p:sp>
              <p:sp>
                <p:nvSpPr>
                  <p:cNvPr id="21" name="Textfeld 20">
                    <a:extLst>
                      <a:ext uri="{FF2B5EF4-FFF2-40B4-BE49-F238E27FC236}">
                        <a16:creationId xmlns:a16="http://schemas.microsoft.com/office/drawing/2014/main" id="{21FB0D3D-0879-A5F0-B315-4478A3EFD6B4}"/>
                      </a:ext>
                    </a:extLst>
                  </p:cNvPr>
                  <p:cNvSpPr txBox="1"/>
                  <p:nvPr/>
                </p:nvSpPr>
                <p:spPr>
                  <a:xfrm>
                    <a:off x="3130452" y="15528758"/>
                    <a:ext cx="304016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i="1" dirty="0" err="1">
                        <a:latin typeface="Martel Heavy"/>
                      </a:rPr>
                      <a:t>Collect</a:t>
                    </a:r>
                    <a:r>
                      <a:rPr lang="de-DE" sz="2000" i="1" dirty="0">
                        <a:latin typeface="Martel Heavy"/>
                      </a:rPr>
                      <a:t> sample </a:t>
                    </a:r>
                    <a:br>
                      <a:rPr lang="de-DE" sz="2000" i="1" dirty="0">
                        <a:latin typeface="Martel Heavy"/>
                      </a:rPr>
                    </a:br>
                    <a:r>
                      <a:rPr lang="de-DE" sz="2000" i="1" dirty="0" err="1">
                        <a:latin typeface="Martel Heavy"/>
                      </a:rPr>
                      <a:t>games</a:t>
                    </a:r>
                    <a:endParaRPr lang="en-CA" sz="2000" i="1" dirty="0">
                      <a:latin typeface="Martel Heavy"/>
                    </a:endParaRPr>
                  </a:p>
                </p:txBody>
              </p:sp>
            </p:grpSp>
          </p:grp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3522A49-8FEE-F2B6-A41F-606533B54DFB}"/>
                  </a:ext>
                </a:extLst>
              </p:cNvPr>
              <p:cNvSpPr txBox="1"/>
              <p:nvPr/>
            </p:nvSpPr>
            <p:spPr>
              <a:xfrm>
                <a:off x="2230208" y="18360296"/>
                <a:ext cx="6816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Martel Heavy"/>
                  </a:rPr>
                  <a:t>Process</a:t>
                </a:r>
                <a:r>
                  <a:rPr lang="de-DE" dirty="0">
                    <a:latin typeface="Martel Heavy"/>
                  </a:rPr>
                  <a:t> </a:t>
                </a:r>
                <a:r>
                  <a:rPr lang="de-DE" dirty="0" err="1">
                    <a:latin typeface="Martel Heavy"/>
                  </a:rPr>
                  <a:t>of</a:t>
                </a:r>
                <a:r>
                  <a:rPr lang="de-DE" dirty="0">
                    <a:latin typeface="Martel Heavy"/>
                  </a:rPr>
                  <a:t> </a:t>
                </a:r>
                <a:r>
                  <a:rPr lang="de-DE" dirty="0" err="1">
                    <a:latin typeface="Martel Heavy"/>
                  </a:rPr>
                  <a:t>the</a:t>
                </a:r>
                <a:r>
                  <a:rPr lang="de-DE" dirty="0">
                    <a:latin typeface="Martel Heavy"/>
                  </a:rPr>
                  <a:t> </a:t>
                </a:r>
                <a:r>
                  <a:rPr lang="de-DE" dirty="0" err="1">
                    <a:latin typeface="Martel Heavy"/>
                  </a:rPr>
                  <a:t>first</a:t>
                </a:r>
                <a:r>
                  <a:rPr lang="de-DE" dirty="0">
                    <a:latin typeface="Martel Heavy"/>
                  </a:rPr>
                  <a:t> </a:t>
                </a:r>
                <a:r>
                  <a:rPr lang="de-DE" dirty="0" err="1">
                    <a:latin typeface="Martel Heavy"/>
                  </a:rPr>
                  <a:t>phase</a:t>
                </a:r>
                <a:endParaRPr lang="de-DE" dirty="0">
                  <a:latin typeface="Martel Heavy"/>
                </a:endParaRPr>
              </a:p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  <a:latin typeface="Martel Heavy"/>
                  </a:rPr>
                  <a:t>Quelle: Helen Haase</a:t>
                </a:r>
                <a:endParaRPr lang="en-CA" dirty="0">
                  <a:solidFill>
                    <a:schemeClr val="bg2">
                      <a:lumMod val="75000"/>
                    </a:schemeClr>
                  </a:solidFill>
                  <a:latin typeface="Martel Heavy"/>
                </a:endParaRPr>
              </a:p>
            </p:txBody>
          </p:sp>
        </p:grp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E267AD55-D11C-AA06-0D22-BCB3F6B9DF84}"/>
                </a:ext>
              </a:extLst>
            </p:cNvPr>
            <p:cNvSpPr txBox="1"/>
            <p:nvPr/>
          </p:nvSpPr>
          <p:spPr>
            <a:xfrm>
              <a:off x="6508376" y="16407279"/>
              <a:ext cx="304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i="1" dirty="0" err="1">
                  <a:latin typeface="Martel Heavy"/>
                </a:rPr>
                <a:t>Calculate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actions</a:t>
              </a:r>
              <a:r>
                <a:rPr lang="de-DE" sz="2000" i="1" dirty="0">
                  <a:latin typeface="Martel Heavy"/>
                </a:rPr>
                <a:t> and </a:t>
              </a:r>
              <a:r>
                <a:rPr lang="de-DE" sz="2000" i="1" dirty="0" err="1">
                  <a:latin typeface="Martel Heavy"/>
                </a:rPr>
                <a:t>create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frequency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distribution</a:t>
              </a:r>
              <a:r>
                <a:rPr lang="de-DE" sz="2000" i="1" dirty="0">
                  <a:latin typeface="Martel Heavy"/>
                </a:rPr>
                <a:t> and </a:t>
              </a:r>
              <a:r>
                <a:rPr lang="de-DE" sz="2000" i="1" dirty="0" err="1">
                  <a:latin typeface="Martel Heavy"/>
                </a:rPr>
                <a:t>training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data</a:t>
              </a:r>
              <a:endParaRPr lang="en-CA" sz="2000" i="1" dirty="0">
                <a:latin typeface="Martel Heavy"/>
              </a:endParaRPr>
            </a:p>
          </p:txBody>
        </p:sp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FDCB45A1-432D-6C8C-A8F0-06D60A595AA4}"/>
              </a:ext>
            </a:extLst>
          </p:cNvPr>
          <p:cNvGrpSpPr/>
          <p:nvPr/>
        </p:nvGrpSpPr>
        <p:grpSpPr>
          <a:xfrm>
            <a:off x="9733187" y="10438521"/>
            <a:ext cx="8108247" cy="7881844"/>
            <a:chOff x="10657348" y="9400209"/>
            <a:chExt cx="9313861" cy="9053794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0DD8A9F4-E044-D339-5547-19ED47D747F5}"/>
                </a:ext>
              </a:extLst>
            </p:cNvPr>
            <p:cNvSpPr/>
            <p:nvPr/>
          </p:nvSpPr>
          <p:spPr>
            <a:xfrm>
              <a:off x="10758980" y="9400209"/>
              <a:ext cx="9212229" cy="8318997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8037D990-4A73-2278-E65A-A4D7390B90E9}"/>
                </a:ext>
              </a:extLst>
            </p:cNvPr>
            <p:cNvGrpSpPr/>
            <p:nvPr/>
          </p:nvGrpSpPr>
          <p:grpSpPr>
            <a:xfrm>
              <a:off x="10657348" y="9645514"/>
              <a:ext cx="9020798" cy="8808489"/>
              <a:chOff x="10657348" y="9645514"/>
              <a:chExt cx="9020798" cy="8808489"/>
            </a:xfrm>
          </p:grpSpPr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0A92FD09-8301-337C-50C0-812C9A30B6E6}"/>
                  </a:ext>
                </a:extLst>
              </p:cNvPr>
              <p:cNvGrpSpPr/>
              <p:nvPr/>
            </p:nvGrpSpPr>
            <p:grpSpPr>
              <a:xfrm>
                <a:off x="11534236" y="10702965"/>
                <a:ext cx="7566184" cy="6657375"/>
                <a:chOff x="10199477" y="6447678"/>
                <a:chExt cx="7600459" cy="6687532"/>
              </a:xfrm>
            </p:grpSpPr>
            <p:sp>
              <p:nvSpPr>
                <p:cNvPr id="119" name="Pfeil: nach oben gebogen 118">
                  <a:extLst>
                    <a:ext uri="{FF2B5EF4-FFF2-40B4-BE49-F238E27FC236}">
                      <a16:creationId xmlns:a16="http://schemas.microsoft.com/office/drawing/2014/main" id="{E8703778-57D5-20E0-18C6-AD8FD4D6D9E6}"/>
                    </a:ext>
                  </a:extLst>
                </p:cNvPr>
                <p:cNvSpPr/>
                <p:nvPr/>
              </p:nvSpPr>
              <p:spPr>
                <a:xfrm flipV="1">
                  <a:off x="16206504" y="7910816"/>
                  <a:ext cx="390525" cy="638175"/>
                </a:xfrm>
                <a:prstGeom prst="bentUpArrow">
                  <a:avLst>
                    <a:gd name="adj1" fmla="val 25000"/>
                    <a:gd name="adj2" fmla="val 23432"/>
                    <a:gd name="adj3" fmla="val 187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20" name="Pfeil: nach oben gebogen 119">
                  <a:extLst>
                    <a:ext uri="{FF2B5EF4-FFF2-40B4-BE49-F238E27FC236}">
                      <a16:creationId xmlns:a16="http://schemas.microsoft.com/office/drawing/2014/main" id="{94695CDB-6186-2E53-41B7-9BE6ECBB1403}"/>
                    </a:ext>
                  </a:extLst>
                </p:cNvPr>
                <p:cNvSpPr/>
                <p:nvPr/>
              </p:nvSpPr>
              <p:spPr>
                <a:xfrm flipH="1" flipV="1">
                  <a:off x="11382996" y="10382736"/>
                  <a:ext cx="390525" cy="638175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21" name="Pfeil: nach oben gebogen 120">
                  <a:extLst>
                    <a:ext uri="{FF2B5EF4-FFF2-40B4-BE49-F238E27FC236}">
                      <a16:creationId xmlns:a16="http://schemas.microsoft.com/office/drawing/2014/main" id="{4D7F1571-7C10-157B-65F2-16038CB6472C}"/>
                    </a:ext>
                  </a:extLst>
                </p:cNvPr>
                <p:cNvSpPr/>
                <p:nvPr/>
              </p:nvSpPr>
              <p:spPr>
                <a:xfrm flipV="1">
                  <a:off x="14218533" y="10410468"/>
                  <a:ext cx="390525" cy="638175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2" name="Pfeil: nach oben gebogen 121">
                  <a:extLst>
                    <a:ext uri="{FF2B5EF4-FFF2-40B4-BE49-F238E27FC236}">
                      <a16:creationId xmlns:a16="http://schemas.microsoft.com/office/drawing/2014/main" id="{56DA0B60-6D5B-2AE5-2DC5-D0BACDD39274}"/>
                    </a:ext>
                  </a:extLst>
                </p:cNvPr>
                <p:cNvSpPr/>
                <p:nvPr/>
              </p:nvSpPr>
              <p:spPr>
                <a:xfrm flipH="1" flipV="1">
                  <a:off x="13350469" y="7921478"/>
                  <a:ext cx="390525" cy="638175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123" name="Grafik 122" descr="Ein Bild, das Quadrat, Wolkenkratzer, Gebäude enthält.&#10;&#10;Automatisch generierte Beschreibung">
                  <a:extLst>
                    <a:ext uri="{FF2B5EF4-FFF2-40B4-BE49-F238E27FC236}">
                      <a16:creationId xmlns:a16="http://schemas.microsoft.com/office/drawing/2014/main" id="{530C54B1-336E-A83B-3F08-BCE01BE68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6672" t="19913" b="3510"/>
                <a:stretch/>
              </p:blipFill>
              <p:spPr>
                <a:xfrm>
                  <a:off x="15392654" y="8661906"/>
                  <a:ext cx="2407282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  <p:pic>
              <p:nvPicPr>
                <p:cNvPr id="124" name="Grafik 123" descr="Ein Bild, das Quadrat, Rechteck enthält.&#10;&#10;Automatisch generierte Beschreibung">
                  <a:extLst>
                    <a:ext uri="{FF2B5EF4-FFF2-40B4-BE49-F238E27FC236}">
                      <a16:creationId xmlns:a16="http://schemas.microsoft.com/office/drawing/2014/main" id="{F8D610E0-BB05-EEB7-E001-EC49F66C4F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6672" t="19913" b="3510"/>
                <a:stretch/>
              </p:blipFill>
              <p:spPr>
                <a:xfrm>
                  <a:off x="10199477" y="11170182"/>
                  <a:ext cx="2407281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  <p:pic>
              <p:nvPicPr>
                <p:cNvPr id="125" name="Grafik 124" descr="Ein Bild, das Rechteck, Quadrat, Design enthält.&#10;&#10;Automatisch generierte Beschreibung">
                  <a:extLst>
                    <a:ext uri="{FF2B5EF4-FFF2-40B4-BE49-F238E27FC236}">
                      <a16:creationId xmlns:a16="http://schemas.microsoft.com/office/drawing/2014/main" id="{103A470F-B79F-D289-4C1C-1046B7E2E6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6672" t="19913" b="3510"/>
                <a:stretch/>
              </p:blipFill>
              <p:spPr>
                <a:xfrm>
                  <a:off x="13178791" y="11192110"/>
                  <a:ext cx="2407281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  <p:pic>
              <p:nvPicPr>
                <p:cNvPr id="126" name="Grafik 125" descr="Ein Bild, das Quadrat, Rechteck, Wolkenkratzer, Gebäude enthält.&#10;&#10;Automatisch generierte Beschreibung">
                  <a:extLst>
                    <a:ext uri="{FF2B5EF4-FFF2-40B4-BE49-F238E27FC236}">
                      <a16:creationId xmlns:a16="http://schemas.microsoft.com/office/drawing/2014/main" id="{26A414F6-0E58-D8B0-CC17-A28A1A79EF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l="5130" t="19913" b="3510"/>
                <a:stretch/>
              </p:blipFill>
              <p:spPr>
                <a:xfrm>
                  <a:off x="13753151" y="6447678"/>
                  <a:ext cx="2447049" cy="1943100"/>
                </a:xfrm>
                <a:prstGeom prst="rect">
                  <a:avLst/>
                </a:prstGeom>
                <a:ln w="31750">
                  <a:solidFill>
                    <a:srgbClr val="1B699F"/>
                  </a:solidFill>
                </a:ln>
              </p:spPr>
            </p:pic>
            <p:pic>
              <p:nvPicPr>
                <p:cNvPr id="127" name="Grafik 126" descr="Ein Bild, das Quadrat, Rechteck enthält.&#10;&#10;Automatisch generierte Beschreibung">
                  <a:extLst>
                    <a:ext uri="{FF2B5EF4-FFF2-40B4-BE49-F238E27FC236}">
                      <a16:creationId xmlns:a16="http://schemas.microsoft.com/office/drawing/2014/main" id="{E88E125F-3F40-7B68-9E00-0139F30AC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l="6672" t="19913" b="3510"/>
                <a:stretch/>
              </p:blipFill>
              <p:spPr>
                <a:xfrm>
                  <a:off x="11800975" y="8692802"/>
                  <a:ext cx="2407282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</p:grpSp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DE9F8957-D8E7-6B7A-38DF-A7D71626411C}"/>
                  </a:ext>
                </a:extLst>
              </p:cNvPr>
              <p:cNvSpPr txBox="1"/>
              <p:nvPr/>
            </p:nvSpPr>
            <p:spPr>
              <a:xfrm>
                <a:off x="10657348" y="17807672"/>
                <a:ext cx="68161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Examplary</a:t>
                </a:r>
                <a:r>
                  <a:rPr lang="de-DE" dirty="0"/>
                  <a:t> </a:t>
                </a: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distributions</a:t>
                </a:r>
                <a:r>
                  <a:rPr lang="de-DE" dirty="0"/>
                  <a:t> </a:t>
                </a:r>
                <a:r>
                  <a:rPr lang="de-DE" dirty="0" err="1"/>
                  <a:t>rooks</a:t>
                </a:r>
                <a:endParaRPr lang="de-DE" dirty="0"/>
              </a:p>
              <a:p>
                <a:r>
                  <a:rPr lang="de-DE" dirty="0">
                    <a:solidFill>
                      <a:schemeClr val="bg2">
                        <a:lumMod val="75000"/>
                      </a:schemeClr>
                    </a:solidFill>
                  </a:rPr>
                  <a:t>Quelle: Helen Haase</a:t>
                </a:r>
                <a:endParaRPr lang="en-CA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FDFD0786-F8CA-D490-E902-FC4E36FEE62C}"/>
                  </a:ext>
                </a:extLst>
              </p:cNvPr>
              <p:cNvGrpSpPr/>
              <p:nvPr/>
            </p:nvGrpSpPr>
            <p:grpSpPr>
              <a:xfrm>
                <a:off x="11431318" y="14364665"/>
                <a:ext cx="1015276" cy="1015276"/>
                <a:chOff x="9574221" y="16866913"/>
                <a:chExt cx="1015276" cy="1015276"/>
              </a:xfrm>
            </p:grpSpPr>
            <p:pic>
              <p:nvPicPr>
                <p:cNvPr id="130" name="Grafik 129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B9EFA3BF-E09C-CC58-DEFF-0268133FB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221" y="16866913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86E452B2-5961-60AA-9956-DA3E3EAD216F}"/>
                    </a:ext>
                  </a:extLst>
                </p:cNvPr>
                <p:cNvSpPr txBox="1"/>
                <p:nvPr/>
              </p:nvSpPr>
              <p:spPr>
                <a:xfrm>
                  <a:off x="9929019" y="17136024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L</a:t>
                  </a:r>
                  <a:endParaRPr lang="en-CA" sz="25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B67D1776-7F8B-E9FC-5096-122EB5CBF928}"/>
                  </a:ext>
                </a:extLst>
              </p:cNvPr>
              <p:cNvSpPr/>
              <p:nvPr/>
            </p:nvSpPr>
            <p:spPr>
              <a:xfrm>
                <a:off x="14669783" y="10580469"/>
                <a:ext cx="3313489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7" name="Gruppieren 166">
                <a:extLst>
                  <a:ext uri="{FF2B5EF4-FFF2-40B4-BE49-F238E27FC236}">
                    <a16:creationId xmlns:a16="http://schemas.microsoft.com/office/drawing/2014/main" id="{F8977BE1-2A06-9E74-FA6B-40B91A1AD248}"/>
                  </a:ext>
                </a:extLst>
              </p:cNvPr>
              <p:cNvGrpSpPr/>
              <p:nvPr/>
            </p:nvGrpSpPr>
            <p:grpSpPr>
              <a:xfrm>
                <a:off x="16241842" y="9665260"/>
                <a:ext cx="1015276" cy="1015276"/>
                <a:chOff x="17753394" y="12845778"/>
                <a:chExt cx="1015276" cy="1015276"/>
              </a:xfrm>
            </p:grpSpPr>
            <p:pic>
              <p:nvPicPr>
                <p:cNvPr id="168" name="Grafik 167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074D1CA6-B9D1-5880-F302-F7997AF65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53394" y="12845778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79" name="Rechteck 178">
                  <a:extLst>
                    <a:ext uri="{FF2B5EF4-FFF2-40B4-BE49-F238E27FC236}">
                      <a16:creationId xmlns:a16="http://schemas.microsoft.com/office/drawing/2014/main" id="{DF0BAF00-CCF3-0FC5-0C72-BBFF8673E8CD}"/>
                    </a:ext>
                  </a:extLst>
                </p:cNvPr>
                <p:cNvSpPr/>
                <p:nvPr/>
              </p:nvSpPr>
              <p:spPr>
                <a:xfrm>
                  <a:off x="18057083" y="1322475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8" name="Textfeld 187">
                  <a:extLst>
                    <a:ext uri="{FF2B5EF4-FFF2-40B4-BE49-F238E27FC236}">
                      <a16:creationId xmlns:a16="http://schemas.microsoft.com/office/drawing/2014/main" id="{9D898C4D-F845-5AE8-1748-548BD309362E}"/>
                    </a:ext>
                  </a:extLst>
                </p:cNvPr>
                <p:cNvSpPr txBox="1"/>
                <p:nvPr/>
              </p:nvSpPr>
              <p:spPr>
                <a:xfrm>
                  <a:off x="18102006" y="13098969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L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2" name="Gruppieren 191">
                <a:extLst>
                  <a:ext uri="{FF2B5EF4-FFF2-40B4-BE49-F238E27FC236}">
                    <a16:creationId xmlns:a16="http://schemas.microsoft.com/office/drawing/2014/main" id="{6E7C560A-5C64-C0C0-BB6F-AB2430326AA9}"/>
                  </a:ext>
                </a:extLst>
              </p:cNvPr>
              <p:cNvGrpSpPr/>
              <p:nvPr/>
            </p:nvGrpSpPr>
            <p:grpSpPr>
              <a:xfrm>
                <a:off x="17086166" y="9656440"/>
                <a:ext cx="1015276" cy="1015276"/>
                <a:chOff x="18552893" y="12857157"/>
                <a:chExt cx="1015276" cy="1015276"/>
              </a:xfrm>
            </p:grpSpPr>
            <p:pic>
              <p:nvPicPr>
                <p:cNvPr id="195" name="Grafik 194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240B1D4F-7991-A618-CD8C-FFAA2C03B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52893" y="1285715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97" name="Rechteck 196">
                  <a:extLst>
                    <a:ext uri="{FF2B5EF4-FFF2-40B4-BE49-F238E27FC236}">
                      <a16:creationId xmlns:a16="http://schemas.microsoft.com/office/drawing/2014/main" id="{573B2082-21B4-5646-B7A4-55769391A604}"/>
                    </a:ext>
                  </a:extLst>
                </p:cNvPr>
                <p:cNvSpPr/>
                <p:nvPr/>
              </p:nvSpPr>
              <p:spPr>
                <a:xfrm>
                  <a:off x="18874387" y="1322983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2518494A-1109-E454-92A1-1D4250F4AD1A}"/>
                    </a:ext>
                  </a:extLst>
                </p:cNvPr>
                <p:cNvSpPr txBox="1"/>
                <p:nvPr/>
              </p:nvSpPr>
              <p:spPr>
                <a:xfrm>
                  <a:off x="18866325" y="13123496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R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9" name="Gruppieren 198">
                <a:extLst>
                  <a:ext uri="{FF2B5EF4-FFF2-40B4-BE49-F238E27FC236}">
                    <a16:creationId xmlns:a16="http://schemas.microsoft.com/office/drawing/2014/main" id="{8744429C-F0E9-34E2-3B93-77091D450058}"/>
                  </a:ext>
                </a:extLst>
              </p:cNvPr>
              <p:cNvGrpSpPr/>
              <p:nvPr/>
            </p:nvGrpSpPr>
            <p:grpSpPr>
              <a:xfrm>
                <a:off x="14557931" y="9645514"/>
                <a:ext cx="1015276" cy="1015276"/>
                <a:chOff x="9574221" y="16866913"/>
                <a:chExt cx="1015276" cy="1015276"/>
              </a:xfrm>
            </p:grpSpPr>
            <p:pic>
              <p:nvPicPr>
                <p:cNvPr id="200" name="Grafik 199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35BC5EAB-20DA-BE93-AB23-3FA43D99D6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221" y="16866913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202" name="Textfeld 201">
                  <a:extLst>
                    <a:ext uri="{FF2B5EF4-FFF2-40B4-BE49-F238E27FC236}">
                      <a16:creationId xmlns:a16="http://schemas.microsoft.com/office/drawing/2014/main" id="{A50EC2ED-6136-D99E-D17E-768D915C1C4B}"/>
                    </a:ext>
                  </a:extLst>
                </p:cNvPr>
                <p:cNvSpPr txBox="1"/>
                <p:nvPr/>
              </p:nvSpPr>
              <p:spPr>
                <a:xfrm>
                  <a:off x="9929019" y="17136024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L</a:t>
                  </a:r>
                  <a:endParaRPr lang="en-CA" sz="25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4" name="Gruppieren 203">
                <a:extLst>
                  <a:ext uri="{FF2B5EF4-FFF2-40B4-BE49-F238E27FC236}">
                    <a16:creationId xmlns:a16="http://schemas.microsoft.com/office/drawing/2014/main" id="{63E69FE0-E2C2-F6E7-7DDA-896EB8390B73}"/>
                  </a:ext>
                </a:extLst>
              </p:cNvPr>
              <p:cNvGrpSpPr/>
              <p:nvPr/>
            </p:nvGrpSpPr>
            <p:grpSpPr>
              <a:xfrm>
                <a:off x="15367619" y="9656440"/>
                <a:ext cx="1015276" cy="1015276"/>
                <a:chOff x="15790996" y="16790547"/>
                <a:chExt cx="1015276" cy="1015276"/>
              </a:xfrm>
            </p:grpSpPr>
            <p:pic>
              <p:nvPicPr>
                <p:cNvPr id="205" name="Grafik 204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A6816B16-3ADF-1AEE-D70B-495FDB00A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90996" y="1679054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206" name="Textfeld 205">
                  <a:extLst>
                    <a:ext uri="{FF2B5EF4-FFF2-40B4-BE49-F238E27FC236}">
                      <a16:creationId xmlns:a16="http://schemas.microsoft.com/office/drawing/2014/main" id="{E329CB61-A035-6FA9-AD69-ACD8AE85FDFA}"/>
                    </a:ext>
                  </a:extLst>
                </p:cNvPr>
                <p:cNvSpPr txBox="1"/>
                <p:nvPr/>
              </p:nvSpPr>
              <p:spPr>
                <a:xfrm>
                  <a:off x="16143783" y="17059658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R</a:t>
                  </a:r>
                  <a:endParaRPr lang="en-CA" sz="2500" b="1" dirty="0"/>
                </a:p>
              </p:txBody>
            </p:sp>
          </p:grp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E38DC654-C12B-C842-C8AC-D6AF07BDE1F9}"/>
                  </a:ext>
                </a:extLst>
              </p:cNvPr>
              <p:cNvSpPr/>
              <p:nvPr/>
            </p:nvSpPr>
            <p:spPr>
              <a:xfrm>
                <a:off x="12695105" y="12805416"/>
                <a:ext cx="3313489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762F448F-294B-DDE8-F435-FB1B0C10AC9B}"/>
                  </a:ext>
                </a:extLst>
              </p:cNvPr>
              <p:cNvSpPr/>
              <p:nvPr/>
            </p:nvSpPr>
            <p:spPr>
              <a:xfrm>
                <a:off x="16333769" y="12805416"/>
                <a:ext cx="3313489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30CFE61F-6497-368B-F867-570485A2314D}"/>
                  </a:ext>
                </a:extLst>
              </p:cNvPr>
              <p:cNvSpPr/>
              <p:nvPr/>
            </p:nvSpPr>
            <p:spPr>
              <a:xfrm>
                <a:off x="11031765" y="15290909"/>
                <a:ext cx="3068602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uppieren 146">
                <a:extLst>
                  <a:ext uri="{FF2B5EF4-FFF2-40B4-BE49-F238E27FC236}">
                    <a16:creationId xmlns:a16="http://schemas.microsoft.com/office/drawing/2014/main" id="{8F6CD145-C379-931B-1735-BE3DA3FF4E86}"/>
                  </a:ext>
                </a:extLst>
              </p:cNvPr>
              <p:cNvGrpSpPr/>
              <p:nvPr/>
            </p:nvGrpSpPr>
            <p:grpSpPr>
              <a:xfrm>
                <a:off x="12706068" y="11878603"/>
                <a:ext cx="1015276" cy="1015276"/>
                <a:chOff x="9574221" y="16866913"/>
                <a:chExt cx="1015276" cy="1015276"/>
              </a:xfrm>
            </p:grpSpPr>
            <p:pic>
              <p:nvPicPr>
                <p:cNvPr id="148" name="Grafik 147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775BA374-189A-9036-B3B7-65E6BEC70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221" y="16866913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49" name="Textfeld 148">
                  <a:extLst>
                    <a:ext uri="{FF2B5EF4-FFF2-40B4-BE49-F238E27FC236}">
                      <a16:creationId xmlns:a16="http://schemas.microsoft.com/office/drawing/2014/main" id="{266260BE-C5E5-2313-AC97-5A80627B058B}"/>
                    </a:ext>
                  </a:extLst>
                </p:cNvPr>
                <p:cNvSpPr txBox="1"/>
                <p:nvPr/>
              </p:nvSpPr>
              <p:spPr>
                <a:xfrm>
                  <a:off x="9929019" y="17136024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L</a:t>
                  </a:r>
                  <a:endParaRPr lang="en-CA" sz="25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A041A014-EF9B-A815-6E15-749CC1F71620}"/>
                  </a:ext>
                </a:extLst>
              </p:cNvPr>
              <p:cNvGrpSpPr/>
              <p:nvPr/>
            </p:nvGrpSpPr>
            <p:grpSpPr>
              <a:xfrm>
                <a:off x="13515756" y="11889529"/>
                <a:ext cx="1015276" cy="1015276"/>
                <a:chOff x="15790996" y="16790547"/>
                <a:chExt cx="1015276" cy="1015276"/>
              </a:xfrm>
            </p:grpSpPr>
            <p:pic>
              <p:nvPicPr>
                <p:cNvPr id="151" name="Grafik 150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E762D4CD-3B0D-F239-95C2-7B89444B5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90996" y="1679054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D693ABA9-D6DC-42C6-BA27-4DCF6AF131C0}"/>
                    </a:ext>
                  </a:extLst>
                </p:cNvPr>
                <p:cNvSpPr txBox="1"/>
                <p:nvPr/>
              </p:nvSpPr>
              <p:spPr>
                <a:xfrm>
                  <a:off x="16143783" y="17059658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R</a:t>
                  </a:r>
                  <a:endParaRPr lang="en-CA" sz="2500" b="1" dirty="0"/>
                </a:p>
              </p:txBody>
            </p:sp>
          </p:grp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38C4ED80-2900-D973-3A44-8F008968E8CB}"/>
                  </a:ext>
                </a:extLst>
              </p:cNvPr>
              <p:cNvSpPr/>
              <p:nvPr/>
            </p:nvSpPr>
            <p:spPr>
              <a:xfrm>
                <a:off x="14373152" y="15283183"/>
                <a:ext cx="3123930" cy="104216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uppieren 164">
                <a:extLst>
                  <a:ext uri="{FF2B5EF4-FFF2-40B4-BE49-F238E27FC236}">
                    <a16:creationId xmlns:a16="http://schemas.microsoft.com/office/drawing/2014/main" id="{D99A180C-DE42-E5F6-66B4-9EDB4451B817}"/>
                  </a:ext>
                </a:extLst>
              </p:cNvPr>
              <p:cNvGrpSpPr/>
              <p:nvPr/>
            </p:nvGrpSpPr>
            <p:grpSpPr>
              <a:xfrm>
                <a:off x="17863371" y="11863677"/>
                <a:ext cx="1015276" cy="1015276"/>
                <a:chOff x="17753394" y="12845778"/>
                <a:chExt cx="1015276" cy="1015276"/>
              </a:xfrm>
            </p:grpSpPr>
            <p:pic>
              <p:nvPicPr>
                <p:cNvPr id="134" name="Grafik 133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EEB2C155-64A0-96F3-CD13-F960BBB25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53394" y="12845778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D9E460EB-4508-268B-A677-9A8C851ECF08}"/>
                    </a:ext>
                  </a:extLst>
                </p:cNvPr>
                <p:cNvSpPr/>
                <p:nvPr/>
              </p:nvSpPr>
              <p:spPr>
                <a:xfrm>
                  <a:off x="18057083" y="1322475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8C31398B-A0ED-B12C-E8B1-8AF6DCEA4FC8}"/>
                    </a:ext>
                  </a:extLst>
                </p:cNvPr>
                <p:cNvSpPr txBox="1"/>
                <p:nvPr/>
              </p:nvSpPr>
              <p:spPr>
                <a:xfrm>
                  <a:off x="18102006" y="13098969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L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6" name="Gruppieren 165">
                <a:extLst>
                  <a:ext uri="{FF2B5EF4-FFF2-40B4-BE49-F238E27FC236}">
                    <a16:creationId xmlns:a16="http://schemas.microsoft.com/office/drawing/2014/main" id="{588CECAF-0A06-0333-B1CB-4BE75C4372E9}"/>
                  </a:ext>
                </a:extLst>
              </p:cNvPr>
              <p:cNvGrpSpPr/>
              <p:nvPr/>
            </p:nvGrpSpPr>
            <p:grpSpPr>
              <a:xfrm>
                <a:off x="18662870" y="11875056"/>
                <a:ext cx="1015276" cy="1015276"/>
                <a:chOff x="18552893" y="12857157"/>
                <a:chExt cx="1015276" cy="1015276"/>
              </a:xfrm>
            </p:grpSpPr>
            <p:pic>
              <p:nvPicPr>
                <p:cNvPr id="135" name="Grafik 134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52729F5B-ED7B-7F8F-FEE8-C2877D040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52893" y="1285715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54" name="Rechteck 153">
                  <a:extLst>
                    <a:ext uri="{FF2B5EF4-FFF2-40B4-BE49-F238E27FC236}">
                      <a16:creationId xmlns:a16="http://schemas.microsoft.com/office/drawing/2014/main" id="{6AAAB79A-712B-448D-6590-C0AFA8569B64}"/>
                    </a:ext>
                  </a:extLst>
                </p:cNvPr>
                <p:cNvSpPr/>
                <p:nvPr/>
              </p:nvSpPr>
              <p:spPr>
                <a:xfrm>
                  <a:off x="18874387" y="1322983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1B51619E-324A-53E2-CB24-DC256718BACD}"/>
                    </a:ext>
                  </a:extLst>
                </p:cNvPr>
                <p:cNvSpPr txBox="1"/>
                <p:nvPr/>
              </p:nvSpPr>
              <p:spPr>
                <a:xfrm>
                  <a:off x="18866325" y="13123496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R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A4566998-6C24-3C3A-54D3-29A26AAD8A42}"/>
                  </a:ext>
                </a:extLst>
              </p:cNvPr>
              <p:cNvGrpSpPr/>
              <p:nvPr/>
            </p:nvGrpSpPr>
            <p:grpSpPr>
              <a:xfrm>
                <a:off x="15873694" y="14351950"/>
                <a:ext cx="1015276" cy="1015276"/>
                <a:chOff x="15790996" y="16790547"/>
                <a:chExt cx="1015276" cy="1015276"/>
              </a:xfrm>
            </p:grpSpPr>
            <p:pic>
              <p:nvPicPr>
                <p:cNvPr id="131" name="Grafik 130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38D1629F-9810-EFEE-8D1A-A8897612C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90996" y="1679054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EEB14FAB-41DC-DF8D-2C2D-F2CCED47C99A}"/>
                    </a:ext>
                  </a:extLst>
                </p:cNvPr>
                <p:cNvSpPr txBox="1"/>
                <p:nvPr/>
              </p:nvSpPr>
              <p:spPr>
                <a:xfrm>
                  <a:off x="16143783" y="17059658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R</a:t>
                  </a:r>
                  <a:endParaRPr lang="en-CA" sz="2500" b="1" dirty="0"/>
                </a:p>
              </p:txBody>
            </p:sp>
          </p:grpSp>
        </p:grpSp>
      </p:grpSp>
      <p:sp>
        <p:nvSpPr>
          <p:cNvPr id="217" name="Pfeil: nach oben gebogen 216">
            <a:extLst>
              <a:ext uri="{FF2B5EF4-FFF2-40B4-BE49-F238E27FC236}">
                <a16:creationId xmlns:a16="http://schemas.microsoft.com/office/drawing/2014/main" id="{B65BB7EF-1364-B033-F779-B32767DA0CA5}"/>
              </a:ext>
            </a:extLst>
          </p:cNvPr>
          <p:cNvSpPr/>
          <p:nvPr/>
        </p:nvSpPr>
        <p:spPr>
          <a:xfrm rot="5400000" flipH="1">
            <a:off x="18345918" y="8354896"/>
            <a:ext cx="1087995" cy="3564937"/>
          </a:xfrm>
          <a:prstGeom prst="bentUpArrow">
            <a:avLst>
              <a:gd name="adj1" fmla="val 41498"/>
              <a:gd name="adj2" fmla="val 39997"/>
              <a:gd name="adj3" fmla="val 29499"/>
            </a:avLst>
          </a:prstGeom>
          <a:solidFill>
            <a:srgbClr val="C55A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EC8E50E-62CD-218E-AE79-BEB833705F5A}"/>
              </a:ext>
            </a:extLst>
          </p:cNvPr>
          <p:cNvSpPr txBox="1"/>
          <p:nvPr/>
        </p:nvSpPr>
        <p:spPr>
          <a:xfrm>
            <a:off x="1418880" y="1085049"/>
            <a:ext cx="8780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200" b="1" i="0" u="none" strike="noStrike" kern="1200" cap="all" baseline="0" dirty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Faculty </a:t>
            </a:r>
            <a:r>
              <a:rPr lang="de-DE" sz="2200" b="1" i="0" u="none" strike="noStrike" kern="1200" cap="all" baseline="0" dirty="0" err="1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of</a:t>
            </a:r>
            <a:r>
              <a:rPr lang="de-DE" sz="2200" b="1" i="0" u="none" strike="noStrike" kern="1200" cap="all" baseline="0" dirty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 ENGINEERING AND COMPUTER SCIENCE</a:t>
            </a:r>
            <a:endParaRPr lang="de-DE" sz="2200" b="0" i="0" baseline="0" dirty="0">
              <a:solidFill>
                <a:srgbClr val="004C8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526EACEB-9809-0849-09EF-19351B8DB378}"/>
              </a:ext>
            </a:extLst>
          </p:cNvPr>
          <p:cNvSpPr txBox="1"/>
          <p:nvPr/>
        </p:nvSpPr>
        <p:spPr>
          <a:xfrm>
            <a:off x="18751212" y="8755743"/>
            <a:ext cx="2211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 err="1">
                <a:latin typeface="Martel Heavy"/>
              </a:rPr>
              <a:t>Apply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distribution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as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action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space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of</a:t>
            </a:r>
            <a:r>
              <a:rPr lang="de-DE" sz="2000" i="1" dirty="0">
                <a:latin typeface="Martel Heavy"/>
              </a:rPr>
              <a:t> DRL </a:t>
            </a:r>
            <a:endParaRPr lang="en-CA" sz="2000" i="1" dirty="0">
              <a:latin typeface="Martel Heavy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EFBD90-E572-7324-C405-D981C09E09E1}"/>
              </a:ext>
            </a:extLst>
          </p:cNvPr>
          <p:cNvSpPr txBox="1"/>
          <p:nvPr/>
        </p:nvSpPr>
        <p:spPr>
          <a:xfrm>
            <a:off x="18450137" y="12273790"/>
            <a:ext cx="593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artel Heavy"/>
              </a:rPr>
              <a:t>Decision</a:t>
            </a:r>
            <a:r>
              <a:rPr lang="de-DE" dirty="0">
                <a:latin typeface="Martel Heavy"/>
              </a:rPr>
              <a:t> </a:t>
            </a:r>
            <a:r>
              <a:rPr lang="de-DE" dirty="0" err="1">
                <a:latin typeface="Martel Heavy"/>
              </a:rPr>
              <a:t>making</a:t>
            </a:r>
            <a:r>
              <a:rPr lang="de-DE" dirty="0">
                <a:latin typeface="Martel Heavy"/>
              </a:rPr>
              <a:t> </a:t>
            </a:r>
            <a:r>
              <a:rPr lang="de-DE" dirty="0" err="1">
                <a:latin typeface="Martel Heavy"/>
              </a:rPr>
              <a:t>process</a:t>
            </a:r>
            <a:r>
              <a:rPr lang="de-DE" dirty="0">
                <a:latin typeface="Martel Heavy"/>
              </a:rPr>
              <a:t> </a:t>
            </a:r>
            <a:r>
              <a:rPr lang="de-DE" dirty="0" err="1">
                <a:latin typeface="Martel Heavy"/>
              </a:rPr>
              <a:t>of</a:t>
            </a:r>
            <a:r>
              <a:rPr lang="de-DE" dirty="0">
                <a:latin typeface="Martel Heavy"/>
              </a:rPr>
              <a:t> a </a:t>
            </a:r>
            <a:r>
              <a:rPr lang="de-DE" dirty="0" err="1">
                <a:latin typeface="Martel Heavy"/>
              </a:rPr>
              <a:t>single</a:t>
            </a:r>
            <a:r>
              <a:rPr lang="de-DE" dirty="0">
                <a:latin typeface="Martel Heavy"/>
              </a:rPr>
              <a:t> </a:t>
            </a:r>
            <a:r>
              <a:rPr lang="de-DE" dirty="0" err="1">
                <a:latin typeface="Martel Heavy"/>
              </a:rPr>
              <a:t>move</a:t>
            </a:r>
            <a:endParaRPr lang="de-DE" dirty="0">
              <a:latin typeface="Martel Heavy"/>
            </a:endParaRPr>
          </a:p>
          <a:p>
            <a:r>
              <a:rPr lang="de-DE" dirty="0">
                <a:solidFill>
                  <a:schemeClr val="bg2">
                    <a:lumMod val="75000"/>
                  </a:schemeClr>
                </a:solidFill>
                <a:latin typeface="Martel Heavy"/>
              </a:rPr>
              <a:t>Quelle: Helen Haase</a:t>
            </a:r>
            <a:endParaRPr lang="en-CA" dirty="0">
              <a:solidFill>
                <a:schemeClr val="bg2">
                  <a:lumMod val="75000"/>
                </a:schemeClr>
              </a:solidFill>
              <a:latin typeface="Martel Heavy"/>
            </a:endParaRPr>
          </a:p>
        </p:txBody>
      </p:sp>
    </p:spTree>
    <p:extLst>
      <p:ext uri="{BB962C8B-B14F-4D97-AF65-F5344CB8AC3E}">
        <p14:creationId xmlns:p14="http://schemas.microsoft.com/office/powerpoint/2010/main" val="174560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5EE8-98E3-0AA5-FDE4-1ABD7C80B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585" y="2227486"/>
            <a:ext cx="21396276" cy="1435161"/>
          </a:xfrm>
        </p:spPr>
        <p:txBody>
          <a:bodyPr/>
          <a:lstStyle/>
          <a:p>
            <a:r>
              <a:rPr lang="de-DE" dirty="0"/>
              <a:t>Deep Reinforcement Learning </a:t>
            </a:r>
            <a:r>
              <a:rPr lang="de-DE" dirty="0" err="1"/>
              <a:t>for</a:t>
            </a:r>
            <a:r>
              <a:rPr lang="de-DE" dirty="0"/>
              <a:t> Multi-Agent Systems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Chess</a:t>
            </a:r>
            <a:endParaRPr lang="en-CA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D4BEED-E4FA-A539-B22F-81F9D859C4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18880" y="1469249"/>
            <a:ext cx="9534981" cy="575362"/>
          </a:xfrm>
        </p:spPr>
        <p:txBody>
          <a:bodyPr/>
          <a:lstStyle/>
          <a:p>
            <a:r>
              <a:rPr lang="de-DE" dirty="0"/>
              <a:t>Department </a:t>
            </a:r>
            <a:r>
              <a:rPr lang="de-DE" dirty="0" err="1"/>
              <a:t>of</a:t>
            </a:r>
            <a:r>
              <a:rPr lang="de-DE" dirty="0"/>
              <a:t> Computer Science</a:t>
            </a:r>
            <a:endParaRPr lang="en-CA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0745873-E4AD-7108-D0B5-F54BA9871AF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857913" y="19838727"/>
            <a:ext cx="6898525" cy="4844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Reinforcement Learning </a:t>
            </a:r>
            <a:b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2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Multi-Agent Systems</a:t>
            </a:r>
            <a:endParaRPr lang="en-CA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2C8D22A7-521E-763A-FAD1-2545AB8A5E9A}"/>
              </a:ext>
            </a:extLst>
          </p:cNvPr>
          <p:cNvSpPr txBox="1">
            <a:spLocks/>
          </p:cNvSpPr>
          <p:nvPr/>
        </p:nvSpPr>
        <p:spPr>
          <a:xfrm>
            <a:off x="17369309" y="20104884"/>
            <a:ext cx="11620500" cy="4844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2832080" rtl="0" eaLnBrk="1" latinLnBrk="0" hangingPunct="1">
              <a:lnSpc>
                <a:spcPct val="20000"/>
              </a:lnSpc>
              <a:spcBef>
                <a:spcPts val="3097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212406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74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40100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61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9561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7217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8821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20425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62029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36339" indent="-708020" algn="l" defTabSz="2832080" rtl="0" eaLnBrk="1" latinLnBrk="0" hangingPunct="1">
              <a:lnSpc>
                <a:spcPct val="90000"/>
              </a:lnSpc>
              <a:spcBef>
                <a:spcPts val="1549"/>
              </a:spcBef>
              <a:buFont typeface="Arial" panose="020B0604020202020204" pitchFamily="34" charset="0"/>
              <a:buChar char="•"/>
              <a:defRPr sz="5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500" b="1" dirty="0"/>
              <a:t>Helen Haase (B.Sc.)                               Prof. Dr. Thomas Clemen</a:t>
            </a:r>
          </a:p>
          <a:p>
            <a:r>
              <a:rPr lang="de-DE" sz="2500" dirty="0"/>
              <a:t>Helen.Haase@haw-hamburg.de           Thomas.Clemen@haw.hamburg.de  </a:t>
            </a:r>
            <a:endParaRPr lang="en-CA" sz="25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A745758-904B-B27C-35F0-691B4E9E64BD}"/>
              </a:ext>
            </a:extLst>
          </p:cNvPr>
          <p:cNvSpPr txBox="1"/>
          <p:nvPr/>
        </p:nvSpPr>
        <p:spPr>
          <a:xfrm>
            <a:off x="1167587" y="6592097"/>
            <a:ext cx="23882961" cy="16065937"/>
          </a:xfrm>
          <a:prstGeom prst="rect">
            <a:avLst/>
          </a:prstGeom>
          <a:noFill/>
        </p:spPr>
        <p:txBody>
          <a:bodyPr wrap="square" numCol="3" spcCol="720000" rtlCol="0">
            <a:spAutoFit/>
          </a:bodyPr>
          <a:lstStyle/>
          <a:p>
            <a:pPr algn="just"/>
            <a:r>
              <a:rPr lang="de-DE" sz="4500" b="1" dirty="0">
                <a:solidFill>
                  <a:srgbClr val="004C8B"/>
                </a:solidFill>
                <a:latin typeface="Martel Heavy"/>
              </a:rPr>
              <a:t>Methods</a:t>
            </a:r>
          </a:p>
          <a:p>
            <a:pPr algn="just"/>
            <a:r>
              <a:rPr lang="de-DE" sz="3500" b="1" dirty="0">
                <a:solidFill>
                  <a:srgbClr val="004C8B"/>
                </a:solidFill>
                <a:latin typeface="Martel Heavy"/>
              </a:rPr>
              <a:t>Phase 1 –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Approximating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an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through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distribution</a:t>
            </a:r>
            <a:endParaRPr lang="de-DE" sz="3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Take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dataset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thousands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played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games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from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LichessAPI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clean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dataset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Convert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algebraic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notation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game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into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samples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individual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calculate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+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training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samples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Use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starting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place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algn="just"/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algn="just"/>
            <a:r>
              <a:rPr lang="en-CA" sz="4500" b="1" dirty="0">
                <a:solidFill>
                  <a:srgbClr val="004C8B"/>
                </a:solidFill>
                <a:latin typeface="Martel Heavy"/>
              </a:rPr>
              <a:t>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After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performing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small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subset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65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games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frequency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be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derived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individually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per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color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type,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even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for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individual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These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distribution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yielded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complete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while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already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incorporating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strategic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preferences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each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pPr algn="just"/>
            <a:endParaRPr lang="en-CA" sz="4500" b="1" dirty="0">
              <a:solidFill>
                <a:srgbClr val="004C8B"/>
              </a:solidFill>
              <a:latin typeface="Martel Heavy"/>
            </a:endParaRPr>
          </a:p>
          <a:p>
            <a:pPr algn="just"/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algn="just"/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algn="just"/>
            <a:endParaRPr lang="de-DE" sz="2500" b="1" dirty="0">
              <a:solidFill>
                <a:srgbClr val="004C8B"/>
              </a:solidFill>
              <a:latin typeface="Martel Heavy"/>
            </a:endParaRPr>
          </a:p>
          <a:p>
            <a:pPr algn="just"/>
            <a:endParaRPr lang="en-CA" sz="2500" dirty="0">
              <a:solidFill>
                <a:srgbClr val="004C8B"/>
              </a:solidFill>
              <a:latin typeface="Martel Heavy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A7CD113-5F79-A829-207A-F1341F788A66}"/>
              </a:ext>
            </a:extLst>
          </p:cNvPr>
          <p:cNvGrpSpPr/>
          <p:nvPr/>
        </p:nvGrpSpPr>
        <p:grpSpPr>
          <a:xfrm>
            <a:off x="18995266" y="3670406"/>
            <a:ext cx="10030345" cy="6742389"/>
            <a:chOff x="18944535" y="12607270"/>
            <a:chExt cx="10375600" cy="6974469"/>
          </a:xfrm>
        </p:grpSpPr>
        <p:grpSp>
          <p:nvGrpSpPr>
            <p:cNvPr id="196" name="Gruppieren 195">
              <a:extLst>
                <a:ext uri="{FF2B5EF4-FFF2-40B4-BE49-F238E27FC236}">
                  <a16:creationId xmlns:a16="http://schemas.microsoft.com/office/drawing/2014/main" id="{C1DCCA10-FF37-7E1F-FC2A-6FDAFA88E916}"/>
                </a:ext>
              </a:extLst>
            </p:cNvPr>
            <p:cNvGrpSpPr/>
            <p:nvPr/>
          </p:nvGrpSpPr>
          <p:grpSpPr>
            <a:xfrm>
              <a:off x="18944535" y="12607270"/>
              <a:ext cx="10375600" cy="6974469"/>
              <a:chOff x="20259675" y="2955522"/>
              <a:chExt cx="10375600" cy="6974469"/>
            </a:xfrm>
          </p:grpSpPr>
          <p:pic>
            <p:nvPicPr>
              <p:cNvPr id="3" name="Grafik 2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B40679F8-892C-FC7D-4E38-02950005A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5000"/>
              </a:blip>
              <a:stretch>
                <a:fillRect/>
              </a:stretch>
            </p:blipFill>
            <p:spPr>
              <a:xfrm>
                <a:off x="20259675" y="2955522"/>
                <a:ext cx="6305925" cy="6402684"/>
              </a:xfrm>
              <a:prstGeom prst="rect">
                <a:avLst/>
              </a:prstGeom>
              <a:noFill/>
            </p:spPr>
          </p:pic>
          <p:pic>
            <p:nvPicPr>
              <p:cNvPr id="4" name="Grafik 3" descr="Ein Bild, das Spiele, Brettspiel, Hallensportarten, Screenshot enthält.&#10;&#10;Automatisch generierte Beschreibung">
                <a:extLst>
                  <a:ext uri="{FF2B5EF4-FFF2-40B4-BE49-F238E27FC236}">
                    <a16:creationId xmlns:a16="http://schemas.microsoft.com/office/drawing/2014/main" id="{6E4364C0-628F-1DB3-4FD6-AEBB4231E3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121000"/>
                        </a14:imgEffect>
                      </a14:imgLayer>
                    </a14:imgProps>
                  </a:ext>
                </a:extLst>
              </a:blip>
              <a:srcRect l="50241" t="38723" r="27283" b="105"/>
              <a:stretch/>
            </p:blipFill>
            <p:spPr>
              <a:xfrm>
                <a:off x="23412638" y="5416858"/>
                <a:ext cx="1417320" cy="3916681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</p:pic>
          <p:sp>
            <p:nvSpPr>
              <p:cNvPr id="92" name="Pfeil: nach unten 91">
                <a:extLst>
                  <a:ext uri="{FF2B5EF4-FFF2-40B4-BE49-F238E27FC236}">
                    <a16:creationId xmlns:a16="http://schemas.microsoft.com/office/drawing/2014/main" id="{DA3F5F6B-078C-C974-C5D3-A4098D0C4EEC}"/>
                  </a:ext>
                </a:extLst>
              </p:cNvPr>
              <p:cNvSpPr/>
              <p:nvPr/>
            </p:nvSpPr>
            <p:spPr>
              <a:xfrm rot="10800000">
                <a:off x="24313036" y="6730452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3" name="Pfeil: nach unten 92">
                <a:extLst>
                  <a:ext uri="{FF2B5EF4-FFF2-40B4-BE49-F238E27FC236}">
                    <a16:creationId xmlns:a16="http://schemas.microsoft.com/office/drawing/2014/main" id="{AAD2C15A-3CFE-6AD0-E4BE-F029E758F962}"/>
                  </a:ext>
                </a:extLst>
              </p:cNvPr>
              <p:cNvSpPr/>
              <p:nvPr/>
            </p:nvSpPr>
            <p:spPr>
              <a:xfrm rot="10800000">
                <a:off x="24313036" y="6019571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4" name="Pfeil: nach unten 93">
                <a:extLst>
                  <a:ext uri="{FF2B5EF4-FFF2-40B4-BE49-F238E27FC236}">
                    <a16:creationId xmlns:a16="http://schemas.microsoft.com/office/drawing/2014/main" id="{90F465CE-1881-6D73-B5BA-217E93061BA3}"/>
                  </a:ext>
                </a:extLst>
              </p:cNvPr>
              <p:cNvSpPr/>
              <p:nvPr/>
            </p:nvSpPr>
            <p:spPr>
              <a:xfrm rot="5400000">
                <a:off x="24123299" y="5521210"/>
                <a:ext cx="338021" cy="51412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 dirty="0"/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85BD9B00-63FC-0673-AD52-F382A20FCDB6}"/>
                  </a:ext>
                </a:extLst>
              </p:cNvPr>
              <p:cNvSpPr txBox="1"/>
              <p:nvPr/>
            </p:nvSpPr>
            <p:spPr>
              <a:xfrm>
                <a:off x="24197404" y="5363615"/>
                <a:ext cx="761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[-</a:t>
                </a:r>
                <a:r>
                  <a:rPr lang="de-DE" dirty="0">
                    <a:latin typeface="Martel Heavy"/>
                  </a:rPr>
                  <a:t>1,2</a:t>
                </a:r>
                <a:r>
                  <a:rPr lang="de-DE" dirty="0"/>
                  <a:t>]</a:t>
                </a:r>
                <a:endParaRPr lang="en-CA" dirty="0"/>
              </a:p>
            </p:txBody>
          </p:sp>
          <p:sp>
            <p:nvSpPr>
              <p:cNvPr id="105" name="Pfeil: nach unten 104">
                <a:extLst>
                  <a:ext uri="{FF2B5EF4-FFF2-40B4-BE49-F238E27FC236}">
                    <a16:creationId xmlns:a16="http://schemas.microsoft.com/office/drawing/2014/main" id="{6AB0C764-1B78-6445-8256-27C82D18F4C0}"/>
                  </a:ext>
                </a:extLst>
              </p:cNvPr>
              <p:cNvSpPr/>
              <p:nvPr/>
            </p:nvSpPr>
            <p:spPr>
              <a:xfrm>
                <a:off x="28018695" y="8620604"/>
                <a:ext cx="704804" cy="402177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F8598773-FEFC-1087-CC76-BA3F23AA3D2E}"/>
                  </a:ext>
                </a:extLst>
              </p:cNvPr>
              <p:cNvSpPr txBox="1"/>
              <p:nvPr/>
            </p:nvSpPr>
            <p:spPr>
              <a:xfrm>
                <a:off x="27427936" y="9222104"/>
                <a:ext cx="1935114" cy="707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i="1" dirty="0">
                    <a:latin typeface="Martel Heavy"/>
                  </a:rPr>
                  <a:t>Move Knight (R)</a:t>
                </a:r>
              </a:p>
              <a:p>
                <a:pPr algn="ctr"/>
                <a:r>
                  <a:rPr lang="de-DE" sz="2000" i="1" dirty="0" err="1">
                    <a:latin typeface="Martel Heavy"/>
                  </a:rPr>
                  <a:t>From</a:t>
                </a:r>
                <a:r>
                  <a:rPr lang="de-DE" sz="2000" i="1" dirty="0">
                    <a:latin typeface="Martel Heavy"/>
                  </a:rPr>
                  <a:t> F3 </a:t>
                </a:r>
                <a:r>
                  <a:rPr lang="de-DE" sz="2000" i="1" dirty="0" err="1">
                    <a:latin typeface="Martel Heavy"/>
                  </a:rPr>
                  <a:t>to</a:t>
                </a:r>
                <a:r>
                  <a:rPr lang="de-DE" sz="2000" i="1" dirty="0">
                    <a:latin typeface="Martel Heavy"/>
                  </a:rPr>
                  <a:t> E5</a:t>
                </a:r>
                <a:endParaRPr lang="en-CA" sz="2000" i="1" dirty="0">
                  <a:latin typeface="Martel Heavy"/>
                </a:endParaRPr>
              </a:p>
            </p:txBody>
          </p:sp>
          <p:grpSp>
            <p:nvGrpSpPr>
              <p:cNvPr id="170" name="Gruppieren 169">
                <a:extLst>
                  <a:ext uri="{FF2B5EF4-FFF2-40B4-BE49-F238E27FC236}">
                    <a16:creationId xmlns:a16="http://schemas.microsoft.com/office/drawing/2014/main" id="{82EBD31A-6E4F-050C-1533-4F4B341DD6AF}"/>
                  </a:ext>
                </a:extLst>
              </p:cNvPr>
              <p:cNvGrpSpPr/>
              <p:nvPr/>
            </p:nvGrpSpPr>
            <p:grpSpPr>
              <a:xfrm>
                <a:off x="26941077" y="4578385"/>
                <a:ext cx="3667674" cy="1647536"/>
                <a:chOff x="26442656" y="6705318"/>
                <a:chExt cx="3667674" cy="1647536"/>
              </a:xfrm>
            </p:grpSpPr>
            <p:grpSp>
              <p:nvGrpSpPr>
                <p:cNvPr id="169" name="Gruppieren 168">
                  <a:extLst>
                    <a:ext uri="{FF2B5EF4-FFF2-40B4-BE49-F238E27FC236}">
                      <a16:creationId xmlns:a16="http://schemas.microsoft.com/office/drawing/2014/main" id="{2A04C99D-B6EE-4956-6507-0E693DBA7665}"/>
                    </a:ext>
                  </a:extLst>
                </p:cNvPr>
                <p:cNvGrpSpPr/>
                <p:nvPr/>
              </p:nvGrpSpPr>
              <p:grpSpPr>
                <a:xfrm>
                  <a:off x="26442656" y="6705318"/>
                  <a:ext cx="3188877" cy="1647536"/>
                  <a:chOff x="26862802" y="5009393"/>
                  <a:chExt cx="3188877" cy="1647536"/>
                </a:xfrm>
              </p:grpSpPr>
              <p:sp>
                <p:nvSpPr>
                  <p:cNvPr id="155" name="Legende: mit gebogener Linie mit Rahmen und Akzentuierungsbalken 154">
                    <a:extLst>
                      <a:ext uri="{FF2B5EF4-FFF2-40B4-BE49-F238E27FC236}">
                        <a16:creationId xmlns:a16="http://schemas.microsoft.com/office/drawing/2014/main" id="{9BC5D52F-1905-CA91-1C67-B6D9627D7E46}"/>
                      </a:ext>
                    </a:extLst>
                  </p:cNvPr>
                  <p:cNvSpPr/>
                  <p:nvPr/>
                </p:nvSpPr>
                <p:spPr>
                  <a:xfrm>
                    <a:off x="26862802" y="5009393"/>
                    <a:ext cx="3188877" cy="1323501"/>
                  </a:xfrm>
                  <a:prstGeom prst="accentBorderCallout2">
                    <a:avLst>
                      <a:gd name="adj1" fmla="val 18750"/>
                      <a:gd name="adj2" fmla="val -5109"/>
                      <a:gd name="adj3" fmla="val 18750"/>
                      <a:gd name="adj4" fmla="val -16667"/>
                      <a:gd name="adj5" fmla="val 237996"/>
                      <a:gd name="adj6" fmla="val -70648"/>
                    </a:avLst>
                  </a:prstGeom>
                  <a:solidFill>
                    <a:srgbClr val="FBE5D6"/>
                  </a:solidFill>
                  <a:ln w="254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pic>
                <p:nvPicPr>
                  <p:cNvPr id="156" name="Grafik 155" descr="Ein Bild, das Spiele, Brettspiel, Hallensportarten, Screenshot enthält.&#10;&#10;Automatisch generierte Beschreibung">
                    <a:extLst>
                      <a:ext uri="{FF2B5EF4-FFF2-40B4-BE49-F238E27FC236}">
                        <a16:creationId xmlns:a16="http://schemas.microsoft.com/office/drawing/2014/main" id="{27219A39-8D1D-CF75-D7A3-4DF8E5870B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6906785" y="5548281"/>
                    <a:ext cx="318459" cy="323346"/>
                  </a:xfrm>
                  <a:prstGeom prst="rect">
                    <a:avLst/>
                  </a:prstGeom>
                </p:spPr>
              </p:pic>
              <p:sp>
                <p:nvSpPr>
                  <p:cNvPr id="157" name="Textfeld 156">
                    <a:extLst>
                      <a:ext uri="{FF2B5EF4-FFF2-40B4-BE49-F238E27FC236}">
                        <a16:creationId xmlns:a16="http://schemas.microsoft.com/office/drawing/2014/main" id="{1C1949D0-EF40-F8AF-E149-0B9F4EE9E14D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6672" y="5333490"/>
                    <a:ext cx="1643082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[0,2] – 60%</a:t>
                    </a:r>
                  </a:p>
                  <a:p>
                    <a:pPr algn="ctr"/>
                    <a:r>
                      <a:rPr lang="de-DE" sz="2000" dirty="0">
                        <a:latin typeface="Martel Heavy"/>
                      </a:rPr>
                      <a:t>[0,1] – 10%</a:t>
                    </a:r>
                  </a:p>
                  <a:p>
                    <a:pPr algn="ctr"/>
                    <a:r>
                      <a:rPr lang="de-DE" sz="2000" dirty="0">
                        <a:latin typeface="Martel Heavy"/>
                      </a:rPr>
                      <a:t>…</a:t>
                    </a:r>
                    <a:endParaRPr lang="en-CA" sz="2000" dirty="0">
                      <a:latin typeface="Martel Heavy"/>
                    </a:endParaRPr>
                  </a:p>
                  <a:p>
                    <a:pPr algn="ctr"/>
                    <a:endParaRPr lang="en-CA" sz="2000" dirty="0">
                      <a:latin typeface="Martel Heavy"/>
                    </a:endParaRPr>
                  </a:p>
                </p:txBody>
              </p:sp>
              <p:pic>
                <p:nvPicPr>
                  <p:cNvPr id="158" name="Grafik 157" descr="Ein Bild, das Kreis, Entwurf, Symmetrie, Muster enthält.&#10;&#10;Automatisch generierte Beschreibung">
                    <a:extLst>
                      <a:ext uri="{FF2B5EF4-FFF2-40B4-BE49-F238E27FC236}">
                        <a16:creationId xmlns:a16="http://schemas.microsoft.com/office/drawing/2014/main" id="{46E4F282-4676-2511-96DD-CAB96CB62E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V="1">
                    <a:off x="27290128" y="5459305"/>
                    <a:ext cx="650292" cy="547283"/>
                  </a:xfrm>
                  <a:prstGeom prst="rect">
                    <a:avLst/>
                  </a:prstGeom>
                </p:spPr>
              </p:pic>
              <p:sp>
                <p:nvSpPr>
                  <p:cNvPr id="159" name="Geschweifte Klammer rechts 158">
                    <a:extLst>
                      <a:ext uri="{FF2B5EF4-FFF2-40B4-BE49-F238E27FC236}">
                        <a16:creationId xmlns:a16="http://schemas.microsoft.com/office/drawing/2014/main" id="{16A6095A-D44E-3E54-D82C-F08DAD627AD6}"/>
                      </a:ext>
                    </a:extLst>
                  </p:cNvPr>
                  <p:cNvSpPr/>
                  <p:nvPr/>
                </p:nvSpPr>
                <p:spPr>
                  <a:xfrm>
                    <a:off x="29119455" y="5174803"/>
                    <a:ext cx="313762" cy="1008939"/>
                  </a:xfrm>
                  <a:prstGeom prst="rightBrace">
                    <a:avLst/>
                  </a:prstGeom>
                  <a:ln w="12700"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pic>
                <p:nvPicPr>
                  <p:cNvPr id="161" name="Grafik 160" descr="Ein Bild, das Rechteck, Quadrat, Screenshot, Entwurf enthält.&#10;&#10;Automatisch generierte Beschreibung">
                    <a:extLst>
                      <a:ext uri="{FF2B5EF4-FFF2-40B4-BE49-F238E27FC236}">
                        <a16:creationId xmlns:a16="http://schemas.microsoft.com/office/drawing/2014/main" id="{7185D491-AF9C-9F8A-2A1B-C864CE9799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9839"/>
                  <a:stretch/>
                </p:blipFill>
                <p:spPr>
                  <a:xfrm>
                    <a:off x="28105012" y="5049101"/>
                    <a:ext cx="277691" cy="256088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</p:pic>
            </p:grpSp>
            <p:sp>
              <p:nvSpPr>
                <p:cNvPr id="160" name="Textfeld 159">
                  <a:extLst>
                    <a:ext uri="{FF2B5EF4-FFF2-40B4-BE49-F238E27FC236}">
                      <a16:creationId xmlns:a16="http://schemas.microsoft.com/office/drawing/2014/main" id="{8CDC6048-DAAE-8C74-B09B-F1A48924EF7E}"/>
                    </a:ext>
                  </a:extLst>
                </p:cNvPr>
                <p:cNvSpPr txBox="1"/>
                <p:nvPr/>
              </p:nvSpPr>
              <p:spPr>
                <a:xfrm>
                  <a:off x="28467248" y="7116326"/>
                  <a:ext cx="16430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>
                      <a:latin typeface="Martel Heavy"/>
                    </a:rPr>
                    <a:t>[0,2]</a:t>
                  </a:r>
                  <a:endParaRPr lang="en-CA" sz="2000" dirty="0">
                    <a:latin typeface="Martel Heavy"/>
                  </a:endParaRPr>
                </a:p>
              </p:txBody>
            </p:sp>
          </p:grpSp>
          <p:grpSp>
            <p:nvGrpSpPr>
              <p:cNvPr id="191" name="Gruppieren 190">
                <a:extLst>
                  <a:ext uri="{FF2B5EF4-FFF2-40B4-BE49-F238E27FC236}">
                    <a16:creationId xmlns:a16="http://schemas.microsoft.com/office/drawing/2014/main" id="{E9DC1602-08FE-4D77-F40F-97B925BBB51A}"/>
                  </a:ext>
                </a:extLst>
              </p:cNvPr>
              <p:cNvGrpSpPr/>
              <p:nvPr/>
            </p:nvGrpSpPr>
            <p:grpSpPr>
              <a:xfrm>
                <a:off x="26899164" y="6060573"/>
                <a:ext cx="3699076" cy="1647536"/>
                <a:chOff x="27033778" y="6973158"/>
                <a:chExt cx="3699076" cy="1647536"/>
              </a:xfrm>
            </p:grpSpPr>
            <p:grpSp>
              <p:nvGrpSpPr>
                <p:cNvPr id="180" name="Gruppieren 179">
                  <a:extLst>
                    <a:ext uri="{FF2B5EF4-FFF2-40B4-BE49-F238E27FC236}">
                      <a16:creationId xmlns:a16="http://schemas.microsoft.com/office/drawing/2014/main" id="{ED250385-CE6A-421A-B091-2A43B6BA0F24}"/>
                    </a:ext>
                  </a:extLst>
                </p:cNvPr>
                <p:cNvGrpSpPr/>
                <p:nvPr/>
              </p:nvGrpSpPr>
              <p:grpSpPr>
                <a:xfrm>
                  <a:off x="27033778" y="6973158"/>
                  <a:ext cx="3699076" cy="1647536"/>
                  <a:chOff x="26442657" y="6705318"/>
                  <a:chExt cx="3699076" cy="1647536"/>
                </a:xfrm>
              </p:grpSpPr>
              <p:grpSp>
                <p:nvGrpSpPr>
                  <p:cNvPr id="181" name="Gruppieren 180">
                    <a:extLst>
                      <a:ext uri="{FF2B5EF4-FFF2-40B4-BE49-F238E27FC236}">
                        <a16:creationId xmlns:a16="http://schemas.microsoft.com/office/drawing/2014/main" id="{E2CF83AE-CFBA-C32C-CD49-4F4E0E53DF6E}"/>
                      </a:ext>
                    </a:extLst>
                  </p:cNvPr>
                  <p:cNvGrpSpPr/>
                  <p:nvPr/>
                </p:nvGrpSpPr>
                <p:grpSpPr>
                  <a:xfrm>
                    <a:off x="26442657" y="6705318"/>
                    <a:ext cx="3206510" cy="1647536"/>
                    <a:chOff x="26862803" y="5009393"/>
                    <a:chExt cx="3206510" cy="1647536"/>
                  </a:xfrm>
                </p:grpSpPr>
                <p:sp>
                  <p:nvSpPr>
                    <p:cNvPr id="183" name="Legende: mit gebogener Linie mit Rahmen und Akzentuierungsbalken 182">
                      <a:extLst>
                        <a:ext uri="{FF2B5EF4-FFF2-40B4-BE49-F238E27FC236}">
                          <a16:creationId xmlns:a16="http://schemas.microsoft.com/office/drawing/2014/main" id="{40D0EB1A-DF00-50CC-8DE3-E7C687D8E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62803" y="5009393"/>
                      <a:ext cx="3206510" cy="1323501"/>
                    </a:xfrm>
                    <a:prstGeom prst="accentBorderCallout2">
                      <a:avLst>
                        <a:gd name="adj1" fmla="val 18750"/>
                        <a:gd name="adj2" fmla="val -5109"/>
                        <a:gd name="adj3" fmla="val 18750"/>
                        <a:gd name="adj4" fmla="val -16667"/>
                        <a:gd name="adj5" fmla="val 194130"/>
                        <a:gd name="adj6" fmla="val -68333"/>
                      </a:avLst>
                    </a:prstGeom>
                    <a:solidFill>
                      <a:srgbClr val="FBE5D6"/>
                    </a:solidFill>
                    <a:ln w="254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/>
                    </a:p>
                  </p:txBody>
                </p:sp>
                <p:pic>
                  <p:nvPicPr>
                    <p:cNvPr id="184" name="Grafik 183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24BA5B08-9F84-D017-C4AA-EF73F57E47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6906785" y="5548281"/>
                      <a:ext cx="318459" cy="3233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5" name="Textfeld 184">
                      <a:extLst>
                        <a:ext uri="{FF2B5EF4-FFF2-40B4-BE49-F238E27FC236}">
                          <a16:creationId xmlns:a16="http://schemas.microsoft.com/office/drawing/2014/main" id="{EC40B76D-AAEF-0FB9-AE06-A3C73F1630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66672" y="5333490"/>
                      <a:ext cx="1643082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[-1,-1] – 60%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[1,1] – 10%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…</a:t>
                      </a:r>
                      <a:endParaRPr lang="en-CA" sz="2000" dirty="0">
                        <a:latin typeface="Martel Heavy"/>
                      </a:endParaRPr>
                    </a:p>
                    <a:p>
                      <a:pPr algn="ctr"/>
                      <a:endParaRPr lang="en-CA" sz="2000" dirty="0">
                        <a:latin typeface="Martel Heavy"/>
                      </a:endParaRPr>
                    </a:p>
                  </p:txBody>
                </p:sp>
                <p:pic>
                  <p:nvPicPr>
                    <p:cNvPr id="186" name="Grafik 185" descr="Ein Bild, das Kreis, Entwurf, Symmetrie, Muster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D2E25B12-67E1-E99A-4BB5-9B9E3EF60AB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V="1">
                      <a:off x="27290128" y="5459305"/>
                      <a:ext cx="650292" cy="5472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7" name="Geschweifte Klammer rechts 186">
                      <a:extLst>
                        <a:ext uri="{FF2B5EF4-FFF2-40B4-BE49-F238E27FC236}">
                          <a16:creationId xmlns:a16="http://schemas.microsoft.com/office/drawing/2014/main" id="{66AD6B3A-44DE-95EB-4B60-87B229434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9455" y="5174803"/>
                      <a:ext cx="313762" cy="1008939"/>
                    </a:xfrm>
                    <a:prstGeom prst="rightBrace">
                      <a:avLst/>
                    </a:prstGeom>
                    <a:ln w="127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9997F4F7-5531-84EC-A61F-75282053173B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8651" y="7161678"/>
                    <a:ext cx="164308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[-1,-1]</a:t>
                    </a:r>
                    <a:endParaRPr lang="en-CA" sz="2000" dirty="0">
                      <a:latin typeface="Martel Heavy"/>
                    </a:endParaRPr>
                  </a:p>
                </p:txBody>
              </p:sp>
            </p:grpSp>
            <p:pic>
              <p:nvPicPr>
                <p:cNvPr id="189" name="Grafik 188" descr="Ein Bild, das Rechteck, Quadrat, Screenshot, Design enthält.&#10;&#10;Automatisch generierte Beschreibung">
                  <a:extLst>
                    <a:ext uri="{FF2B5EF4-FFF2-40B4-BE49-F238E27FC236}">
                      <a16:creationId xmlns:a16="http://schemas.microsoft.com/office/drawing/2014/main" id="{BE5C529E-2A19-B977-BE7E-A669EF27E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719"/>
                <a:stretch/>
              </p:blipFill>
              <p:spPr>
                <a:xfrm>
                  <a:off x="28246089" y="7060666"/>
                  <a:ext cx="302898" cy="276608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  <p:grpSp>
            <p:nvGrpSpPr>
              <p:cNvPr id="190" name="Gruppieren 189">
                <a:extLst>
                  <a:ext uri="{FF2B5EF4-FFF2-40B4-BE49-F238E27FC236}">
                    <a16:creationId xmlns:a16="http://schemas.microsoft.com/office/drawing/2014/main" id="{11CBDF58-61C1-104E-C1F2-DA362D16B381}"/>
                  </a:ext>
                </a:extLst>
              </p:cNvPr>
              <p:cNvGrpSpPr/>
              <p:nvPr/>
            </p:nvGrpSpPr>
            <p:grpSpPr>
              <a:xfrm>
                <a:off x="26937804" y="3005494"/>
                <a:ext cx="3697471" cy="1647536"/>
                <a:chOff x="27033778" y="3912959"/>
                <a:chExt cx="3697471" cy="1647536"/>
              </a:xfrm>
            </p:grpSpPr>
            <p:grpSp>
              <p:nvGrpSpPr>
                <p:cNvPr id="171" name="Gruppieren 170">
                  <a:extLst>
                    <a:ext uri="{FF2B5EF4-FFF2-40B4-BE49-F238E27FC236}">
                      <a16:creationId xmlns:a16="http://schemas.microsoft.com/office/drawing/2014/main" id="{54C93278-2A6C-8EAF-2F9F-39C6A75371B5}"/>
                    </a:ext>
                  </a:extLst>
                </p:cNvPr>
                <p:cNvGrpSpPr/>
                <p:nvPr/>
              </p:nvGrpSpPr>
              <p:grpSpPr>
                <a:xfrm>
                  <a:off x="27033778" y="3912959"/>
                  <a:ext cx="3697471" cy="1647536"/>
                  <a:chOff x="26442657" y="6705318"/>
                  <a:chExt cx="3697471" cy="1647536"/>
                </a:xfrm>
              </p:grpSpPr>
              <p:grpSp>
                <p:nvGrpSpPr>
                  <p:cNvPr id="172" name="Gruppieren 171">
                    <a:extLst>
                      <a:ext uri="{FF2B5EF4-FFF2-40B4-BE49-F238E27FC236}">
                        <a16:creationId xmlns:a16="http://schemas.microsoft.com/office/drawing/2014/main" id="{B441C2A0-D46F-B35C-4DFD-2E078ACA48EC}"/>
                      </a:ext>
                    </a:extLst>
                  </p:cNvPr>
                  <p:cNvGrpSpPr/>
                  <p:nvPr/>
                </p:nvGrpSpPr>
                <p:grpSpPr>
                  <a:xfrm>
                    <a:off x="26442657" y="6705318"/>
                    <a:ext cx="3180906" cy="1647536"/>
                    <a:chOff x="26862803" y="5009393"/>
                    <a:chExt cx="3180906" cy="1647536"/>
                  </a:xfrm>
                </p:grpSpPr>
                <p:sp>
                  <p:nvSpPr>
                    <p:cNvPr id="174" name="Legende: mit gebogener Linie mit Rahmen und Akzentuierungsbalken 173">
                      <a:extLst>
                        <a:ext uri="{FF2B5EF4-FFF2-40B4-BE49-F238E27FC236}">
                          <a16:creationId xmlns:a16="http://schemas.microsoft.com/office/drawing/2014/main" id="{AB05A86D-D11F-9362-E93C-399F870D8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862803" y="5009393"/>
                      <a:ext cx="3180906" cy="1323501"/>
                    </a:xfrm>
                    <a:prstGeom prst="accentBorderCallout2">
                      <a:avLst>
                        <a:gd name="adj1" fmla="val 18750"/>
                        <a:gd name="adj2" fmla="val -5109"/>
                        <a:gd name="adj3" fmla="val 18750"/>
                        <a:gd name="adj4" fmla="val -16667"/>
                        <a:gd name="adj5" fmla="val 321891"/>
                        <a:gd name="adj6" fmla="val -71609"/>
                      </a:avLst>
                    </a:prstGeom>
                    <a:solidFill>
                      <a:srgbClr val="FBE5D6"/>
                    </a:solidFill>
                    <a:ln w="254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dirty="0"/>
                    </a:p>
                  </p:txBody>
                </p:sp>
                <p:pic>
                  <p:nvPicPr>
                    <p:cNvPr id="175" name="Grafik 174" descr="Ein Bild, das Spiele, Brettspiel, Hallensportarten, Screenshot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4F9F41C5-C616-2E9D-E300-8D9106C8FC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6906785" y="5548281"/>
                      <a:ext cx="318459" cy="3233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6" name="Textfeld 175">
                      <a:extLst>
                        <a:ext uri="{FF2B5EF4-FFF2-40B4-BE49-F238E27FC236}">
                          <a16:creationId xmlns:a16="http://schemas.microsoft.com/office/drawing/2014/main" id="{AD196EC4-B077-2B7F-66C7-DD7F7D71F6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66672" y="5333490"/>
                      <a:ext cx="1643082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[-1,2] – 60%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[2,1] – 10%</a:t>
                      </a:r>
                    </a:p>
                    <a:p>
                      <a:pPr algn="ctr"/>
                      <a:r>
                        <a:rPr lang="de-DE" sz="2000" dirty="0">
                          <a:latin typeface="Martel Heavy"/>
                        </a:rPr>
                        <a:t>…</a:t>
                      </a:r>
                      <a:endParaRPr lang="en-CA" sz="2000" dirty="0">
                        <a:latin typeface="Martel Heavy"/>
                      </a:endParaRPr>
                    </a:p>
                    <a:p>
                      <a:pPr algn="ctr"/>
                      <a:endParaRPr lang="en-CA" sz="2000" dirty="0">
                        <a:latin typeface="Martel Heavy"/>
                      </a:endParaRPr>
                    </a:p>
                  </p:txBody>
                </p:sp>
                <p:pic>
                  <p:nvPicPr>
                    <p:cNvPr id="177" name="Grafik 176" descr="Ein Bild, das Kreis, Entwurf, Symmetrie, Muster enthält.&#10;&#10;Automatisch generierte Beschreibung">
                      <a:extLst>
                        <a:ext uri="{FF2B5EF4-FFF2-40B4-BE49-F238E27FC236}">
                          <a16:creationId xmlns:a16="http://schemas.microsoft.com/office/drawing/2014/main" id="{E300031D-DECD-FB3D-6A95-1BA3AD257B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V="1">
                      <a:off x="27290128" y="5459305"/>
                      <a:ext cx="650292" cy="5472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8" name="Geschweifte Klammer rechts 177">
                      <a:extLst>
                        <a:ext uri="{FF2B5EF4-FFF2-40B4-BE49-F238E27FC236}">
                          <a16:creationId xmlns:a16="http://schemas.microsoft.com/office/drawing/2014/main" id="{E119C55E-2860-CEAD-553B-2D79D3436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9455" y="5174803"/>
                      <a:ext cx="313762" cy="1008939"/>
                    </a:xfrm>
                    <a:prstGeom prst="rightBrace">
                      <a:avLst/>
                    </a:prstGeom>
                    <a:ln w="12700"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sp>
                <p:nvSpPr>
                  <p:cNvPr id="173" name="Textfeld 172">
                    <a:extLst>
                      <a:ext uri="{FF2B5EF4-FFF2-40B4-BE49-F238E27FC236}">
                        <a16:creationId xmlns:a16="http://schemas.microsoft.com/office/drawing/2014/main" id="{0FE6DB34-F0E3-3126-2683-85CCE5F1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7046" y="7175026"/>
                    <a:ext cx="164308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2000" dirty="0">
                        <a:latin typeface="Martel Heavy"/>
                      </a:rPr>
                      <a:t>[-1,2]</a:t>
                    </a:r>
                    <a:endParaRPr lang="en-CA" sz="2000" dirty="0">
                      <a:latin typeface="Martel Heavy"/>
                    </a:endParaRPr>
                  </a:p>
                </p:txBody>
              </p:sp>
            </p:grpSp>
            <p:pic>
              <p:nvPicPr>
                <p:cNvPr id="115" name="Grafik 114" descr="Ein Bild, das Screenshot, Rechteck, Quadrat, Design enthält.&#10;&#10;Automatisch generierte Beschreibung">
                  <a:extLst>
                    <a:ext uri="{FF2B5EF4-FFF2-40B4-BE49-F238E27FC236}">
                      <a16:creationId xmlns:a16="http://schemas.microsoft.com/office/drawing/2014/main" id="{17C5A4AC-533B-4F38-02E3-7D46A0DA2D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t="11482"/>
                <a:stretch/>
              </p:blipFill>
              <p:spPr>
                <a:xfrm>
                  <a:off x="28275123" y="3982711"/>
                  <a:ext cx="288651" cy="257394"/>
                </a:xfrm>
                <a:prstGeom prst="rect">
                  <a:avLst/>
                </a:prstGeom>
                <a:ln>
                  <a:solidFill>
                    <a:schemeClr val="accent2">
                      <a:lumMod val="50000"/>
                    </a:schemeClr>
                  </a:solidFill>
                </a:ln>
              </p:spPr>
            </p:pic>
          </p:grp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02515F3A-9B70-0645-3D2F-DD530E995E37}"/>
                  </a:ext>
                </a:extLst>
              </p:cNvPr>
              <p:cNvSpPr/>
              <p:nvPr/>
            </p:nvSpPr>
            <p:spPr>
              <a:xfrm>
                <a:off x="26899164" y="7440535"/>
                <a:ext cx="3183594" cy="137983"/>
              </a:xfrm>
              <a:prstGeom prst="rect">
                <a:avLst/>
              </a:prstGeom>
              <a:solidFill>
                <a:srgbClr val="FBE5D6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F699C3B6-C3A8-117C-DED8-5C6AD46DFED1}"/>
                  </a:ext>
                </a:extLst>
              </p:cNvPr>
              <p:cNvSpPr/>
              <p:nvPr/>
            </p:nvSpPr>
            <p:spPr>
              <a:xfrm>
                <a:off x="26899164" y="7658032"/>
                <a:ext cx="3183594" cy="137983"/>
              </a:xfrm>
              <a:prstGeom prst="rect">
                <a:avLst/>
              </a:prstGeom>
              <a:solidFill>
                <a:srgbClr val="FBE5D6"/>
              </a:solidFill>
              <a:ln w="190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CCD3021-B6AF-B93A-2E9C-CB08D5401D5B}"/>
                </a:ext>
              </a:extLst>
            </p:cNvPr>
            <p:cNvSpPr/>
            <p:nvPr/>
          </p:nvSpPr>
          <p:spPr>
            <a:xfrm>
              <a:off x="25587664" y="17541811"/>
              <a:ext cx="3180384" cy="1332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3E9896C8-E29B-ADCB-819E-807AC5C05812}"/>
                </a:ext>
              </a:extLst>
            </p:cNvPr>
            <p:cNvGrpSpPr/>
            <p:nvPr/>
          </p:nvGrpSpPr>
          <p:grpSpPr>
            <a:xfrm>
              <a:off x="25321840" y="17569380"/>
              <a:ext cx="3364405" cy="1327563"/>
              <a:chOff x="29814342" y="15311697"/>
              <a:chExt cx="3364405" cy="1327563"/>
            </a:xfrm>
          </p:grpSpPr>
          <p:pic>
            <p:nvPicPr>
              <p:cNvPr id="201" name="Grafik 200" descr="Ein Bild, das Kreis, Entwurf, Symmetrie, Muster enthält.&#10;&#10;Automatisch generierte Beschreibung">
                <a:extLst>
                  <a:ext uri="{FF2B5EF4-FFF2-40B4-BE49-F238E27FC236}">
                    <a16:creationId xmlns:a16="http://schemas.microsoft.com/office/drawing/2014/main" id="{58A0E9CB-4576-4B12-BF71-859CB5419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1043045" y="15553634"/>
                <a:ext cx="650292" cy="547283"/>
              </a:xfrm>
              <a:prstGeom prst="rect">
                <a:avLst/>
              </a:prstGeom>
            </p:spPr>
          </p:pic>
          <p:sp>
            <p:nvSpPr>
              <p:cNvPr id="203" name="Textfeld 202">
                <a:extLst>
                  <a:ext uri="{FF2B5EF4-FFF2-40B4-BE49-F238E27FC236}">
                    <a16:creationId xmlns:a16="http://schemas.microsoft.com/office/drawing/2014/main" id="{6C9B9175-AE4E-8737-F93C-1C06F2E5240F}"/>
                  </a:ext>
                </a:extLst>
              </p:cNvPr>
              <p:cNvSpPr txBox="1"/>
              <p:nvPr/>
            </p:nvSpPr>
            <p:spPr>
              <a:xfrm>
                <a:off x="29814342" y="15315821"/>
                <a:ext cx="16430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Martel Heavy"/>
                  </a:rPr>
                  <a:t>[-1,2]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[0,2]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[-1,-1]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…</a:t>
                </a:r>
                <a:endParaRPr lang="en-CA" sz="2000" dirty="0">
                  <a:latin typeface="Martel Heavy"/>
                </a:endParaRPr>
              </a:p>
            </p:txBody>
          </p: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799BAC6A-E7F0-10E4-F854-0169F8B2C533}"/>
                  </a:ext>
                </a:extLst>
              </p:cNvPr>
              <p:cNvSpPr txBox="1"/>
              <p:nvPr/>
            </p:nvSpPr>
            <p:spPr>
              <a:xfrm>
                <a:off x="31535665" y="15311697"/>
                <a:ext cx="164308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>
                    <a:latin typeface="Martel Heavy"/>
                  </a:rPr>
                  <a:t>[-1,2] – 60%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[0,2] – 10%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[-1,-1] -10%</a:t>
                </a:r>
              </a:p>
              <a:p>
                <a:pPr algn="ctr"/>
                <a:r>
                  <a:rPr lang="de-DE" sz="2000" dirty="0">
                    <a:latin typeface="Martel Heavy"/>
                  </a:rPr>
                  <a:t>…</a:t>
                </a:r>
                <a:endParaRPr lang="en-CA" sz="2000" dirty="0">
                  <a:latin typeface="Martel Heavy"/>
                </a:endParaRPr>
              </a:p>
            </p:txBody>
          </p:sp>
        </p:grpSp>
        <p:sp>
          <p:nvSpPr>
            <p:cNvPr id="101" name="Pfeil: nach unten 100">
              <a:extLst>
                <a:ext uri="{FF2B5EF4-FFF2-40B4-BE49-F238E27FC236}">
                  <a16:creationId xmlns:a16="http://schemas.microsoft.com/office/drawing/2014/main" id="{D9ECAE89-DCAE-2D1D-8759-5398240EE3C6}"/>
                </a:ext>
              </a:extLst>
            </p:cNvPr>
            <p:cNvSpPr/>
            <p:nvPr/>
          </p:nvSpPr>
          <p:spPr>
            <a:xfrm>
              <a:off x="26502924" y="18461370"/>
              <a:ext cx="704804" cy="473301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EDBA96-9588-E8C5-6C84-0ED15BC3B6F3}"/>
              </a:ext>
            </a:extLst>
          </p:cNvPr>
          <p:cNvSpPr txBox="1"/>
          <p:nvPr/>
        </p:nvSpPr>
        <p:spPr>
          <a:xfrm>
            <a:off x="1285010" y="3637356"/>
            <a:ext cx="16888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800" dirty="0">
                <a:solidFill>
                  <a:srgbClr val="004C8B"/>
                </a:solidFill>
                <a:latin typeface="Martel Heavy"/>
              </a:rPr>
              <a:t>Deep Reinforcement Learning (DRL)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significant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advancement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in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for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example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manufacturing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process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Questions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train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robot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perform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certain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actions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being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aware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which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actions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possible 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 perform,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any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understanding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process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itself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relevant and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generalizable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various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problems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optimally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train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new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robot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without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knowing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perfect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strategy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myself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?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How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set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learn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together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collectively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solve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problems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? In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order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to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investigate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these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questions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representative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setup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is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built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in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chess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,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where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multiple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agents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of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varying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capabilities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cooperatively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elaborate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 a </a:t>
            </a:r>
            <a:r>
              <a:rPr lang="de-DE" sz="2800" dirty="0" err="1">
                <a:solidFill>
                  <a:srgbClr val="004C8B"/>
                </a:solidFill>
                <a:latin typeface="Martel Heavy"/>
              </a:rPr>
              <a:t>solution</a:t>
            </a:r>
            <a:r>
              <a:rPr lang="de-DE" sz="2800" dirty="0">
                <a:solidFill>
                  <a:srgbClr val="004C8B"/>
                </a:solidFill>
                <a:latin typeface="Martel Heavy"/>
              </a:rPr>
              <a:t>. </a:t>
            </a:r>
          </a:p>
          <a:p>
            <a:pPr algn="just"/>
            <a:endParaRPr lang="de-DE" sz="2800" dirty="0">
              <a:solidFill>
                <a:srgbClr val="004C8B"/>
              </a:solidFill>
              <a:latin typeface="Martel Heavy"/>
            </a:endParaRPr>
          </a:p>
          <a:p>
            <a:pPr algn="just"/>
            <a:endParaRPr lang="en-CA" sz="2800" dirty="0"/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887F703B-29E3-B7CA-E332-8B93A6B876C9}"/>
              </a:ext>
            </a:extLst>
          </p:cNvPr>
          <p:cNvGrpSpPr/>
          <p:nvPr/>
        </p:nvGrpSpPr>
        <p:grpSpPr>
          <a:xfrm>
            <a:off x="1037337" y="11707251"/>
            <a:ext cx="7817264" cy="6735631"/>
            <a:chOff x="2277174" y="11998897"/>
            <a:chExt cx="7817264" cy="6735631"/>
          </a:xfrm>
        </p:grpSpPr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907493C-BBB6-0DEC-C9F3-D899542FD4C3}"/>
                </a:ext>
              </a:extLst>
            </p:cNvPr>
            <p:cNvGrpSpPr/>
            <p:nvPr/>
          </p:nvGrpSpPr>
          <p:grpSpPr>
            <a:xfrm>
              <a:off x="2277174" y="11998897"/>
              <a:ext cx="7817264" cy="6735631"/>
              <a:chOff x="2022813" y="12486439"/>
              <a:chExt cx="7817264" cy="6735631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620F7CE5-75DE-EDB9-0FF5-E02094B89788}"/>
                  </a:ext>
                </a:extLst>
              </p:cNvPr>
              <p:cNvSpPr/>
              <p:nvPr/>
            </p:nvSpPr>
            <p:spPr>
              <a:xfrm>
                <a:off x="2022813" y="12486439"/>
                <a:ext cx="7817264" cy="60840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  <a:effectLst>
                <a:softEdge rad="3556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grpSp>
            <p:nvGrpSpPr>
              <p:cNvPr id="142" name="Gruppieren 141">
                <a:extLst>
                  <a:ext uri="{FF2B5EF4-FFF2-40B4-BE49-F238E27FC236}">
                    <a16:creationId xmlns:a16="http://schemas.microsoft.com/office/drawing/2014/main" id="{D844ADF7-1C83-4205-D8BF-6F052FD0A2C8}"/>
                  </a:ext>
                </a:extLst>
              </p:cNvPr>
              <p:cNvGrpSpPr/>
              <p:nvPr/>
            </p:nvGrpSpPr>
            <p:grpSpPr>
              <a:xfrm>
                <a:off x="2669626" y="12897485"/>
                <a:ext cx="5763918" cy="4453427"/>
                <a:chOff x="2891389" y="13493961"/>
                <a:chExt cx="5763918" cy="4453427"/>
              </a:xfrm>
            </p:grpSpPr>
            <p:grpSp>
              <p:nvGrpSpPr>
                <p:cNvPr id="77" name="Gruppieren 76">
                  <a:extLst>
                    <a:ext uri="{FF2B5EF4-FFF2-40B4-BE49-F238E27FC236}">
                      <a16:creationId xmlns:a16="http://schemas.microsoft.com/office/drawing/2014/main" id="{B204B1F4-C9C9-888D-9281-444005F10CD8}"/>
                    </a:ext>
                  </a:extLst>
                </p:cNvPr>
                <p:cNvGrpSpPr/>
                <p:nvPr/>
              </p:nvGrpSpPr>
              <p:grpSpPr>
                <a:xfrm>
                  <a:off x="4768043" y="13493961"/>
                  <a:ext cx="3887264" cy="4453427"/>
                  <a:chOff x="6154915" y="6505399"/>
                  <a:chExt cx="3887264" cy="4453427"/>
                </a:xfrm>
              </p:grpSpPr>
              <p:grpSp>
                <p:nvGrpSpPr>
                  <p:cNvPr id="7" name="Gruppieren 6">
                    <a:extLst>
                      <a:ext uri="{FF2B5EF4-FFF2-40B4-BE49-F238E27FC236}">
                        <a16:creationId xmlns:a16="http://schemas.microsoft.com/office/drawing/2014/main" id="{783E84E5-6413-B55B-697C-52A3AB4D174E}"/>
                      </a:ext>
                    </a:extLst>
                  </p:cNvPr>
                  <p:cNvGrpSpPr/>
                  <p:nvPr/>
                </p:nvGrpSpPr>
                <p:grpSpPr>
                  <a:xfrm>
                    <a:off x="6154915" y="6505399"/>
                    <a:ext cx="3887264" cy="4453427"/>
                    <a:chOff x="1632731" y="689549"/>
                    <a:chExt cx="1540043" cy="1737680"/>
                  </a:xfrm>
                </p:grpSpPr>
                <p:sp>
                  <p:nvSpPr>
                    <p:cNvPr id="65" name="Ellipse 64">
                      <a:extLst>
                        <a:ext uri="{FF2B5EF4-FFF2-40B4-BE49-F238E27FC236}">
                          <a16:creationId xmlns:a16="http://schemas.microsoft.com/office/drawing/2014/main" id="{C26893C9-57A8-96EC-9FB8-84CAD221A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5437" y="749682"/>
                      <a:ext cx="1419040" cy="492814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  <a:alpha val="4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accent1">
                        <a:tint val="50000"/>
                        <a:alpha val="4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  <p:sp>
                  <p:nvSpPr>
                    <p:cNvPr id="67" name="Freihandform: Form 66">
                      <a:extLst>
                        <a:ext uri="{FF2B5EF4-FFF2-40B4-BE49-F238E27FC236}">
                          <a16:creationId xmlns:a16="http://schemas.microsoft.com/office/drawing/2014/main" id="{CC438A9B-5482-141F-532B-47481D761D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7138" y="2097220"/>
                      <a:ext cx="1320037" cy="330009"/>
                    </a:xfrm>
                    <a:custGeom>
                      <a:avLst/>
                      <a:gdLst>
                        <a:gd name="connsiteX0" fmla="*/ 0 w 1320037"/>
                        <a:gd name="connsiteY0" fmla="*/ 0 h 330009"/>
                        <a:gd name="connsiteX1" fmla="*/ 1320037 w 1320037"/>
                        <a:gd name="connsiteY1" fmla="*/ 0 h 330009"/>
                        <a:gd name="connsiteX2" fmla="*/ 1320037 w 1320037"/>
                        <a:gd name="connsiteY2" fmla="*/ 330009 h 330009"/>
                        <a:gd name="connsiteX3" fmla="*/ 0 w 1320037"/>
                        <a:gd name="connsiteY3" fmla="*/ 330009 h 330009"/>
                        <a:gd name="connsiteX4" fmla="*/ 0 w 1320037"/>
                        <a:gd name="connsiteY4" fmla="*/ 0 h 3300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20037" h="330009">
                          <a:moveTo>
                            <a:pt x="0" y="0"/>
                          </a:moveTo>
                          <a:lnTo>
                            <a:pt x="1320037" y="0"/>
                          </a:lnTo>
                          <a:lnTo>
                            <a:pt x="1320037" y="330009"/>
                          </a:lnTo>
                          <a:lnTo>
                            <a:pt x="0" y="33000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78232" tIns="78232" rIns="78232" bIns="78232" numCol="1" spcCol="1270" anchor="ctr" anchorCtr="0">
                      <a:noAutofit/>
                    </a:bodyPr>
                    <a:lstStyle/>
                    <a:p>
                      <a:pPr marL="0" lvl="0" indent="0" algn="ctr" defTabSz="4889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de-DE" sz="1100" kern="1200" dirty="0"/>
                        <a:t> </a:t>
                      </a:r>
                      <a:endParaRPr lang="en-CA" sz="1100" kern="1200" dirty="0"/>
                    </a:p>
                  </p:txBody>
                </p:sp>
                <p:sp>
                  <p:nvSpPr>
                    <p:cNvPr id="68" name="Freihandform: Form 67">
                      <a:extLst>
                        <a:ext uri="{FF2B5EF4-FFF2-40B4-BE49-F238E27FC236}">
                          <a16:creationId xmlns:a16="http://schemas.microsoft.com/office/drawing/2014/main" id="{532872CA-6ADB-01E4-49BF-C00D8DF23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1351" y="1280557"/>
                      <a:ext cx="495014" cy="495014"/>
                    </a:xfrm>
                    <a:custGeom>
                      <a:avLst/>
                      <a:gdLst>
                        <a:gd name="connsiteX0" fmla="*/ 0 w 495014"/>
                        <a:gd name="connsiteY0" fmla="*/ 247507 h 495014"/>
                        <a:gd name="connsiteX1" fmla="*/ 247507 w 495014"/>
                        <a:gd name="connsiteY1" fmla="*/ 0 h 495014"/>
                        <a:gd name="connsiteX2" fmla="*/ 495014 w 495014"/>
                        <a:gd name="connsiteY2" fmla="*/ 247507 h 495014"/>
                        <a:gd name="connsiteX3" fmla="*/ 247507 w 495014"/>
                        <a:gd name="connsiteY3" fmla="*/ 495014 h 495014"/>
                        <a:gd name="connsiteX4" fmla="*/ 0 w 495014"/>
                        <a:gd name="connsiteY4" fmla="*/ 247507 h 4950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5014" h="495014">
                          <a:moveTo>
                            <a:pt x="0" y="247507"/>
                          </a:moveTo>
                          <a:cubicBezTo>
                            <a:pt x="0" y="110813"/>
                            <a:pt x="110813" y="0"/>
                            <a:pt x="247507" y="0"/>
                          </a:cubicBezTo>
                          <a:cubicBezTo>
                            <a:pt x="384201" y="0"/>
                            <a:pt x="495014" y="110813"/>
                            <a:pt x="495014" y="247507"/>
                          </a:cubicBezTo>
                          <a:cubicBezTo>
                            <a:pt x="495014" y="384201"/>
                            <a:pt x="384201" y="495014"/>
                            <a:pt x="247507" y="495014"/>
                          </a:cubicBezTo>
                          <a:cubicBezTo>
                            <a:pt x="110813" y="495014"/>
                            <a:pt x="0" y="384201"/>
                            <a:pt x="0" y="247507"/>
                          </a:cubicBezTo>
                          <a:close/>
                        </a:path>
                      </a:pathLst>
                    </a:custGeom>
                    <a:solidFill>
                      <a:srgbClr val="FFE6CD"/>
                    </a:solidFill>
                  </p:spPr>
                  <p:style>
                    <a:lnRef idx="0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3">
                      <a:scrgbClr r="0" g="0" b="0"/>
                    </a:fillRef>
                    <a:effectRef idx="3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85193" tIns="85193" rIns="85193" bIns="85193" numCol="1" spcCol="1270" anchor="ctr" anchorCtr="0">
                      <a:noAutofit/>
                    </a:bodyPr>
                    <a:lstStyle/>
                    <a:p>
                      <a:pPr marL="0" lvl="0" indent="0" algn="ctr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CA" sz="1000" kern="1200"/>
                    </a:p>
                  </p:txBody>
                </p:sp>
                <p:sp>
                  <p:nvSpPr>
                    <p:cNvPr id="69" name="Freihandform: Form 68">
                      <a:extLst>
                        <a:ext uri="{FF2B5EF4-FFF2-40B4-BE49-F238E27FC236}">
                          <a16:creationId xmlns:a16="http://schemas.microsoft.com/office/drawing/2014/main" id="{1FC23EBB-DE68-F433-5BAA-35E4A485EA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141" y="909186"/>
                      <a:ext cx="495014" cy="495014"/>
                    </a:xfrm>
                    <a:custGeom>
                      <a:avLst/>
                      <a:gdLst>
                        <a:gd name="connsiteX0" fmla="*/ 0 w 495014"/>
                        <a:gd name="connsiteY0" fmla="*/ 247507 h 495014"/>
                        <a:gd name="connsiteX1" fmla="*/ 247507 w 495014"/>
                        <a:gd name="connsiteY1" fmla="*/ 0 h 495014"/>
                        <a:gd name="connsiteX2" fmla="*/ 495014 w 495014"/>
                        <a:gd name="connsiteY2" fmla="*/ 247507 h 495014"/>
                        <a:gd name="connsiteX3" fmla="*/ 247507 w 495014"/>
                        <a:gd name="connsiteY3" fmla="*/ 495014 h 495014"/>
                        <a:gd name="connsiteX4" fmla="*/ 0 w 495014"/>
                        <a:gd name="connsiteY4" fmla="*/ 247507 h 4950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5014" h="495014">
                          <a:moveTo>
                            <a:pt x="0" y="247507"/>
                          </a:moveTo>
                          <a:cubicBezTo>
                            <a:pt x="0" y="110813"/>
                            <a:pt x="110813" y="0"/>
                            <a:pt x="247507" y="0"/>
                          </a:cubicBezTo>
                          <a:cubicBezTo>
                            <a:pt x="384201" y="0"/>
                            <a:pt x="495014" y="110813"/>
                            <a:pt x="495014" y="247507"/>
                          </a:cubicBezTo>
                          <a:cubicBezTo>
                            <a:pt x="495014" y="384201"/>
                            <a:pt x="384201" y="495014"/>
                            <a:pt x="247507" y="495014"/>
                          </a:cubicBezTo>
                          <a:cubicBezTo>
                            <a:pt x="110813" y="495014"/>
                            <a:pt x="0" y="384201"/>
                            <a:pt x="0" y="247507"/>
                          </a:cubicBezTo>
                          <a:close/>
                        </a:path>
                      </a:pathLst>
                    </a:custGeom>
                    <a:solidFill>
                      <a:srgbClr val="FFE6CD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3">
                      <a:scrgbClr r="0" g="0" b="0"/>
                    </a:fillRef>
                    <a:effectRef idx="3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85193" tIns="85193" rIns="85193" bIns="85193" numCol="1" spcCol="1270" anchor="ctr" anchorCtr="0">
                      <a:noAutofit/>
                    </a:bodyPr>
                    <a:lstStyle/>
                    <a:p>
                      <a:pPr marL="0" lvl="0" indent="0" algn="ctr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CA" sz="1000" kern="1200" dirty="0"/>
                    </a:p>
                  </p:txBody>
                </p:sp>
                <p:sp>
                  <p:nvSpPr>
                    <p:cNvPr id="70" name="Freihandform: Form 69">
                      <a:extLst>
                        <a:ext uri="{FF2B5EF4-FFF2-40B4-BE49-F238E27FC236}">
                          <a16:creationId xmlns:a16="http://schemas.microsoft.com/office/drawing/2014/main" id="{FD5A1AA7-6412-2724-905C-917064F92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3156" y="789503"/>
                      <a:ext cx="495014" cy="495014"/>
                    </a:xfrm>
                    <a:custGeom>
                      <a:avLst/>
                      <a:gdLst>
                        <a:gd name="connsiteX0" fmla="*/ 0 w 495014"/>
                        <a:gd name="connsiteY0" fmla="*/ 247507 h 495014"/>
                        <a:gd name="connsiteX1" fmla="*/ 247507 w 495014"/>
                        <a:gd name="connsiteY1" fmla="*/ 0 h 495014"/>
                        <a:gd name="connsiteX2" fmla="*/ 495014 w 495014"/>
                        <a:gd name="connsiteY2" fmla="*/ 247507 h 495014"/>
                        <a:gd name="connsiteX3" fmla="*/ 247507 w 495014"/>
                        <a:gd name="connsiteY3" fmla="*/ 495014 h 495014"/>
                        <a:gd name="connsiteX4" fmla="*/ 0 w 495014"/>
                        <a:gd name="connsiteY4" fmla="*/ 247507 h 4950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95014" h="495014">
                          <a:moveTo>
                            <a:pt x="0" y="247507"/>
                          </a:moveTo>
                          <a:cubicBezTo>
                            <a:pt x="0" y="110813"/>
                            <a:pt x="110813" y="0"/>
                            <a:pt x="247507" y="0"/>
                          </a:cubicBezTo>
                          <a:cubicBezTo>
                            <a:pt x="384201" y="0"/>
                            <a:pt x="495014" y="110813"/>
                            <a:pt x="495014" y="247507"/>
                          </a:cubicBezTo>
                          <a:cubicBezTo>
                            <a:pt x="495014" y="384201"/>
                            <a:pt x="384201" y="495014"/>
                            <a:pt x="247507" y="495014"/>
                          </a:cubicBezTo>
                          <a:cubicBezTo>
                            <a:pt x="110813" y="495014"/>
                            <a:pt x="0" y="384201"/>
                            <a:pt x="0" y="247507"/>
                          </a:cubicBezTo>
                          <a:close/>
                        </a:path>
                      </a:pathLst>
                    </a:custGeom>
                    <a:solidFill>
                      <a:srgbClr val="FFE6CD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3">
                      <a:scrgbClr r="0" g="0" b="0"/>
                    </a:fillRef>
                    <a:effectRef idx="3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85193" tIns="85193" rIns="85193" bIns="85193" numCol="1" spcCol="1270" anchor="ctr" anchorCtr="0">
                      <a:noAutofit/>
                    </a:bodyPr>
                    <a:lstStyle/>
                    <a:p>
                      <a:pPr marL="0" lvl="0" indent="0" algn="ctr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CA" sz="1000" kern="1200" dirty="0"/>
                    </a:p>
                  </p:txBody>
                </p:sp>
                <p:sp>
                  <p:nvSpPr>
                    <p:cNvPr id="71" name="Form 70">
                      <a:extLst>
                        <a:ext uri="{FF2B5EF4-FFF2-40B4-BE49-F238E27FC236}">
                          <a16:creationId xmlns:a16="http://schemas.microsoft.com/office/drawing/2014/main" id="{551ED0BA-97B6-1F63-2D3E-E636F8AFD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2731" y="689549"/>
                      <a:ext cx="1540043" cy="1232035"/>
                    </a:xfrm>
                    <a:prstGeom prst="funnel">
                      <a:avLst/>
                    </a:prstGeom>
                    <a:solidFill>
                      <a:schemeClr val="accent2">
                        <a:lumMod val="75000"/>
                        <a:alpha val="4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1">
                      <a:scrgbClr r="0" g="0" b="0"/>
                    </a:lnRef>
                    <a:fillRef idx="1">
                      <a:scrgbClr r="0" g="0" b="0"/>
                    </a:fillRef>
                    <a:effectRef idx="0">
                      <a:schemeClr val="lt1">
                        <a:alpha val="4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</p:grpSp>
              <p:pic>
                <p:nvPicPr>
                  <p:cNvPr id="8" name="Grafik 7" descr="Ein Bild, das Spiele, Brettspiel, Hallensportarten, Screenshot enthält.&#10;&#10;Automatisch generierte Beschreibung">
                    <a:extLst>
                      <a:ext uri="{FF2B5EF4-FFF2-40B4-BE49-F238E27FC236}">
                        <a16:creationId xmlns:a16="http://schemas.microsoft.com/office/drawing/2014/main" id="{81FA12A0-0E4B-D3A4-12C5-58AFE423AE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17166" y="7268810"/>
                    <a:ext cx="841481" cy="854393"/>
                  </a:xfrm>
                  <a:prstGeom prst="rect">
                    <a:avLst/>
                  </a:prstGeom>
                </p:spPr>
              </p:pic>
              <p:pic>
                <p:nvPicPr>
                  <p:cNvPr id="9" name="Grafik 8" descr="Ein Bild, das Spiele, Brettspiel, Hallensportarten, Screenshot enthält.&#10;&#10;Automatisch generierte Beschreibung">
                    <a:extLst>
                      <a:ext uri="{FF2B5EF4-FFF2-40B4-BE49-F238E27FC236}">
                        <a16:creationId xmlns:a16="http://schemas.microsoft.com/office/drawing/2014/main" id="{8A7A851D-9FFE-9D19-E8C8-52246C8108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97115" y="8209512"/>
                    <a:ext cx="879949" cy="893451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fik 10" descr="Ein Bild, das Spiele, Brettspiel, Hallensportarten, Screenshot enthält.&#10;&#10;Automatisch generierte Beschreibung">
                    <a:extLst>
                      <a:ext uri="{FF2B5EF4-FFF2-40B4-BE49-F238E27FC236}">
                        <a16:creationId xmlns:a16="http://schemas.microsoft.com/office/drawing/2014/main" id="{3170FB53-9CA4-FF13-DE82-7CA49DBB5F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175534" y="6984015"/>
                    <a:ext cx="847147" cy="86014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uppieren 16">
                  <a:extLst>
                    <a:ext uri="{FF2B5EF4-FFF2-40B4-BE49-F238E27FC236}">
                      <a16:creationId xmlns:a16="http://schemas.microsoft.com/office/drawing/2014/main" id="{E91C4C7A-964F-4093-8CC3-A43BA2915CA6}"/>
                    </a:ext>
                  </a:extLst>
                </p:cNvPr>
                <p:cNvGrpSpPr/>
                <p:nvPr/>
              </p:nvGrpSpPr>
              <p:grpSpPr>
                <a:xfrm>
                  <a:off x="2891389" y="14615805"/>
                  <a:ext cx="879949" cy="1447343"/>
                  <a:chOff x="2640951" y="35219"/>
                  <a:chExt cx="404120" cy="543472"/>
                </a:xfrm>
              </p:grpSpPr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CB541A8A-64BE-6238-1EAE-40A53DF36406}"/>
                      </a:ext>
                    </a:extLst>
                  </p:cNvPr>
                  <p:cNvSpPr/>
                  <p:nvPr/>
                </p:nvSpPr>
                <p:spPr>
                  <a:xfrm>
                    <a:off x="2640951" y="39163"/>
                    <a:ext cx="386080" cy="101543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grpSp>
                <p:nvGrpSpPr>
                  <p:cNvPr id="57" name="Gruppieren 56">
                    <a:extLst>
                      <a:ext uri="{FF2B5EF4-FFF2-40B4-BE49-F238E27FC236}">
                        <a16:creationId xmlns:a16="http://schemas.microsoft.com/office/drawing/2014/main" id="{DAB71BC1-D747-9605-56AF-64F81630FD88}"/>
                      </a:ext>
                    </a:extLst>
                  </p:cNvPr>
                  <p:cNvGrpSpPr/>
                  <p:nvPr/>
                </p:nvGrpSpPr>
                <p:grpSpPr>
                  <a:xfrm>
                    <a:off x="2644760" y="87650"/>
                    <a:ext cx="392172" cy="475651"/>
                    <a:chOff x="2644760" y="87650"/>
                    <a:chExt cx="392172" cy="475651"/>
                  </a:xfrm>
                </p:grpSpPr>
                <p:sp>
                  <p:nvSpPr>
                    <p:cNvPr id="63" name="Ellipse 62">
                      <a:extLst>
                        <a:ext uri="{FF2B5EF4-FFF2-40B4-BE49-F238E27FC236}">
                          <a16:creationId xmlns:a16="http://schemas.microsoft.com/office/drawing/2014/main" id="{5F715358-E5E8-AD1D-E9C0-DC2C68AA2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852" y="461758"/>
                      <a:ext cx="386080" cy="101543"/>
                    </a:xfrm>
                    <a:prstGeom prst="ellipse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  <p:sp>
                  <p:nvSpPr>
                    <p:cNvPr id="64" name="Rechteck 63">
                      <a:extLst>
                        <a:ext uri="{FF2B5EF4-FFF2-40B4-BE49-F238E27FC236}">
                          <a16:creationId xmlns:a16="http://schemas.microsoft.com/office/drawing/2014/main" id="{A51AA9BB-6907-09B5-DA1B-BD2EC8537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4760" y="87650"/>
                      <a:ext cx="386080" cy="417095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grpSp>
                <p:nvGrpSpPr>
                  <p:cNvPr id="58" name="Grafik 13" descr="Datenbank Silhouette">
                    <a:extLst>
                      <a:ext uri="{FF2B5EF4-FFF2-40B4-BE49-F238E27FC236}">
                        <a16:creationId xmlns:a16="http://schemas.microsoft.com/office/drawing/2014/main" id="{3A9857B1-FADB-F3E2-7B5E-0329B463F1CD}"/>
                      </a:ext>
                    </a:extLst>
                  </p:cNvPr>
                  <p:cNvGrpSpPr/>
                  <p:nvPr/>
                </p:nvGrpSpPr>
                <p:grpSpPr>
                  <a:xfrm>
                    <a:off x="2640951" y="35219"/>
                    <a:ext cx="404120" cy="543472"/>
                    <a:chOff x="1355147" y="1790391"/>
                    <a:chExt cx="404120" cy="543472"/>
                  </a:xfrm>
                  <a:solidFill>
                    <a:schemeClr val="accent2">
                      <a:lumMod val="50000"/>
                    </a:schemeClr>
                  </a:solidFill>
                </p:grpSpPr>
                <p:sp>
                  <p:nvSpPr>
                    <p:cNvPr id="59" name="Freihandform: Form 58">
                      <a:extLst>
                        <a:ext uri="{FF2B5EF4-FFF2-40B4-BE49-F238E27FC236}">
                          <a16:creationId xmlns:a16="http://schemas.microsoft.com/office/drawing/2014/main" id="{60663354-0877-F4C8-D138-E6946D4BD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5147" y="1790391"/>
                      <a:ext cx="404120" cy="543472"/>
                    </a:xfrm>
                    <a:custGeom>
                      <a:avLst/>
                      <a:gdLst>
                        <a:gd name="connsiteX0" fmla="*/ 404120 w 404120"/>
                        <a:gd name="connsiteY0" fmla="*/ 480764 h 543472"/>
                        <a:gd name="connsiteX1" fmla="*/ 404120 w 404120"/>
                        <a:gd name="connsiteY1" fmla="*/ 62708 h 543472"/>
                        <a:gd name="connsiteX2" fmla="*/ 202060 w 404120"/>
                        <a:gd name="connsiteY2" fmla="*/ 0 h 543472"/>
                        <a:gd name="connsiteX3" fmla="*/ 0 w 404120"/>
                        <a:gd name="connsiteY3" fmla="*/ 62708 h 543472"/>
                        <a:gd name="connsiteX4" fmla="*/ 0 w 404120"/>
                        <a:gd name="connsiteY4" fmla="*/ 480764 h 543472"/>
                        <a:gd name="connsiteX5" fmla="*/ 202060 w 404120"/>
                        <a:gd name="connsiteY5" fmla="*/ 543472 h 543472"/>
                        <a:gd name="connsiteX6" fmla="*/ 404120 w 404120"/>
                        <a:gd name="connsiteY6" fmla="*/ 480764 h 543472"/>
                        <a:gd name="connsiteX7" fmla="*/ 202060 w 404120"/>
                        <a:gd name="connsiteY7" fmla="*/ 13935 h 543472"/>
                        <a:gd name="connsiteX8" fmla="*/ 390185 w 404120"/>
                        <a:gd name="connsiteY8" fmla="*/ 62708 h 543472"/>
                        <a:gd name="connsiteX9" fmla="*/ 202060 w 404120"/>
                        <a:gd name="connsiteY9" fmla="*/ 111482 h 543472"/>
                        <a:gd name="connsiteX10" fmla="*/ 13935 w 404120"/>
                        <a:gd name="connsiteY10" fmla="*/ 62708 h 543472"/>
                        <a:gd name="connsiteX11" fmla="*/ 202060 w 404120"/>
                        <a:gd name="connsiteY11" fmla="*/ 13935 h 543472"/>
                        <a:gd name="connsiteX12" fmla="*/ 13935 w 404120"/>
                        <a:gd name="connsiteY12" fmla="*/ 86816 h 543472"/>
                        <a:gd name="connsiteX13" fmla="*/ 202060 w 404120"/>
                        <a:gd name="connsiteY13" fmla="*/ 125417 h 543472"/>
                        <a:gd name="connsiteX14" fmla="*/ 390185 w 404120"/>
                        <a:gd name="connsiteY14" fmla="*/ 86816 h 543472"/>
                        <a:gd name="connsiteX15" fmla="*/ 390185 w 404120"/>
                        <a:gd name="connsiteY15" fmla="*/ 202060 h 543472"/>
                        <a:gd name="connsiteX16" fmla="*/ 202060 w 404120"/>
                        <a:gd name="connsiteY16" fmla="*/ 250833 h 543472"/>
                        <a:gd name="connsiteX17" fmla="*/ 13935 w 404120"/>
                        <a:gd name="connsiteY17" fmla="*/ 202060 h 543472"/>
                        <a:gd name="connsiteX18" fmla="*/ 13935 w 404120"/>
                        <a:gd name="connsiteY18" fmla="*/ 226168 h 543472"/>
                        <a:gd name="connsiteX19" fmla="*/ 202060 w 404120"/>
                        <a:gd name="connsiteY19" fmla="*/ 264769 h 543472"/>
                        <a:gd name="connsiteX20" fmla="*/ 390185 w 404120"/>
                        <a:gd name="connsiteY20" fmla="*/ 226168 h 543472"/>
                        <a:gd name="connsiteX21" fmla="*/ 390185 w 404120"/>
                        <a:gd name="connsiteY21" fmla="*/ 341412 h 543472"/>
                        <a:gd name="connsiteX22" fmla="*/ 202060 w 404120"/>
                        <a:gd name="connsiteY22" fmla="*/ 390185 h 543472"/>
                        <a:gd name="connsiteX23" fmla="*/ 13935 w 404120"/>
                        <a:gd name="connsiteY23" fmla="*/ 341412 h 543472"/>
                        <a:gd name="connsiteX24" fmla="*/ 13935 w 404120"/>
                        <a:gd name="connsiteY24" fmla="*/ 480764 h 543472"/>
                        <a:gd name="connsiteX25" fmla="*/ 13935 w 404120"/>
                        <a:gd name="connsiteY25" fmla="*/ 365520 h 543472"/>
                        <a:gd name="connsiteX26" fmla="*/ 202060 w 404120"/>
                        <a:gd name="connsiteY26" fmla="*/ 404120 h 543472"/>
                        <a:gd name="connsiteX27" fmla="*/ 390185 w 404120"/>
                        <a:gd name="connsiteY27" fmla="*/ 365520 h 543472"/>
                        <a:gd name="connsiteX28" fmla="*/ 390185 w 404120"/>
                        <a:gd name="connsiteY28" fmla="*/ 480764 h 543472"/>
                        <a:gd name="connsiteX29" fmla="*/ 202060 w 404120"/>
                        <a:gd name="connsiteY29" fmla="*/ 529537 h 543472"/>
                        <a:gd name="connsiteX30" fmla="*/ 13935 w 404120"/>
                        <a:gd name="connsiteY30" fmla="*/ 480764 h 5434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404120" h="543472">
                          <a:moveTo>
                            <a:pt x="404120" y="480764"/>
                          </a:moveTo>
                          <a:lnTo>
                            <a:pt x="404120" y="62708"/>
                          </a:lnTo>
                          <a:cubicBezTo>
                            <a:pt x="404120" y="21976"/>
                            <a:pt x="300018" y="0"/>
                            <a:pt x="202060" y="0"/>
                          </a:cubicBezTo>
                          <a:cubicBezTo>
                            <a:pt x="104103" y="0"/>
                            <a:pt x="0" y="21976"/>
                            <a:pt x="0" y="62708"/>
                          </a:cubicBezTo>
                          <a:lnTo>
                            <a:pt x="0" y="480764"/>
                          </a:lnTo>
                          <a:cubicBezTo>
                            <a:pt x="0" y="521497"/>
                            <a:pt x="104103" y="543472"/>
                            <a:pt x="202060" y="543472"/>
                          </a:cubicBezTo>
                          <a:cubicBezTo>
                            <a:pt x="300018" y="543472"/>
                            <a:pt x="404120" y="521497"/>
                            <a:pt x="404120" y="480764"/>
                          </a:cubicBezTo>
                          <a:close/>
                          <a:moveTo>
                            <a:pt x="202060" y="13935"/>
                          </a:moveTo>
                          <a:cubicBezTo>
                            <a:pt x="309730" y="13935"/>
                            <a:pt x="390185" y="39715"/>
                            <a:pt x="390185" y="62708"/>
                          </a:cubicBezTo>
                          <a:cubicBezTo>
                            <a:pt x="390185" y="85701"/>
                            <a:pt x="309730" y="111482"/>
                            <a:pt x="202060" y="111482"/>
                          </a:cubicBezTo>
                          <a:cubicBezTo>
                            <a:pt x="94390" y="111482"/>
                            <a:pt x="13935" y="85701"/>
                            <a:pt x="13935" y="62708"/>
                          </a:cubicBezTo>
                          <a:cubicBezTo>
                            <a:pt x="13935" y="39715"/>
                            <a:pt x="94390" y="13935"/>
                            <a:pt x="202060" y="13935"/>
                          </a:cubicBezTo>
                          <a:close/>
                          <a:moveTo>
                            <a:pt x="13935" y="86816"/>
                          </a:moveTo>
                          <a:cubicBezTo>
                            <a:pt x="45491" y="112039"/>
                            <a:pt x="125647" y="125417"/>
                            <a:pt x="202060" y="125417"/>
                          </a:cubicBezTo>
                          <a:cubicBezTo>
                            <a:pt x="278474" y="125417"/>
                            <a:pt x="358629" y="112039"/>
                            <a:pt x="390185" y="86816"/>
                          </a:cubicBezTo>
                          <a:lnTo>
                            <a:pt x="390185" y="202060"/>
                          </a:lnTo>
                          <a:cubicBezTo>
                            <a:pt x="390185" y="225053"/>
                            <a:pt x="309730" y="250833"/>
                            <a:pt x="202060" y="250833"/>
                          </a:cubicBezTo>
                          <a:cubicBezTo>
                            <a:pt x="94390" y="250833"/>
                            <a:pt x="13935" y="225053"/>
                            <a:pt x="13935" y="202060"/>
                          </a:cubicBezTo>
                          <a:close/>
                          <a:moveTo>
                            <a:pt x="13935" y="226168"/>
                          </a:moveTo>
                          <a:cubicBezTo>
                            <a:pt x="45491" y="251391"/>
                            <a:pt x="125647" y="264769"/>
                            <a:pt x="202060" y="264769"/>
                          </a:cubicBezTo>
                          <a:cubicBezTo>
                            <a:pt x="278474" y="264769"/>
                            <a:pt x="358629" y="251391"/>
                            <a:pt x="390185" y="226168"/>
                          </a:cubicBezTo>
                          <a:lnTo>
                            <a:pt x="390185" y="341412"/>
                          </a:lnTo>
                          <a:cubicBezTo>
                            <a:pt x="390185" y="364405"/>
                            <a:pt x="309730" y="390185"/>
                            <a:pt x="202060" y="390185"/>
                          </a:cubicBezTo>
                          <a:cubicBezTo>
                            <a:pt x="94390" y="390185"/>
                            <a:pt x="13935" y="364405"/>
                            <a:pt x="13935" y="341412"/>
                          </a:cubicBezTo>
                          <a:close/>
                          <a:moveTo>
                            <a:pt x="13935" y="480764"/>
                          </a:moveTo>
                          <a:lnTo>
                            <a:pt x="13935" y="365520"/>
                          </a:lnTo>
                          <a:cubicBezTo>
                            <a:pt x="45491" y="390743"/>
                            <a:pt x="125647" y="404120"/>
                            <a:pt x="202060" y="404120"/>
                          </a:cubicBezTo>
                          <a:cubicBezTo>
                            <a:pt x="278474" y="404120"/>
                            <a:pt x="358629" y="390743"/>
                            <a:pt x="390185" y="365520"/>
                          </a:cubicBezTo>
                          <a:lnTo>
                            <a:pt x="390185" y="480764"/>
                          </a:lnTo>
                          <a:cubicBezTo>
                            <a:pt x="390185" y="503757"/>
                            <a:pt x="309730" y="529537"/>
                            <a:pt x="202060" y="529537"/>
                          </a:cubicBezTo>
                          <a:cubicBezTo>
                            <a:pt x="94390" y="529537"/>
                            <a:pt x="13935" y="503757"/>
                            <a:pt x="13935" y="480764"/>
                          </a:cubicBezTo>
                          <a:close/>
                        </a:path>
                      </a:pathLst>
                    </a:custGeom>
                    <a:grpFill/>
                    <a:ln w="317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CA" dirty="0"/>
                    </a:p>
                  </p:txBody>
                </p:sp>
                <p:sp>
                  <p:nvSpPr>
                    <p:cNvPr id="60" name="Freihandform: Form 59">
                      <a:extLst>
                        <a:ext uri="{FF2B5EF4-FFF2-40B4-BE49-F238E27FC236}">
                          <a16:creationId xmlns:a16="http://schemas.microsoft.com/office/drawing/2014/main" id="{C552D2C7-42CB-DCF2-BB9A-E935DED8D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1596" y="1931081"/>
                      <a:ext cx="27870" cy="27870"/>
                    </a:xfrm>
                    <a:custGeom>
                      <a:avLst/>
                      <a:gdLst>
                        <a:gd name="connsiteX0" fmla="*/ 27870 w 27870"/>
                        <a:gd name="connsiteY0" fmla="*/ 13935 h 27870"/>
                        <a:gd name="connsiteX1" fmla="*/ 13935 w 27870"/>
                        <a:gd name="connsiteY1" fmla="*/ 27870 h 27870"/>
                        <a:gd name="connsiteX2" fmla="*/ 0 w 27870"/>
                        <a:gd name="connsiteY2" fmla="*/ 13935 h 27870"/>
                        <a:gd name="connsiteX3" fmla="*/ 13935 w 27870"/>
                        <a:gd name="connsiteY3" fmla="*/ 0 h 27870"/>
                        <a:gd name="connsiteX4" fmla="*/ 27870 w 27870"/>
                        <a:gd name="connsiteY4" fmla="*/ 13935 h 27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870" h="27870">
                          <a:moveTo>
                            <a:pt x="27870" y="13935"/>
                          </a:moveTo>
                          <a:cubicBezTo>
                            <a:pt x="27870" y="21631"/>
                            <a:pt x="21631" y="27870"/>
                            <a:pt x="13935" y="27870"/>
                          </a:cubicBezTo>
                          <a:cubicBezTo>
                            <a:pt x="6239" y="27870"/>
                            <a:pt x="0" y="21631"/>
                            <a:pt x="0" y="13935"/>
                          </a:cubicBezTo>
                          <a:cubicBezTo>
                            <a:pt x="0" y="6239"/>
                            <a:pt x="6239" y="0"/>
                            <a:pt x="13935" y="0"/>
                          </a:cubicBezTo>
                          <a:cubicBezTo>
                            <a:pt x="21631" y="0"/>
                            <a:pt x="27870" y="6239"/>
                            <a:pt x="27870" y="13935"/>
                          </a:cubicBezTo>
                          <a:close/>
                        </a:path>
                      </a:pathLst>
                    </a:custGeom>
                    <a:grpFill/>
                    <a:ln w="317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61" name="Freihandform: Form 60">
                      <a:extLst>
                        <a:ext uri="{FF2B5EF4-FFF2-40B4-BE49-F238E27FC236}">
                          <a16:creationId xmlns:a16="http://schemas.microsoft.com/office/drawing/2014/main" id="{72F6E5F8-74F5-B355-4BEF-89E32ED19E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1596" y="2070433"/>
                      <a:ext cx="27870" cy="27870"/>
                    </a:xfrm>
                    <a:custGeom>
                      <a:avLst/>
                      <a:gdLst>
                        <a:gd name="connsiteX0" fmla="*/ 27870 w 27870"/>
                        <a:gd name="connsiteY0" fmla="*/ 13935 h 27870"/>
                        <a:gd name="connsiteX1" fmla="*/ 13935 w 27870"/>
                        <a:gd name="connsiteY1" fmla="*/ 27870 h 27870"/>
                        <a:gd name="connsiteX2" fmla="*/ 0 w 27870"/>
                        <a:gd name="connsiteY2" fmla="*/ 13935 h 27870"/>
                        <a:gd name="connsiteX3" fmla="*/ 13935 w 27870"/>
                        <a:gd name="connsiteY3" fmla="*/ 0 h 27870"/>
                        <a:gd name="connsiteX4" fmla="*/ 27870 w 27870"/>
                        <a:gd name="connsiteY4" fmla="*/ 13935 h 27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870" h="27870">
                          <a:moveTo>
                            <a:pt x="27870" y="13935"/>
                          </a:moveTo>
                          <a:cubicBezTo>
                            <a:pt x="27870" y="21631"/>
                            <a:pt x="21631" y="27870"/>
                            <a:pt x="13935" y="27870"/>
                          </a:cubicBezTo>
                          <a:cubicBezTo>
                            <a:pt x="6239" y="27870"/>
                            <a:pt x="0" y="21631"/>
                            <a:pt x="0" y="13935"/>
                          </a:cubicBezTo>
                          <a:cubicBezTo>
                            <a:pt x="0" y="6239"/>
                            <a:pt x="6239" y="0"/>
                            <a:pt x="13935" y="0"/>
                          </a:cubicBezTo>
                          <a:cubicBezTo>
                            <a:pt x="21631" y="0"/>
                            <a:pt x="27870" y="6239"/>
                            <a:pt x="27870" y="13935"/>
                          </a:cubicBezTo>
                          <a:close/>
                        </a:path>
                      </a:pathLst>
                    </a:custGeom>
                    <a:grpFill/>
                    <a:ln w="317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62" name="Freihandform: Form 61">
                      <a:extLst>
                        <a:ext uri="{FF2B5EF4-FFF2-40B4-BE49-F238E27FC236}">
                          <a16:creationId xmlns:a16="http://schemas.microsoft.com/office/drawing/2014/main" id="{8A0E3533-602F-9AE0-D51E-BD8EAD46DD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1596" y="2209784"/>
                      <a:ext cx="27870" cy="27870"/>
                    </a:xfrm>
                    <a:custGeom>
                      <a:avLst/>
                      <a:gdLst>
                        <a:gd name="connsiteX0" fmla="*/ 27870 w 27870"/>
                        <a:gd name="connsiteY0" fmla="*/ 13935 h 27870"/>
                        <a:gd name="connsiteX1" fmla="*/ 13935 w 27870"/>
                        <a:gd name="connsiteY1" fmla="*/ 27870 h 27870"/>
                        <a:gd name="connsiteX2" fmla="*/ 0 w 27870"/>
                        <a:gd name="connsiteY2" fmla="*/ 13935 h 27870"/>
                        <a:gd name="connsiteX3" fmla="*/ 13935 w 27870"/>
                        <a:gd name="connsiteY3" fmla="*/ 0 h 27870"/>
                        <a:gd name="connsiteX4" fmla="*/ 27870 w 27870"/>
                        <a:gd name="connsiteY4" fmla="*/ 13935 h 278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870" h="27870">
                          <a:moveTo>
                            <a:pt x="27870" y="13935"/>
                          </a:moveTo>
                          <a:cubicBezTo>
                            <a:pt x="27870" y="21631"/>
                            <a:pt x="21631" y="27870"/>
                            <a:pt x="13935" y="27870"/>
                          </a:cubicBezTo>
                          <a:cubicBezTo>
                            <a:pt x="6239" y="27870"/>
                            <a:pt x="0" y="21631"/>
                            <a:pt x="0" y="13935"/>
                          </a:cubicBezTo>
                          <a:cubicBezTo>
                            <a:pt x="0" y="6239"/>
                            <a:pt x="6239" y="0"/>
                            <a:pt x="13935" y="0"/>
                          </a:cubicBezTo>
                          <a:cubicBezTo>
                            <a:pt x="21631" y="0"/>
                            <a:pt x="27870" y="6239"/>
                            <a:pt x="27870" y="13935"/>
                          </a:cubicBezTo>
                          <a:close/>
                        </a:path>
                      </a:pathLst>
                    </a:custGeom>
                    <a:grpFill/>
                    <a:ln w="317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CA"/>
                    </a:p>
                  </p:txBody>
                </p:sp>
              </p:grpSp>
            </p:grpSp>
            <p:sp>
              <p:nvSpPr>
                <p:cNvPr id="19" name="Pfeil: nach unten 18">
                  <a:extLst>
                    <a:ext uri="{FF2B5EF4-FFF2-40B4-BE49-F238E27FC236}">
                      <a16:creationId xmlns:a16="http://schemas.microsoft.com/office/drawing/2014/main" id="{2E365146-B3B5-9244-386B-7A90581CBE3F}"/>
                    </a:ext>
                  </a:extLst>
                </p:cNvPr>
                <p:cNvSpPr/>
                <p:nvPr/>
              </p:nvSpPr>
              <p:spPr>
                <a:xfrm rot="16200000">
                  <a:off x="4180513" y="14686043"/>
                  <a:ext cx="704804" cy="1071987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rgbClr r="0" g="0" b="0"/>
                </a:fillRef>
                <a:effectRef idx="3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CA" dirty="0"/>
                </a:p>
              </p:txBody>
            </p:sp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21FB0D3D-0879-A5F0-B315-4478A3EFD6B4}"/>
                    </a:ext>
                  </a:extLst>
                </p:cNvPr>
                <p:cNvSpPr txBox="1"/>
                <p:nvPr/>
              </p:nvSpPr>
              <p:spPr>
                <a:xfrm>
                  <a:off x="3130452" y="15528758"/>
                  <a:ext cx="304016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i="1" dirty="0" err="1">
                      <a:latin typeface="Martel Heavy"/>
                    </a:rPr>
                    <a:t>Collect</a:t>
                  </a:r>
                  <a:r>
                    <a:rPr lang="de-DE" sz="2000" i="1" dirty="0">
                      <a:latin typeface="Martel Heavy"/>
                    </a:rPr>
                    <a:t> sample </a:t>
                  </a:r>
                  <a:br>
                    <a:rPr lang="de-DE" sz="2000" i="1" dirty="0">
                      <a:latin typeface="Martel Heavy"/>
                    </a:rPr>
                  </a:br>
                  <a:r>
                    <a:rPr lang="de-DE" sz="2000" i="1" dirty="0" err="1">
                      <a:latin typeface="Martel Heavy"/>
                    </a:rPr>
                    <a:t>games</a:t>
                  </a:r>
                  <a:endParaRPr lang="en-CA" sz="2000" i="1" dirty="0">
                    <a:latin typeface="Martel Heavy"/>
                  </a:endParaRPr>
                </a:p>
              </p:txBody>
            </p:sp>
          </p:grp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03522A49-8FEE-F2B6-A41F-606533B54DFB}"/>
                  </a:ext>
                </a:extLst>
              </p:cNvPr>
              <p:cNvSpPr txBox="1"/>
              <p:nvPr/>
            </p:nvSpPr>
            <p:spPr>
              <a:xfrm>
                <a:off x="2478056" y="18360296"/>
                <a:ext cx="681612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dirty="0" err="1">
                    <a:latin typeface="Martel Heavy"/>
                  </a:rPr>
                  <a:t>Process</a:t>
                </a:r>
                <a:r>
                  <a:rPr lang="de-DE" sz="2500" dirty="0">
                    <a:latin typeface="Martel Heavy"/>
                  </a:rPr>
                  <a:t> </a:t>
                </a:r>
                <a:r>
                  <a:rPr lang="de-DE" sz="2500" dirty="0" err="1">
                    <a:latin typeface="Martel Heavy"/>
                  </a:rPr>
                  <a:t>of</a:t>
                </a:r>
                <a:r>
                  <a:rPr lang="de-DE" sz="2500" dirty="0">
                    <a:latin typeface="Martel Heavy"/>
                  </a:rPr>
                  <a:t> </a:t>
                </a:r>
                <a:r>
                  <a:rPr lang="de-DE" sz="2500" dirty="0" err="1">
                    <a:latin typeface="Martel Heavy"/>
                  </a:rPr>
                  <a:t>the</a:t>
                </a:r>
                <a:r>
                  <a:rPr lang="de-DE" sz="2500" dirty="0">
                    <a:latin typeface="Martel Heavy"/>
                  </a:rPr>
                  <a:t> </a:t>
                </a:r>
                <a:r>
                  <a:rPr lang="de-DE" sz="2500" dirty="0" err="1">
                    <a:latin typeface="Martel Heavy"/>
                  </a:rPr>
                  <a:t>first</a:t>
                </a:r>
                <a:r>
                  <a:rPr lang="de-DE" sz="2500" dirty="0">
                    <a:latin typeface="Martel Heavy"/>
                  </a:rPr>
                  <a:t> </a:t>
                </a:r>
                <a:r>
                  <a:rPr lang="de-DE" sz="2500" dirty="0" err="1">
                    <a:latin typeface="Martel Heavy"/>
                  </a:rPr>
                  <a:t>phase</a:t>
                </a:r>
                <a:endParaRPr lang="de-DE" sz="2500" dirty="0">
                  <a:latin typeface="Martel Heavy"/>
                </a:endParaRPr>
              </a:p>
              <a:p>
                <a:r>
                  <a:rPr lang="de-DE" sz="2500" dirty="0">
                    <a:solidFill>
                      <a:schemeClr val="bg2">
                        <a:lumMod val="75000"/>
                      </a:schemeClr>
                    </a:solidFill>
                    <a:latin typeface="Martel Heavy"/>
                  </a:rPr>
                  <a:t>Quelle: Helen Haase</a:t>
                </a:r>
                <a:endParaRPr lang="en-CA" sz="2500" dirty="0">
                  <a:solidFill>
                    <a:schemeClr val="bg2">
                      <a:lumMod val="75000"/>
                    </a:schemeClr>
                  </a:solidFill>
                  <a:latin typeface="Martel Heavy"/>
                </a:endParaRPr>
              </a:p>
            </p:txBody>
          </p:sp>
        </p:grp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E267AD55-D11C-AA06-0D22-BCB3F6B9DF84}"/>
                </a:ext>
              </a:extLst>
            </p:cNvPr>
            <p:cNvSpPr txBox="1"/>
            <p:nvPr/>
          </p:nvSpPr>
          <p:spPr>
            <a:xfrm>
              <a:off x="6508376" y="16407279"/>
              <a:ext cx="30401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i="1" dirty="0" err="1">
                  <a:latin typeface="Martel Heavy"/>
                </a:rPr>
                <a:t>Calculate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actions</a:t>
              </a:r>
              <a:r>
                <a:rPr lang="de-DE" sz="2000" i="1" dirty="0">
                  <a:latin typeface="Martel Heavy"/>
                </a:rPr>
                <a:t> and </a:t>
              </a:r>
              <a:r>
                <a:rPr lang="de-DE" sz="2000" i="1" dirty="0" err="1">
                  <a:latin typeface="Martel Heavy"/>
                </a:rPr>
                <a:t>create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frequency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distribution</a:t>
              </a:r>
              <a:r>
                <a:rPr lang="de-DE" sz="2000" i="1" dirty="0">
                  <a:latin typeface="Martel Heavy"/>
                </a:rPr>
                <a:t> and </a:t>
              </a:r>
              <a:r>
                <a:rPr lang="de-DE" sz="2000" i="1" dirty="0" err="1">
                  <a:latin typeface="Martel Heavy"/>
                </a:rPr>
                <a:t>training</a:t>
              </a:r>
              <a:r>
                <a:rPr lang="de-DE" sz="2000" i="1" dirty="0">
                  <a:latin typeface="Martel Heavy"/>
                </a:rPr>
                <a:t> </a:t>
              </a:r>
              <a:r>
                <a:rPr lang="de-DE" sz="2000" i="1" dirty="0" err="1">
                  <a:latin typeface="Martel Heavy"/>
                </a:rPr>
                <a:t>data</a:t>
              </a:r>
              <a:endParaRPr lang="en-CA" sz="2000" i="1" dirty="0">
                <a:latin typeface="Martel Heavy"/>
              </a:endParaRPr>
            </a:p>
          </p:txBody>
        </p:sp>
      </p:grpSp>
      <p:sp>
        <p:nvSpPr>
          <p:cNvPr id="217" name="Pfeil: nach oben gebogen 216">
            <a:extLst>
              <a:ext uri="{FF2B5EF4-FFF2-40B4-BE49-F238E27FC236}">
                <a16:creationId xmlns:a16="http://schemas.microsoft.com/office/drawing/2014/main" id="{B65BB7EF-1364-B033-F779-B32767DA0CA5}"/>
              </a:ext>
            </a:extLst>
          </p:cNvPr>
          <p:cNvSpPr/>
          <p:nvPr/>
        </p:nvSpPr>
        <p:spPr>
          <a:xfrm rot="5400000" flipH="1">
            <a:off x="16929468" y="7722845"/>
            <a:ext cx="4159885" cy="1604933"/>
          </a:xfrm>
          <a:prstGeom prst="bentUpArrow">
            <a:avLst>
              <a:gd name="adj1" fmla="val 26916"/>
              <a:gd name="adj2" fmla="val 31417"/>
              <a:gd name="adj3" fmla="val 40732"/>
            </a:avLst>
          </a:prstGeom>
          <a:solidFill>
            <a:srgbClr val="C55A1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1EC8E50E-62CD-218E-AE79-BEB833705F5A}"/>
              </a:ext>
            </a:extLst>
          </p:cNvPr>
          <p:cNvSpPr txBox="1"/>
          <p:nvPr/>
        </p:nvSpPr>
        <p:spPr>
          <a:xfrm>
            <a:off x="1418880" y="1085049"/>
            <a:ext cx="8780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200" b="1" i="0" u="none" strike="noStrike" kern="1200" cap="all" baseline="0" dirty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Faculty </a:t>
            </a:r>
            <a:r>
              <a:rPr lang="de-DE" sz="2200" b="1" i="0" u="none" strike="noStrike" kern="1200" cap="all" baseline="0" dirty="0" err="1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of</a:t>
            </a:r>
            <a:r>
              <a:rPr lang="de-DE" sz="2200" b="1" i="0" u="none" strike="noStrike" kern="1200" cap="all" baseline="0" dirty="0">
                <a:solidFill>
                  <a:srgbClr val="004C8B"/>
                </a:solidFill>
                <a:latin typeface="Open Sans" charset="0"/>
                <a:ea typeface="Open Sans" charset="0"/>
                <a:cs typeface="Open Sans" charset="0"/>
              </a:rPr>
              <a:t> ENGINEERING AND COMPUTER SCIENCE</a:t>
            </a:r>
            <a:endParaRPr lang="de-DE" sz="2200" b="0" i="0" baseline="0" dirty="0">
              <a:solidFill>
                <a:srgbClr val="004C8B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526EACEB-9809-0849-09EF-19351B8DB378}"/>
              </a:ext>
            </a:extLst>
          </p:cNvPr>
          <p:cNvSpPr txBox="1"/>
          <p:nvPr/>
        </p:nvSpPr>
        <p:spPr>
          <a:xfrm>
            <a:off x="19405414" y="7171934"/>
            <a:ext cx="2211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i="1" dirty="0" err="1">
                <a:latin typeface="Martel Heavy"/>
              </a:rPr>
              <a:t>Apply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distribution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as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action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space</a:t>
            </a:r>
            <a:r>
              <a:rPr lang="de-DE" sz="2000" i="1" dirty="0">
                <a:latin typeface="Martel Heavy"/>
              </a:rPr>
              <a:t> </a:t>
            </a:r>
            <a:r>
              <a:rPr lang="de-DE" sz="2000" i="1" dirty="0" err="1">
                <a:latin typeface="Martel Heavy"/>
              </a:rPr>
              <a:t>of</a:t>
            </a:r>
            <a:r>
              <a:rPr lang="de-DE" sz="2000" i="1" dirty="0">
                <a:latin typeface="Martel Heavy"/>
              </a:rPr>
              <a:t> DRL </a:t>
            </a:r>
            <a:endParaRPr lang="en-CA" sz="2000" i="1" dirty="0">
              <a:latin typeface="Martel Heavy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EFBD90-E572-7324-C405-D981C09E09E1}"/>
              </a:ext>
            </a:extLst>
          </p:cNvPr>
          <p:cNvSpPr txBox="1"/>
          <p:nvPr/>
        </p:nvSpPr>
        <p:spPr>
          <a:xfrm>
            <a:off x="18934947" y="9922462"/>
            <a:ext cx="59338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 err="1">
                <a:latin typeface="Martel Heavy"/>
              </a:rPr>
              <a:t>Decision</a:t>
            </a:r>
            <a:r>
              <a:rPr lang="de-DE" sz="2500" dirty="0">
                <a:latin typeface="Martel Heavy"/>
              </a:rPr>
              <a:t> </a:t>
            </a:r>
            <a:r>
              <a:rPr lang="de-DE" sz="2500" dirty="0" err="1">
                <a:latin typeface="Martel Heavy"/>
              </a:rPr>
              <a:t>making</a:t>
            </a:r>
            <a:r>
              <a:rPr lang="de-DE" sz="2500" dirty="0">
                <a:latin typeface="Martel Heavy"/>
              </a:rPr>
              <a:t> </a:t>
            </a:r>
            <a:r>
              <a:rPr lang="de-DE" sz="2500" dirty="0" err="1">
                <a:latin typeface="Martel Heavy"/>
              </a:rPr>
              <a:t>process</a:t>
            </a:r>
            <a:r>
              <a:rPr lang="de-DE" sz="2500" dirty="0">
                <a:latin typeface="Martel Heavy"/>
              </a:rPr>
              <a:t> </a:t>
            </a:r>
            <a:r>
              <a:rPr lang="de-DE" sz="2500" dirty="0" err="1">
                <a:latin typeface="Martel Heavy"/>
              </a:rPr>
              <a:t>of</a:t>
            </a:r>
            <a:r>
              <a:rPr lang="de-DE" sz="2500" dirty="0">
                <a:latin typeface="Martel Heavy"/>
              </a:rPr>
              <a:t> a </a:t>
            </a:r>
            <a:r>
              <a:rPr lang="de-DE" sz="2500" dirty="0" err="1">
                <a:latin typeface="Martel Heavy"/>
              </a:rPr>
              <a:t>single</a:t>
            </a:r>
            <a:r>
              <a:rPr lang="de-DE" sz="2500" dirty="0">
                <a:latin typeface="Martel Heavy"/>
              </a:rPr>
              <a:t> </a:t>
            </a:r>
            <a:r>
              <a:rPr lang="de-DE" sz="2500" dirty="0" err="1">
                <a:latin typeface="Martel Heavy"/>
              </a:rPr>
              <a:t>move</a:t>
            </a:r>
            <a:endParaRPr lang="de-DE" sz="2500" dirty="0">
              <a:latin typeface="Martel Heavy"/>
            </a:endParaRPr>
          </a:p>
          <a:p>
            <a:r>
              <a:rPr lang="de-DE" sz="2500" dirty="0">
                <a:solidFill>
                  <a:schemeClr val="bg2">
                    <a:lumMod val="75000"/>
                  </a:schemeClr>
                </a:solidFill>
                <a:latin typeface="Martel Heavy"/>
              </a:rPr>
              <a:t>Quelle: Helen Haase</a:t>
            </a:r>
            <a:endParaRPr lang="en-CA" sz="2500" dirty="0">
              <a:solidFill>
                <a:schemeClr val="bg2">
                  <a:lumMod val="75000"/>
                </a:schemeClr>
              </a:solidFill>
              <a:latin typeface="Martel Heavy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B66F659-9661-83CD-F09E-D8878F6272FF}"/>
              </a:ext>
            </a:extLst>
          </p:cNvPr>
          <p:cNvGrpSpPr/>
          <p:nvPr/>
        </p:nvGrpSpPr>
        <p:grpSpPr>
          <a:xfrm>
            <a:off x="9185579" y="9703644"/>
            <a:ext cx="9427877" cy="8182860"/>
            <a:chOff x="9126536" y="9719639"/>
            <a:chExt cx="9427877" cy="8182860"/>
          </a:xfrm>
        </p:grpSpPr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0DD8A9F4-E044-D339-5547-19ED47D747F5}"/>
                </a:ext>
              </a:extLst>
            </p:cNvPr>
            <p:cNvSpPr/>
            <p:nvPr/>
          </p:nvSpPr>
          <p:spPr>
            <a:xfrm>
              <a:off x="9126536" y="9719639"/>
              <a:ext cx="9169518" cy="75359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EE866AE5-73F7-7938-B2FF-752163485DC7}"/>
                </a:ext>
              </a:extLst>
            </p:cNvPr>
            <p:cNvSpPr/>
            <p:nvPr/>
          </p:nvSpPr>
          <p:spPr>
            <a:xfrm>
              <a:off x="13678790" y="10266975"/>
              <a:ext cx="324097" cy="25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D5CD79A3-837C-C09C-7541-7B63552FC6FB}"/>
                </a:ext>
              </a:extLst>
            </p:cNvPr>
            <p:cNvSpPr/>
            <p:nvPr/>
          </p:nvSpPr>
          <p:spPr>
            <a:xfrm>
              <a:off x="14078331" y="14342938"/>
              <a:ext cx="324097" cy="25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2AC76BC-ED20-C165-ED19-FE7223FDF018}"/>
                </a:ext>
              </a:extLst>
            </p:cNvPr>
            <p:cNvSpPr/>
            <p:nvPr/>
          </p:nvSpPr>
          <p:spPr>
            <a:xfrm>
              <a:off x="13002484" y="10261134"/>
              <a:ext cx="324097" cy="25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0BB5B5B2-5C28-F9C0-2491-9F217F33F9E1}"/>
                </a:ext>
              </a:extLst>
            </p:cNvPr>
            <p:cNvSpPr/>
            <p:nvPr/>
          </p:nvSpPr>
          <p:spPr>
            <a:xfrm>
              <a:off x="12080047" y="12218702"/>
              <a:ext cx="324097" cy="25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936DB221-B1DF-1B93-7625-0B8CC4E24EFA}"/>
                </a:ext>
              </a:extLst>
            </p:cNvPr>
            <p:cNvSpPr/>
            <p:nvPr/>
          </p:nvSpPr>
          <p:spPr>
            <a:xfrm>
              <a:off x="11387153" y="12182458"/>
              <a:ext cx="324097" cy="25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65E571AF-1885-E21E-DC23-321FA592DFD4}"/>
                </a:ext>
              </a:extLst>
            </p:cNvPr>
            <p:cNvSpPr/>
            <p:nvPr/>
          </p:nvSpPr>
          <p:spPr>
            <a:xfrm>
              <a:off x="10257950" y="14359752"/>
              <a:ext cx="324097" cy="25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8037D990-4A73-2278-E65A-A4D7390B90E9}"/>
                </a:ext>
              </a:extLst>
            </p:cNvPr>
            <p:cNvGrpSpPr/>
            <p:nvPr/>
          </p:nvGrpSpPr>
          <p:grpSpPr>
            <a:xfrm>
              <a:off x="9307857" y="9935101"/>
              <a:ext cx="7853118" cy="7967398"/>
              <a:chOff x="10657348" y="9645514"/>
              <a:chExt cx="9020798" cy="9152069"/>
            </a:xfrm>
          </p:grpSpPr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0A92FD09-8301-337C-50C0-812C9A30B6E6}"/>
                  </a:ext>
                </a:extLst>
              </p:cNvPr>
              <p:cNvGrpSpPr/>
              <p:nvPr/>
            </p:nvGrpSpPr>
            <p:grpSpPr>
              <a:xfrm>
                <a:off x="11534236" y="10702965"/>
                <a:ext cx="7566184" cy="6657375"/>
                <a:chOff x="10199477" y="6447678"/>
                <a:chExt cx="7600459" cy="6687532"/>
              </a:xfrm>
            </p:grpSpPr>
            <p:sp>
              <p:nvSpPr>
                <p:cNvPr id="119" name="Pfeil: nach oben gebogen 118">
                  <a:extLst>
                    <a:ext uri="{FF2B5EF4-FFF2-40B4-BE49-F238E27FC236}">
                      <a16:creationId xmlns:a16="http://schemas.microsoft.com/office/drawing/2014/main" id="{E8703778-57D5-20E0-18C6-AD8FD4D6D9E6}"/>
                    </a:ext>
                  </a:extLst>
                </p:cNvPr>
                <p:cNvSpPr/>
                <p:nvPr/>
              </p:nvSpPr>
              <p:spPr>
                <a:xfrm flipV="1">
                  <a:off x="16206504" y="7910816"/>
                  <a:ext cx="390525" cy="638175"/>
                </a:xfrm>
                <a:prstGeom prst="bentUpArrow">
                  <a:avLst>
                    <a:gd name="adj1" fmla="val 25000"/>
                    <a:gd name="adj2" fmla="val 23432"/>
                    <a:gd name="adj3" fmla="val 1872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20" name="Pfeil: nach oben gebogen 119">
                  <a:extLst>
                    <a:ext uri="{FF2B5EF4-FFF2-40B4-BE49-F238E27FC236}">
                      <a16:creationId xmlns:a16="http://schemas.microsoft.com/office/drawing/2014/main" id="{94695CDB-6186-2E53-41B7-9BE6ECBB1403}"/>
                    </a:ext>
                  </a:extLst>
                </p:cNvPr>
                <p:cNvSpPr/>
                <p:nvPr/>
              </p:nvSpPr>
              <p:spPr>
                <a:xfrm flipH="1" flipV="1">
                  <a:off x="11382996" y="10382736"/>
                  <a:ext cx="390525" cy="638175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21" name="Pfeil: nach oben gebogen 120">
                  <a:extLst>
                    <a:ext uri="{FF2B5EF4-FFF2-40B4-BE49-F238E27FC236}">
                      <a16:creationId xmlns:a16="http://schemas.microsoft.com/office/drawing/2014/main" id="{4D7F1571-7C10-157B-65F2-16038CB6472C}"/>
                    </a:ext>
                  </a:extLst>
                </p:cNvPr>
                <p:cNvSpPr/>
                <p:nvPr/>
              </p:nvSpPr>
              <p:spPr>
                <a:xfrm flipV="1">
                  <a:off x="14218533" y="10410468"/>
                  <a:ext cx="390525" cy="638175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2" name="Pfeil: nach oben gebogen 121">
                  <a:extLst>
                    <a:ext uri="{FF2B5EF4-FFF2-40B4-BE49-F238E27FC236}">
                      <a16:creationId xmlns:a16="http://schemas.microsoft.com/office/drawing/2014/main" id="{56DA0B60-6D5B-2AE5-2DC5-D0BACDD39274}"/>
                    </a:ext>
                  </a:extLst>
                </p:cNvPr>
                <p:cNvSpPr/>
                <p:nvPr/>
              </p:nvSpPr>
              <p:spPr>
                <a:xfrm flipH="1" flipV="1">
                  <a:off x="13350469" y="7921478"/>
                  <a:ext cx="390525" cy="638175"/>
                </a:xfrm>
                <a:prstGeom prst="bentUp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pic>
              <p:nvPicPr>
                <p:cNvPr id="123" name="Grafik 122" descr="Ein Bild, das Quadrat, Wolkenkratzer, Gebäude enthält.&#10;&#10;Automatisch generierte Beschreibung">
                  <a:extLst>
                    <a:ext uri="{FF2B5EF4-FFF2-40B4-BE49-F238E27FC236}">
                      <a16:creationId xmlns:a16="http://schemas.microsoft.com/office/drawing/2014/main" id="{530C54B1-336E-A83B-3F08-BCE01BE68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6672" t="19913" b="3510"/>
                <a:stretch/>
              </p:blipFill>
              <p:spPr>
                <a:xfrm>
                  <a:off x="15392654" y="8661906"/>
                  <a:ext cx="2407282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  <p:pic>
              <p:nvPicPr>
                <p:cNvPr id="124" name="Grafik 123" descr="Ein Bild, das Quadrat, Rechteck enthält.&#10;&#10;Automatisch generierte Beschreibung">
                  <a:extLst>
                    <a:ext uri="{FF2B5EF4-FFF2-40B4-BE49-F238E27FC236}">
                      <a16:creationId xmlns:a16="http://schemas.microsoft.com/office/drawing/2014/main" id="{F8D610E0-BB05-EEB7-E001-EC49F66C4F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6672" t="19913" b="3510"/>
                <a:stretch/>
              </p:blipFill>
              <p:spPr>
                <a:xfrm>
                  <a:off x="10199477" y="11170182"/>
                  <a:ext cx="2407281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  <p:pic>
              <p:nvPicPr>
                <p:cNvPr id="125" name="Grafik 124" descr="Ein Bild, das Rechteck, Quadrat, Design enthält.&#10;&#10;Automatisch generierte Beschreibung">
                  <a:extLst>
                    <a:ext uri="{FF2B5EF4-FFF2-40B4-BE49-F238E27FC236}">
                      <a16:creationId xmlns:a16="http://schemas.microsoft.com/office/drawing/2014/main" id="{103A470F-B79F-D289-4C1C-1046B7E2E6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6672" t="19913" b="3510"/>
                <a:stretch/>
              </p:blipFill>
              <p:spPr>
                <a:xfrm>
                  <a:off x="13178791" y="11192110"/>
                  <a:ext cx="2407281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  <p:pic>
              <p:nvPicPr>
                <p:cNvPr id="126" name="Grafik 125" descr="Ein Bild, das Quadrat, Rechteck, Wolkenkratzer, Gebäude enthält.&#10;&#10;Automatisch generierte Beschreibung">
                  <a:extLst>
                    <a:ext uri="{FF2B5EF4-FFF2-40B4-BE49-F238E27FC236}">
                      <a16:creationId xmlns:a16="http://schemas.microsoft.com/office/drawing/2014/main" id="{26A414F6-0E58-D8B0-CC17-A28A1A79EF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/>
                <a:srcRect l="5130" t="19913" b="3510"/>
                <a:stretch/>
              </p:blipFill>
              <p:spPr>
                <a:xfrm>
                  <a:off x="13753151" y="6447678"/>
                  <a:ext cx="2447049" cy="1943100"/>
                </a:xfrm>
                <a:prstGeom prst="rect">
                  <a:avLst/>
                </a:prstGeom>
                <a:ln w="31750">
                  <a:solidFill>
                    <a:srgbClr val="1B699F"/>
                  </a:solidFill>
                </a:ln>
              </p:spPr>
            </p:pic>
            <p:pic>
              <p:nvPicPr>
                <p:cNvPr id="127" name="Grafik 126" descr="Ein Bild, das Quadrat, Rechteck enthält.&#10;&#10;Automatisch generierte Beschreibung">
                  <a:extLst>
                    <a:ext uri="{FF2B5EF4-FFF2-40B4-BE49-F238E27FC236}">
                      <a16:creationId xmlns:a16="http://schemas.microsoft.com/office/drawing/2014/main" id="{E88E125F-3F40-7B68-9E00-0139F30AC8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l="6672" t="19913" b="3510"/>
                <a:stretch/>
              </p:blipFill>
              <p:spPr>
                <a:xfrm>
                  <a:off x="11800975" y="8692802"/>
                  <a:ext cx="2407282" cy="1943100"/>
                </a:xfrm>
                <a:prstGeom prst="rect">
                  <a:avLst/>
                </a:prstGeom>
                <a:ln w="31750">
                  <a:solidFill>
                    <a:srgbClr val="1E689A"/>
                  </a:solidFill>
                </a:ln>
              </p:spPr>
            </p:pic>
          </p:grpSp>
          <p:sp>
            <p:nvSpPr>
              <p:cNvPr id="110" name="Textfeld 109">
                <a:extLst>
                  <a:ext uri="{FF2B5EF4-FFF2-40B4-BE49-F238E27FC236}">
                    <a16:creationId xmlns:a16="http://schemas.microsoft.com/office/drawing/2014/main" id="{DE9F8957-D8E7-6B7A-38DF-A7D71626411C}"/>
                  </a:ext>
                </a:extLst>
              </p:cNvPr>
              <p:cNvSpPr txBox="1"/>
              <p:nvPr/>
            </p:nvSpPr>
            <p:spPr>
              <a:xfrm>
                <a:off x="10657348" y="17807672"/>
                <a:ext cx="6816127" cy="98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500" dirty="0" err="1"/>
                  <a:t>Examplary</a:t>
                </a:r>
                <a:r>
                  <a:rPr lang="de-DE" sz="2500" dirty="0"/>
                  <a:t> </a:t>
                </a:r>
                <a:r>
                  <a:rPr lang="de-DE" sz="2500" dirty="0" err="1"/>
                  <a:t>frequency</a:t>
                </a:r>
                <a:r>
                  <a:rPr lang="de-DE" sz="2500" dirty="0"/>
                  <a:t> </a:t>
                </a:r>
                <a:r>
                  <a:rPr lang="de-DE" sz="2500" dirty="0" err="1"/>
                  <a:t>distributions</a:t>
                </a:r>
                <a:r>
                  <a:rPr lang="de-DE" sz="2500" dirty="0"/>
                  <a:t> </a:t>
                </a:r>
                <a:r>
                  <a:rPr lang="de-DE" sz="2500" dirty="0" err="1"/>
                  <a:t>of</a:t>
                </a:r>
                <a:r>
                  <a:rPr lang="de-DE" sz="2500" dirty="0"/>
                  <a:t> </a:t>
                </a:r>
                <a:r>
                  <a:rPr lang="de-DE" sz="2500" dirty="0" err="1"/>
                  <a:t>rooks</a:t>
                </a:r>
                <a:endParaRPr lang="de-DE" sz="2500" dirty="0"/>
              </a:p>
              <a:p>
                <a:r>
                  <a:rPr lang="de-DE" sz="2500" dirty="0">
                    <a:solidFill>
                      <a:schemeClr val="bg2">
                        <a:lumMod val="75000"/>
                      </a:schemeClr>
                    </a:solidFill>
                  </a:rPr>
                  <a:t>Quelle: Helen Haase</a:t>
                </a:r>
                <a:endParaRPr lang="en-CA" sz="25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46" name="Gruppieren 145">
                <a:extLst>
                  <a:ext uri="{FF2B5EF4-FFF2-40B4-BE49-F238E27FC236}">
                    <a16:creationId xmlns:a16="http://schemas.microsoft.com/office/drawing/2014/main" id="{FDFD0786-F8CA-D490-E902-FC4E36FEE62C}"/>
                  </a:ext>
                </a:extLst>
              </p:cNvPr>
              <p:cNvGrpSpPr/>
              <p:nvPr/>
            </p:nvGrpSpPr>
            <p:grpSpPr>
              <a:xfrm>
                <a:off x="11431318" y="14364665"/>
                <a:ext cx="1015276" cy="1015276"/>
                <a:chOff x="9574221" y="16866913"/>
                <a:chExt cx="1015276" cy="1015276"/>
              </a:xfrm>
            </p:grpSpPr>
            <p:pic>
              <p:nvPicPr>
                <p:cNvPr id="130" name="Grafik 129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B9EFA3BF-E09C-CC58-DEFF-0268133FB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221" y="16866913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41" name="Textfeld 140">
                  <a:extLst>
                    <a:ext uri="{FF2B5EF4-FFF2-40B4-BE49-F238E27FC236}">
                      <a16:creationId xmlns:a16="http://schemas.microsoft.com/office/drawing/2014/main" id="{86E452B2-5961-60AA-9956-DA3E3EAD216F}"/>
                    </a:ext>
                  </a:extLst>
                </p:cNvPr>
                <p:cNvSpPr txBox="1"/>
                <p:nvPr/>
              </p:nvSpPr>
              <p:spPr>
                <a:xfrm>
                  <a:off x="9915154" y="17106963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L</a:t>
                  </a:r>
                  <a:endParaRPr lang="en-CA" sz="25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B67D1776-7F8B-E9FC-5096-122EB5CBF928}"/>
                  </a:ext>
                </a:extLst>
              </p:cNvPr>
              <p:cNvSpPr/>
              <p:nvPr/>
            </p:nvSpPr>
            <p:spPr>
              <a:xfrm>
                <a:off x="14669783" y="10580469"/>
                <a:ext cx="3313489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7" name="Gruppieren 166">
                <a:extLst>
                  <a:ext uri="{FF2B5EF4-FFF2-40B4-BE49-F238E27FC236}">
                    <a16:creationId xmlns:a16="http://schemas.microsoft.com/office/drawing/2014/main" id="{F8977BE1-2A06-9E74-FA6B-40B91A1AD248}"/>
                  </a:ext>
                </a:extLst>
              </p:cNvPr>
              <p:cNvGrpSpPr/>
              <p:nvPr/>
            </p:nvGrpSpPr>
            <p:grpSpPr>
              <a:xfrm>
                <a:off x="16241842" y="9665260"/>
                <a:ext cx="1015276" cy="1015276"/>
                <a:chOff x="17753394" y="12845778"/>
                <a:chExt cx="1015276" cy="1015276"/>
              </a:xfrm>
            </p:grpSpPr>
            <p:pic>
              <p:nvPicPr>
                <p:cNvPr id="168" name="Grafik 167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074D1CA6-B9D1-5880-F302-F7997AF65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53394" y="12845778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79" name="Rechteck 178">
                  <a:extLst>
                    <a:ext uri="{FF2B5EF4-FFF2-40B4-BE49-F238E27FC236}">
                      <a16:creationId xmlns:a16="http://schemas.microsoft.com/office/drawing/2014/main" id="{DF0BAF00-CCF3-0FC5-0C72-BBFF8673E8CD}"/>
                    </a:ext>
                  </a:extLst>
                </p:cNvPr>
                <p:cNvSpPr/>
                <p:nvPr/>
              </p:nvSpPr>
              <p:spPr>
                <a:xfrm>
                  <a:off x="18057083" y="1322475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88" name="Textfeld 187">
                  <a:extLst>
                    <a:ext uri="{FF2B5EF4-FFF2-40B4-BE49-F238E27FC236}">
                      <a16:creationId xmlns:a16="http://schemas.microsoft.com/office/drawing/2014/main" id="{9D898C4D-F845-5AE8-1748-548BD309362E}"/>
                    </a:ext>
                  </a:extLst>
                </p:cNvPr>
                <p:cNvSpPr txBox="1"/>
                <p:nvPr/>
              </p:nvSpPr>
              <p:spPr>
                <a:xfrm>
                  <a:off x="18086486" y="13080151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L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2" name="Gruppieren 191">
                <a:extLst>
                  <a:ext uri="{FF2B5EF4-FFF2-40B4-BE49-F238E27FC236}">
                    <a16:creationId xmlns:a16="http://schemas.microsoft.com/office/drawing/2014/main" id="{6E7C560A-5C64-C0C0-BB6F-AB2430326AA9}"/>
                  </a:ext>
                </a:extLst>
              </p:cNvPr>
              <p:cNvGrpSpPr/>
              <p:nvPr/>
            </p:nvGrpSpPr>
            <p:grpSpPr>
              <a:xfrm>
                <a:off x="17086166" y="9656440"/>
                <a:ext cx="1015276" cy="1015276"/>
                <a:chOff x="18552893" y="12857157"/>
                <a:chExt cx="1015276" cy="1015276"/>
              </a:xfrm>
            </p:grpSpPr>
            <p:pic>
              <p:nvPicPr>
                <p:cNvPr id="195" name="Grafik 194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240B1D4F-7991-A618-CD8C-FFAA2C03B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52893" y="1285715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97" name="Rechteck 196">
                  <a:extLst>
                    <a:ext uri="{FF2B5EF4-FFF2-40B4-BE49-F238E27FC236}">
                      <a16:creationId xmlns:a16="http://schemas.microsoft.com/office/drawing/2014/main" id="{573B2082-21B4-5646-B7A4-55769391A604}"/>
                    </a:ext>
                  </a:extLst>
                </p:cNvPr>
                <p:cNvSpPr/>
                <p:nvPr/>
              </p:nvSpPr>
              <p:spPr>
                <a:xfrm>
                  <a:off x="18874387" y="1322983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2518494A-1109-E454-92A1-1D4250F4AD1A}"/>
                    </a:ext>
                  </a:extLst>
                </p:cNvPr>
                <p:cNvSpPr txBox="1"/>
                <p:nvPr/>
              </p:nvSpPr>
              <p:spPr>
                <a:xfrm>
                  <a:off x="18866325" y="13123496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R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9" name="Gruppieren 198">
                <a:extLst>
                  <a:ext uri="{FF2B5EF4-FFF2-40B4-BE49-F238E27FC236}">
                    <a16:creationId xmlns:a16="http://schemas.microsoft.com/office/drawing/2014/main" id="{8744429C-F0E9-34E2-3B93-77091D450058}"/>
                  </a:ext>
                </a:extLst>
              </p:cNvPr>
              <p:cNvGrpSpPr/>
              <p:nvPr/>
            </p:nvGrpSpPr>
            <p:grpSpPr>
              <a:xfrm>
                <a:off x="14557931" y="9645514"/>
                <a:ext cx="1015276" cy="1015276"/>
                <a:chOff x="9574221" y="16866913"/>
                <a:chExt cx="1015276" cy="1015276"/>
              </a:xfrm>
            </p:grpSpPr>
            <p:pic>
              <p:nvPicPr>
                <p:cNvPr id="200" name="Grafik 199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35BC5EAB-20DA-BE93-AB23-3FA43D99D6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221" y="16866913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202" name="Textfeld 201">
                  <a:extLst>
                    <a:ext uri="{FF2B5EF4-FFF2-40B4-BE49-F238E27FC236}">
                      <a16:creationId xmlns:a16="http://schemas.microsoft.com/office/drawing/2014/main" id="{A50EC2ED-6136-D99E-D17E-768D915C1C4B}"/>
                    </a:ext>
                  </a:extLst>
                </p:cNvPr>
                <p:cNvSpPr txBox="1"/>
                <p:nvPr/>
              </p:nvSpPr>
              <p:spPr>
                <a:xfrm>
                  <a:off x="9904094" y="17106080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L</a:t>
                  </a:r>
                  <a:endParaRPr lang="en-CA" sz="25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4" name="Gruppieren 203">
                <a:extLst>
                  <a:ext uri="{FF2B5EF4-FFF2-40B4-BE49-F238E27FC236}">
                    <a16:creationId xmlns:a16="http://schemas.microsoft.com/office/drawing/2014/main" id="{63E69FE0-E2C2-F6E7-7DDA-896EB8390B73}"/>
                  </a:ext>
                </a:extLst>
              </p:cNvPr>
              <p:cNvGrpSpPr/>
              <p:nvPr/>
            </p:nvGrpSpPr>
            <p:grpSpPr>
              <a:xfrm>
                <a:off x="15367619" y="9656440"/>
                <a:ext cx="1015276" cy="1015276"/>
                <a:chOff x="15790996" y="16790547"/>
                <a:chExt cx="1015276" cy="1015276"/>
              </a:xfrm>
            </p:grpSpPr>
            <p:pic>
              <p:nvPicPr>
                <p:cNvPr id="205" name="Grafik 204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A6816B16-3ADF-1AEE-D70B-495FDB00A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90996" y="1679054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206" name="Textfeld 205">
                  <a:extLst>
                    <a:ext uri="{FF2B5EF4-FFF2-40B4-BE49-F238E27FC236}">
                      <a16:creationId xmlns:a16="http://schemas.microsoft.com/office/drawing/2014/main" id="{E329CB61-A035-6FA9-AD69-ACD8AE85FDFA}"/>
                    </a:ext>
                  </a:extLst>
                </p:cNvPr>
                <p:cNvSpPr txBox="1"/>
                <p:nvPr/>
              </p:nvSpPr>
              <p:spPr>
                <a:xfrm>
                  <a:off x="16100018" y="17030482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R</a:t>
                  </a:r>
                  <a:endParaRPr lang="en-CA" sz="2500" b="1" dirty="0"/>
                </a:p>
              </p:txBody>
            </p:sp>
          </p:grp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E38DC654-C12B-C842-C8AC-D6AF07BDE1F9}"/>
                  </a:ext>
                </a:extLst>
              </p:cNvPr>
              <p:cNvSpPr/>
              <p:nvPr/>
            </p:nvSpPr>
            <p:spPr>
              <a:xfrm>
                <a:off x="12695105" y="12805416"/>
                <a:ext cx="3313489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762F448F-294B-DDE8-F435-FB1B0C10AC9B}"/>
                  </a:ext>
                </a:extLst>
              </p:cNvPr>
              <p:cNvSpPr/>
              <p:nvPr/>
            </p:nvSpPr>
            <p:spPr>
              <a:xfrm>
                <a:off x="16333769" y="12805416"/>
                <a:ext cx="3313489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30CFE61F-6497-368B-F867-570485A2314D}"/>
                  </a:ext>
                </a:extLst>
              </p:cNvPr>
              <p:cNvSpPr/>
              <p:nvPr/>
            </p:nvSpPr>
            <p:spPr>
              <a:xfrm>
                <a:off x="11031765" y="15290909"/>
                <a:ext cx="3068602" cy="96489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7" name="Gruppieren 146">
                <a:extLst>
                  <a:ext uri="{FF2B5EF4-FFF2-40B4-BE49-F238E27FC236}">
                    <a16:creationId xmlns:a16="http://schemas.microsoft.com/office/drawing/2014/main" id="{8F6CD145-C379-931B-1735-BE3DA3FF4E86}"/>
                  </a:ext>
                </a:extLst>
              </p:cNvPr>
              <p:cNvGrpSpPr/>
              <p:nvPr/>
            </p:nvGrpSpPr>
            <p:grpSpPr>
              <a:xfrm>
                <a:off x="12706068" y="11878603"/>
                <a:ext cx="1015276" cy="1015276"/>
                <a:chOff x="9574221" y="16866913"/>
                <a:chExt cx="1015276" cy="1015276"/>
              </a:xfrm>
            </p:grpSpPr>
            <p:pic>
              <p:nvPicPr>
                <p:cNvPr id="148" name="Grafik 147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775BA374-189A-9036-B3B7-65E6BEC70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221" y="16866913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49" name="Textfeld 148">
                  <a:extLst>
                    <a:ext uri="{FF2B5EF4-FFF2-40B4-BE49-F238E27FC236}">
                      <a16:creationId xmlns:a16="http://schemas.microsoft.com/office/drawing/2014/main" id="{266260BE-C5E5-2313-AC97-5A80627B058B}"/>
                    </a:ext>
                  </a:extLst>
                </p:cNvPr>
                <p:cNvSpPr txBox="1"/>
                <p:nvPr/>
              </p:nvSpPr>
              <p:spPr>
                <a:xfrm>
                  <a:off x="9907254" y="17101965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L</a:t>
                  </a:r>
                  <a:endParaRPr lang="en-CA" sz="25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50" name="Gruppieren 149">
                <a:extLst>
                  <a:ext uri="{FF2B5EF4-FFF2-40B4-BE49-F238E27FC236}">
                    <a16:creationId xmlns:a16="http://schemas.microsoft.com/office/drawing/2014/main" id="{A041A014-EF9B-A815-6E15-749CC1F71620}"/>
                  </a:ext>
                </a:extLst>
              </p:cNvPr>
              <p:cNvGrpSpPr/>
              <p:nvPr/>
            </p:nvGrpSpPr>
            <p:grpSpPr>
              <a:xfrm>
                <a:off x="13515756" y="11889529"/>
                <a:ext cx="1015276" cy="1015276"/>
                <a:chOff x="15790996" y="16790547"/>
                <a:chExt cx="1015276" cy="1015276"/>
              </a:xfrm>
            </p:grpSpPr>
            <p:pic>
              <p:nvPicPr>
                <p:cNvPr id="151" name="Grafik 150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E762D4CD-3B0D-F239-95C2-7B89444B5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90996" y="1679054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52" name="Textfeld 151">
                  <a:extLst>
                    <a:ext uri="{FF2B5EF4-FFF2-40B4-BE49-F238E27FC236}">
                      <a16:creationId xmlns:a16="http://schemas.microsoft.com/office/drawing/2014/main" id="{D693ABA9-D6DC-42C6-BA27-4DCF6AF131C0}"/>
                    </a:ext>
                  </a:extLst>
                </p:cNvPr>
                <p:cNvSpPr txBox="1"/>
                <p:nvPr/>
              </p:nvSpPr>
              <p:spPr>
                <a:xfrm>
                  <a:off x="16100018" y="17030482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R</a:t>
                  </a:r>
                  <a:endParaRPr lang="en-CA" sz="2500" b="1" dirty="0"/>
                </a:p>
              </p:txBody>
            </p:sp>
          </p:grp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38C4ED80-2900-D973-3A44-8F008968E8CB}"/>
                  </a:ext>
                </a:extLst>
              </p:cNvPr>
              <p:cNvSpPr/>
              <p:nvPr/>
            </p:nvSpPr>
            <p:spPr>
              <a:xfrm>
                <a:off x="14373152" y="15283183"/>
                <a:ext cx="3123930" cy="104216"/>
              </a:xfrm>
              <a:prstGeom prst="rect">
                <a:avLst/>
              </a:prstGeom>
              <a:solidFill>
                <a:srgbClr val="1B6CA3"/>
              </a:solidFill>
              <a:ln>
                <a:solidFill>
                  <a:srgbClr val="1B699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5" name="Gruppieren 164">
                <a:extLst>
                  <a:ext uri="{FF2B5EF4-FFF2-40B4-BE49-F238E27FC236}">
                    <a16:creationId xmlns:a16="http://schemas.microsoft.com/office/drawing/2014/main" id="{D99A180C-DE42-E5F6-66B4-9EDB4451B817}"/>
                  </a:ext>
                </a:extLst>
              </p:cNvPr>
              <p:cNvGrpSpPr/>
              <p:nvPr/>
            </p:nvGrpSpPr>
            <p:grpSpPr>
              <a:xfrm>
                <a:off x="17863371" y="11863677"/>
                <a:ext cx="1015276" cy="1015276"/>
                <a:chOff x="17753394" y="12845778"/>
                <a:chExt cx="1015276" cy="1015276"/>
              </a:xfrm>
            </p:grpSpPr>
            <p:pic>
              <p:nvPicPr>
                <p:cNvPr id="134" name="Grafik 133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EEB2C155-64A0-96F3-CD13-F960BBB25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53394" y="12845778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D9E460EB-4508-268B-A677-9A8C851ECF08}"/>
                    </a:ext>
                  </a:extLst>
                </p:cNvPr>
                <p:cNvSpPr/>
                <p:nvPr/>
              </p:nvSpPr>
              <p:spPr>
                <a:xfrm>
                  <a:off x="18057083" y="1322475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3" name="Textfeld 162">
                  <a:extLst>
                    <a:ext uri="{FF2B5EF4-FFF2-40B4-BE49-F238E27FC236}">
                      <a16:creationId xmlns:a16="http://schemas.microsoft.com/office/drawing/2014/main" id="{8C31398B-A0ED-B12C-E8B1-8AF6DCEA4FC8}"/>
                    </a:ext>
                  </a:extLst>
                </p:cNvPr>
                <p:cNvSpPr txBox="1"/>
                <p:nvPr/>
              </p:nvSpPr>
              <p:spPr>
                <a:xfrm>
                  <a:off x="18102006" y="13098969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L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66" name="Gruppieren 165">
                <a:extLst>
                  <a:ext uri="{FF2B5EF4-FFF2-40B4-BE49-F238E27FC236}">
                    <a16:creationId xmlns:a16="http://schemas.microsoft.com/office/drawing/2014/main" id="{588CECAF-0A06-0333-B1CB-4BE75C4372E9}"/>
                  </a:ext>
                </a:extLst>
              </p:cNvPr>
              <p:cNvGrpSpPr/>
              <p:nvPr/>
            </p:nvGrpSpPr>
            <p:grpSpPr>
              <a:xfrm>
                <a:off x="18662870" y="11875056"/>
                <a:ext cx="1015276" cy="1015276"/>
                <a:chOff x="18552893" y="12857157"/>
                <a:chExt cx="1015276" cy="1015276"/>
              </a:xfrm>
            </p:grpSpPr>
            <p:pic>
              <p:nvPicPr>
                <p:cNvPr id="135" name="Grafik 134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52729F5B-ED7B-7F8F-FEE8-C2877D040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52893" y="12857157"/>
                  <a:ext cx="1015276" cy="1015276"/>
                </a:xfrm>
                <a:prstGeom prst="rect">
                  <a:avLst/>
                </a:prstGeom>
              </p:spPr>
            </p:pic>
            <p:sp>
              <p:nvSpPr>
                <p:cNvPr id="154" name="Rechteck 153">
                  <a:extLst>
                    <a:ext uri="{FF2B5EF4-FFF2-40B4-BE49-F238E27FC236}">
                      <a16:creationId xmlns:a16="http://schemas.microsoft.com/office/drawing/2014/main" id="{6AAAB79A-712B-448D-6590-C0AFA8569B64}"/>
                    </a:ext>
                  </a:extLst>
                </p:cNvPr>
                <p:cNvSpPr/>
                <p:nvPr/>
              </p:nvSpPr>
              <p:spPr>
                <a:xfrm>
                  <a:off x="18874387" y="13229834"/>
                  <a:ext cx="372287" cy="292328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64" name="Textfeld 163">
                  <a:extLst>
                    <a:ext uri="{FF2B5EF4-FFF2-40B4-BE49-F238E27FC236}">
                      <a16:creationId xmlns:a16="http://schemas.microsoft.com/office/drawing/2014/main" id="{1B51619E-324A-53E2-CB24-DC256718BACD}"/>
                    </a:ext>
                  </a:extLst>
                </p:cNvPr>
                <p:cNvSpPr txBox="1"/>
                <p:nvPr/>
              </p:nvSpPr>
              <p:spPr>
                <a:xfrm>
                  <a:off x="18866325" y="13123496"/>
                  <a:ext cx="363522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>
                      <a:solidFill>
                        <a:schemeClr val="bg1"/>
                      </a:solidFill>
                    </a:rPr>
                    <a:t>R</a:t>
                  </a:r>
                  <a:endParaRPr lang="en-CA" sz="25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A4566998-6C24-3C3A-54D3-29A26AAD8A42}"/>
                  </a:ext>
                </a:extLst>
              </p:cNvPr>
              <p:cNvGrpSpPr/>
              <p:nvPr/>
            </p:nvGrpSpPr>
            <p:grpSpPr>
              <a:xfrm>
                <a:off x="15815649" y="14352442"/>
                <a:ext cx="1015275" cy="1015276"/>
                <a:chOff x="15732951" y="16791039"/>
                <a:chExt cx="1015275" cy="1015276"/>
              </a:xfrm>
            </p:grpSpPr>
            <p:pic>
              <p:nvPicPr>
                <p:cNvPr id="131" name="Grafik 130" descr="Ein Bild, das Entwurf, Design enthält.&#10;&#10;Automatisch generierte Beschreibung">
                  <a:extLst>
                    <a:ext uri="{FF2B5EF4-FFF2-40B4-BE49-F238E27FC236}">
                      <a16:creationId xmlns:a16="http://schemas.microsoft.com/office/drawing/2014/main" id="{38D1629F-9810-EFEE-8D1A-A8897612C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732951" y="16791039"/>
                  <a:ext cx="1015275" cy="1015276"/>
                </a:xfrm>
                <a:prstGeom prst="rect">
                  <a:avLst/>
                </a:prstGeom>
              </p:spPr>
            </p:pic>
            <p:sp>
              <p:nvSpPr>
                <p:cNvPr id="144" name="Textfeld 143">
                  <a:extLst>
                    <a:ext uri="{FF2B5EF4-FFF2-40B4-BE49-F238E27FC236}">
                      <a16:creationId xmlns:a16="http://schemas.microsoft.com/office/drawing/2014/main" id="{EEB14FAB-41DC-DF8D-2C2D-F2CCED47C99A}"/>
                    </a:ext>
                  </a:extLst>
                </p:cNvPr>
                <p:cNvSpPr txBox="1"/>
                <p:nvPr/>
              </p:nvSpPr>
              <p:spPr>
                <a:xfrm>
                  <a:off x="16027150" y="17043312"/>
                  <a:ext cx="363521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500" b="1" dirty="0"/>
                    <a:t>R</a:t>
                  </a:r>
                  <a:endParaRPr lang="en-CA" sz="2500" b="1" dirty="0"/>
                </a:p>
              </p:txBody>
            </p:sp>
          </p:grp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A86246A-66D5-DE93-4BEB-B1FBCA7CF869}"/>
                </a:ext>
              </a:extLst>
            </p:cNvPr>
            <p:cNvSpPr/>
            <p:nvPr/>
          </p:nvSpPr>
          <p:spPr>
            <a:xfrm>
              <a:off x="16584556" y="10222678"/>
              <a:ext cx="1969857" cy="3691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508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49DAEF5E-5F4D-555F-45E9-D77502B9FA38}"/>
              </a:ext>
            </a:extLst>
          </p:cNvPr>
          <p:cNvSpPr txBox="1"/>
          <p:nvPr/>
        </p:nvSpPr>
        <p:spPr>
          <a:xfrm>
            <a:off x="18934356" y="10937742"/>
            <a:ext cx="973576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A" sz="4500" b="1" dirty="0">
                <a:solidFill>
                  <a:srgbClr val="004C8B"/>
                </a:solidFill>
                <a:latin typeface="Martel Heavy"/>
              </a:rPr>
              <a:t>Outlook</a:t>
            </a:r>
          </a:p>
          <a:p>
            <a:pPr algn="just"/>
            <a:r>
              <a:rPr lang="de-DE" sz="3500" b="1" dirty="0">
                <a:solidFill>
                  <a:srgbClr val="004C8B"/>
                </a:solidFill>
                <a:latin typeface="Martel Heavy"/>
              </a:rPr>
              <a:t>Phase 2 –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Experimenting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3500" b="1" dirty="0" err="1">
                <a:solidFill>
                  <a:srgbClr val="004C8B"/>
                </a:solidFill>
                <a:latin typeface="Martel Heavy"/>
              </a:rPr>
              <a:t>the</a:t>
            </a:r>
            <a:r>
              <a:rPr lang="de-DE" sz="3500" b="1" dirty="0">
                <a:solidFill>
                  <a:srgbClr val="004C8B"/>
                </a:solidFill>
                <a:latin typeface="Martel Heavy"/>
              </a:rPr>
              <a:t> Setup</a:t>
            </a:r>
            <a:endParaRPr lang="en-CA" sz="3500" b="1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rgbClr val="004C8B"/>
                </a:solidFill>
                <a:latin typeface="Martel Heavy"/>
              </a:rPr>
              <a:t>Local vs. global learning and decision making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2500" dirty="0">
                <a:solidFill>
                  <a:srgbClr val="004C8B"/>
                </a:solidFill>
                <a:latin typeface="Martel Heavy"/>
              </a:rPr>
              <a:t>Incorporating as little knowledge as possible into the training process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Knowledge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transfer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between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pieces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Neuroevolutive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algorithms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dynamic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observation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action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spaces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>
                <a:solidFill>
                  <a:srgbClr val="004C8B"/>
                </a:solidFill>
                <a:latin typeface="Martel Heavy"/>
              </a:rPr>
              <a:t>Teaching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Hierarchical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Learning on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local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global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level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Sparse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Rewards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Reward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Engineering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with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no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knowledge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inclusion</a:t>
            </a:r>
            <a:endParaRPr lang="de-DE" sz="2500" dirty="0">
              <a:solidFill>
                <a:srgbClr val="004C8B"/>
              </a:solidFill>
              <a:latin typeface="Martel Heavy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Competitive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and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cooperative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</a:t>
            </a:r>
            <a:r>
              <a:rPr lang="de-DE" sz="2500" dirty="0" err="1">
                <a:solidFill>
                  <a:srgbClr val="004C8B"/>
                </a:solidFill>
                <a:latin typeface="Martel Heavy"/>
              </a:rPr>
              <a:t>acting</a:t>
            </a:r>
            <a:r>
              <a:rPr lang="de-DE" sz="2500" dirty="0">
                <a:solidFill>
                  <a:srgbClr val="004C8B"/>
                </a:solidFill>
                <a:latin typeface="Martel Heavy"/>
              </a:rPr>
              <a:t> in MAS</a:t>
            </a:r>
          </a:p>
          <a:p>
            <a:pPr algn="just"/>
            <a:endParaRPr lang="de-DE" sz="1800" b="1" dirty="0">
              <a:solidFill>
                <a:srgbClr val="004C8B"/>
              </a:solidFill>
              <a:latin typeface="Martel Heavy"/>
            </a:endParaRPr>
          </a:p>
          <a:p>
            <a:pPr algn="just"/>
            <a:r>
              <a:rPr lang="en-CA" sz="4500" b="1" dirty="0">
                <a:solidFill>
                  <a:srgbClr val="004C8B"/>
                </a:solidFill>
                <a:latin typeface="Martel Heavy"/>
              </a:rPr>
              <a:t>References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CA" sz="2500" b="1" dirty="0">
                <a:solidFill>
                  <a:srgbClr val="004C8B"/>
                </a:solidFill>
                <a:latin typeface="Martel Heavy"/>
              </a:rPr>
              <a:t>[1]</a:t>
            </a:r>
            <a:r>
              <a:rPr lang="en-CA" sz="2500" dirty="0">
                <a:solidFill>
                  <a:srgbClr val="004C8B"/>
                </a:solidFill>
                <a:latin typeface="Martel Heavy"/>
              </a:rPr>
              <a:t> R.S. Sutton and A. G. </a:t>
            </a:r>
            <a:r>
              <a:rPr lang="en-CA" sz="2500" dirty="0" err="1">
                <a:solidFill>
                  <a:srgbClr val="004C8B"/>
                </a:solidFill>
                <a:latin typeface="Martel Heavy"/>
              </a:rPr>
              <a:t>Barto</a:t>
            </a:r>
            <a:r>
              <a:rPr lang="en-CA" sz="2500" dirty="0">
                <a:solidFill>
                  <a:srgbClr val="004C8B"/>
                </a:solidFill>
                <a:latin typeface="Martel Heavy"/>
              </a:rPr>
              <a:t>, Reinforcement learning: An introduction, MIT press, 2018.</a:t>
            </a:r>
            <a:endParaRPr lang="en-CA" sz="2500" b="1" dirty="0">
              <a:solidFill>
                <a:srgbClr val="004C8B"/>
              </a:solidFill>
              <a:latin typeface="Martel Heavy"/>
            </a:endParaRPr>
          </a:p>
        </p:txBody>
      </p:sp>
      <p:sp>
        <p:nvSpPr>
          <p:cNvPr id="128" name="Pfeil: nach oben gebogen 127">
            <a:extLst>
              <a:ext uri="{FF2B5EF4-FFF2-40B4-BE49-F238E27FC236}">
                <a16:creationId xmlns:a16="http://schemas.microsoft.com/office/drawing/2014/main" id="{E29F5F42-25F7-66A5-DD71-4EB15FDC63F0}"/>
              </a:ext>
            </a:extLst>
          </p:cNvPr>
          <p:cNvSpPr/>
          <p:nvPr/>
        </p:nvSpPr>
        <p:spPr>
          <a:xfrm rot="5400000">
            <a:off x="7016828" y="13638656"/>
            <a:ext cx="845768" cy="4315204"/>
          </a:xfrm>
          <a:prstGeom prst="bentUpArrow">
            <a:avLst>
              <a:gd name="adj1" fmla="val 41498"/>
              <a:gd name="adj2" fmla="val 39997"/>
              <a:gd name="adj3" fmla="val 29499"/>
            </a:avLst>
          </a:prstGeom>
          <a:solidFill>
            <a:srgbClr val="C55A11"/>
          </a:solidFill>
          <a:ln>
            <a:noFill/>
          </a:ln>
          <a:effectLst>
            <a:outerShdw blurRad="50800" dist="38100" dir="540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4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2120</Words>
  <Application>Microsoft Office PowerPoint</Application>
  <PresentationFormat>Benutzerdefiniert</PresentationFormat>
  <Paragraphs>551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Martel Heavy</vt:lpstr>
      <vt:lpstr>Open Sans</vt:lpstr>
      <vt:lpstr>Office</vt:lpstr>
      <vt:lpstr>PowerPoint-Präsentation</vt:lpstr>
      <vt:lpstr>(Distributed/MAS) Reinforcement Learning, </vt:lpstr>
      <vt:lpstr>Deep Reinforcement Learning for Multi-Agent Systems on the Example of Chess</vt:lpstr>
      <vt:lpstr>Deep Reinforcement Learning for Multi-Agent Systems on the Example of Chess</vt:lpstr>
      <vt:lpstr>Deep Reinforcement Learning for Multi-Agent Systems on the Example of Chess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Imke Rieken</dc:creator>
  <cp:lastModifiedBy>Haase, Helen Silke</cp:lastModifiedBy>
  <cp:revision>131</cp:revision>
  <dcterms:created xsi:type="dcterms:W3CDTF">2020-02-10T12:55:46Z</dcterms:created>
  <dcterms:modified xsi:type="dcterms:W3CDTF">2023-06-26T07:38:04Z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2023-06-18T09:48:35Z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63755e27-ddcb-43fc-b220-c78ca7d07494</vt:lpwstr>
  </property>
  <property fmtid="{D5CDD505-2E9C-101B-9397-08002B2CF9AE}" pid="8" name="MSIP_Label_defa4170-0d19-0005-0004-bc88714345d2_ContentBits">
    <vt:lpwstr>0</vt:lpwstr>
  </property>
</Properties>
</file>