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6"/>
    <p:restoredTop sz="94741"/>
  </p:normalViewPr>
  <p:slideViewPr>
    <p:cSldViewPr snapToGrid="0">
      <p:cViewPr varScale="1">
        <p:scale>
          <a:sx n="117" d="100"/>
          <a:sy n="117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27370-AA51-D7C8-8F5F-1A4E223E6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21CFB8B-3359-8FC9-FBD0-AEC0F6974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7EC2FA-68A4-C4F9-CB94-57DDEA2D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C42C-0A21-D44F-AA66-6D2EB08C0493}" type="datetimeFigureOut">
              <a:rPr lang="de-DE" smtClean="0"/>
              <a:t>04.11.24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75A1B8-772E-B02D-FC4D-B68C59643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621519-2E90-1C54-7EE8-7DA4CAEA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5B0A-7EC1-3B45-8737-8222E7D975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151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C3DA0-2B4B-C870-AA93-E34A2BDDB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FAA179-D7FE-6D9A-BBCE-6D9F470FC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8C1131-35A0-D957-EF54-E26E42B18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C42C-0A21-D44F-AA66-6D2EB08C0493}" type="datetimeFigureOut">
              <a:rPr lang="de-DE" smtClean="0"/>
              <a:t>04.11.24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7B7F0A-E5B6-2076-0BD4-4BF31C41B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109119-5D68-98A3-2C8A-EAFDD29C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5B0A-7EC1-3B45-8737-8222E7D975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396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2E17E68-B3B3-D1BF-7B51-4BFAC4085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4F77F8-0089-B87C-92B6-541B42981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BE343B-5B1E-EC4D-D389-A037E8027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C42C-0A21-D44F-AA66-6D2EB08C0493}" type="datetimeFigureOut">
              <a:rPr lang="de-DE" smtClean="0"/>
              <a:t>04.11.24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F07829-0EA1-A2C6-CF4A-6581D160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8C4D6F-794D-9295-EA77-6C71518D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5B0A-7EC1-3B45-8737-8222E7D975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214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81D1DC-16A4-D951-F1F5-35FDB741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B6F803-9F92-9DDE-A56D-99864C691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22278F-92DE-487B-12A4-148680DD7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C42C-0A21-D44F-AA66-6D2EB08C0493}" type="datetimeFigureOut">
              <a:rPr lang="de-DE" smtClean="0"/>
              <a:t>04.11.24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B28C9F-B3D0-D1C7-E2AA-90A52F0F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218585-1874-C38C-2583-E4E4468B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5B0A-7EC1-3B45-8737-8222E7D975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630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B6FE80-16D0-DF55-FB12-2382B039C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5DC798-710B-F07D-CB93-693F86B53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096FD8-7581-6B2C-6AAB-7DAF2BDFA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C42C-0A21-D44F-AA66-6D2EB08C0493}" type="datetimeFigureOut">
              <a:rPr lang="de-DE" smtClean="0"/>
              <a:t>04.11.24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358328-B707-5DA5-7197-586265EE9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AEE6AF-68A5-E7F9-7795-24E3B02A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5B0A-7EC1-3B45-8737-8222E7D975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4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23545E-D7BA-A8A1-581F-0CE206D6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94F8C3-E122-920B-5EB4-DB345046C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6F73C0-E615-8D8C-FF6C-72335C5D3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ACA9F0-0C54-9101-5A7E-7704BDD4A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C42C-0A21-D44F-AA66-6D2EB08C0493}" type="datetimeFigureOut">
              <a:rPr lang="de-DE" smtClean="0"/>
              <a:t>04.11.24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C2483D-B741-2765-F268-ABBD7FB0D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BB098E-DEEC-C659-177D-900108106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5B0A-7EC1-3B45-8737-8222E7D975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99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BC27F6-762E-E9A4-7305-D834EBFE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22ACF9-D89E-5FF5-B9E1-377AAB717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61CC07-8BC0-3256-792A-C7D0F827A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39DFDB-3EFD-FEFE-334B-AC4BA435B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510491-F86E-E08E-D858-AD8F1D98A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800047B-BF25-AB99-E38D-A121D88C4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C42C-0A21-D44F-AA66-6D2EB08C0493}" type="datetimeFigureOut">
              <a:rPr lang="de-DE" smtClean="0"/>
              <a:t>04.11.24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6E17113-DB46-C051-3966-9BA9D5E2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62823CE-EB89-5339-83C0-FB2C69A7F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5B0A-7EC1-3B45-8737-8222E7D975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76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160CB4-BD16-683B-51D2-A94CE39F0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800A23-07B6-6E66-FF56-A2E81C9E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C42C-0A21-D44F-AA66-6D2EB08C0493}" type="datetimeFigureOut">
              <a:rPr lang="de-DE" smtClean="0"/>
              <a:t>04.11.24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20B13F-7908-B593-0356-3744C072C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7CC8E9-C55F-59D8-76FA-8B8BDF15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5B0A-7EC1-3B45-8737-8222E7D975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28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0CDA7B-C4D4-AA06-27DB-74E14E9BB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C42C-0A21-D44F-AA66-6D2EB08C0493}" type="datetimeFigureOut">
              <a:rPr lang="de-DE" smtClean="0"/>
              <a:t>04.11.24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F621182-322B-7325-5960-57E797846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77D0D4-9443-0443-BAA2-B280C28C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5B0A-7EC1-3B45-8737-8222E7D975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396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7443EF-16C4-3171-5AC2-48A9A181A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830754-5485-801C-A30A-B1C000484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E6DC6A-8AD1-394C-3478-6E8999A77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E03FC4-D646-BD73-AE76-E2D883BD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C42C-0A21-D44F-AA66-6D2EB08C0493}" type="datetimeFigureOut">
              <a:rPr lang="de-DE" smtClean="0"/>
              <a:t>04.11.24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FCE1FD-79A3-082A-136E-32C63D37F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03AF2E-3906-24B3-518B-1F46C589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5B0A-7EC1-3B45-8737-8222E7D975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59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6A173-C0FC-C135-A621-D432A481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DA50D6B-65F1-0BC0-1F7B-84AA466C5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CE43F5-4C61-20FF-4558-27287D10D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E2C3BB-8CAB-31DC-ABFD-B4403DBB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C42C-0A21-D44F-AA66-6D2EB08C0493}" type="datetimeFigureOut">
              <a:rPr lang="de-DE" smtClean="0"/>
              <a:t>04.11.24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BF2E13-4CD0-F87F-D4FF-A529CF7C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46FE47-0DAC-A15B-5AA3-C6A6EDD7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5B0A-7EC1-3B45-8737-8222E7D975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03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58FBD05-3A9E-6C41-BD30-622B8FD96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550938-2992-7FE3-FC88-9B0C1ADC4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985421-65CD-1817-8860-1FAB62E00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34C42C-0A21-D44F-AA66-6D2EB08C0493}" type="datetimeFigureOut">
              <a:rPr lang="de-DE" smtClean="0"/>
              <a:t>04.11.24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D7907D-3A60-2AFA-BDE5-4A00264CF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8F5BB2-DA99-54FE-6546-7F77C6F45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FB5B0A-7EC1-3B45-8737-8222E7D975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16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0D042-6DFD-1775-00E3-4E0E07BBB2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3600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Verkehrssimulation nach Großveranstaltungen </a:t>
            </a:r>
            <a:br>
              <a:rPr lang="de-DE" sz="3600" b="1" i="0" u="none" strike="noStrike" dirty="0">
                <a:solidFill>
                  <a:srgbClr val="000000"/>
                </a:solidFill>
                <a:effectLst/>
                <a:latin typeface="-webkit-standard"/>
              </a:rPr>
            </a:br>
            <a:r>
              <a:rPr lang="de-DE" sz="3600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– Barclays Arena Hamburg (SOHH) –</a:t>
            </a:r>
            <a:r>
              <a:rPr lang="de-DE" sz="3600" b="1" dirty="0"/>
              <a:t>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9A3C5D-F193-C2D6-670B-9BA9C9CA6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07900"/>
          </a:xfrm>
        </p:spPr>
        <p:txBody>
          <a:bodyPr>
            <a:normAutofit lnSpcReduction="10000"/>
          </a:bodyPr>
          <a:lstStyle/>
          <a:p>
            <a:r>
              <a:rPr lang="de-DE" dirty="0"/>
              <a:t>Simon Schwarzkopf, Patrick Scheinert, Niklas Dikkafa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1587566-F359-78CE-31CC-F1CFCFDD79D9}"/>
              </a:ext>
            </a:extLst>
          </p:cNvPr>
          <p:cNvSpPr txBox="1"/>
          <p:nvPr/>
        </p:nvSpPr>
        <p:spPr>
          <a:xfrm>
            <a:off x="2941065" y="4535308"/>
            <a:ext cx="63098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KI &amp; Geoinformatik</a:t>
            </a:r>
          </a:p>
          <a:p>
            <a:pPr algn="ctr">
              <a:lnSpc>
                <a:spcPct val="100000"/>
              </a:lnSpc>
            </a:pP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WiSe24/25</a:t>
            </a:r>
          </a:p>
          <a:p>
            <a:pPr algn="ctr">
              <a:lnSpc>
                <a:spcPct val="100000"/>
              </a:lnSpc>
            </a:pP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Betreuer: Prof. Dr. Thomas Clemen</a:t>
            </a:r>
          </a:p>
          <a:p>
            <a:pPr algn="ctr">
              <a:lnSpc>
                <a:spcPct val="100000"/>
              </a:lnSpc>
            </a:pP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chschule für Angewandte Wissenschaften (HAW) Hamburg</a:t>
            </a:r>
            <a:endParaRPr lang="de-DE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5EB5032-8441-CCCA-96E2-280491713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0353" y="219750"/>
            <a:ext cx="2799250" cy="75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3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C5B7C8-3A55-8C45-FC06-352E6CF5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Projektziel und 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2EBCFD-E1D9-B8F1-9A30-F5701563E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Ziel</a:t>
            </a:r>
            <a:r>
              <a:rPr lang="de-DE" dirty="0"/>
              <a:t>: Simulation des multimodalen Verkehrsflusses (Auto, Bus, Fahrrad, Fußgänger) nach Konzerten</a:t>
            </a:r>
          </a:p>
          <a:p>
            <a:r>
              <a:rPr lang="de-DE" b="1" dirty="0"/>
              <a:t>Grund</a:t>
            </a:r>
            <a:r>
              <a:rPr lang="de-DE" dirty="0"/>
              <a:t>: Regelmäßige Engpässe beim Verlassen des Geländes</a:t>
            </a:r>
          </a:p>
          <a:p>
            <a:r>
              <a:rPr lang="de-DE" b="1" dirty="0"/>
              <a:t>Identifikation und Analyse</a:t>
            </a:r>
            <a:r>
              <a:rPr lang="de-DE" dirty="0"/>
              <a:t> </a:t>
            </a:r>
            <a:r>
              <a:rPr lang="de-DE" b="1" dirty="0"/>
              <a:t>von Engpässen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AE19567-69E6-35E3-A827-1901F9546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0353" y="219750"/>
            <a:ext cx="2799250" cy="75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2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A907C2-436F-5795-140D-4DAA8CDF4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Barclays Arena und Parkplätze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0C2D8B-DD19-23CA-A101-4EC4A4D58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Parkplatzkapazitäten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GRAU: 350 Fahrzeuge &amp; teilt sich mit BLAU 2 Ausfahrten</a:t>
            </a:r>
          </a:p>
          <a:p>
            <a:pPr lvl="1"/>
            <a:r>
              <a:rPr lang="de-DE" dirty="0"/>
              <a:t>BLAU: 200 Fahrzeuge &amp; teilt sich mit GRAU 2 Ausfahrten</a:t>
            </a:r>
          </a:p>
          <a:p>
            <a:pPr lvl="1"/>
            <a:r>
              <a:rPr lang="de-DE" dirty="0"/>
              <a:t>ROT: 1.900 Fahrzeuge &amp; ca. 2 Ausfahrten </a:t>
            </a:r>
          </a:p>
          <a:p>
            <a:pPr lvl="1"/>
            <a:r>
              <a:rPr lang="de-DE" dirty="0"/>
              <a:t>GELB: 350 Fahrzeuge &amp; 1 Ausfahrt nähe der Bushaltestelle „Am Volkspark“</a:t>
            </a:r>
          </a:p>
          <a:p>
            <a:pPr lvl="1"/>
            <a:r>
              <a:rPr lang="de-DE" dirty="0" err="1"/>
              <a:t>WEIß</a:t>
            </a:r>
            <a:r>
              <a:rPr lang="de-DE" dirty="0"/>
              <a:t>: 860 Fahrzeuge &amp; selbe Ausfahrt wie GELB</a:t>
            </a:r>
          </a:p>
          <a:p>
            <a:r>
              <a:rPr lang="de-DE" dirty="0"/>
              <a:t>Insgesamt: </a:t>
            </a:r>
            <a:r>
              <a:rPr lang="de-DE" b="1" dirty="0"/>
              <a:t>ca. 3.660 Parkplätze</a:t>
            </a:r>
          </a:p>
          <a:p>
            <a:r>
              <a:rPr lang="de-DE" dirty="0"/>
              <a:t>Hoher Fahrzeugverkehr nach Konzerten, da viele Besucher die Arena mit dem Auto verlassen</a:t>
            </a:r>
          </a:p>
          <a:p>
            <a:r>
              <a:rPr lang="de-DE" dirty="0"/>
              <a:t>Ziel: Analyse der Parkplatzauslastung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84D7096-CDEB-B000-E752-8F154FF03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0353" y="219750"/>
            <a:ext cx="2799250" cy="75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2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3DABF-0284-C9F5-12D8-C3E34CB62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Grobe Schätzung der Wartezeit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0F4AC4-1953-1A27-0F24-01C4E7AFC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Annahme</a:t>
            </a:r>
            <a:r>
              <a:rPr lang="de-DE" dirty="0"/>
              <a:t>: Durchschnittlich verlassen ca. 2,5 Autos pro Minute die Parkplätze in Spitzenzeiten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Kapazität Parkplätze</a:t>
            </a:r>
            <a:r>
              <a:rPr lang="de-DE" dirty="0"/>
              <a:t>: 3.660 Autos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Errechnete Wartezeit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Gesamt: 3.660 Autos ÷ 2,5 Autos pro Minute ÷ 5 Parkplätze ÷ 5 nutzbare Ausfahrten ÷ Puffer 1,5 ≈ </a:t>
            </a:r>
            <a:r>
              <a:rPr lang="de-DE" b="1" dirty="0"/>
              <a:t>39 Minuten Wartezeit</a:t>
            </a:r>
          </a:p>
          <a:p>
            <a:pPr lvl="1"/>
            <a:r>
              <a:rPr lang="de-DE" dirty="0"/>
              <a:t>Puffer: z.B. </a:t>
            </a:r>
            <a:r>
              <a:rPr lang="de-DE" dirty="0" err="1"/>
              <a:t>Besucher:innen</a:t>
            </a:r>
            <a:r>
              <a:rPr lang="de-DE" dirty="0"/>
              <a:t>, die früher oder später als das Ende der Veranstaltung das Gelände verlassen</a:t>
            </a:r>
          </a:p>
          <a:p>
            <a:r>
              <a:rPr lang="de-DE" dirty="0"/>
              <a:t>Simulation soll helfen, solche Engpässe zu identifizieren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B49BF54-B730-6530-7A16-BD717AA31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0353" y="219750"/>
            <a:ext cx="2799250" cy="75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30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B607E2-CD44-BC41-F7C3-AF420CE2A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Szenario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 </a:t>
            </a:r>
            <a:b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</a:b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Interaktive Bewegungs- und Verkehrsströme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11D161-7A9F-9CBE-78E9-4C8FEA1D8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Multimodale Bewegungen (Auto, Bus, Fahrrad, Fußgänger) beim Verlassen der Arena</a:t>
            </a:r>
          </a:p>
          <a:p>
            <a:r>
              <a:rPr lang="de-DE" dirty="0"/>
              <a:t>Agenten bewegen sich zu Parkplätzen, Bushaltestellen, Fahrradparkplatz – interaktive Beobachtung möglich</a:t>
            </a:r>
          </a:p>
          <a:p>
            <a:r>
              <a:rPr lang="de-DE" dirty="0"/>
              <a:t>Agenten verlassen früher die Arena, um dem Verkehr zu entkommen oder bleiben länger auf dem Gelände (z.B.: Socializing, Essen &amp; Trinken, Merchandise)</a:t>
            </a:r>
          </a:p>
          <a:p>
            <a:r>
              <a:rPr lang="de-DE" dirty="0"/>
              <a:t>Ziel: Beobachtung und Identifikation von Engpässen durch unterschiedliche Transportmittel</a:t>
            </a:r>
          </a:p>
          <a:p>
            <a:pPr lvl="1"/>
            <a:r>
              <a:rPr lang="de-DE" dirty="0"/>
              <a:t>Engpässe entstehen hauptsächlich für Autos und Busse</a:t>
            </a:r>
          </a:p>
          <a:p>
            <a:pPr lvl="1"/>
            <a:r>
              <a:rPr lang="de-DE" dirty="0"/>
              <a:t>Wenn Zeit reicht: Menschen überqueren Straßen </a:t>
            </a:r>
            <a:r>
              <a:rPr lang="de-DE" dirty="0">
                <a:sym typeface="Wingdings" pitchFamily="2" charset="2"/>
              </a:rPr>
              <a:t> Autos müssen warten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FC76694-3797-5B1A-A1B1-A36D68068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0353" y="219750"/>
            <a:ext cx="2799250" cy="75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40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A7E92-8DD0-45E6-DB8C-D527E1B9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Erster Meilenstein: </a:t>
            </a:r>
            <a:br>
              <a:rPr lang="de-DE" dirty="0"/>
            </a:br>
            <a:r>
              <a:rPr lang="de-DE" dirty="0"/>
              <a:t>Grundlegende Simulation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BC6BAF-161C-A804-7410-E808B4D34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43489" cy="4351338"/>
          </a:xfrm>
        </p:spPr>
        <p:txBody>
          <a:bodyPr/>
          <a:lstStyle/>
          <a:p>
            <a:r>
              <a:rPr lang="de-DE" dirty="0"/>
              <a:t>Darstellung des Geländes und Umgebung der Barclays Arena</a:t>
            </a:r>
          </a:p>
          <a:p>
            <a:r>
              <a:rPr lang="de-DE" dirty="0"/>
              <a:t>Sichtbare Agentenbewegungen auf Straßen und Gehwegen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962DA49-F6A8-EEEF-93F6-2B0E2B4A9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0353" y="219750"/>
            <a:ext cx="2799250" cy="754485"/>
          </a:xfrm>
          <a:prstGeom prst="rect">
            <a:avLst/>
          </a:prstGeom>
        </p:spPr>
      </p:pic>
      <p:pic>
        <p:nvPicPr>
          <p:cNvPr id="6" name="Grafik 5" descr="Ein Bild, das Karte, Screenshot enthält.&#10;&#10;Automatisch generierte Beschreibung">
            <a:extLst>
              <a:ext uri="{FF2B5EF4-FFF2-40B4-BE49-F238E27FC236}">
                <a16:creationId xmlns:a16="http://schemas.microsoft.com/office/drawing/2014/main" id="{B68E5E14-05C6-0DE4-72E9-379887DBF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024" y="1825625"/>
            <a:ext cx="5957683" cy="428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8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26893B-A2AC-BFB1-A14A-652CAAF3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Erster Meilenstein: </a:t>
            </a:r>
            <a:br>
              <a:rPr lang="de-DE" dirty="0"/>
            </a:br>
            <a:r>
              <a:rPr lang="de-DE" dirty="0"/>
              <a:t>Grundlegende Simulation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403DEDD-3A53-595A-C3DE-3C46C1D3F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0353" y="219750"/>
            <a:ext cx="2799250" cy="754485"/>
          </a:xfrm>
          <a:prstGeom prst="rect">
            <a:avLst/>
          </a:prstGeom>
        </p:spPr>
      </p:pic>
      <p:pic>
        <p:nvPicPr>
          <p:cNvPr id="7" name="Grafik 6" descr="Ein Bild, das Karte, Text, Atlas, Plan enthält.&#10;&#10;Automatisch generierte Beschreibung">
            <a:extLst>
              <a:ext uri="{FF2B5EF4-FFF2-40B4-BE49-F238E27FC236}">
                <a16:creationId xmlns:a16="http://schemas.microsoft.com/office/drawing/2014/main" id="{035279E0-72C2-7422-DB32-8E47065C1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257" y="1836063"/>
            <a:ext cx="9525485" cy="441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90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FC22AC-E566-21F6-9108-102A2F002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Nächster Meilenstein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F71E45-9D0D-91BD-47B4-96AA6786C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0" i="0" u="none" strike="noStrike" dirty="0">
                <a:solidFill>
                  <a:srgbClr val="000000"/>
                </a:solidFill>
                <a:effectLst/>
              </a:rPr>
              <a:t>Fokus auf </a:t>
            </a:r>
            <a:r>
              <a:rPr lang="de-DE" b="1" i="0" u="none" strike="noStrike" dirty="0">
                <a:solidFill>
                  <a:srgbClr val="000000"/>
                </a:solidFill>
                <a:effectLst/>
              </a:rPr>
              <a:t>exemplarische Multimodalität mit ÖPNV</a:t>
            </a:r>
            <a:endParaRPr lang="de-DE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/>
            <a:r>
              <a:rPr lang="de-DE" b="0" i="0" u="none" strike="noStrike" dirty="0">
                <a:solidFill>
                  <a:srgbClr val="000000"/>
                </a:solidFill>
                <a:effectLst/>
              </a:rPr>
              <a:t>Einführung einer </a:t>
            </a:r>
            <a:r>
              <a:rPr lang="de-DE" b="1" i="0" u="none" strike="noStrike" dirty="0">
                <a:solidFill>
                  <a:srgbClr val="000000"/>
                </a:solidFill>
                <a:effectLst/>
              </a:rPr>
              <a:t>Visitor-Klasse</a:t>
            </a:r>
            <a:r>
              <a:rPr lang="de-DE" b="0" i="0" u="none" strike="noStrike" dirty="0">
                <a:solidFill>
                  <a:srgbClr val="000000"/>
                </a:solidFill>
                <a:effectLst/>
              </a:rPr>
              <a:t> </a:t>
            </a:r>
          </a:p>
          <a:p>
            <a:pPr marL="285750" indent="-285750"/>
            <a:r>
              <a:rPr lang="de-DE" b="0" i="0" u="none" strike="noStrike" dirty="0">
                <a:solidFill>
                  <a:srgbClr val="000000"/>
                </a:solidFill>
                <a:effectLst/>
              </a:rPr>
              <a:t>Ziel: </a:t>
            </a:r>
            <a:r>
              <a:rPr lang="de-DE" dirty="0"/>
              <a:t>Verhaltensmuster und erste Bewegungen von ÖPNV-Nutzern nach Konzertende</a:t>
            </a:r>
            <a:endParaRPr lang="de-DE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/>
            <a:r>
              <a:rPr lang="de-DE" b="0" i="0" u="none" strike="noStrike" dirty="0">
                <a:solidFill>
                  <a:srgbClr val="000000"/>
                </a:solidFill>
                <a:effectLst/>
              </a:rPr>
              <a:t>Grundlage für Erweiterung auf weitere Transportmittel und Besuchertypen im nächsten Meilenstein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54B7057-B422-E8C4-E99B-E5F6ECE4C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0353" y="219750"/>
            <a:ext cx="2799250" cy="75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71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Microsoft Macintosh PowerPoint</Application>
  <PresentationFormat>Breitbild</PresentationFormat>
  <Paragraphs>43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-webkit-standard</vt:lpstr>
      <vt:lpstr>Aptos</vt:lpstr>
      <vt:lpstr>Aptos Display</vt:lpstr>
      <vt:lpstr>Arial</vt:lpstr>
      <vt:lpstr>Wingdings</vt:lpstr>
      <vt:lpstr>Office</vt:lpstr>
      <vt:lpstr>Verkehrssimulation nach Großveranstaltungen  – Barclays Arena Hamburg (SOHH) – </vt:lpstr>
      <vt:lpstr>Projektziel und Motivation</vt:lpstr>
      <vt:lpstr>Barclays Arena und Parkplätze</vt:lpstr>
      <vt:lpstr>Grobe Schätzung der Wartezeit</vt:lpstr>
      <vt:lpstr>Szenario:  Interaktive Bewegungs- und Verkehrsströme</vt:lpstr>
      <vt:lpstr>Erster Meilenstein:  Grundlegende Simulation</vt:lpstr>
      <vt:lpstr>Erster Meilenstein:  Grundlegende Simulation</vt:lpstr>
      <vt:lpstr>Nächster Meilenstein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Dikkafa, Niklas</dc:creator>
  <cp:lastModifiedBy>Dikkafa, Niklas</cp:lastModifiedBy>
  <cp:revision>3</cp:revision>
  <dcterms:created xsi:type="dcterms:W3CDTF">2024-10-31T11:33:46Z</dcterms:created>
  <dcterms:modified xsi:type="dcterms:W3CDTF">2024-11-04T13:16:34Z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2024-10-31T15:15:21Z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2c6cac8d-ab61-47b3-8209-4df2e46aefbc</vt:lpwstr>
  </property>
  <property fmtid="{D5CDD505-2E9C-101B-9397-08002B2CF9AE}" pid="7" name="MSIP_Label_defa4170-0d19-0005-0004-bc88714345d2_ActionId">
    <vt:lpwstr>ee1dffc7-e37f-4946-85e2-a1f0c0327a1e</vt:lpwstr>
  </property>
  <property fmtid="{D5CDD505-2E9C-101B-9397-08002B2CF9AE}" pid="8" name="MSIP_Label_defa4170-0d19-0005-0004-bc88714345d2_ContentBits">
    <vt:lpwstr>0</vt:lpwstr>
  </property>
</Properties>
</file>