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Roboto Bold" panose="020B060402020202020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5A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8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16"/>
            <a:ext cx="18304224" cy="1027388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976133" y="1466440"/>
            <a:ext cx="12335733" cy="435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 u="sng" dirty="0">
                <a:solidFill>
                  <a:srgbClr val="FFFFFF"/>
                </a:solidFill>
                <a:latin typeface="Roboto Bold"/>
              </a:rPr>
              <a:t>ПРЕЗЕНТАЦИЯ НА ТЕМУ "ИССЛЕДОВАНИЕ ТЕХНОЛОГИЧЕСКИХ СХЕМ ПОСТРОЕНИЯ ГИС. СРАВНИТЕЛЬНЫЙ АНАЛИЗ ПРОГРАММНОГО ОБЕСПЕЧЕНИЯ ГЕОИНФОРМАЦИОННЫХ СИСТЕМ"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981268"/>
            <a:ext cx="510482" cy="388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en-US" sz="2500" b="1" dirty="0">
                <a:solidFill>
                  <a:srgbClr val="FFFFFF"/>
                </a:solidFill>
                <a:latin typeface="HK Grotesk Bold Bold"/>
              </a:rPr>
              <a:t>01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781800" y="7048500"/>
            <a:ext cx="4633817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2500" spc="125" dirty="0">
                <a:solidFill>
                  <a:srgbClr val="FFFFFF"/>
                </a:solidFill>
                <a:latin typeface="Roboto"/>
              </a:rPr>
              <a:t>Подготовил</a:t>
            </a:r>
            <a:r>
              <a:rPr lang="en-US" sz="2500" spc="125" dirty="0">
                <a:solidFill>
                  <a:srgbClr val="FFFFFF"/>
                </a:solidFill>
                <a:latin typeface="Roboto"/>
              </a:rPr>
              <a:t>:</a:t>
            </a:r>
          </a:p>
          <a:p>
            <a:pPr algn="ctr">
              <a:lnSpc>
                <a:spcPts val="2999"/>
              </a:lnSpc>
            </a:pPr>
            <a:r>
              <a:rPr lang="en-US" sz="2499" spc="124" dirty="0">
                <a:solidFill>
                  <a:srgbClr val="FFFFFF"/>
                </a:solidFill>
                <a:latin typeface="Roboto"/>
              </a:rPr>
              <a:t>ст</a:t>
            </a:r>
            <a:r>
              <a:rPr lang="en-US" sz="2499" spc="124" dirty="0">
                <a:solidFill>
                  <a:srgbClr val="FFFFFF"/>
                </a:solidFill>
                <a:latin typeface="Roboto"/>
              </a:rPr>
              <a:t>. </a:t>
            </a:r>
            <a:r>
              <a:rPr lang="en-US" sz="2499" spc="124" dirty="0">
                <a:solidFill>
                  <a:srgbClr val="FFFFFF"/>
                </a:solidFill>
                <a:latin typeface="Roboto"/>
              </a:rPr>
              <a:t>гр</a:t>
            </a:r>
            <a:r>
              <a:rPr lang="en-US" sz="2499" spc="124" dirty="0">
                <a:solidFill>
                  <a:srgbClr val="FFFFFF"/>
                </a:solidFill>
                <a:latin typeface="Roboto"/>
              </a:rPr>
              <a:t>. ПИ/б-18-1-О</a:t>
            </a:r>
          </a:p>
          <a:p>
            <a:pPr algn="ctr">
              <a:lnSpc>
                <a:spcPts val="3000"/>
              </a:lnSpc>
            </a:pPr>
            <a:r>
              <a:rPr lang="en-US" sz="2499" spc="124" dirty="0">
                <a:solidFill>
                  <a:srgbClr val="FFFFFF"/>
                </a:solidFill>
                <a:latin typeface="Roboto"/>
              </a:rPr>
              <a:t>Шведенко Александр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430440" y="9408902"/>
            <a:ext cx="7427119" cy="3223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00"/>
              </a:lnSpc>
            </a:pPr>
            <a:r>
              <a:rPr lang="en-US" sz="2000" spc="100" dirty="0">
                <a:solidFill>
                  <a:srgbClr val="FFFFFF"/>
                </a:solidFill>
                <a:latin typeface="Roboto"/>
              </a:rPr>
              <a:t>Севастопольский государственный университет | 2021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893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862123" y="971743"/>
            <a:ext cx="6634939" cy="321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dirty="0">
                <a:solidFill>
                  <a:srgbClr val="1A181C"/>
                </a:solidFill>
                <a:latin typeface="Roboto"/>
              </a:rPr>
              <a:t>Изучить технологические схемы построения ГИС. Провести анализ функциональных возможностей проприетарного и свободно распространяемого программного обеспечения геоинформационных систем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4172143"/>
            <a:ext cx="6410954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7000" u="sng" dirty="0">
                <a:solidFill>
                  <a:srgbClr val="4A5ADD"/>
                </a:solidFill>
                <a:latin typeface="Roboto Bold"/>
              </a:rPr>
              <a:t>ЦЕЛЬ РАБОТЫ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981268"/>
            <a:ext cx="510482" cy="388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en-US" sz="2500" b="1" dirty="0">
                <a:solidFill>
                  <a:srgbClr val="1A181C"/>
                </a:solidFill>
                <a:latin typeface="HK Grotesk Bold Bold"/>
              </a:rPr>
              <a:t>02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018186"/>
            <a:ext cx="11201400" cy="6266318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170174" y="4293752"/>
            <a:ext cx="673961" cy="67396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190567" y="5980448"/>
            <a:ext cx="633177" cy="63317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237781" y="4339124"/>
            <a:ext cx="587804" cy="587804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3752570" y="1019175"/>
            <a:ext cx="10782860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u="sng" dirty="0">
                <a:solidFill>
                  <a:srgbClr val="4A5ADD"/>
                </a:solidFill>
                <a:latin typeface="Roboto Bold"/>
              </a:rPr>
              <a:t>ХАРАКТЕРИСТИКИ ТЕХНОЛОГИЧЕСКИХ ПОКОЛЕНИЙ ПОСТРОЕНИЯ ГИС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325213" y="3455642"/>
            <a:ext cx="4392242" cy="1766964"/>
            <a:chOff x="0" y="0"/>
            <a:chExt cx="5856323" cy="2355952"/>
          </a:xfrm>
        </p:grpSpPr>
        <p:sp>
          <p:nvSpPr>
            <p:cNvPr id="7" name="TextBox 7"/>
            <p:cNvSpPr txBox="1"/>
            <p:nvPr/>
          </p:nvSpPr>
          <p:spPr>
            <a:xfrm>
              <a:off x="0" y="-9525"/>
              <a:ext cx="5856323" cy="6160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99"/>
                </a:lnSpc>
              </a:pPr>
              <a:r>
                <a:rPr lang="en-US" sz="2999" dirty="0">
                  <a:solidFill>
                    <a:srgbClr val="1A181C"/>
                  </a:solidFill>
                  <a:latin typeface="Roboto Bold"/>
                </a:rPr>
                <a:t>Первое поколение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719529"/>
              <a:ext cx="5856323" cy="16364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sz="2000" dirty="0">
                  <a:solidFill>
                    <a:srgbClr val="1A181C"/>
                  </a:solidFill>
                  <a:latin typeface="Roboto"/>
                </a:rPr>
                <a:t>Одна или несколько программ, объединённых в программную систему, которые запускаются на компьютере пользователя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700" y="3446117"/>
            <a:ext cx="999331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000" dirty="0">
                <a:solidFill>
                  <a:srgbClr val="4A5ADD"/>
                </a:solidFill>
                <a:latin typeface="Roboto Bold"/>
              </a:rPr>
              <a:t>01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021725" y="3175567"/>
            <a:ext cx="2850085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000" dirty="0">
                <a:solidFill>
                  <a:srgbClr val="4A5ADD"/>
                </a:solidFill>
                <a:latin typeface="Roboto Bold"/>
              </a:rPr>
              <a:t>Плюсы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026676" y="3175567"/>
            <a:ext cx="2510780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000" dirty="0">
                <a:solidFill>
                  <a:srgbClr val="4A5ADD"/>
                </a:solidFill>
                <a:latin typeface="Roboto Bold"/>
              </a:rPr>
              <a:t>Минусы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021725" y="4207282"/>
            <a:ext cx="4392242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99"/>
              </a:lnSpc>
            </a:pPr>
            <a:r>
              <a:rPr lang="en-US" sz="2999" dirty="0">
                <a:solidFill>
                  <a:srgbClr val="1A181C"/>
                </a:solidFill>
                <a:latin typeface="Roboto"/>
              </a:rPr>
              <a:t>Высокое быстродействие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021725" y="5970923"/>
            <a:ext cx="5117121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99"/>
              </a:lnSpc>
            </a:pPr>
            <a:r>
              <a:rPr lang="en-US" sz="2999" dirty="0">
                <a:solidFill>
                  <a:srgbClr val="1A181C"/>
                </a:solidFill>
                <a:latin typeface="Roboto"/>
              </a:rPr>
              <a:t>Простота в администрировании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026676" y="4207282"/>
            <a:ext cx="3898708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99"/>
              </a:lnSpc>
            </a:pPr>
            <a:r>
              <a:rPr lang="en-US" sz="2999" dirty="0">
                <a:solidFill>
                  <a:srgbClr val="1A181C"/>
                </a:solidFill>
                <a:latin typeface="Roboto"/>
              </a:rPr>
              <a:t>Большие проблемы при обмене данными с другими системами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1019175"/>
            <a:ext cx="510482" cy="388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en-US" sz="2500" dirty="0">
                <a:solidFill>
                  <a:srgbClr val="1A181C"/>
                </a:solidFill>
                <a:latin typeface="Roboto Bold"/>
              </a:rPr>
              <a:t>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091866" y="5789676"/>
            <a:ext cx="673874" cy="67387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977139" y="5789676"/>
            <a:ext cx="673874" cy="67387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000039" y="7250604"/>
            <a:ext cx="673874" cy="673874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3752570" y="1019175"/>
            <a:ext cx="10782860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u="sng" dirty="0">
                <a:solidFill>
                  <a:srgbClr val="4A5ADD"/>
                </a:solidFill>
                <a:latin typeface="Roboto Bold"/>
              </a:rPr>
              <a:t>ХАРАКТЕРИСТИКИ ТЕХНОЛОГИЧЕСКИХ ПОКОЛЕНИЙ ПОСТРОЕНИЯ ГИС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325213" y="3463921"/>
            <a:ext cx="4392242" cy="1774108"/>
            <a:chOff x="0" y="-9525"/>
            <a:chExt cx="5856323" cy="2365477"/>
          </a:xfrm>
        </p:grpSpPr>
        <p:sp>
          <p:nvSpPr>
            <p:cNvPr id="7" name="TextBox 7"/>
            <p:cNvSpPr txBox="1"/>
            <p:nvPr/>
          </p:nvSpPr>
          <p:spPr>
            <a:xfrm>
              <a:off x="0" y="-9525"/>
              <a:ext cx="5856323" cy="5899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99"/>
                </a:lnSpc>
              </a:pPr>
              <a:r>
                <a:rPr lang="ru-RU" sz="2999" dirty="0" smtClean="0">
                  <a:solidFill>
                    <a:srgbClr val="1A181C"/>
                  </a:solidFill>
                  <a:latin typeface="Roboto Bold"/>
                </a:rPr>
                <a:t>Второе</a:t>
              </a:r>
              <a:r>
                <a:rPr lang="en-US" sz="2999" dirty="0" smtClean="0">
                  <a:solidFill>
                    <a:srgbClr val="1A181C"/>
                  </a:solidFill>
                  <a:latin typeface="Roboto Bold"/>
                </a:rPr>
                <a:t> </a:t>
              </a:r>
              <a:r>
                <a:rPr lang="en-US" sz="2999" dirty="0">
                  <a:solidFill>
                    <a:srgbClr val="1A181C"/>
                  </a:solidFill>
                  <a:latin typeface="Roboto Bold"/>
                </a:rPr>
                <a:t>поколение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719529"/>
              <a:ext cx="5856323" cy="16364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sz="2000" dirty="0">
                  <a:solidFill>
                    <a:srgbClr val="1A181C"/>
                  </a:solidFill>
                  <a:latin typeface="Roboto"/>
                </a:rPr>
                <a:t>Основана на технологии клиент-сервер для организации совместной работы с данными в компьютерной сети.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700" y="3461540"/>
            <a:ext cx="999331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000" dirty="0">
                <a:solidFill>
                  <a:srgbClr val="4A5ADD"/>
                </a:solidFill>
                <a:latin typeface="Roboto Bold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021725" y="3190990"/>
            <a:ext cx="2850085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000" dirty="0">
                <a:solidFill>
                  <a:srgbClr val="4A5ADD"/>
                </a:solidFill>
                <a:latin typeface="Roboto Bold"/>
              </a:rPr>
              <a:t>Плюсы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026676" y="3190990"/>
            <a:ext cx="2510780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000" dirty="0">
                <a:solidFill>
                  <a:srgbClr val="4A5ADD"/>
                </a:solidFill>
                <a:latin typeface="Roboto Bold"/>
              </a:rPr>
              <a:t>Минусы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052571" y="5678183"/>
            <a:ext cx="4392242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99"/>
              </a:lnSpc>
            </a:pPr>
            <a:r>
              <a:rPr lang="en-US" sz="2999" dirty="0">
                <a:solidFill>
                  <a:srgbClr val="1A181C"/>
                </a:solidFill>
                <a:latin typeface="Roboto"/>
              </a:rPr>
              <a:t>Наличие выделенного сервера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026676" y="5678183"/>
            <a:ext cx="3898708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99"/>
              </a:lnSpc>
            </a:pPr>
            <a:r>
              <a:rPr lang="en-US" sz="2999" dirty="0">
                <a:solidFill>
                  <a:srgbClr val="1A181C"/>
                </a:solidFill>
                <a:latin typeface="Roboto"/>
              </a:rPr>
              <a:t>Более сложны в использовании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026676" y="7120816"/>
            <a:ext cx="3898708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99"/>
              </a:lnSpc>
            </a:pPr>
            <a:r>
              <a:rPr lang="en-US" sz="2999" dirty="0">
                <a:solidFill>
                  <a:srgbClr val="1A181C"/>
                </a:solidFill>
                <a:latin typeface="Roboto"/>
              </a:rPr>
              <a:t>Требуют грамотного обслживания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947879" y="4141945"/>
            <a:ext cx="4392242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2999" dirty="0">
                <a:solidFill>
                  <a:srgbClr val="1A181C"/>
                </a:solidFill>
                <a:latin typeface="Roboto"/>
              </a:rPr>
              <a:t>Плюсы прошлого поколения</a:t>
            </a:r>
          </a:p>
          <a:p>
            <a:pPr algn="ctr">
              <a:lnSpc>
                <a:spcPts val="3599"/>
              </a:lnSpc>
            </a:pPr>
            <a:r>
              <a:rPr lang="en-US" sz="2999" dirty="0">
                <a:solidFill>
                  <a:srgbClr val="1A181C"/>
                </a:solidFill>
                <a:latin typeface="Roboto"/>
              </a:rPr>
              <a:t>+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000039" y="4141945"/>
            <a:ext cx="4392242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2999" dirty="0">
                <a:solidFill>
                  <a:srgbClr val="1A181C"/>
                </a:solidFill>
                <a:latin typeface="Roboto"/>
              </a:rPr>
              <a:t>Минусы прошлого поколения</a:t>
            </a:r>
          </a:p>
          <a:p>
            <a:pPr algn="ctr">
              <a:lnSpc>
                <a:spcPts val="3599"/>
              </a:lnSpc>
            </a:pPr>
            <a:r>
              <a:rPr lang="en-US" sz="2999" dirty="0">
                <a:solidFill>
                  <a:srgbClr val="1A181C"/>
                </a:solidFill>
                <a:latin typeface="Roboto"/>
              </a:rPr>
              <a:t>+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700" y="1019175"/>
            <a:ext cx="510482" cy="388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en-US" sz="2500" dirty="0">
                <a:solidFill>
                  <a:srgbClr val="1A181C"/>
                </a:solidFill>
                <a:latin typeface="Roboto Bold"/>
              </a:rPr>
              <a:t>04</a:t>
            </a: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5"/>
          <a:srcRect t="11878" r="44218"/>
          <a:stretch/>
        </p:blipFill>
        <p:spPr>
          <a:xfrm rot="5400000">
            <a:off x="-2345270" y="5666523"/>
            <a:ext cx="6248399" cy="55220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4616572"/>
            <a:ext cx="11811000" cy="6633712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947879" y="4209942"/>
            <a:ext cx="712538" cy="71253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000039" y="4217562"/>
            <a:ext cx="712538" cy="712538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752570" y="1019175"/>
            <a:ext cx="10782860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u="sng" dirty="0">
                <a:solidFill>
                  <a:srgbClr val="4A5ADD"/>
                </a:solidFill>
                <a:latin typeface="Roboto Bold"/>
              </a:rPr>
              <a:t>ХАРАКТЕРИСТИКИ ТЕХНОЛОГИЧЕСКИХ ПОКОЛЕНИЙ ПОСТРОЕНИЯ ГИС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2325213" y="3463921"/>
            <a:ext cx="4392242" cy="2380623"/>
            <a:chOff x="0" y="-9525"/>
            <a:chExt cx="5856323" cy="3174166"/>
          </a:xfrm>
        </p:grpSpPr>
        <p:sp>
          <p:nvSpPr>
            <p:cNvPr id="6" name="TextBox 6"/>
            <p:cNvSpPr txBox="1"/>
            <p:nvPr/>
          </p:nvSpPr>
          <p:spPr>
            <a:xfrm>
              <a:off x="0" y="-9525"/>
              <a:ext cx="5856323" cy="6160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99"/>
                </a:lnSpc>
              </a:pPr>
              <a:r>
                <a:rPr lang="en-US" sz="2999" dirty="0">
                  <a:solidFill>
                    <a:srgbClr val="1A181C"/>
                  </a:solidFill>
                  <a:latin typeface="Roboto Bold"/>
                </a:rPr>
                <a:t>Третье поколение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719530"/>
              <a:ext cx="5535716" cy="24451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ru-RU" sz="2000" dirty="0">
                  <a:solidFill>
                    <a:srgbClr val="1A181C"/>
                  </a:solidFill>
                  <a:latin typeface="Roboto"/>
                </a:rPr>
                <a:t>Приложения третьего поколения построены по схеме клиент-сервер. Это позволяет разделить интерфейс от логики </a:t>
              </a:r>
              <a:r>
                <a:rPr lang="ru-RU" sz="2000" dirty="0" smtClean="0">
                  <a:solidFill>
                    <a:srgbClr val="1A181C"/>
                  </a:solidFill>
                  <a:latin typeface="Roboto"/>
                </a:rPr>
                <a:t>приложения. </a:t>
              </a:r>
              <a:r>
                <a:rPr lang="ru-RU" sz="2000" dirty="0">
                  <a:solidFill>
                    <a:srgbClr val="1A181C"/>
                  </a:solidFill>
                  <a:latin typeface="Roboto"/>
                </a:rPr>
                <a:t>В качестве хранения данных чаще всего используется SQL сервер</a:t>
              </a:r>
              <a:endParaRPr lang="en-US" sz="2000" dirty="0">
                <a:solidFill>
                  <a:srgbClr val="1A181C"/>
                </a:solidFill>
                <a:latin typeface="Roboto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3461540"/>
            <a:ext cx="999331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000" dirty="0">
                <a:solidFill>
                  <a:srgbClr val="4A5ADD"/>
                </a:solidFill>
                <a:latin typeface="Roboto Bold"/>
              </a:rPr>
              <a:t>03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021725" y="3190990"/>
            <a:ext cx="2850085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000" dirty="0">
                <a:solidFill>
                  <a:srgbClr val="4A5ADD"/>
                </a:solidFill>
                <a:latin typeface="Roboto Bold"/>
              </a:rPr>
              <a:t>Плюсы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026676" y="3190990"/>
            <a:ext cx="2510780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000" dirty="0">
                <a:solidFill>
                  <a:srgbClr val="4A5ADD"/>
                </a:solidFill>
                <a:latin typeface="Roboto Bold"/>
              </a:rPr>
              <a:t>Минусы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913764" y="4146990"/>
            <a:ext cx="4392242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99"/>
              </a:lnSpc>
            </a:pPr>
            <a:r>
              <a:rPr lang="en-US" sz="2999" dirty="0">
                <a:solidFill>
                  <a:srgbClr val="1A181C"/>
                </a:solidFill>
                <a:latin typeface="Roboto"/>
              </a:rPr>
              <a:t>Использование мощной системы управления базами данных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026676" y="4154610"/>
            <a:ext cx="3898708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99"/>
              </a:lnSpc>
            </a:pPr>
            <a:r>
              <a:rPr lang="en-US" sz="2999" dirty="0">
                <a:solidFill>
                  <a:srgbClr val="1A181C"/>
                </a:solidFill>
                <a:latin typeface="Roboto"/>
              </a:rPr>
              <a:t>Сложность в смене ГИС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1019175"/>
            <a:ext cx="510482" cy="388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en-US" sz="2500" dirty="0">
                <a:solidFill>
                  <a:srgbClr val="1A181C"/>
                </a:solidFill>
                <a:latin typeface="Roboto Bold"/>
              </a:rPr>
              <a:t>05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655347" y="4496812"/>
            <a:ext cx="689384" cy="68938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824495" y="4395602"/>
            <a:ext cx="774281" cy="774281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752570" y="1019175"/>
            <a:ext cx="10782860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u="sng" dirty="0">
                <a:solidFill>
                  <a:srgbClr val="4A5ADD"/>
                </a:solidFill>
                <a:latin typeface="Roboto Bold"/>
              </a:rPr>
              <a:t>ХАРАКТЕРИСТИКИ ТЕХНОЛОГИЧЕСКИХ ПОКОЛЕНИЙ ПОСТРОЕНИЯ ГИС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2325213" y="3471065"/>
            <a:ext cx="4392242" cy="857192"/>
            <a:chOff x="0" y="0"/>
            <a:chExt cx="5856323" cy="1142923"/>
          </a:xfrm>
        </p:grpSpPr>
        <p:sp>
          <p:nvSpPr>
            <p:cNvPr id="6" name="TextBox 6"/>
            <p:cNvSpPr txBox="1"/>
            <p:nvPr/>
          </p:nvSpPr>
          <p:spPr>
            <a:xfrm>
              <a:off x="0" y="-9525"/>
              <a:ext cx="5856323" cy="6160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99"/>
                </a:lnSpc>
              </a:pPr>
              <a:r>
                <a:rPr lang="en-US" sz="2999" dirty="0">
                  <a:solidFill>
                    <a:srgbClr val="1A181C"/>
                  </a:solidFill>
                  <a:latin typeface="Roboto Bold"/>
                </a:rPr>
                <a:t>Четвёртое поколение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719529"/>
              <a:ext cx="5856323" cy="4233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sz="2000" dirty="0">
                  <a:solidFill>
                    <a:srgbClr val="1A181C"/>
                  </a:solidFill>
                  <a:latin typeface="Roboto"/>
                </a:rPr>
                <a:t>Тенденция к переходу Web-ГИС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3461540"/>
            <a:ext cx="999331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000" dirty="0">
                <a:solidFill>
                  <a:srgbClr val="4A5ADD"/>
                </a:solidFill>
                <a:latin typeface="Roboto Bold"/>
              </a:rPr>
              <a:t>04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021725" y="3190990"/>
            <a:ext cx="2850085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000" dirty="0">
                <a:solidFill>
                  <a:srgbClr val="4A5ADD"/>
                </a:solidFill>
                <a:latin typeface="Roboto Bold"/>
              </a:rPr>
              <a:t>Плюсы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026676" y="3190990"/>
            <a:ext cx="2510780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000" dirty="0">
                <a:solidFill>
                  <a:srgbClr val="4A5ADD"/>
                </a:solidFill>
                <a:latin typeface="Roboto Bold"/>
              </a:rPr>
              <a:t>Минусы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913764" y="4262456"/>
            <a:ext cx="4392242" cy="2295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99"/>
              </a:lnSpc>
            </a:pPr>
            <a:r>
              <a:rPr lang="en-US" sz="2999" dirty="0">
                <a:solidFill>
                  <a:srgbClr val="1A181C"/>
                </a:solidFill>
                <a:latin typeface="Roboto"/>
              </a:rPr>
              <a:t>Структура хранения пространственных данных не зависит от разработчика конкретной ГИС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594833" y="4386077"/>
            <a:ext cx="4392242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99"/>
              </a:lnSpc>
            </a:pPr>
            <a:r>
              <a:rPr lang="en-US" sz="2999" dirty="0">
                <a:solidFill>
                  <a:srgbClr val="1A181C"/>
                </a:solidFill>
                <a:latin typeface="Roboto"/>
              </a:rPr>
              <a:t>Должно быть обеспечено безопасное хранение данных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1019175"/>
            <a:ext cx="510482" cy="388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en-US" sz="2500" dirty="0">
                <a:solidFill>
                  <a:srgbClr val="1A181C"/>
                </a:solidFill>
                <a:latin typeface="Roboto Bold"/>
              </a:rPr>
              <a:t>06</a:t>
            </a: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38400" y="5626024"/>
            <a:ext cx="8153400" cy="4587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8934"/>
          </a:xfrm>
          <a:prstGeom prst="rect">
            <a:avLst/>
          </a:prstGeom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143282"/>
              </p:ext>
            </p:extLst>
          </p:nvPr>
        </p:nvGraphicFramePr>
        <p:xfrm>
          <a:off x="1028700" y="1790700"/>
          <a:ext cx="15948000" cy="769620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424892">
                  <a:extLst>
                    <a:ext uri="{9D8B030D-6E8A-4147-A177-3AD203B41FA5}">
                      <a16:colId xmlns:a16="http://schemas.microsoft.com/office/drawing/2014/main" val="3286251307"/>
                    </a:ext>
                  </a:extLst>
                </a:gridCol>
                <a:gridCol w="2221118">
                  <a:extLst>
                    <a:ext uri="{9D8B030D-6E8A-4147-A177-3AD203B41FA5}">
                      <a16:colId xmlns:a16="http://schemas.microsoft.com/office/drawing/2014/main" val="4209273633"/>
                    </a:ext>
                  </a:extLst>
                </a:gridCol>
                <a:gridCol w="2782019">
                  <a:extLst>
                    <a:ext uri="{9D8B030D-6E8A-4147-A177-3AD203B41FA5}">
                      <a16:colId xmlns:a16="http://schemas.microsoft.com/office/drawing/2014/main" val="2259159068"/>
                    </a:ext>
                  </a:extLst>
                </a:gridCol>
                <a:gridCol w="4215620">
                  <a:extLst>
                    <a:ext uri="{9D8B030D-6E8A-4147-A177-3AD203B41FA5}">
                      <a16:colId xmlns:a16="http://schemas.microsoft.com/office/drawing/2014/main" val="399127089"/>
                    </a:ext>
                  </a:extLst>
                </a:gridCol>
                <a:gridCol w="3304351">
                  <a:extLst>
                    <a:ext uri="{9D8B030D-6E8A-4147-A177-3AD203B41FA5}">
                      <a16:colId xmlns:a16="http://schemas.microsoft.com/office/drawing/2014/main" val="2093698671"/>
                    </a:ext>
                  </a:extLst>
                </a:gridCol>
              </a:tblGrid>
              <a:tr h="513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0" cap="none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Roboto Bold" panose="020B0604020202020204" charset="0"/>
                          <a:ea typeface="Roboto Bold" panose="020B0604020202020204" charset="0"/>
                        </a:rPr>
                        <a:t>ПО ГИС </a:t>
                      </a:r>
                      <a:endParaRPr lang="ru-RU" sz="2000" b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Roboto Bold" panose="020B0604020202020204" charset="0"/>
                        <a:ea typeface="Roboto Bold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marL="45260" marR="45260" marT="0" marB="0" anchor="ctr">
                    <a:solidFill>
                      <a:srgbClr val="4A5ADD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Roboto Bold" panose="020B0604020202020204" charset="0"/>
                          <a:ea typeface="Roboto Bold" panose="020B0604020202020204" charset="0"/>
                        </a:rPr>
                        <a:t>QGis</a:t>
                      </a:r>
                      <a:endParaRPr lang="ru-RU" sz="2000" b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Roboto Bold" panose="020B0604020202020204" charset="0"/>
                        <a:ea typeface="Roboto Bold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marL="45260" marR="45260" marT="0" marB="0" anchor="ctr">
                    <a:solidFill>
                      <a:srgbClr val="4A5ADD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Roboto Bold" panose="020B0604020202020204" charset="0"/>
                          <a:ea typeface="Roboto Bold" panose="020B0604020202020204" charset="0"/>
                        </a:rPr>
                        <a:t>NextGIS</a:t>
                      </a:r>
                      <a:endParaRPr lang="ru-RU" sz="2000" b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Roboto Bold" panose="020B0604020202020204" charset="0"/>
                        <a:ea typeface="Roboto Bold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marL="45260" marR="45260" marT="0" marB="0" anchor="ctr">
                    <a:solidFill>
                      <a:srgbClr val="4A5ADD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Roboto Bold" panose="020B0604020202020204" charset="0"/>
                          <a:ea typeface="Roboto Bold" panose="020B0604020202020204" charset="0"/>
                        </a:rPr>
                        <a:t>Capaware</a:t>
                      </a:r>
                      <a:endParaRPr lang="ru-RU" sz="2000" b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Roboto Bold" panose="020B0604020202020204" charset="0"/>
                        <a:ea typeface="Roboto Bold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marL="45260" marR="45260" marT="0" marB="0" anchor="ctr">
                    <a:solidFill>
                      <a:srgbClr val="4A5ADD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Roboto Bold" panose="020B0604020202020204" charset="0"/>
                          <a:ea typeface="Roboto Bold" panose="020B0604020202020204" charset="0"/>
                        </a:rPr>
                        <a:t>IDRISI</a:t>
                      </a:r>
                      <a:endParaRPr lang="ru-RU" sz="2000" b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Roboto Bold" panose="020B0604020202020204" charset="0"/>
                        <a:ea typeface="Roboto Bold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marL="45260" marR="45260" marT="0" marB="0" anchor="ctr">
                    <a:solidFill>
                      <a:srgbClr val="4A5A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49471"/>
                  </a:ext>
                </a:extLst>
              </a:tr>
              <a:tr h="51308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Страна</a:t>
                      </a:r>
                      <a:endParaRPr lang="ru-RU" sz="2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45260" marR="4526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США</a:t>
                      </a:r>
                      <a:endParaRPr lang="ru-RU" sz="2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45260" marR="4526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Россия</a:t>
                      </a:r>
                      <a:endParaRPr lang="ru-RU" sz="2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45260" marR="4526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Испания</a:t>
                      </a:r>
                      <a:endParaRPr lang="ru-RU" sz="2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45260" marR="4526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США</a:t>
                      </a:r>
                      <a:endParaRPr lang="ru-RU" sz="2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45260" marR="45260" marT="0" marB="0" anchor="ctr"/>
                </a:tc>
                <a:extLst>
                  <a:ext uri="{0D108BD9-81ED-4DB2-BD59-A6C34878D82A}">
                    <a16:rowId xmlns:a16="http://schemas.microsoft.com/office/drawing/2014/main" val="3930198610"/>
                  </a:ext>
                </a:extLst>
              </a:tr>
              <a:tr h="153924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Фирма разработчик</a:t>
                      </a:r>
                      <a:endParaRPr lang="ru-RU" sz="2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45260" marR="4526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Guantum GIS</a:t>
                      </a:r>
                      <a:endParaRPr lang="ru-RU" sz="2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45260" marR="4526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NextGIS</a:t>
                      </a:r>
                      <a:endParaRPr lang="ru-RU" sz="2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45260" marR="4526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Instituto Tecnológico de Canarias. University of Las Palmas de Gran Canaria Capaware</a:t>
                      </a:r>
                      <a:endParaRPr lang="ru-RU" sz="2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45260" marR="4526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Университет Кларка</a:t>
                      </a:r>
                      <a:endParaRPr lang="ru-RU" sz="2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45260" marR="45260" marT="0" marB="0" anchor="ctr"/>
                </a:tc>
                <a:extLst>
                  <a:ext uri="{0D108BD9-81ED-4DB2-BD59-A6C34878D82A}">
                    <a16:rowId xmlns:a16="http://schemas.microsoft.com/office/drawing/2014/main" val="3398218805"/>
                  </a:ext>
                </a:extLst>
              </a:tr>
              <a:tr h="153924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Тип распространения</a:t>
                      </a:r>
                      <a:endParaRPr lang="ru-RU" sz="2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45260" marR="452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Свободное</a:t>
                      </a:r>
                      <a:endParaRPr lang="ru-RU" sz="2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45260" marR="4526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Свободное с возможностью покупки</a:t>
                      </a:r>
                      <a:endParaRPr lang="ru-RU" sz="2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45260" marR="4526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Свободное</a:t>
                      </a:r>
                      <a:endParaRPr lang="ru-RU" sz="2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45260" marR="4526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Платное</a:t>
                      </a:r>
                      <a:endParaRPr lang="ru-RU" sz="2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45260" marR="45260" marT="0" marB="0" anchor="ctr"/>
                </a:tc>
                <a:extLst>
                  <a:ext uri="{0D108BD9-81ED-4DB2-BD59-A6C34878D82A}">
                    <a16:rowId xmlns:a16="http://schemas.microsoft.com/office/drawing/2014/main" val="2435273005"/>
                  </a:ext>
                </a:extLst>
              </a:tr>
              <a:tr h="51308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Работа с 3</a:t>
                      </a:r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</a:t>
                      </a:r>
                      <a:endParaRPr lang="ru-RU" sz="2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45260" marR="4526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–</a:t>
                      </a:r>
                      <a:endParaRPr lang="ru-RU" sz="2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45260" marR="4526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–</a:t>
                      </a:r>
                      <a:endParaRPr lang="ru-RU" sz="2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45260" marR="4526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+</a:t>
                      </a:r>
                      <a:endParaRPr lang="ru-RU" sz="2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45260" marR="4526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–</a:t>
                      </a:r>
                      <a:endParaRPr lang="ru-RU" sz="2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45260" marR="45260" marT="0" marB="0" anchor="ctr"/>
                </a:tc>
                <a:extLst>
                  <a:ext uri="{0D108BD9-81ED-4DB2-BD59-A6C34878D82A}">
                    <a16:rowId xmlns:a16="http://schemas.microsoft.com/office/drawing/2014/main" val="200028232"/>
                  </a:ext>
                </a:extLst>
              </a:tr>
              <a:tr h="51308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Измерения и расчёты</a:t>
                      </a:r>
                      <a:endParaRPr lang="ru-RU" sz="2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45260" marR="4526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–</a:t>
                      </a:r>
                      <a:endParaRPr lang="ru-RU" sz="2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45260" marR="4526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–</a:t>
                      </a:r>
                      <a:endParaRPr lang="ru-RU" sz="2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45260" marR="4526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+</a:t>
                      </a:r>
                      <a:endParaRPr lang="ru-RU" sz="2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45260" marR="4526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+</a:t>
                      </a:r>
                      <a:endParaRPr lang="ru-RU" sz="2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45260" marR="45260" marT="0" marB="0" anchor="ctr"/>
                </a:tc>
                <a:extLst>
                  <a:ext uri="{0D108BD9-81ED-4DB2-BD59-A6C34878D82A}">
                    <a16:rowId xmlns:a16="http://schemas.microsoft.com/office/drawing/2014/main" val="3627336310"/>
                  </a:ext>
                </a:extLst>
              </a:tr>
              <a:tr h="51308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Анализ</a:t>
                      </a:r>
                      <a:endParaRPr lang="ru-RU" sz="2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45260" marR="4526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+</a:t>
                      </a:r>
                      <a:endParaRPr lang="ru-RU" sz="2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45260" marR="4526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–</a:t>
                      </a:r>
                      <a:endParaRPr lang="ru-RU" sz="2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45260" marR="4526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–</a:t>
                      </a:r>
                      <a:endParaRPr lang="ru-RU" sz="2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45260" marR="4526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+</a:t>
                      </a:r>
                      <a:endParaRPr lang="ru-RU" sz="2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45260" marR="45260" marT="0" marB="0" anchor="ctr"/>
                </a:tc>
                <a:extLst>
                  <a:ext uri="{0D108BD9-81ED-4DB2-BD59-A6C34878D82A}">
                    <a16:rowId xmlns:a16="http://schemas.microsoft.com/office/drawing/2014/main" val="1676757618"/>
                  </a:ext>
                </a:extLst>
              </a:tr>
              <a:tr h="51308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Поиск</a:t>
                      </a:r>
                      <a:endParaRPr lang="ru-RU" sz="2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45260" marR="4526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–</a:t>
                      </a:r>
                      <a:endParaRPr lang="ru-RU" sz="2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45260" marR="4526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+</a:t>
                      </a:r>
                      <a:endParaRPr lang="ru-RU" sz="2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45260" marR="4526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–</a:t>
                      </a:r>
                      <a:endParaRPr lang="ru-RU" sz="2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45260" marR="4526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–</a:t>
                      </a:r>
                      <a:endParaRPr lang="ru-RU" sz="2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45260" marR="45260" marT="0" marB="0" anchor="ctr"/>
                </a:tc>
                <a:extLst>
                  <a:ext uri="{0D108BD9-81ED-4DB2-BD59-A6C34878D82A}">
                    <a16:rowId xmlns:a16="http://schemas.microsoft.com/office/drawing/2014/main" val="280664034"/>
                  </a:ext>
                </a:extLst>
              </a:tr>
              <a:tr h="51308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Сбор данных</a:t>
                      </a:r>
                      <a:endParaRPr lang="ru-RU" sz="2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45260" marR="4526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+</a:t>
                      </a:r>
                      <a:endParaRPr lang="ru-RU" sz="2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45260" marR="4526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+</a:t>
                      </a:r>
                      <a:endParaRPr lang="ru-RU" sz="2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45260" marR="4526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+</a:t>
                      </a:r>
                      <a:endParaRPr lang="ru-RU" sz="2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45260" marR="4526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+</a:t>
                      </a:r>
                      <a:endParaRPr lang="ru-RU" sz="2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45260" marR="45260" marT="0" marB="0" anchor="ctr"/>
                </a:tc>
                <a:extLst>
                  <a:ext uri="{0D108BD9-81ED-4DB2-BD59-A6C34878D82A}">
                    <a16:rowId xmlns:a16="http://schemas.microsoft.com/office/drawing/2014/main" val="24072242"/>
                  </a:ext>
                </a:extLst>
              </a:tr>
              <a:tr h="51308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Хранение данных </a:t>
                      </a:r>
                      <a:endParaRPr lang="ru-RU" sz="2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45260" marR="4526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+</a:t>
                      </a:r>
                      <a:endParaRPr lang="ru-RU" sz="2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45260" marR="4526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+</a:t>
                      </a:r>
                      <a:endParaRPr lang="ru-RU" sz="2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45260" marR="4526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+</a:t>
                      </a:r>
                      <a:endParaRPr lang="ru-RU" sz="2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45260" marR="4526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+</a:t>
                      </a:r>
                      <a:endParaRPr lang="ru-RU" sz="2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45260" marR="45260" marT="0" marB="0" anchor="ctr"/>
                </a:tc>
                <a:extLst>
                  <a:ext uri="{0D108BD9-81ED-4DB2-BD59-A6C34878D82A}">
                    <a16:rowId xmlns:a16="http://schemas.microsoft.com/office/drawing/2014/main" val="624388128"/>
                  </a:ext>
                </a:extLst>
              </a:tr>
              <a:tr h="51308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Работа в вебе</a:t>
                      </a:r>
                      <a:endParaRPr lang="ru-RU" sz="2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45260" marR="4526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–</a:t>
                      </a:r>
                      <a:endParaRPr lang="ru-RU" sz="2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45260" marR="4526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+</a:t>
                      </a:r>
                      <a:endParaRPr lang="ru-RU" sz="2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45260" marR="4526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–</a:t>
                      </a:r>
                      <a:endParaRPr lang="ru-RU" sz="2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45260" marR="4526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–</a:t>
                      </a:r>
                      <a:endParaRPr lang="ru-RU" sz="2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45260" marR="45260" marT="0" marB="0" anchor="ctr"/>
                </a:tc>
                <a:extLst>
                  <a:ext uri="{0D108BD9-81ED-4DB2-BD59-A6C34878D82A}">
                    <a16:rowId xmlns:a16="http://schemas.microsoft.com/office/drawing/2014/main" val="20103634"/>
                  </a:ext>
                </a:extLst>
              </a:tr>
            </a:tbl>
          </a:graphicData>
        </a:graphic>
      </p:graphicFrame>
      <p:sp>
        <p:nvSpPr>
          <p:cNvPr id="4" name="TextBox 5"/>
          <p:cNvSpPr txBox="1"/>
          <p:nvPr/>
        </p:nvSpPr>
        <p:spPr>
          <a:xfrm>
            <a:off x="4038600" y="647700"/>
            <a:ext cx="10782860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ru-RU" sz="4200" u="sng" dirty="0">
                <a:solidFill>
                  <a:srgbClr val="4A5ADD"/>
                </a:solidFill>
                <a:latin typeface="Roboto Bold"/>
              </a:rPr>
              <a:t>Сравнительный </a:t>
            </a:r>
            <a:r>
              <a:rPr lang="ru-RU" sz="4200" u="sng" dirty="0" smtClean="0">
                <a:solidFill>
                  <a:srgbClr val="4A5ADD"/>
                </a:solidFill>
                <a:latin typeface="Roboto Bold"/>
              </a:rPr>
              <a:t>анализ ПО ГИС</a:t>
            </a:r>
            <a:endParaRPr lang="en-US" sz="4200" u="sng" dirty="0">
              <a:solidFill>
                <a:srgbClr val="4A5ADD"/>
              </a:solidFill>
              <a:latin typeface="Roboto Bold"/>
            </a:endParaRPr>
          </a:p>
        </p:txBody>
      </p:sp>
      <p:sp>
        <p:nvSpPr>
          <p:cNvPr id="5" name="TextBox 15"/>
          <p:cNvSpPr txBox="1"/>
          <p:nvPr/>
        </p:nvSpPr>
        <p:spPr>
          <a:xfrm>
            <a:off x="1028700" y="1019175"/>
            <a:ext cx="510482" cy="388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en-US" sz="2500" dirty="0" smtClean="0">
                <a:solidFill>
                  <a:srgbClr val="1A181C"/>
                </a:solidFill>
                <a:latin typeface="Roboto Bold"/>
              </a:rPr>
              <a:t>0</a:t>
            </a:r>
            <a:r>
              <a:rPr lang="ru-RU" sz="2500" dirty="0" smtClean="0">
                <a:solidFill>
                  <a:srgbClr val="1A181C"/>
                </a:solidFill>
                <a:latin typeface="Roboto Bold"/>
              </a:rPr>
              <a:t>7</a:t>
            </a:r>
            <a:endParaRPr lang="en-US" sz="2500" dirty="0">
              <a:solidFill>
                <a:srgbClr val="1A181C"/>
              </a:solidFill>
              <a:latin typeface="Roboto Bold"/>
            </a:endParaRPr>
          </a:p>
        </p:txBody>
      </p:sp>
    </p:spTree>
    <p:extLst>
      <p:ext uri="{BB962C8B-B14F-4D97-AF65-F5344CB8AC3E}">
        <p14:creationId xmlns:p14="http://schemas.microsoft.com/office/powerpoint/2010/main" val="196844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" y="0"/>
            <a:ext cx="18285823" cy="10287000"/>
          </a:xfrm>
          <a:prstGeom prst="rect">
            <a:avLst/>
          </a:prstGeom>
        </p:spPr>
      </p:pic>
      <p:sp>
        <p:nvSpPr>
          <p:cNvPr id="3" name="TextBox 15"/>
          <p:cNvSpPr txBox="1"/>
          <p:nvPr/>
        </p:nvSpPr>
        <p:spPr>
          <a:xfrm>
            <a:off x="1028700" y="1019175"/>
            <a:ext cx="510482" cy="388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en-US" sz="2500" dirty="0" smtClean="0">
                <a:solidFill>
                  <a:schemeClr val="bg1"/>
                </a:solidFill>
                <a:latin typeface="Roboto Bold"/>
              </a:rPr>
              <a:t>0</a:t>
            </a:r>
            <a:r>
              <a:rPr lang="ru-RU" sz="2500" dirty="0">
                <a:solidFill>
                  <a:schemeClr val="bg1"/>
                </a:solidFill>
                <a:latin typeface="Roboto Bold"/>
              </a:rPr>
              <a:t>8</a:t>
            </a:r>
            <a:endParaRPr lang="en-US" sz="2500" dirty="0">
              <a:solidFill>
                <a:schemeClr val="bg1"/>
              </a:solidFill>
              <a:latin typeface="Roboto Bold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2977220" y="4777812"/>
            <a:ext cx="12335733" cy="769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ru-RU" sz="6600" u="sng" dirty="0" smtClean="0">
                <a:solidFill>
                  <a:srgbClr val="FFFFFF"/>
                </a:solidFill>
                <a:latin typeface="Roboto Bold"/>
              </a:rPr>
              <a:t>СПАСИБО ЗА ВНИМАНИЕ!</a:t>
            </a:r>
            <a:endParaRPr lang="en-US" sz="6600" u="sng" dirty="0">
              <a:solidFill>
                <a:srgbClr val="FFFFFF"/>
              </a:solidFill>
              <a:latin typeface="Roboto Bold"/>
            </a:endParaRPr>
          </a:p>
        </p:txBody>
      </p:sp>
    </p:spTree>
    <p:extLst>
      <p:ext uri="{BB962C8B-B14F-4D97-AF65-F5344CB8AC3E}">
        <p14:creationId xmlns:p14="http://schemas.microsoft.com/office/powerpoint/2010/main" val="167039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308</Words>
  <Application>Microsoft Office PowerPoint</Application>
  <PresentationFormat>Произвольный</PresentationFormat>
  <Paragraphs>110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Roboto Bold</vt:lpstr>
      <vt:lpstr>Calibri</vt:lpstr>
      <vt:lpstr>Roboto</vt:lpstr>
      <vt:lpstr>Times New Roman</vt:lpstr>
      <vt:lpstr>Arial</vt:lpstr>
      <vt:lpstr>HK Grotesk Bold 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ГИС_Лаб1</dc:title>
  <cp:lastModifiedBy>Alexandr Shvedenko</cp:lastModifiedBy>
  <cp:revision>12</cp:revision>
  <dcterms:created xsi:type="dcterms:W3CDTF">2006-08-16T00:00:00Z</dcterms:created>
  <dcterms:modified xsi:type="dcterms:W3CDTF">2021-03-11T21:18:31Z</dcterms:modified>
  <dc:identifier>DAEYSrJvAM8</dc:identifier>
</cp:coreProperties>
</file>