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7" r:id="rId6"/>
    <p:sldId id="258" r:id="rId7"/>
    <p:sldId id="263" r:id="rId8"/>
    <p:sldId id="265" r:id="rId9"/>
    <p:sldId id="266" r:id="rId10"/>
    <p:sldId id="267" r:id="rId11"/>
    <p:sldId id="278" r:id="rId12"/>
    <p:sldId id="274" r:id="rId13"/>
    <p:sldId id="268" r:id="rId14"/>
    <p:sldId id="269" r:id="rId15"/>
    <p:sldId id="279" r:id="rId16"/>
    <p:sldId id="271" r:id="rId17"/>
    <p:sldId id="270" r:id="rId18"/>
  </p:sldIdLst>
  <p:sldSz cx="18288000" cy="10287000"/>
  <p:notesSz cx="6858000" cy="9144000"/>
  <p:embeddedFontLst>
    <p:embeddedFont>
      <p:font typeface="Roboto" panose="02000000000000000000" pitchFamily="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429000" y="2933700"/>
            <a:ext cx="11315700" cy="3695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 dirty="0">
                <a:solidFill>
                  <a:srgbClr val="FFFFFF"/>
                </a:solidFill>
                <a:latin typeface="+mj-lt"/>
                <a:ea typeface="Roboto" panose="02000000000000000000" pitchFamily="2" charset="0"/>
              </a:rPr>
              <a:t>ПРЕЗЕНТАЦИЯ НА ТЕМУ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  <a:ea typeface="Roboto" panose="02000000000000000000" pitchFamily="2" charset="0"/>
              </a:rPr>
              <a:t>"</a:t>
            </a:r>
            <a:r>
              <a:rPr lang="ru-RU" sz="4800" b="1" dirty="0">
                <a:solidFill>
                  <a:srgbClr val="FFFFFF"/>
                </a:solidFill>
                <a:latin typeface="+mj-lt"/>
                <a:ea typeface="Roboto" panose="02000000000000000000" pitchFamily="2" charset="0"/>
              </a:rPr>
              <a:t>ИССЛЕДОВАНИЕ ТЕХНОЛОГИЧЕСКИХ ПРОЦЕССОВ СОЗДАНИЯ ПРОЕКТОВ QUANTUMGIS (ЧАСТЬ 1) СОЗДАНИЕ КАРТ НА ОСНОВЕ ОТКРЫТЫХ НАБОРОВ ДАННЫХ.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  <a:ea typeface="Roboto" panose="02000000000000000000" pitchFamily="2" charset="0"/>
              </a:rPr>
              <a:t>"</a:t>
            </a:r>
            <a:endParaRPr lang="en-US" sz="4800" b="1" dirty="0">
              <a:solidFill>
                <a:srgbClr val="FFFFFF"/>
              </a:solidFill>
              <a:latin typeface="+mj-lt"/>
              <a:ea typeface="Roboto" panose="02000000000000000000" pitchFamily="2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6" name="TextBox 15"/>
          <p:cNvSpPr txBox="1"/>
          <p:nvPr/>
        </p:nvSpPr>
        <p:spPr>
          <a:xfrm>
            <a:off x="6283358" y="7350323"/>
            <a:ext cx="560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Подготовил: ст. гр. ПИ/б-18-1-о</a:t>
            </a:r>
            <a:endParaRPr lang="ru-RU" sz="32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68186" y="3237597"/>
            <a:ext cx="6382229" cy="6294855"/>
            <a:chOff x="0" y="0"/>
            <a:chExt cx="8509638" cy="8393141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809747"/>
              <a:ext cx="7583394" cy="7583394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926245" y="0"/>
              <a:ext cx="7583394" cy="7583394"/>
              <a:chOff x="0" y="0"/>
              <a:chExt cx="2787650" cy="27876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104399" y="-700848"/>
            <a:ext cx="4806532" cy="4061557"/>
            <a:chOff x="0" y="0"/>
            <a:chExt cx="6408709" cy="5415410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508000"/>
              <a:ext cx="4907410" cy="4907410"/>
              <a:chOff x="0" y="0"/>
              <a:chExt cx="2787650" cy="27876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1501299" y="0"/>
              <a:ext cx="4907410" cy="4907410"/>
              <a:chOff x="-2540" y="-254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81" y="2497765"/>
            <a:ext cx="13755244" cy="625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"/>
          <p:cNvSpPr txBox="1"/>
          <p:nvPr/>
        </p:nvSpPr>
        <p:spPr>
          <a:xfrm>
            <a:off x="448002" y="8115300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7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7086600" y="608053"/>
            <a:ext cx="9404265" cy="1284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Переименуем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карты и добавим на карту Пензенской области обзор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90500" y="-190500"/>
            <a:ext cx="18669000" cy="5619750"/>
          </a:xfrm>
          <a:prstGeom prst="rect">
            <a:avLst/>
          </a:prstGeom>
          <a:solidFill>
            <a:srgbClr val="F5FBF9"/>
          </a:solidFill>
        </p:spPr>
      </p:sp>
      <p:grpSp>
        <p:nvGrpSpPr>
          <p:cNvPr id="21" name="Group 21"/>
          <p:cNvGrpSpPr/>
          <p:nvPr/>
        </p:nvGrpSpPr>
        <p:grpSpPr>
          <a:xfrm>
            <a:off x="-1926967" y="-2360053"/>
            <a:ext cx="5911335" cy="6244106"/>
            <a:chOff x="0" y="0"/>
            <a:chExt cx="7881780" cy="8325474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1183201" y="0"/>
              <a:ext cx="6698578" cy="6698578"/>
              <a:chOff x="0" y="0"/>
              <a:chExt cx="2787650" cy="27876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1626896"/>
              <a:ext cx="6698578" cy="6698578"/>
              <a:chOff x="-2540" y="-2540"/>
              <a:chExt cx="6355080" cy="635508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63881"/>
            <a:ext cx="14706600" cy="6822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TextBox 2"/>
          <p:cNvSpPr txBox="1"/>
          <p:nvPr/>
        </p:nvSpPr>
        <p:spPr>
          <a:xfrm>
            <a:off x="8245832" y="1401477"/>
            <a:ext cx="9404265" cy="643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39"/>
              </a:lnSpc>
            </a:pPr>
            <a:r>
              <a:rPr lang="ru-RU" sz="4800" dirty="0" smtClean="0">
                <a:latin typeface="+mj-lt"/>
              </a:rPr>
              <a:t>Добавим </a:t>
            </a:r>
            <a:r>
              <a:rPr lang="ru-RU" sz="4800" dirty="0">
                <a:latin typeface="+mj-lt"/>
              </a:rPr>
              <a:t>на карту сетки </a:t>
            </a:r>
            <a:endParaRPr lang="en-US" sz="4800" dirty="0">
              <a:latin typeface="+mj-lt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8282844" y="586590"/>
            <a:ext cx="9404265" cy="643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39"/>
              </a:lnSpc>
            </a:pPr>
            <a:r>
              <a:rPr lang="ru-RU" sz="4800" b="1" dirty="0" smtClean="0">
                <a:latin typeface="+mj-lt"/>
              </a:rPr>
              <a:t>8 этап</a:t>
            </a:r>
            <a:endParaRPr lang="en-US" sz="4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0385179" y="-3676804"/>
            <a:ext cx="9918157" cy="8649008"/>
            <a:chOff x="0" y="0"/>
            <a:chExt cx="13224210" cy="11532010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 rot="-2700000">
              <a:off x="1688824" y="1688824"/>
              <a:ext cx="8154363" cy="8154363"/>
              <a:chOff x="0" y="0"/>
              <a:chExt cx="2653030" cy="265303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 rot="-2700000">
              <a:off x="3381023" y="1688824"/>
              <a:ext cx="8154363" cy="8154363"/>
              <a:chOff x="0" y="0"/>
              <a:chExt cx="1913890" cy="191389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22" name="Group 22"/>
          <p:cNvGrpSpPr/>
          <p:nvPr/>
        </p:nvGrpSpPr>
        <p:grpSpPr>
          <a:xfrm>
            <a:off x="-836346" y="8061573"/>
            <a:ext cx="3730091" cy="3147104"/>
            <a:chOff x="0" y="0"/>
            <a:chExt cx="4973455" cy="4196139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 rot="-2700000">
              <a:off x="614510" y="614510"/>
              <a:ext cx="2967118" cy="2967118"/>
              <a:chOff x="0" y="0"/>
              <a:chExt cx="2653030" cy="265303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-2700000">
              <a:off x="1391826" y="614510"/>
              <a:ext cx="2967118" cy="2967118"/>
              <a:chOff x="0" y="0"/>
              <a:chExt cx="1913890" cy="19138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11910"/>
            <a:ext cx="9373908" cy="6325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"/>
          <p:cNvSpPr txBox="1"/>
          <p:nvPr/>
        </p:nvSpPr>
        <p:spPr>
          <a:xfrm>
            <a:off x="1524000" y="672548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9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11277600" y="6211609"/>
            <a:ext cx="6633673" cy="1925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Зададим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стиль рамки, текста, а также добавим отображение координат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567386" y="609325"/>
            <a:ext cx="9068350" cy="906835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1138886" y="609325"/>
            <a:ext cx="9068350" cy="9068350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5" y="1447800"/>
            <a:ext cx="13157376" cy="739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2"/>
          <p:cNvSpPr txBox="1"/>
          <p:nvPr/>
        </p:nvSpPr>
        <p:spPr>
          <a:xfrm>
            <a:off x="14439899" y="1447800"/>
            <a:ext cx="20574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4439899" y="2476500"/>
            <a:ext cx="3047999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Добавим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стрелку севера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14014" y="-1421741"/>
            <a:ext cx="4774340" cy="4202840"/>
            <a:chOff x="0" y="0"/>
            <a:chExt cx="6365787" cy="56037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820656" y="820656"/>
              <a:ext cx="3962476" cy="3962476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582656" y="820656"/>
              <a:ext cx="3962476" cy="3962476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3237057" y="-1302384"/>
            <a:ext cx="10147705" cy="11481205"/>
            <a:chOff x="0" y="0"/>
            <a:chExt cx="13530274" cy="15308274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1981463" y="1981463"/>
              <a:ext cx="9567348" cy="9567348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981463" y="3759463"/>
              <a:ext cx="9567348" cy="9567348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14043"/>
            <a:ext cx="15415863" cy="556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2"/>
          <p:cNvSpPr txBox="1"/>
          <p:nvPr/>
        </p:nvSpPr>
        <p:spPr>
          <a:xfrm>
            <a:off x="3733800" y="802112"/>
            <a:ext cx="20574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11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728877" y="1711003"/>
            <a:ext cx="9939307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Добавим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линейку масштаба на карту и изменим количество сегментов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/>
          <p:nvPr/>
        </p:nvSpPr>
        <p:spPr>
          <a:xfrm>
            <a:off x="-190500" y="-190500"/>
            <a:ext cx="18669000" cy="4514850"/>
          </a:xfrm>
          <a:prstGeom prst="rect">
            <a:avLst/>
          </a:prstGeom>
          <a:solidFill>
            <a:srgbClr val="2F5972"/>
          </a:solid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1768098" y="-1104900"/>
            <a:ext cx="4425212" cy="4425212"/>
            <a:chOff x="0" y="0"/>
            <a:chExt cx="2787650" cy="27876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1958598" y="-533400"/>
            <a:ext cx="4425212" cy="4425212"/>
            <a:chOff x="-2540" y="-2540"/>
            <a:chExt cx="6355080" cy="6355080"/>
          </a:xfrm>
        </p:grpSpPr>
        <p:sp>
          <p:nvSpPr>
            <p:cNvPr id="15" name="Freeform 1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F5972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5630886" y="2111744"/>
            <a:ext cx="4425212" cy="4425212"/>
            <a:chOff x="0" y="0"/>
            <a:chExt cx="2787650" cy="27876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6011886" y="2492744"/>
            <a:ext cx="4425212" cy="4425212"/>
            <a:chOff x="-2540" y="-2540"/>
            <a:chExt cx="6355080" cy="6355080"/>
          </a:xfrm>
        </p:grpSpPr>
        <p:sp>
          <p:nvSpPr>
            <p:cNvPr id="21" name="Freeform 2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F5972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685800" y="6972300"/>
            <a:ext cx="5343925" cy="5343925"/>
            <a:chOff x="0" y="0"/>
            <a:chExt cx="2787650" cy="27876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416420" y="6972300"/>
            <a:ext cx="5343925" cy="5343925"/>
            <a:chOff x="-2540" y="-254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F5972"/>
            </a:solidFill>
          </p:spPr>
        </p:sp>
      </p:grpSp>
      <p:pic>
        <p:nvPicPr>
          <p:cNvPr id="30" name="Рисунок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94" y="2492744"/>
            <a:ext cx="15987658" cy="6812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extBox 2"/>
          <p:cNvSpPr txBox="1"/>
          <p:nvPr/>
        </p:nvSpPr>
        <p:spPr>
          <a:xfrm>
            <a:off x="3422474" y="293168"/>
            <a:ext cx="20574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12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3417551" y="1202059"/>
            <a:ext cx="9612649" cy="643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Добавим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метку и изменим её стиль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57300"/>
            <a:ext cx="8418834" cy="7977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2"/>
          <p:cNvSpPr txBox="1"/>
          <p:nvPr/>
        </p:nvSpPr>
        <p:spPr>
          <a:xfrm>
            <a:off x="10925796" y="1257300"/>
            <a:ext cx="20574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13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0892666" y="2171700"/>
            <a:ext cx="4042534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Экспортируем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макет в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svg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4482624" y="6537091"/>
            <a:ext cx="4906252" cy="5497402"/>
            <a:chOff x="0" y="0"/>
            <a:chExt cx="6541670" cy="7329870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862800" y="0"/>
              <a:ext cx="5678870" cy="5678870"/>
              <a:chOff x="0" y="0"/>
              <a:chExt cx="2787650" cy="27876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1651000"/>
              <a:ext cx="5678870" cy="5678870"/>
              <a:chOff x="-2540" y="-254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-543184" y="-1343565"/>
            <a:ext cx="3143768" cy="3309882"/>
            <a:chOff x="0" y="0"/>
            <a:chExt cx="4191691" cy="4413177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895779"/>
              <a:ext cx="3517398" cy="3517398"/>
              <a:chOff x="0" y="0"/>
              <a:chExt cx="2787650" cy="27876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74293" y="0"/>
              <a:ext cx="3517398" cy="3517398"/>
              <a:chOff x="-2540" y="-254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sp>
        <p:nvSpPr>
          <p:cNvPr id="19" name="TextBox 2"/>
          <p:cNvSpPr txBox="1"/>
          <p:nvPr/>
        </p:nvSpPr>
        <p:spPr>
          <a:xfrm>
            <a:off x="7467600" y="1185629"/>
            <a:ext cx="31242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6600" b="1" dirty="0" smtClean="0">
                <a:solidFill>
                  <a:schemeClr val="bg1"/>
                </a:solidFill>
                <a:latin typeface="+mj-lt"/>
              </a:rPr>
              <a:t>Выводы</a:t>
            </a:r>
            <a:endParaRPr lang="en-US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2286000" y="2933700"/>
            <a:ext cx="14011016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В ходе выполнения данной лабораторной работы была изучена программа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QuantumGIS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, а также её возможности, такие как: создание макетов, создание обзора на другую карту, изменение системы координат, работа со слоями карты, создание сеток и их настройка, добавление стрелки севера, линейки масштаба, меток, а также экспорт карт в один из доступных форматов, например: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png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svg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pdf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.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9627" y="-762000"/>
            <a:ext cx="4011838" cy="3416193"/>
            <a:chOff x="0" y="0"/>
            <a:chExt cx="5349117" cy="4554924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4554924" cy="4554924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794194" y="0"/>
              <a:ext cx="4554924" cy="4554924"/>
              <a:chOff x="-2540" y="-254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302407" y="6974542"/>
            <a:ext cx="6668065" cy="5783850"/>
            <a:chOff x="0" y="0"/>
            <a:chExt cx="8890754" cy="771180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1178953" y="0"/>
              <a:ext cx="7711801" cy="7711801"/>
              <a:chOff x="0" y="0"/>
              <a:chExt cx="2787650" cy="27876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7711801" cy="7711801"/>
              <a:chOff x="-2540" y="-254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5828900" y="2582558"/>
            <a:ext cx="11430400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67"/>
              </a:lnSpc>
            </a:pPr>
            <a:r>
              <a:rPr lang="ru-RU" sz="3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Получение практических навыков работы в геоинформационной системе </a:t>
            </a:r>
            <a:r>
              <a:rPr lang="ru-RU" sz="3600" dirty="0" err="1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QuantumGIS</a:t>
            </a:r>
            <a:r>
              <a:rPr lang="ru-RU" sz="3600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.</a:t>
            </a:r>
          </a:p>
          <a:p>
            <a:pPr algn="r">
              <a:lnSpc>
                <a:spcPts val="3867"/>
              </a:lnSpc>
            </a:pPr>
            <a:endParaRPr lang="en-US" sz="3600" dirty="0" smtClean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ts val="3867"/>
              </a:lnSpc>
            </a:pPr>
            <a:r>
              <a:rPr lang="ru-RU" sz="3600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Изучение </a:t>
            </a:r>
            <a:r>
              <a:rPr lang="ru-RU" sz="3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технологических процессов создания карт средствами </a:t>
            </a:r>
            <a:r>
              <a:rPr lang="ru-RU" sz="3600" dirty="0" err="1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QuantumGIS</a:t>
            </a:r>
            <a:endParaRPr lang="en-US" sz="36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411200" y="1123947"/>
            <a:ext cx="403860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27"/>
              </a:lnSpc>
            </a:pPr>
            <a:r>
              <a:rPr lang="ru-RU" sz="5400" b="1" dirty="0" smtClean="0">
                <a:solidFill>
                  <a:srgbClr val="F5FBF9"/>
                </a:solidFill>
                <a:latin typeface="+mj-lt"/>
                <a:ea typeface="Roboto" panose="02000000000000000000" pitchFamily="2" charset="0"/>
              </a:rPr>
              <a:t>Цель работы</a:t>
            </a:r>
            <a:endParaRPr lang="en-US" sz="5400" b="1" dirty="0">
              <a:solidFill>
                <a:srgbClr val="F5FBF9"/>
              </a:solidFill>
              <a:latin typeface="+mj-lt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474564" y="-1066350"/>
            <a:ext cx="4695659" cy="4695660"/>
            <a:chOff x="0" y="0"/>
            <a:chExt cx="2787650" cy="27876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sp>
        <p:nvSpPr>
          <p:cNvPr id="9" name="TextBox 8"/>
          <p:cNvSpPr txBox="1"/>
          <p:nvPr/>
        </p:nvSpPr>
        <p:spPr>
          <a:xfrm>
            <a:off x="8458200" y="647700"/>
            <a:ext cx="4515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Вариант </a:t>
            </a:r>
            <a:r>
              <a:rPr lang="ru-RU" sz="4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задания</a:t>
            </a:r>
            <a:endParaRPr lang="ru-RU" sz="4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19700"/>
            <a:ext cx="15747023" cy="56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380" y="8158668"/>
            <a:ext cx="78680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ru-RU" sz="3600" dirty="0" smtClean="0">
                <a:solidFill>
                  <a:srgbClr val="5DCAD1"/>
                </a:solidFill>
                <a:latin typeface="+mj-lt"/>
              </a:rPr>
              <a:t>Выделим </a:t>
            </a:r>
            <a:r>
              <a:rPr lang="ru-RU" sz="3600" dirty="0">
                <a:solidFill>
                  <a:srgbClr val="5DCAD1"/>
                </a:solidFill>
                <a:latin typeface="+mj-lt"/>
              </a:rPr>
              <a:t>область используя инструмент </a:t>
            </a:r>
            <a:r>
              <a:rPr lang="ru-RU" sz="3600" dirty="0" err="1">
                <a:solidFill>
                  <a:srgbClr val="5DCAD1"/>
                </a:solidFill>
                <a:latin typeface="+mj-lt"/>
              </a:rPr>
              <a:t>Zoom</a:t>
            </a:r>
            <a:r>
              <a:rPr lang="ru-RU" sz="3600" dirty="0">
                <a:solidFill>
                  <a:srgbClr val="5DCAD1"/>
                </a:solidFill>
                <a:latin typeface="+mj-lt"/>
              </a:rPr>
              <a:t> </a:t>
            </a:r>
            <a:r>
              <a:rPr lang="ru-RU" sz="3600" dirty="0" err="1">
                <a:solidFill>
                  <a:srgbClr val="5DCAD1"/>
                </a:solidFill>
                <a:latin typeface="+mj-lt"/>
              </a:rPr>
              <a:t>In</a:t>
            </a:r>
            <a:r>
              <a:rPr lang="ru-RU" sz="3600" dirty="0">
                <a:solidFill>
                  <a:srgbClr val="5DCAD1"/>
                </a:solidFill>
                <a:latin typeface="+mj-lt"/>
              </a:rPr>
              <a:t> </a:t>
            </a:r>
            <a:endParaRPr lang="en-US" sz="3600" dirty="0">
              <a:solidFill>
                <a:srgbClr val="5DCAD1"/>
              </a:solidFill>
              <a:latin typeface="+mj-l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590800" y="299892"/>
            <a:ext cx="2158378" cy="98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94"/>
              </a:lnSpc>
            </a:pPr>
            <a:r>
              <a:rPr lang="en-US" sz="4400" b="1" dirty="0" smtClean="0">
                <a:solidFill>
                  <a:srgbClr val="F3CD74"/>
                </a:solidFill>
                <a:latin typeface="+mj-lt"/>
                <a:ea typeface="Roboto" panose="02000000000000000000" pitchFamily="2" charset="0"/>
              </a:rPr>
              <a:t>1 </a:t>
            </a:r>
            <a:r>
              <a:rPr lang="ru-RU" sz="4400" b="1" dirty="0" smtClean="0">
                <a:solidFill>
                  <a:srgbClr val="F3CD74"/>
                </a:solidFill>
                <a:latin typeface="+mj-lt"/>
                <a:ea typeface="Roboto" panose="02000000000000000000" pitchFamily="2" charset="0"/>
              </a:rPr>
              <a:t>этап</a:t>
            </a:r>
            <a:endParaRPr lang="en-US" sz="4400" b="1" dirty="0">
              <a:solidFill>
                <a:srgbClr val="F3CD74"/>
              </a:solidFill>
              <a:latin typeface="+mj-lt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93278"/>
            <a:ext cx="10458630" cy="5665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7096" y="8853479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rgbClr val="F3CD74"/>
                </a:solidFill>
                <a:latin typeface="+mj-lt"/>
              </a:rPr>
              <a:t>2 этап</a:t>
            </a:r>
            <a:endParaRPr lang="en-US" sz="4800" b="1" dirty="0">
              <a:solidFill>
                <a:srgbClr val="F3CD74"/>
              </a:solidFill>
              <a:latin typeface="+mj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182600" y="786546"/>
            <a:ext cx="46867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ru-RU" sz="3000" dirty="0" smtClean="0">
                <a:solidFill>
                  <a:srgbClr val="5DCAD1"/>
                </a:solidFill>
                <a:latin typeface="+mj-lt"/>
              </a:rPr>
              <a:t>Изменяем </a:t>
            </a:r>
            <a:r>
              <a:rPr lang="ru-RU" sz="3000" dirty="0">
                <a:solidFill>
                  <a:srgbClr val="5DCAD1"/>
                </a:solidFill>
                <a:latin typeface="+mj-lt"/>
              </a:rPr>
              <a:t>систему координат на </a:t>
            </a:r>
            <a:r>
              <a:rPr lang="ru-RU" sz="3000" dirty="0" err="1">
                <a:solidFill>
                  <a:srgbClr val="5DCAD1"/>
                </a:solidFill>
                <a:latin typeface="+mj-lt"/>
              </a:rPr>
              <a:t>Pulkovo</a:t>
            </a:r>
            <a:r>
              <a:rPr lang="ru-RU" sz="3000" dirty="0">
                <a:solidFill>
                  <a:srgbClr val="5DCAD1"/>
                </a:solidFill>
                <a:latin typeface="+mj-lt"/>
              </a:rPr>
              <a:t> 1942 / </a:t>
            </a:r>
            <a:r>
              <a:rPr lang="ru-RU" sz="3000" dirty="0" err="1">
                <a:solidFill>
                  <a:srgbClr val="5DCAD1"/>
                </a:solidFill>
                <a:latin typeface="+mj-lt"/>
              </a:rPr>
              <a:t>Gauss-Kruger</a:t>
            </a:r>
            <a:r>
              <a:rPr lang="ru-RU" sz="3000" dirty="0">
                <a:solidFill>
                  <a:srgbClr val="5DCAD1"/>
                </a:solidFill>
                <a:latin typeface="+mj-lt"/>
              </a:rPr>
              <a:t> 8N </a:t>
            </a:r>
            <a:endParaRPr lang="en-US" sz="3000" dirty="0">
              <a:solidFill>
                <a:srgbClr val="5DCAD1"/>
              </a:solidFill>
              <a:latin typeface="+mj-l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3581385" y="-3060246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86546"/>
            <a:ext cx="9017099" cy="8694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061667" y="7769034"/>
            <a:ext cx="5009706" cy="4247706"/>
            <a:chOff x="0" y="0"/>
            <a:chExt cx="6679608" cy="566360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-1333500" y="-1333500"/>
            <a:ext cx="10192766" cy="8393873"/>
            <a:chOff x="0" y="0"/>
            <a:chExt cx="13590355" cy="1119183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sp>
        <p:nvSpPr>
          <p:cNvPr id="17" name="TextBox 2"/>
          <p:cNvSpPr txBox="1"/>
          <p:nvPr/>
        </p:nvSpPr>
        <p:spPr>
          <a:xfrm>
            <a:off x="976028" y="8769499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2380806" y="876300"/>
            <a:ext cx="43340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Создадим макет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1" y="2019300"/>
            <a:ext cx="13157378" cy="739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835403" y="6178660"/>
            <a:ext cx="6657396" cy="6455961"/>
            <a:chOff x="0" y="0"/>
            <a:chExt cx="8876529" cy="8607948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1030580" y="0"/>
              <a:ext cx="7845948" cy="7845948"/>
              <a:chOff x="0" y="0"/>
              <a:chExt cx="2787650" cy="27876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747420"/>
              <a:ext cx="7860529" cy="7860529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-860458" y="-811645"/>
            <a:ext cx="3495614" cy="3490190"/>
            <a:chOff x="0" y="0"/>
            <a:chExt cx="4660819" cy="4653587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769232" y="0"/>
              <a:ext cx="3891587" cy="3891587"/>
              <a:chOff x="0" y="0"/>
              <a:chExt cx="2787650" cy="27876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754768"/>
              <a:ext cx="3898819" cy="3898819"/>
              <a:chOff x="-2540" y="-254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sp>
        <p:nvSpPr>
          <p:cNvPr id="15" name="TextBox 2"/>
          <p:cNvSpPr txBox="1"/>
          <p:nvPr/>
        </p:nvSpPr>
        <p:spPr>
          <a:xfrm>
            <a:off x="12775099" y="1409700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4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12775099" y="2678545"/>
            <a:ext cx="4065101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Добавим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карту в макет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44" y="1409700"/>
            <a:ext cx="10707594" cy="7916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-554150" y="-370072"/>
            <a:ext cx="4425212" cy="4425212"/>
            <a:chOff x="0" y="0"/>
            <a:chExt cx="2787650" cy="27876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-173150" y="-179572"/>
            <a:ext cx="4425212" cy="4425212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5773400" y="1028700"/>
            <a:ext cx="4425212" cy="4425212"/>
            <a:chOff x="0" y="0"/>
            <a:chExt cx="2787650" cy="27876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5392400" y="1219200"/>
            <a:ext cx="4425212" cy="4425212"/>
            <a:chOff x="-2540" y="-2540"/>
            <a:chExt cx="6355080" cy="6355080"/>
          </a:xfrm>
        </p:grpSpPr>
        <p:sp>
          <p:nvSpPr>
            <p:cNvPr id="20" name="Freeform 2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572000" y="7502894"/>
            <a:ext cx="5568212" cy="5568212"/>
            <a:chOff x="0" y="0"/>
            <a:chExt cx="2787650" cy="27876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4953000" y="7502894"/>
            <a:ext cx="5568212" cy="5568212"/>
            <a:chOff x="-2540" y="-2540"/>
            <a:chExt cx="6355080" cy="6355080"/>
          </a:xfrm>
        </p:grpSpPr>
        <p:sp>
          <p:nvSpPr>
            <p:cNvPr id="26" name="Freeform 2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238500"/>
            <a:ext cx="7909185" cy="2890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"/>
          <p:cNvSpPr txBox="1"/>
          <p:nvPr/>
        </p:nvSpPr>
        <p:spPr>
          <a:xfrm>
            <a:off x="976028" y="8769499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5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2"/>
          <p:cNvSpPr txBox="1"/>
          <p:nvPr/>
        </p:nvSpPr>
        <p:spPr>
          <a:xfrm>
            <a:off x="5334000" y="876300"/>
            <a:ext cx="7909185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dirty="0">
                <a:solidFill>
                  <a:schemeClr val="bg1"/>
                </a:solidFill>
                <a:latin typeface="+mj-lt"/>
              </a:rPr>
              <a:t>Заблокируем слои карты чтобы они не изменились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80829" y="-2406258"/>
            <a:ext cx="6332075" cy="5629944"/>
            <a:chOff x="0" y="0"/>
            <a:chExt cx="8442767" cy="750659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099315" y="1099315"/>
              <a:ext cx="5307962" cy="530796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035490" y="1099315"/>
              <a:ext cx="5307962" cy="530796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2700000">
            <a:off x="-348036" y="8481548"/>
            <a:ext cx="2779174" cy="2779174"/>
            <a:chOff x="0" y="0"/>
            <a:chExt cx="2653030" cy="26530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5FBF9"/>
            </a:solidFill>
          </p:spPr>
        </p:sp>
      </p:grpSp>
      <p:grpSp>
        <p:nvGrpSpPr>
          <p:cNvPr id="9" name="Group 9"/>
          <p:cNvGrpSpPr/>
          <p:nvPr/>
        </p:nvGrpSpPr>
        <p:grpSpPr>
          <a:xfrm rot="-2700000">
            <a:off x="269559" y="8481548"/>
            <a:ext cx="2779174" cy="2779174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F5972"/>
            </a:solidFill>
          </p:spPr>
        </p:sp>
      </p:grp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3" y="413683"/>
            <a:ext cx="13260651" cy="644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"/>
          <p:cNvSpPr txBox="1"/>
          <p:nvPr/>
        </p:nvSpPr>
        <p:spPr>
          <a:xfrm>
            <a:off x="15035204" y="8115300"/>
            <a:ext cx="18194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b="1" dirty="0">
                <a:solidFill>
                  <a:schemeClr val="bg1"/>
                </a:solidFill>
                <a:latin typeface="+mj-lt"/>
              </a:rPr>
              <a:t>6</a:t>
            </a:r>
            <a:r>
              <a:rPr lang="ru-RU" sz="4800" b="1" dirty="0" smtClean="0">
                <a:solidFill>
                  <a:schemeClr val="bg1"/>
                </a:solidFill>
                <a:latin typeface="+mj-lt"/>
              </a:rPr>
              <a:t> этап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"/>
          <p:cNvSpPr txBox="1"/>
          <p:nvPr/>
        </p:nvSpPr>
        <p:spPr>
          <a:xfrm>
            <a:off x="4627629" y="8039100"/>
            <a:ext cx="9404265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39"/>
              </a:lnSpc>
            </a:pPr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Добавим 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административный центр в макет и сделаем для него рамку 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231</Words>
  <Application>Microsoft Office PowerPoint</Application>
  <PresentationFormat>Произвольный</PresentationFormat>
  <Paragraphs>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Roboto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Alexandr Shvedenko</cp:lastModifiedBy>
  <cp:revision>18</cp:revision>
  <dcterms:created xsi:type="dcterms:W3CDTF">2006-08-16T00:00:00Z</dcterms:created>
  <dcterms:modified xsi:type="dcterms:W3CDTF">2021-04-11T22:51:32Z</dcterms:modified>
  <dc:identifier>DAEbZXsFfnw</dc:identifier>
</cp:coreProperties>
</file>