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_rels/slideLayout33.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26.xml.rels" ContentType="application/vnd.openxmlformats-package.relationships+xml"/>
  <Override PartName="/ppt/slideLayouts/_rels/slideLayout34.xml.rels" ContentType="application/vnd.openxmlformats-package.relationships+xml"/>
  <Override PartName="/ppt/slideLayouts/_rels/slideLayout17.xml.rels" ContentType="application/vnd.openxmlformats-package.relationships+xml"/>
  <Override PartName="/ppt/slideLayouts/_rels/slideLayout25.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27.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13.xml.rels" ContentType="application/vnd.openxmlformats-package.relationships+xml"/>
  <Override PartName="/ppt/slideLayouts/_rels/slideLayout30.xml.rels" ContentType="application/vnd.openxmlformats-package.relationships+xml"/>
  <Override PartName="/ppt/slideLayouts/_rels/slideLayout22.xml.rels" ContentType="application/vnd.openxmlformats-package.relationships+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2.xml.rels" ContentType="application/vnd.openxmlformats-package.relationships+xml"/>
  <Override PartName="/ppt/slideLayouts/_rels/slideLayout28.xml.rels" ContentType="application/vnd.openxmlformats-package.relationships+xml"/>
  <Override PartName="/ppt/slideLayouts/_rels/slideLayout1.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slideLayout26.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25.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29.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36.xml" ContentType="application/vnd.openxmlformats-officedocument.presentationml.slideLayout+xml"/>
  <Override PartName="/ppt/slideLayouts/slideLayout19.xml" ContentType="application/vnd.openxmlformats-officedocument.presentationml.slideLayout+xml"/>
  <Override PartName="/ppt/slideLayouts/slideLayout27.xml" ContentType="application/vnd.openxmlformats-officedocument.presentationml.slideLayout+xml"/>
  <Override PartName="/ppt/slideLayouts/slideLayout14.xml" ContentType="application/vnd.openxmlformats-officedocument.presentationml.slideLayout+xml"/>
  <Override PartName="/ppt/slideLayouts/slideLayout31.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32.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1.png" ContentType="image/png"/>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2.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5F4E972C-8348-4BBE-ABEC-26F3B8BB748B}"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AE14C0F-A81F-43B4-B931-26248A57012E}"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FC4C9182-5936-4CD5-A09F-D2D351FE8FEC}"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0D738F79-95C4-47C7-85C4-E29CDE5B2E99}"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8960" cy="27432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B63EB204-2973-4C5C-BC3E-3C55682ECAEC}"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dt" idx="4"/>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5E550D55-FAA7-4BC2-99C8-CB7E43BE8CDA}"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CA291ECF-0580-4CC7-870D-485DC693AF82}"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F96A9F7F-77A5-475C-8CC0-CA00DF99D860}"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744CD024-3DB4-40C4-B719-D071A05ED69E}"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8B7C2F6F-8B9C-468A-A303-C1C4FC85C2BC}"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DA29B97-A149-493D-8B16-A85C34F03FBB}"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8960" cy="27432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651A236E-BEC6-469F-8FA8-D77A253FA553}"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6C08F00C-FBD1-4B01-8A09-6A753675BC6D}"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85A0B0F0-70E8-42AB-A9DF-7F44F4507EDB}"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7361A103-3102-4113-835E-2B6FFF3CA7D3}"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60FDCE86-0A48-4D55-806D-2BD86A726EDA}"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EB8FC481-3687-42F1-9A41-847C1AB0157D}" type="slidenum">
              <a:t>&lt;#&gt;</a:t>
            </a:fld>
          </a:p>
        </p:txBody>
      </p:sp>
      <p:sp>
        <p:nvSpPr>
          <p:cNvPr id="9" name="PlaceHolder 8"/>
          <p:cNvSpPr>
            <a:spLocks noGrp="1"/>
          </p:cNvSpPr>
          <p:nvPr>
            <p:ph type="dt" idx="7"/>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86C8BB6E-85F5-4D90-8FF8-87FF0EFD36AE}" type="slidenum">
              <a:t>&lt;#&gt;</a:t>
            </a:fld>
          </a:p>
        </p:txBody>
      </p:sp>
      <p:sp>
        <p:nvSpPr>
          <p:cNvPr id="11" name="PlaceHolder 10"/>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5E143FB-11D4-4E4C-94B8-99DD4D619ABE}"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AE22840-A8C7-41E3-A77E-F959CAE12568}"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8960" cy="27432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A808644B-2EAA-48CD-A533-CB8CEAAFFA7C}"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85EE925-D713-4AFB-8C49-A83BEF1A1456}"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C329519-62D8-459F-9AF5-D9288DA657C4}"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BAE7AB0-079E-4E40-910C-7338D579AEE1}"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1"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2"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pic>
        <p:nvPicPr>
          <p:cNvPr id="3"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4" name="Rectangle 6"/>
          <p:cNvSpPr/>
          <p:nvPr/>
        </p:nvSpPr>
        <p:spPr>
          <a:xfrm>
            <a:off x="446400" y="3085920"/>
            <a:ext cx="11298240" cy="33375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5" name="PlaceHolder 1"/>
          <p:cNvSpPr>
            <a:spLocks noGrp="1"/>
          </p:cNvSpPr>
          <p:nvPr>
            <p:ph type="title"/>
          </p:nvPr>
        </p:nvSpPr>
        <p:spPr>
          <a:xfrm>
            <a:off x="576000" y="729720"/>
            <a:ext cx="11028960" cy="5914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6" name="PlaceHolder 2"/>
          <p:cNvSpPr>
            <a:spLocks noGrp="1"/>
          </p:cNvSpPr>
          <p:nvPr>
            <p:ph type="ftr" idx="1"/>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7" name="PlaceHolder 3"/>
          <p:cNvSpPr>
            <a:spLocks noGrp="1"/>
          </p:cNvSpPr>
          <p:nvPr>
            <p:ph type="sldNum" idx="2"/>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pc="-1" strike="noStrike">
                <a:solidFill>
                  <a:schemeClr val="dk1">
                    <a:lumMod val="75000"/>
                    <a:lumOff val="25000"/>
                  </a:schemeClr>
                </a:solidFill>
                <a:latin typeface="Franklin Gothic Book"/>
              </a:defRPr>
            </a:lvl1pPr>
          </a:lstStyle>
          <a:p>
            <a:pPr indent="0" algn="r" defTabSz="914400">
              <a:lnSpc>
                <a:spcPct val="100000"/>
              </a:lnSpc>
              <a:buNone/>
              <a:tabLst>
                <a:tab algn="l" pos="0"/>
              </a:tabLst>
            </a:pPr>
            <a:fld id="{A43F16C4-D278-42A5-AA33-305028717C58}"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
        <p:nvSpPr>
          <p:cNvPr id="8" name="PlaceHolder 4"/>
          <p:cNvSpPr>
            <a:spLocks noGrp="1"/>
          </p:cNvSpPr>
          <p:nvPr>
            <p:ph type="dt" idx="3"/>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47"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48"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pic>
        <p:nvPicPr>
          <p:cNvPr id="49"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50" name="PlaceHolder 1"/>
          <p:cNvSpPr>
            <a:spLocks noGrp="1"/>
          </p:cNvSpPr>
          <p:nvPr>
            <p:ph type="dt" idx="4"/>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51" name="PlaceHolder 2"/>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52"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90"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91"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pic>
        <p:nvPicPr>
          <p:cNvPr id="92"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93" name="PlaceHolder 1"/>
          <p:cNvSpPr>
            <a:spLocks noGrp="1"/>
          </p:cNvSpPr>
          <p:nvPr>
            <p:ph type="title"/>
          </p:nvPr>
        </p:nvSpPr>
        <p:spPr>
          <a:xfrm>
            <a:off x="576000" y="729720"/>
            <a:ext cx="11028960" cy="5914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94" name="PlaceHolder 2"/>
          <p:cNvSpPr>
            <a:spLocks noGrp="1"/>
          </p:cNvSpPr>
          <p:nvPr>
            <p:ph type="ftr" idx="5"/>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95" name="PlaceHolder 3"/>
          <p:cNvSpPr>
            <a:spLocks noGrp="1"/>
          </p:cNvSpPr>
          <p:nvPr>
            <p:ph type="sldNum" idx="6"/>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pc="-1" strike="noStrike">
                <a:solidFill>
                  <a:schemeClr val="dk1">
                    <a:lumMod val="75000"/>
                    <a:lumOff val="25000"/>
                  </a:schemeClr>
                </a:solidFill>
                <a:latin typeface="Franklin Gothic Book"/>
              </a:defRPr>
            </a:lvl1pPr>
          </a:lstStyle>
          <a:p>
            <a:pPr indent="0" algn="r" defTabSz="914400">
              <a:lnSpc>
                <a:spcPct val="100000"/>
              </a:lnSpc>
              <a:buNone/>
              <a:tabLst>
                <a:tab algn="l" pos="0"/>
              </a:tabLst>
            </a:pPr>
            <a:fld id="{B9FF8FFA-A024-4A20-B9B9-1B88E21CD608}"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
        <p:nvSpPr>
          <p:cNvPr id="96" name="PlaceHolder 4"/>
          <p:cNvSpPr>
            <a:spLocks noGrp="1"/>
          </p:cNvSpPr>
          <p:nvPr>
            <p:ph type="dt" idx="7"/>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9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359000" y="1821600"/>
            <a:ext cx="9143280" cy="977040"/>
          </a:xfrm>
          <a:prstGeom prst="rect">
            <a:avLst/>
          </a:prstGeom>
          <a:noFill/>
          <a:ln w="0">
            <a:noFill/>
          </a:ln>
        </p:spPr>
        <p:txBody>
          <a:bodyPr lIns="91440" rIns="91440" tIns="45720" bIns="45720" anchor="b">
            <a:noAutofit/>
          </a:bodyPr>
          <a:p>
            <a:pPr indent="0" algn="ctr" defTabSz="457200">
              <a:lnSpc>
                <a:spcPct val="100000"/>
              </a:lnSpc>
              <a:buNone/>
              <a:tabLst>
                <a:tab algn="l" pos="0"/>
              </a:tabLst>
            </a:pPr>
            <a:r>
              <a:rPr b="1" lang="en-US" sz="3600" spc="-1" strike="noStrike" cap="all">
                <a:solidFill>
                  <a:schemeClr val="accent1"/>
                </a:solidFill>
                <a:latin typeface="Arial"/>
              </a:rPr>
              <a:t>key logger and security</a:t>
            </a:r>
            <a:endParaRPr b="0" lang="en-IN" sz="3600" spc="-1" strike="noStrike">
              <a:solidFill>
                <a:srgbClr val="000000"/>
              </a:solidFill>
              <a:latin typeface="Arial"/>
            </a:endParaRPr>
          </a:p>
        </p:txBody>
      </p:sp>
      <p:sp>
        <p:nvSpPr>
          <p:cNvPr id="135" name="TextBox 2"/>
          <p:cNvSpPr/>
          <p:nvPr/>
        </p:nvSpPr>
        <p:spPr>
          <a:xfrm>
            <a:off x="-329760" y="1034280"/>
            <a:ext cx="12726000" cy="57744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3200" spc="-1" strike="noStrike">
                <a:solidFill>
                  <a:schemeClr val="accent1">
                    <a:lumMod val="75000"/>
                  </a:schemeClr>
                </a:solidFill>
                <a:latin typeface="Arial"/>
              </a:rPr>
              <a:t>CAPSTONE PROJECT</a:t>
            </a:r>
            <a:endParaRPr b="0" lang="en-IN" sz="3200" spc="-1" strike="noStrike">
              <a:solidFill>
                <a:srgbClr val="000000"/>
              </a:solidFill>
              <a:latin typeface="Arial"/>
            </a:endParaRPr>
          </a:p>
        </p:txBody>
      </p:sp>
      <p:sp>
        <p:nvSpPr>
          <p:cNvPr id="136" name="TextBox 3"/>
          <p:cNvSpPr/>
          <p:nvPr/>
        </p:nvSpPr>
        <p:spPr>
          <a:xfrm>
            <a:off x="2820240" y="4269240"/>
            <a:ext cx="7979400" cy="13093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000" spc="-1" strike="noStrike">
                <a:solidFill>
                  <a:schemeClr val="accent1">
                    <a:lumMod val="75000"/>
                  </a:schemeClr>
                </a:solidFill>
                <a:latin typeface="Arial"/>
              </a:rPr>
              <a:t>Presented By:</a:t>
            </a:r>
            <a:endParaRPr b="0" lang="en-IN" sz="2000" spc="-1" strike="noStrike">
              <a:solidFill>
                <a:srgbClr val="000000"/>
              </a:solidFill>
              <a:latin typeface="Arial"/>
            </a:endParaRPr>
          </a:p>
          <a:p>
            <a:pPr defTabSz="914400">
              <a:lnSpc>
                <a:spcPct val="100000"/>
              </a:lnSpc>
            </a:pPr>
            <a:endParaRPr b="0" lang="en-IN" sz="2000" spc="-1" strike="noStrike">
              <a:solidFill>
                <a:srgbClr val="000000"/>
              </a:solidFill>
              <a:latin typeface="Arial"/>
            </a:endParaRPr>
          </a:p>
          <a:p>
            <a:pPr defTabSz="914400">
              <a:lnSpc>
                <a:spcPct val="100000"/>
              </a:lnSpc>
            </a:pPr>
            <a:r>
              <a:rPr b="1" lang="en-US" sz="2000" spc="-1" strike="noStrike">
                <a:solidFill>
                  <a:schemeClr val="accent1">
                    <a:lumMod val="75000"/>
                  </a:schemeClr>
                </a:solidFill>
                <a:latin typeface="Arial"/>
              </a:rPr>
              <a:t>    </a:t>
            </a:r>
            <a:r>
              <a:rPr b="1" lang="en-US" sz="2000" spc="-1" strike="noStrike">
                <a:solidFill>
                  <a:schemeClr val="accent1">
                    <a:lumMod val="75000"/>
                  </a:schemeClr>
                </a:solidFill>
                <a:latin typeface="Arial"/>
              </a:rPr>
              <a:t>Marsukka.s  - Ganapathy Chettiar College of Engineering and     Technology – BE.CSE</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581040" y="702000"/>
            <a:ext cx="11028960" cy="529560"/>
          </a:xfrm>
          <a:prstGeom prst="rect">
            <a:avLst/>
          </a:prstGeom>
          <a:noFill/>
          <a:ln w="0">
            <a:noFill/>
          </a:ln>
        </p:spPr>
        <p:txBody>
          <a:bodyPr lIns="91440" rIns="91440" tIns="45720" bIns="45720" anchor="b">
            <a:normAutofit fontScale="75000" lnSpcReduction="10000"/>
          </a:bodyPr>
          <a:p>
            <a:pPr indent="0" defTabSz="457200">
              <a:lnSpc>
                <a:spcPct val="100000"/>
              </a:lnSpc>
              <a:buNone/>
              <a:tabLst>
                <a:tab algn="l" pos="0"/>
              </a:tabLst>
            </a:pPr>
            <a:r>
              <a:rPr b="1" lang="en-US" sz="4400" spc="-1" strike="noStrike" cap="all">
                <a:solidFill>
                  <a:schemeClr val="accent1"/>
                </a:solidFill>
                <a:latin typeface="Arial"/>
                <a:ea typeface="Franklin Gothic Demi"/>
              </a:rPr>
              <a:t>References</a:t>
            </a:r>
            <a:endParaRPr b="0" lang="en-IN" sz="4400" spc="-1" strike="noStrike">
              <a:solidFill>
                <a:srgbClr val="000000"/>
              </a:solidFill>
              <a:latin typeface="Arial"/>
            </a:endParaRPr>
          </a:p>
        </p:txBody>
      </p:sp>
      <p:sp>
        <p:nvSpPr>
          <p:cNvPr id="154" name="PlaceHolder 2"/>
          <p:cNvSpPr>
            <a:spLocks noGrp="1"/>
          </p:cNvSpPr>
          <p:nvPr>
            <p:ph/>
          </p:nvPr>
        </p:nvSpPr>
        <p:spPr>
          <a:xfrm>
            <a:off x="581040" y="1302120"/>
            <a:ext cx="11028960" cy="4672440"/>
          </a:xfrm>
          <a:prstGeom prst="rect">
            <a:avLst/>
          </a:prstGeom>
          <a:noFill/>
          <a:ln w="0">
            <a:noFill/>
          </a:ln>
        </p:spPr>
        <p:txBody>
          <a:bodyPr lIns="91440" rIns="91440" tIns="45720" bIns="45720" anchor="ctr">
            <a:normAutofit/>
          </a:bodyPr>
          <a:p>
            <a:pPr marL="305280" indent="-305280" defTabSz="45720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1463040" y="2766240"/>
            <a:ext cx="9298080" cy="1324800"/>
          </a:xfrm>
          <a:prstGeom prst="rect">
            <a:avLst/>
          </a:prstGeom>
          <a:noFill/>
          <a:ln w="0">
            <a:noFill/>
          </a:ln>
        </p:spPr>
        <p:txBody>
          <a:bodyPr lIns="91440" rIns="91440" tIns="45720" bIns="45720" anchor="b">
            <a:noAutofit/>
          </a:bodyPr>
          <a:p>
            <a:pPr indent="0" algn="ctr" defTabSz="457200">
              <a:lnSpc>
                <a:spcPct val="100000"/>
              </a:lnSpc>
              <a:buNone/>
              <a:tabLst>
                <a:tab algn="l" pos="0"/>
              </a:tabLst>
            </a:pPr>
            <a:r>
              <a:rPr b="1" lang="en-US" sz="2800" spc="-1" strike="noStrike" cap="all">
                <a:solidFill>
                  <a:srgbClr val="002060"/>
                </a:solidFill>
                <a:latin typeface="Arial"/>
              </a:rPr>
              <a:t>THANK YOU</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49600" y="558360"/>
            <a:ext cx="10514880" cy="1324800"/>
          </a:xfrm>
          <a:prstGeom prst="rect">
            <a:avLst/>
          </a:prstGeom>
          <a:noFill/>
          <a:ln w="0">
            <a:noFill/>
          </a:ln>
        </p:spPr>
        <p:txBody>
          <a:bodyPr lIns="91440" rIns="91440" tIns="45720" bIns="45720" anchor="b">
            <a:noAutofit/>
          </a:bodyPr>
          <a:p>
            <a:pPr indent="0" defTabSz="457200">
              <a:lnSpc>
                <a:spcPct val="100000"/>
              </a:lnSpc>
              <a:buNone/>
              <a:tabLst>
                <a:tab algn="l" pos="0"/>
              </a:tabLst>
            </a:pPr>
            <a:r>
              <a:rPr b="1" lang="en-US" sz="2800" spc="-1" strike="noStrike" cap="all">
                <a:solidFill>
                  <a:srgbClr val="002060"/>
                </a:solidFill>
                <a:latin typeface="Arial"/>
              </a:rPr>
              <a:t>OUTLINE</a:t>
            </a:r>
            <a:endParaRPr b="0" lang="en-IN" sz="2800" spc="-1" strike="noStrike">
              <a:solidFill>
                <a:srgbClr val="000000"/>
              </a:solidFill>
              <a:latin typeface="Arial"/>
            </a:endParaRPr>
          </a:p>
        </p:txBody>
      </p:sp>
      <p:sp>
        <p:nvSpPr>
          <p:cNvPr id="138" name="PlaceHolder 2"/>
          <p:cNvSpPr>
            <a:spLocks noGrp="1"/>
          </p:cNvSpPr>
          <p:nvPr>
            <p:ph/>
          </p:nvPr>
        </p:nvSpPr>
        <p:spPr>
          <a:xfrm>
            <a:off x="838080" y="1618920"/>
            <a:ext cx="11018160" cy="5238360"/>
          </a:xfrm>
          <a:prstGeom prst="rect">
            <a:avLst/>
          </a:prstGeom>
          <a:noFill/>
          <a:ln w="0">
            <a:noFill/>
          </a:ln>
        </p:spPr>
        <p:txBody>
          <a:bodyPr lIns="91440" rIns="91440" tIns="45720" bIns="45720" anchor="t">
            <a:noAutofit/>
          </a:bodyPr>
          <a:p>
            <a:pPr indent="0" defTabSz="457200">
              <a:lnSpc>
                <a:spcPct val="110000"/>
              </a:lnSpc>
              <a:spcBef>
                <a:spcPts val="400"/>
              </a:spcBef>
              <a:spcAft>
                <a:spcPts val="601"/>
              </a:spcAft>
              <a:buNone/>
              <a:tabLst>
                <a:tab algn="l" pos="0"/>
              </a:tabLst>
            </a:pPr>
            <a:r>
              <a:rPr b="1" lang="en-US" sz="2000" spc="-1" strike="noStrike">
                <a:solidFill>
                  <a:schemeClr val="dk1">
                    <a:lumMod val="75000"/>
                    <a:lumOff val="25000"/>
                  </a:schemeClr>
                </a:solidFill>
                <a:latin typeface="Arial"/>
                <a:ea typeface="Franklin Gothic Book"/>
              </a:rPr>
              <a:t>  </a:t>
            </a:r>
            <a:endParaRPr b="0" lang="en-IN"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Problem Statement </a:t>
            </a:r>
            <a:r>
              <a:rPr b="0" lang="en-US" sz="2000" spc="-1" strike="noStrike">
                <a:solidFill>
                  <a:schemeClr val="dk1">
                    <a:lumMod val="75000"/>
                    <a:lumOff val="25000"/>
                  </a:schemeClr>
                </a:solidFill>
                <a:latin typeface="Arial"/>
                <a:ea typeface="Franklin Gothic Book"/>
              </a:rPr>
              <a:t>(Should not include solution)</a:t>
            </a:r>
            <a:endParaRPr b="0" lang="en-IN"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Proposed System/Solution</a:t>
            </a:r>
            <a:endParaRPr b="0" lang="en-IN"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System Development Approach </a:t>
            </a:r>
            <a:r>
              <a:rPr b="0" lang="en-US" sz="2000" spc="-1" strike="noStrike">
                <a:solidFill>
                  <a:schemeClr val="dk1">
                    <a:lumMod val="75000"/>
                    <a:lumOff val="25000"/>
                  </a:schemeClr>
                </a:solidFill>
                <a:latin typeface="Arial"/>
                <a:ea typeface="Franklin Gothic Book"/>
              </a:rPr>
              <a:t>(Technology Used) </a:t>
            </a:r>
            <a:endParaRPr b="0" lang="en-IN"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Algorithm &amp; Deployment  </a:t>
            </a:r>
            <a:endParaRPr b="0" lang="en-IN"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Result (Output Image)</a:t>
            </a:r>
            <a:endParaRPr b="0" lang="en-IN"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Conclusion</a:t>
            </a:r>
            <a:endParaRPr b="0" lang="en-IN"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Future Scope</a:t>
            </a:r>
            <a:endParaRPr b="0" lang="en-IN"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References</a:t>
            </a:r>
            <a:endParaRPr b="0" lang="en-IN" sz="2000" spc="-1" strike="noStrike">
              <a:solidFill>
                <a:srgbClr val="000000"/>
              </a:solidFill>
              <a:latin typeface="Arial"/>
            </a:endParaRPr>
          </a:p>
          <a:p>
            <a:pPr indent="0" defTabSz="457200">
              <a:lnSpc>
                <a:spcPct val="110000"/>
              </a:lnSpc>
              <a:spcBef>
                <a:spcPts val="340"/>
              </a:spcBef>
              <a:spcAft>
                <a:spcPts val="601"/>
              </a:spcAft>
              <a:buNone/>
              <a:tabLst>
                <a:tab algn="l" pos="0"/>
              </a:tabLst>
            </a:pPr>
            <a:endParaRPr b="0" lang="en-IN"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581040" y="702000"/>
            <a:ext cx="11028960" cy="529560"/>
          </a:xfrm>
          <a:prstGeom prst="rect">
            <a:avLst/>
          </a:prstGeom>
          <a:noFill/>
          <a:ln w="0">
            <a:noFill/>
          </a:ln>
        </p:spPr>
        <p:txBody>
          <a:bodyPr lIns="91440" rIns="91440" tIns="45720" bIns="45720" anchor="b">
            <a:normAutofit fontScale="75000" lnSpcReduction="10000"/>
          </a:bodyPr>
          <a:p>
            <a:pPr indent="0" defTabSz="457200">
              <a:lnSpc>
                <a:spcPct val="100000"/>
              </a:lnSpc>
              <a:buNone/>
              <a:tabLst>
                <a:tab algn="l" pos="0"/>
              </a:tabLst>
            </a:pPr>
            <a:r>
              <a:rPr b="1" lang="en-US" sz="4400" spc="-1" strike="noStrike" cap="all">
                <a:solidFill>
                  <a:schemeClr val="accent1"/>
                </a:solidFill>
                <a:latin typeface="Arial"/>
              </a:rPr>
              <a:t>Problem Statement</a:t>
            </a:r>
            <a:endParaRPr b="0" lang="en-IN" sz="4400" spc="-1" strike="noStrike">
              <a:solidFill>
                <a:srgbClr val="000000"/>
              </a:solidFill>
              <a:latin typeface="Arial"/>
            </a:endParaRPr>
          </a:p>
        </p:txBody>
      </p:sp>
      <p:sp>
        <p:nvSpPr>
          <p:cNvPr id="140" name="PlaceHolder 2"/>
          <p:cNvSpPr>
            <a:spLocks noGrp="1"/>
          </p:cNvSpPr>
          <p:nvPr>
            <p:ph/>
          </p:nvPr>
        </p:nvSpPr>
        <p:spPr>
          <a:xfrm>
            <a:off x="452520" y="1237680"/>
            <a:ext cx="11028960" cy="4672440"/>
          </a:xfrm>
          <a:prstGeom prst="rect">
            <a:avLst/>
          </a:prstGeom>
          <a:noFill/>
          <a:ln w="0">
            <a:noFill/>
          </a:ln>
        </p:spPr>
        <p:txBody>
          <a:bodyPr lIns="91440" rIns="91440" tIns="45720" bIns="45720" anchor="ctr">
            <a:noAutofit/>
          </a:bodyPr>
          <a:p>
            <a:pPr indent="0" defTabSz="457200">
              <a:lnSpc>
                <a:spcPct val="110000"/>
              </a:lnSpc>
              <a:spcBef>
                <a:spcPts val="641"/>
              </a:spcBef>
              <a:spcAft>
                <a:spcPts val="601"/>
              </a:spcAft>
              <a:buNone/>
              <a:tabLst>
                <a:tab algn="l" pos="0"/>
              </a:tabLst>
            </a:pPr>
            <a:r>
              <a:rPr b="0" lang="en-IN" sz="3200" spc="-1" strike="noStrike">
                <a:solidFill>
                  <a:srgbClr val="0f0f0f"/>
                </a:solidFill>
                <a:latin typeface="Franklin Gothic Book"/>
                <a:ea typeface="Franklin Gothic Book"/>
              </a:rPr>
              <a:t>Example:</a:t>
            </a:r>
            <a:r>
              <a:rPr b="0" lang="en-IN" sz="2800" spc="-1" strike="noStrike">
                <a:solidFill>
                  <a:srgbClr val="0f0f0f"/>
                </a:solidFill>
                <a:latin typeface="Franklin Gothic Book"/>
                <a:ea typeface="Franklin Gothic Book"/>
              </a:rPr>
              <a:t> </a:t>
            </a:r>
            <a:r>
              <a:rPr b="0" lang="en-IN" sz="2400" spc="-1" strike="noStrike">
                <a:solidFill>
                  <a:srgbClr val="0f0f0f"/>
                </a:solidFill>
                <a:latin typeface="Franklin Gothic Book"/>
                <a:ea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b="0" lang="en-IN" sz="2400" spc="-1" strike="noStrike">
              <a:solidFill>
                <a:srgbClr val="000000"/>
              </a:solidFill>
              <a:latin typeface="Arial"/>
            </a:endParaRPr>
          </a:p>
          <a:p>
            <a:pPr indent="0" defTabSz="457200">
              <a:lnSpc>
                <a:spcPct val="110000"/>
              </a:lnSpc>
              <a:spcBef>
                <a:spcPts val="340"/>
              </a:spcBef>
              <a:spcAft>
                <a:spcPts val="601"/>
              </a:spcAft>
              <a:buNone/>
              <a:tabLst>
                <a:tab algn="l" pos="0"/>
              </a:tabLst>
            </a:pPr>
            <a:endParaRPr b="0" lang="en-IN"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581040" y="702000"/>
            <a:ext cx="11028960" cy="529560"/>
          </a:xfrm>
          <a:prstGeom prst="rect">
            <a:avLst/>
          </a:prstGeom>
          <a:noFill/>
          <a:ln w="0">
            <a:noFill/>
          </a:ln>
        </p:spPr>
        <p:txBody>
          <a:bodyPr lIns="91440" rIns="91440" tIns="45720" bIns="45720" anchor="b">
            <a:normAutofit fontScale="75000" lnSpcReduction="10000"/>
          </a:bodyPr>
          <a:p>
            <a:pPr indent="0" defTabSz="457200">
              <a:lnSpc>
                <a:spcPct val="100000"/>
              </a:lnSpc>
              <a:buNone/>
              <a:tabLst>
                <a:tab algn="l" pos="0"/>
              </a:tabLst>
            </a:pPr>
            <a:r>
              <a:rPr b="1" lang="en-US" sz="4400" spc="-1" strike="noStrike" cap="all">
                <a:solidFill>
                  <a:schemeClr val="accent1"/>
                </a:solidFill>
                <a:latin typeface="Arial"/>
              </a:rPr>
              <a:t>Proposed Solution</a:t>
            </a:r>
            <a:endParaRPr b="0" lang="en-IN" sz="4400" spc="-1" strike="noStrike">
              <a:solidFill>
                <a:srgbClr val="000000"/>
              </a:solidFill>
              <a:latin typeface="Arial"/>
            </a:endParaRPr>
          </a:p>
        </p:txBody>
      </p:sp>
      <p:sp>
        <p:nvSpPr>
          <p:cNvPr id="142" name="PlaceHolder 2"/>
          <p:cNvSpPr>
            <a:spLocks noGrp="1"/>
          </p:cNvSpPr>
          <p:nvPr>
            <p:ph/>
          </p:nvPr>
        </p:nvSpPr>
        <p:spPr>
          <a:xfrm>
            <a:off x="441720" y="1087200"/>
            <a:ext cx="11612880" cy="5563080"/>
          </a:xfrm>
          <a:prstGeom prst="rect">
            <a:avLst/>
          </a:prstGeom>
          <a:noFill/>
          <a:ln w="0">
            <a:noFill/>
          </a:ln>
        </p:spPr>
        <p:txBody>
          <a:bodyPr lIns="91440" rIns="91440" tIns="45720" bIns="45720" anchor="ctr">
            <a:noAutofit/>
          </a:bodyPr>
          <a:p>
            <a:pPr indent="0" defTabSz="457200">
              <a:lnSpc>
                <a:spcPct val="110000"/>
              </a:lnSpc>
              <a:spcBef>
                <a:spcPts val="241"/>
              </a:spcBef>
              <a:spcAft>
                <a:spcPts val="601"/>
              </a:spcAft>
              <a:buNone/>
              <a:tabLst>
                <a:tab algn="l" pos="0"/>
              </a:tabLst>
            </a:pPr>
            <a:endParaRPr b="0" lang="en-IN"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1" lang="en-IN" sz="1200" spc="-1" strike="noStrike">
                <a:solidFill>
                  <a:schemeClr val="dk1">
                    <a:lumMod val="75000"/>
                    <a:lumOff val="25000"/>
                  </a:schemeClr>
                </a:solidFill>
                <a:latin typeface="Calibri"/>
                <a:ea typeface="Franklin Gothic Book"/>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0" lang="en-IN"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1" lang="en-IN" sz="1200" spc="-1" strike="noStrike">
                <a:solidFill>
                  <a:schemeClr val="dk1">
                    <a:lumMod val="75000"/>
                    <a:lumOff val="25000"/>
                  </a:schemeClr>
                </a:solidFill>
                <a:latin typeface="Calibri"/>
                <a:ea typeface="Franklin Gothic Book"/>
              </a:rPr>
              <a:t>Data Collection:</a:t>
            </a:r>
            <a:endParaRPr b="0" lang="en-IN" sz="1200" spc="-1" strike="noStrike">
              <a:solidFill>
                <a:srgbClr val="000000"/>
              </a:solidFill>
              <a:latin typeface="Arial"/>
            </a:endParaRPr>
          </a:p>
          <a:p>
            <a:pPr lvl="1" marL="630000" indent="-305280" defTabSz="45720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chemeClr val="dk1">
                    <a:lumMod val="75000"/>
                    <a:lumOff val="25000"/>
                  </a:schemeClr>
                </a:solidFill>
                <a:latin typeface="Calibri"/>
                <a:ea typeface="Franklin Gothic Book"/>
              </a:rPr>
              <a:t>Gather historical data on bike rentals, including time, date, location, and other relevant factors.</a:t>
            </a:r>
            <a:endParaRPr b="0" lang="en-IN" sz="1200" spc="-1" strike="noStrike">
              <a:solidFill>
                <a:srgbClr val="000000"/>
              </a:solidFill>
              <a:latin typeface="Arial"/>
            </a:endParaRPr>
          </a:p>
          <a:p>
            <a:pPr lvl="1" marL="630000" indent="-305280" defTabSz="45720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chemeClr val="dk1">
                    <a:lumMod val="75000"/>
                    <a:lumOff val="25000"/>
                  </a:schemeClr>
                </a:solidFill>
                <a:latin typeface="Calibri"/>
                <a:ea typeface="Franklin Gothic Book"/>
              </a:rPr>
              <a:t>Utilize real-time data sources, such as weather conditions, events, and holidays, to enhance prediction accuracy.</a:t>
            </a:r>
            <a:endParaRPr b="0" lang="en-IN"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1" lang="en-IN" sz="1200" spc="-1" strike="noStrike">
                <a:solidFill>
                  <a:schemeClr val="dk1">
                    <a:lumMod val="75000"/>
                    <a:lumOff val="25000"/>
                  </a:schemeClr>
                </a:solidFill>
                <a:latin typeface="Calibri"/>
                <a:ea typeface="Franklin Gothic Book"/>
              </a:rPr>
              <a:t>Data Preprocessing:</a:t>
            </a:r>
            <a:endParaRPr b="0" lang="en-IN" sz="1200" spc="-1" strike="noStrike">
              <a:solidFill>
                <a:srgbClr val="000000"/>
              </a:solidFill>
              <a:latin typeface="Arial"/>
            </a:endParaRPr>
          </a:p>
          <a:p>
            <a:pPr lvl="1" marL="630000" indent="-305280" defTabSz="45720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chemeClr val="dk1">
                    <a:lumMod val="75000"/>
                    <a:lumOff val="25000"/>
                  </a:schemeClr>
                </a:solidFill>
                <a:latin typeface="Calibri"/>
                <a:ea typeface="Franklin Gothic Book"/>
              </a:rPr>
              <a:t>Clean and preprocess the collected data to handle missing values, outliers, and inconsistencies.</a:t>
            </a:r>
            <a:endParaRPr b="0" lang="en-IN" sz="1200" spc="-1" strike="noStrike">
              <a:solidFill>
                <a:srgbClr val="000000"/>
              </a:solidFill>
              <a:latin typeface="Arial"/>
            </a:endParaRPr>
          </a:p>
          <a:p>
            <a:pPr lvl="1" marL="630000" indent="-305280" defTabSz="45720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chemeClr val="dk1">
                    <a:lumMod val="75000"/>
                    <a:lumOff val="25000"/>
                  </a:schemeClr>
                </a:solidFill>
                <a:latin typeface="Calibri"/>
                <a:ea typeface="Franklin Gothic Book"/>
              </a:rPr>
              <a:t>Feature engineering to extract relevant features from the data that might impact bike demand.</a:t>
            </a:r>
            <a:endParaRPr b="0" lang="en-IN"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1" lang="en-IN" sz="1200" spc="-1" strike="noStrike">
                <a:solidFill>
                  <a:schemeClr val="dk1">
                    <a:lumMod val="75000"/>
                    <a:lumOff val="25000"/>
                  </a:schemeClr>
                </a:solidFill>
                <a:latin typeface="Calibri"/>
                <a:ea typeface="Franklin Gothic Book"/>
              </a:rPr>
              <a:t>Machine Learning Algorithm:</a:t>
            </a:r>
            <a:endParaRPr b="0" lang="en-IN" sz="1200" spc="-1" strike="noStrike">
              <a:solidFill>
                <a:srgbClr val="000000"/>
              </a:solidFill>
              <a:latin typeface="Arial"/>
            </a:endParaRPr>
          </a:p>
          <a:p>
            <a:pPr lvl="1" marL="630000" indent="-305280" defTabSz="45720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chemeClr val="dk1">
                    <a:lumMod val="75000"/>
                    <a:lumOff val="25000"/>
                  </a:schemeClr>
                </a:solidFill>
                <a:latin typeface="Calibri"/>
                <a:ea typeface="Franklin Gothic Book"/>
              </a:rPr>
              <a:t>Implement a machine learning algorithm, such as a time-series forecasting model (e.g., ARIMA, SARIMA, or LSTM), to predict bike counts based on historical patterns.</a:t>
            </a:r>
            <a:endParaRPr b="0" lang="en-IN" sz="1200" spc="-1" strike="noStrike">
              <a:solidFill>
                <a:srgbClr val="000000"/>
              </a:solidFill>
              <a:latin typeface="Arial"/>
            </a:endParaRPr>
          </a:p>
          <a:p>
            <a:pPr lvl="1" marL="630000" indent="-305280" defTabSz="45720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chemeClr val="dk1">
                    <a:lumMod val="75000"/>
                    <a:lumOff val="25000"/>
                  </a:schemeClr>
                </a:solidFill>
                <a:latin typeface="Calibri"/>
                <a:ea typeface="Franklin Gothic Book"/>
              </a:rPr>
              <a:t>Consider incorporating other factors like weather conditions, day of the week, and special events to improve prediction accuracy.</a:t>
            </a:r>
            <a:endParaRPr b="0" lang="en-IN"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1" lang="en-IN" sz="1200" spc="-1" strike="noStrike">
                <a:solidFill>
                  <a:schemeClr val="dk1">
                    <a:lumMod val="75000"/>
                    <a:lumOff val="25000"/>
                  </a:schemeClr>
                </a:solidFill>
                <a:latin typeface="Calibri"/>
                <a:ea typeface="Franklin Gothic Book"/>
              </a:rPr>
              <a:t>Deployment:</a:t>
            </a:r>
            <a:endParaRPr b="0" lang="en-IN" sz="1200" spc="-1" strike="noStrike">
              <a:solidFill>
                <a:srgbClr val="000000"/>
              </a:solidFill>
              <a:latin typeface="Arial"/>
            </a:endParaRPr>
          </a:p>
          <a:p>
            <a:pPr lvl="1" marL="630000" indent="-305280" defTabSz="45720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chemeClr val="dk1">
                    <a:lumMod val="75000"/>
                    <a:lumOff val="25000"/>
                  </a:schemeClr>
                </a:solidFill>
                <a:latin typeface="Calibri"/>
                <a:ea typeface="Franklin Gothic Book"/>
              </a:rPr>
              <a:t>Develop a user-friendly interface or application that provides real-time predictions for bike counts at different hours.</a:t>
            </a:r>
            <a:endParaRPr b="0" lang="en-IN" sz="1200" spc="-1" strike="noStrike">
              <a:solidFill>
                <a:srgbClr val="000000"/>
              </a:solidFill>
              <a:latin typeface="Arial"/>
            </a:endParaRPr>
          </a:p>
          <a:p>
            <a:pPr lvl="1" marL="630000" indent="-305280" defTabSz="45720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chemeClr val="dk1">
                    <a:lumMod val="75000"/>
                    <a:lumOff val="25000"/>
                  </a:schemeClr>
                </a:solidFill>
                <a:latin typeface="Calibri"/>
                <a:ea typeface="Franklin Gothic Book"/>
              </a:rPr>
              <a:t>Deploy the solution on a scalable and reliable platform, considering factors like server infrastructure, response time, and user accessibility.</a:t>
            </a:r>
            <a:endParaRPr b="0" lang="en-IN"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1" lang="en-IN" sz="1200" spc="-1" strike="noStrike">
                <a:solidFill>
                  <a:schemeClr val="dk1">
                    <a:lumMod val="75000"/>
                    <a:lumOff val="25000"/>
                  </a:schemeClr>
                </a:solidFill>
                <a:latin typeface="Calibri"/>
                <a:ea typeface="Franklin Gothic Book"/>
              </a:rPr>
              <a:t>Evaluation:</a:t>
            </a:r>
            <a:endParaRPr b="0" lang="en-IN" sz="1200" spc="-1" strike="noStrike">
              <a:solidFill>
                <a:srgbClr val="000000"/>
              </a:solidFill>
              <a:latin typeface="Arial"/>
            </a:endParaRPr>
          </a:p>
          <a:p>
            <a:pPr lvl="1" marL="630000" indent="-305280" defTabSz="45720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chemeClr val="dk1">
                    <a:lumMod val="75000"/>
                    <a:lumOff val="25000"/>
                  </a:schemeClr>
                </a:solidFill>
                <a:latin typeface="Calibri"/>
                <a:ea typeface="Franklin Gothic Book"/>
              </a:rPr>
              <a:t>Assess the model's performance using appropriate metrics such as Mean Absolute Error (MAE), Root Mean Squared Error (RMSE), or other relevant metrics.</a:t>
            </a:r>
            <a:endParaRPr b="0" lang="en-IN" sz="1200" spc="-1" strike="noStrike">
              <a:solidFill>
                <a:srgbClr val="000000"/>
              </a:solidFill>
              <a:latin typeface="Arial"/>
            </a:endParaRPr>
          </a:p>
          <a:p>
            <a:pPr lvl="1" marL="630000" indent="-305280" defTabSz="45720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chemeClr val="dk1">
                    <a:lumMod val="75000"/>
                    <a:lumOff val="25000"/>
                  </a:schemeClr>
                </a:solidFill>
                <a:latin typeface="Calibri"/>
                <a:ea typeface="Franklin Gothic Book"/>
              </a:rPr>
              <a:t>Fine-tune the model based on feedback and continuous monitoring of prediction accuracy.</a:t>
            </a:r>
            <a:endParaRPr b="0" lang="en-IN" sz="1200" spc="-1" strike="noStrike">
              <a:solidFill>
                <a:srgbClr val="000000"/>
              </a:solidFill>
              <a:latin typeface="Arial"/>
            </a:endParaRPr>
          </a:p>
          <a:p>
            <a:pPr lvl="1" marL="630000" indent="-305280" defTabSz="457200">
              <a:lnSpc>
                <a:spcPct val="10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ea typeface="Franklin Gothic Book"/>
              </a:rPr>
              <a:t>Result:</a:t>
            </a:r>
            <a:endParaRPr b="0" lang="en-IN" sz="1200" spc="-1" strike="noStrike">
              <a:solidFill>
                <a:srgbClr val="000000"/>
              </a:solidFill>
              <a:latin typeface="Arial"/>
            </a:endParaRPr>
          </a:p>
          <a:p>
            <a:pPr indent="0" defTabSz="457200">
              <a:lnSpc>
                <a:spcPct val="110000"/>
              </a:lnSpc>
              <a:spcBef>
                <a:spcPts val="340"/>
              </a:spcBef>
              <a:spcAft>
                <a:spcPts val="601"/>
              </a:spcAft>
              <a:buNone/>
              <a:tabLst>
                <a:tab algn="l" pos="0"/>
              </a:tabLst>
            </a:pPr>
            <a:endParaRPr b="0" lang="en-IN"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81040" y="662400"/>
            <a:ext cx="11028960" cy="529560"/>
          </a:xfrm>
          <a:prstGeom prst="rect">
            <a:avLst/>
          </a:prstGeom>
          <a:noFill/>
          <a:ln w="0">
            <a:noFill/>
          </a:ln>
        </p:spPr>
        <p:txBody>
          <a:bodyPr lIns="91440" rIns="91440" tIns="45720" bIns="45720" anchor="b">
            <a:normAutofit fontScale="75000" lnSpcReduction="10000"/>
          </a:bodyPr>
          <a:p>
            <a:pPr indent="0" defTabSz="457200">
              <a:lnSpc>
                <a:spcPct val="100000"/>
              </a:lnSpc>
              <a:buNone/>
              <a:tabLst>
                <a:tab algn="l" pos="0"/>
              </a:tabLst>
            </a:pPr>
            <a:r>
              <a:rPr b="1" lang="en-US" sz="4400" spc="-1" strike="noStrike" cap="all">
                <a:solidFill>
                  <a:schemeClr val="accent1"/>
                </a:solidFill>
                <a:latin typeface="Arial"/>
                <a:ea typeface="Franklin Gothic Demi"/>
              </a:rPr>
              <a:t>System  Approach</a:t>
            </a:r>
            <a:endParaRPr b="0" lang="en-IN" sz="4400" spc="-1" strike="noStrike">
              <a:solidFill>
                <a:srgbClr val="000000"/>
              </a:solidFill>
              <a:latin typeface="Arial"/>
            </a:endParaRPr>
          </a:p>
        </p:txBody>
      </p:sp>
      <p:sp>
        <p:nvSpPr>
          <p:cNvPr id="144" name="PlaceHolder 2"/>
          <p:cNvSpPr>
            <a:spLocks noGrp="1"/>
          </p:cNvSpPr>
          <p:nvPr>
            <p:ph/>
          </p:nvPr>
        </p:nvSpPr>
        <p:spPr>
          <a:xfrm>
            <a:off x="581040" y="1302120"/>
            <a:ext cx="11028960" cy="4672440"/>
          </a:xfrm>
          <a:prstGeom prst="rect">
            <a:avLst/>
          </a:prstGeom>
          <a:noFill/>
          <a:ln w="0">
            <a:noFill/>
          </a:ln>
        </p:spPr>
        <p:txBody>
          <a:bodyPr lIns="91440" rIns="91440" tIns="45720" bIns="45720" anchor="ctr">
            <a:noAutofit/>
          </a:bodyPr>
          <a:p>
            <a:pPr indent="0" defTabSz="457200">
              <a:lnSpc>
                <a:spcPct val="110000"/>
              </a:lnSpc>
              <a:spcBef>
                <a:spcPts val="360"/>
              </a:spcBef>
              <a:spcAft>
                <a:spcPts val="601"/>
              </a:spcAft>
              <a:buNone/>
              <a:tabLst>
                <a:tab algn="l" pos="0"/>
              </a:tabLst>
            </a:pPr>
            <a:r>
              <a:rPr b="1" lang="en-IN" sz="1800" spc="-1" strike="noStrike">
                <a:solidFill>
                  <a:srgbClr val="0f0f0f"/>
                </a:solid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IN" sz="1800" spc="-1" strike="noStrike">
              <a:solidFill>
                <a:srgbClr val="000000"/>
              </a:solidFill>
              <a:latin typeface="Arial"/>
            </a:endParaRPr>
          </a:p>
          <a:p>
            <a:pPr marL="305280" indent="-305280" defTabSz="45720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System requirements</a:t>
            </a:r>
            <a:endParaRPr b="0" lang="en-IN" sz="1800" spc="-1" strike="noStrike">
              <a:solidFill>
                <a:srgbClr val="000000"/>
              </a:solidFill>
              <a:latin typeface="Arial"/>
            </a:endParaRPr>
          </a:p>
          <a:p>
            <a:pPr marL="305280" indent="-305280" defTabSz="45720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Library required to build the model</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81040" y="702000"/>
            <a:ext cx="11028960" cy="529560"/>
          </a:xfrm>
          <a:prstGeom prst="rect">
            <a:avLst/>
          </a:prstGeom>
          <a:noFill/>
          <a:ln w="0">
            <a:noFill/>
          </a:ln>
        </p:spPr>
        <p:txBody>
          <a:bodyPr lIns="91440" rIns="91440" tIns="45720" bIns="45720" anchor="b">
            <a:normAutofit fontScale="75000" lnSpcReduction="10000"/>
          </a:bodyPr>
          <a:p>
            <a:pPr indent="0" defTabSz="457200">
              <a:lnSpc>
                <a:spcPct val="100000"/>
              </a:lnSpc>
              <a:buNone/>
              <a:tabLst>
                <a:tab algn="l" pos="0"/>
              </a:tabLst>
            </a:pPr>
            <a:r>
              <a:rPr b="1" lang="en-US" sz="4400" spc="-1" strike="noStrike" cap="all">
                <a:solidFill>
                  <a:schemeClr val="accent1"/>
                </a:solidFill>
                <a:latin typeface="Arial"/>
                <a:ea typeface="Franklin Gothic Demi"/>
              </a:rPr>
              <a:t>Algorithm &amp; Deployment</a:t>
            </a:r>
            <a:endParaRPr b="0" lang="en-IN" sz="4400" spc="-1" strike="noStrike">
              <a:solidFill>
                <a:srgbClr val="000000"/>
              </a:solidFill>
              <a:latin typeface="Arial"/>
            </a:endParaRPr>
          </a:p>
        </p:txBody>
      </p:sp>
      <p:sp>
        <p:nvSpPr>
          <p:cNvPr id="146" name="PlaceHolder 2"/>
          <p:cNvSpPr>
            <a:spLocks noGrp="1"/>
          </p:cNvSpPr>
          <p:nvPr>
            <p:ph/>
          </p:nvPr>
        </p:nvSpPr>
        <p:spPr>
          <a:xfrm>
            <a:off x="581040" y="1302120"/>
            <a:ext cx="11028960" cy="4672440"/>
          </a:xfrm>
          <a:prstGeom prst="rect">
            <a:avLst/>
          </a:prstGeom>
          <a:noFill/>
          <a:ln w="0">
            <a:noFill/>
          </a:ln>
        </p:spPr>
        <p:txBody>
          <a:bodyPr lIns="91440" rIns="91440" tIns="45720" bIns="45720" anchor="ctr">
            <a:noAutofit/>
          </a:bodyPr>
          <a:p>
            <a:pPr marL="305280" indent="-305280" defTabSz="457200">
              <a:lnSpc>
                <a:spcPct val="110000"/>
              </a:lnSpc>
              <a:spcBef>
                <a:spcPts val="281"/>
              </a:spcBef>
              <a:spcAft>
                <a:spcPts val="601"/>
              </a:spcAft>
              <a:buClr>
                <a:srgbClr val="1cade4"/>
              </a:buClr>
              <a:buSzPct val="92000"/>
              <a:buFont typeface="Wingdings 2" charset="2"/>
              <a:buChar char=""/>
            </a:pPr>
            <a:r>
              <a:rPr b="0" lang="en-IN" sz="1400" spc="-1" strike="noStrike">
                <a:solidFill>
                  <a:schemeClr val="dk1">
                    <a:lumMod val="75000"/>
                    <a:lumOff val="25000"/>
                  </a:schemeClr>
                </a:solidFill>
                <a:latin typeface="Franklin Gothic Book"/>
                <a:ea typeface="Franklin Gothic Book"/>
              </a:rPr>
              <a:t>In the Algorithm section, describe the machine learning algorithm chosen for predicting bike counts. Here's an example structure for this section:</a:t>
            </a:r>
            <a:endParaRPr b="0" lang="en-IN" sz="1400" spc="-1" strike="noStrike">
              <a:solidFill>
                <a:srgbClr val="000000"/>
              </a:solidFill>
              <a:latin typeface="Arial"/>
            </a:endParaRPr>
          </a:p>
          <a:p>
            <a:pPr marL="305280" indent="-305280" defTabSz="457200">
              <a:lnSpc>
                <a:spcPct val="110000"/>
              </a:lnSpc>
              <a:spcBef>
                <a:spcPts val="281"/>
              </a:spcBef>
              <a:spcAft>
                <a:spcPts val="601"/>
              </a:spcAft>
              <a:buClr>
                <a:srgbClr val="1cade4"/>
              </a:buClr>
              <a:buSzPct val="92000"/>
              <a:buFont typeface="Wingdings 2" charset="2"/>
              <a:buChar char=""/>
            </a:pPr>
            <a:r>
              <a:rPr b="1" lang="en-IN" sz="1400" spc="-1" strike="noStrike">
                <a:solidFill>
                  <a:schemeClr val="dk1">
                    <a:lumMod val="75000"/>
                    <a:lumOff val="25000"/>
                  </a:schemeClr>
                </a:solidFill>
                <a:latin typeface="Franklin Gothic Book"/>
                <a:ea typeface="Franklin Gothic Book"/>
              </a:rPr>
              <a:t>Algorithm Selection:</a:t>
            </a:r>
            <a:endParaRPr b="0" lang="en-IN" sz="1400" spc="-1" strike="noStrike">
              <a:solidFill>
                <a:srgbClr val="000000"/>
              </a:solidFill>
              <a:latin typeface="Arial"/>
            </a:endParaRPr>
          </a:p>
          <a:p>
            <a:pPr lvl="1" marL="630000" indent="-305280" defTabSz="457200">
              <a:lnSpc>
                <a:spcPct val="100000"/>
              </a:lnSpc>
              <a:spcBef>
                <a:spcPts val="281"/>
              </a:spcBef>
              <a:spcAft>
                <a:spcPts val="601"/>
              </a:spcAft>
              <a:buClr>
                <a:srgbClr val="1cade4"/>
              </a:buClr>
              <a:buSzPct val="92000"/>
              <a:buFont typeface="Wingdings 2" charset="2"/>
              <a:buChar char=""/>
            </a:pPr>
            <a:r>
              <a:rPr b="0" lang="en-IN" sz="1400" spc="-1" strike="noStrike">
                <a:solidFill>
                  <a:schemeClr val="dk1">
                    <a:lumMod val="75000"/>
                    <a:lumOff val="25000"/>
                  </a:schemeClr>
                </a:solidFill>
                <a:latin typeface="Franklin Gothic Book"/>
                <a:ea typeface="Franklin Gothic Book"/>
              </a:rPr>
              <a:t>Provide a brief overview of the chosen algorithm (e.g., time-series forecasting model, like ARIMA or LSTM) and justify its selection based on the problem statement and data characteristics.</a:t>
            </a:r>
            <a:endParaRPr b="0" lang="en-IN" sz="1400" spc="-1" strike="noStrike">
              <a:solidFill>
                <a:srgbClr val="000000"/>
              </a:solidFill>
              <a:latin typeface="Arial"/>
            </a:endParaRPr>
          </a:p>
          <a:p>
            <a:pPr marL="305280" indent="-305280" defTabSz="457200">
              <a:lnSpc>
                <a:spcPct val="110000"/>
              </a:lnSpc>
              <a:spcBef>
                <a:spcPts val="281"/>
              </a:spcBef>
              <a:spcAft>
                <a:spcPts val="601"/>
              </a:spcAft>
              <a:buClr>
                <a:srgbClr val="1cade4"/>
              </a:buClr>
              <a:buSzPct val="92000"/>
              <a:buFont typeface="Wingdings 2" charset="2"/>
              <a:buChar char=""/>
            </a:pPr>
            <a:r>
              <a:rPr b="1" lang="en-IN" sz="1400" spc="-1" strike="noStrike">
                <a:solidFill>
                  <a:schemeClr val="dk1">
                    <a:lumMod val="75000"/>
                    <a:lumOff val="25000"/>
                  </a:schemeClr>
                </a:solidFill>
                <a:latin typeface="Franklin Gothic Book"/>
                <a:ea typeface="Franklin Gothic Book"/>
              </a:rPr>
              <a:t>Data Input:</a:t>
            </a:r>
            <a:endParaRPr b="0" lang="en-IN" sz="1400" spc="-1" strike="noStrike">
              <a:solidFill>
                <a:srgbClr val="000000"/>
              </a:solidFill>
              <a:latin typeface="Arial"/>
            </a:endParaRPr>
          </a:p>
          <a:p>
            <a:pPr lvl="1" marL="630000" indent="-305280" defTabSz="457200">
              <a:lnSpc>
                <a:spcPct val="100000"/>
              </a:lnSpc>
              <a:spcBef>
                <a:spcPts val="281"/>
              </a:spcBef>
              <a:spcAft>
                <a:spcPts val="601"/>
              </a:spcAft>
              <a:buClr>
                <a:srgbClr val="1cade4"/>
              </a:buClr>
              <a:buSzPct val="92000"/>
              <a:buFont typeface="Wingdings 2" charset="2"/>
              <a:buChar char=""/>
            </a:pPr>
            <a:r>
              <a:rPr b="0" lang="en-IN" sz="1400" spc="-1" strike="noStrike">
                <a:solidFill>
                  <a:schemeClr val="dk1">
                    <a:lumMod val="75000"/>
                    <a:lumOff val="25000"/>
                  </a:schemeClr>
                </a:solidFill>
                <a:latin typeface="Franklin Gothic Book"/>
                <a:ea typeface="Franklin Gothic Book"/>
              </a:rPr>
              <a:t>Specify the input features used by the algorithm, such as historical bike rental data, weather conditions, day of the week, and any other relevant factors.</a:t>
            </a:r>
            <a:endParaRPr b="0" lang="en-IN" sz="1400" spc="-1" strike="noStrike">
              <a:solidFill>
                <a:srgbClr val="000000"/>
              </a:solidFill>
              <a:latin typeface="Arial"/>
            </a:endParaRPr>
          </a:p>
          <a:p>
            <a:pPr marL="305280" indent="-305280" defTabSz="457200">
              <a:lnSpc>
                <a:spcPct val="110000"/>
              </a:lnSpc>
              <a:spcBef>
                <a:spcPts val="281"/>
              </a:spcBef>
              <a:spcAft>
                <a:spcPts val="601"/>
              </a:spcAft>
              <a:buClr>
                <a:srgbClr val="1cade4"/>
              </a:buClr>
              <a:buSzPct val="92000"/>
              <a:buFont typeface="Wingdings 2" charset="2"/>
              <a:buChar char=""/>
            </a:pPr>
            <a:r>
              <a:rPr b="1" lang="en-IN" sz="1400" spc="-1" strike="noStrike">
                <a:solidFill>
                  <a:schemeClr val="dk1">
                    <a:lumMod val="75000"/>
                    <a:lumOff val="25000"/>
                  </a:schemeClr>
                </a:solidFill>
                <a:latin typeface="Franklin Gothic Book"/>
                <a:ea typeface="Franklin Gothic Book"/>
              </a:rPr>
              <a:t>Training Process:</a:t>
            </a:r>
            <a:endParaRPr b="0" lang="en-IN" sz="1400" spc="-1" strike="noStrike">
              <a:solidFill>
                <a:srgbClr val="000000"/>
              </a:solidFill>
              <a:latin typeface="Arial"/>
            </a:endParaRPr>
          </a:p>
          <a:p>
            <a:pPr lvl="1" marL="630000" indent="-305280" defTabSz="457200">
              <a:lnSpc>
                <a:spcPct val="100000"/>
              </a:lnSpc>
              <a:spcBef>
                <a:spcPts val="281"/>
              </a:spcBef>
              <a:spcAft>
                <a:spcPts val="601"/>
              </a:spcAft>
              <a:buClr>
                <a:srgbClr val="1cade4"/>
              </a:buClr>
              <a:buSzPct val="92000"/>
              <a:buFont typeface="Wingdings 2" charset="2"/>
              <a:buChar char=""/>
            </a:pPr>
            <a:r>
              <a:rPr b="0" lang="en-IN" sz="1400" spc="-1" strike="noStrike">
                <a:solidFill>
                  <a:schemeClr val="dk1">
                    <a:lumMod val="75000"/>
                    <a:lumOff val="25000"/>
                  </a:schemeClr>
                </a:solidFill>
                <a:latin typeface="Franklin Gothic Book"/>
                <a:ea typeface="Franklin Gothic Book"/>
              </a:rPr>
              <a:t>Explain how the algorithm is trained using historical data. Highlight any specific considerations or techniques employed, such as cross-validation or hyperparameter tuning.</a:t>
            </a:r>
            <a:endParaRPr b="0" lang="en-IN" sz="1400" spc="-1" strike="noStrike">
              <a:solidFill>
                <a:srgbClr val="000000"/>
              </a:solidFill>
              <a:latin typeface="Arial"/>
            </a:endParaRPr>
          </a:p>
          <a:p>
            <a:pPr marL="305280" indent="-305280" defTabSz="457200">
              <a:lnSpc>
                <a:spcPct val="110000"/>
              </a:lnSpc>
              <a:spcBef>
                <a:spcPts val="281"/>
              </a:spcBef>
              <a:spcAft>
                <a:spcPts val="601"/>
              </a:spcAft>
              <a:buClr>
                <a:srgbClr val="1cade4"/>
              </a:buClr>
              <a:buSzPct val="92000"/>
              <a:buFont typeface="Wingdings 2" charset="2"/>
              <a:buChar char=""/>
            </a:pPr>
            <a:r>
              <a:rPr b="1" lang="en-IN" sz="1400" spc="-1" strike="noStrike">
                <a:solidFill>
                  <a:schemeClr val="dk1">
                    <a:lumMod val="75000"/>
                    <a:lumOff val="25000"/>
                  </a:schemeClr>
                </a:solidFill>
                <a:latin typeface="Franklin Gothic Book"/>
                <a:ea typeface="Franklin Gothic Book"/>
              </a:rPr>
              <a:t>Prediction Process:</a:t>
            </a:r>
            <a:endParaRPr b="0" lang="en-IN" sz="1400" spc="-1" strike="noStrike">
              <a:solidFill>
                <a:srgbClr val="000000"/>
              </a:solidFill>
              <a:latin typeface="Arial"/>
            </a:endParaRPr>
          </a:p>
          <a:p>
            <a:pPr lvl="1" marL="630000" indent="-305280" defTabSz="457200">
              <a:lnSpc>
                <a:spcPct val="100000"/>
              </a:lnSpc>
              <a:spcBef>
                <a:spcPts val="281"/>
              </a:spcBef>
              <a:spcAft>
                <a:spcPts val="601"/>
              </a:spcAft>
              <a:buClr>
                <a:srgbClr val="1cade4"/>
              </a:buClr>
              <a:buSzPct val="92000"/>
              <a:buFont typeface="Wingdings 2" charset="2"/>
              <a:buChar char=""/>
            </a:pPr>
            <a:r>
              <a:rPr b="0" lang="en-IN" sz="1400" spc="-1" strike="noStrike">
                <a:solidFill>
                  <a:schemeClr val="dk1">
                    <a:lumMod val="75000"/>
                    <a:lumOff val="25000"/>
                  </a:schemeClr>
                </a:solidFill>
                <a:latin typeface="Franklin Gothic Book"/>
                <a:ea typeface="Franklin Gothic Book"/>
              </a:rPr>
              <a:t>Detail how the trained algorithm makes predictions for future bike counts. Discuss any real-time data inputs considered during the prediction phase.</a:t>
            </a:r>
            <a:endParaRPr b="0" lang="en-IN" sz="1400" spc="-1" strike="noStrike">
              <a:solidFill>
                <a:srgbClr val="000000"/>
              </a:solidFill>
              <a:latin typeface="Arial"/>
            </a:endParaRPr>
          </a:p>
          <a:p>
            <a:pPr indent="0" defTabSz="457200">
              <a:lnSpc>
                <a:spcPct val="110000"/>
              </a:lnSpc>
              <a:spcBef>
                <a:spcPts val="340"/>
              </a:spcBef>
              <a:spcAft>
                <a:spcPts val="601"/>
              </a:spcAft>
              <a:buNone/>
              <a:tabLst>
                <a:tab algn="l" pos="0"/>
              </a:tabLst>
            </a:pPr>
            <a:endParaRPr b="0" lang="en-IN"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581040" y="702000"/>
            <a:ext cx="11028960" cy="529560"/>
          </a:xfrm>
          <a:prstGeom prst="rect">
            <a:avLst/>
          </a:prstGeom>
          <a:noFill/>
          <a:ln w="0">
            <a:noFill/>
          </a:ln>
        </p:spPr>
        <p:txBody>
          <a:bodyPr lIns="91440" rIns="91440" tIns="45720" bIns="45720" anchor="b">
            <a:normAutofit fontScale="75000" lnSpcReduction="10000"/>
          </a:bodyPr>
          <a:p>
            <a:pPr indent="0" defTabSz="457200">
              <a:lnSpc>
                <a:spcPct val="100000"/>
              </a:lnSpc>
              <a:buNone/>
              <a:tabLst>
                <a:tab algn="l" pos="0"/>
              </a:tabLst>
            </a:pPr>
            <a:r>
              <a:rPr b="1" lang="en-US" sz="4400" spc="-1" strike="noStrike" cap="all">
                <a:solidFill>
                  <a:schemeClr val="accent1"/>
                </a:solidFill>
                <a:latin typeface="Arial"/>
                <a:ea typeface="Franklin Gothic Demi"/>
              </a:rPr>
              <a:t>Result</a:t>
            </a:r>
            <a:endParaRPr b="0" lang="en-IN" sz="4400" spc="-1" strike="noStrike">
              <a:solidFill>
                <a:srgbClr val="000000"/>
              </a:solidFill>
              <a:latin typeface="Arial"/>
            </a:endParaRPr>
          </a:p>
        </p:txBody>
      </p:sp>
      <p:sp>
        <p:nvSpPr>
          <p:cNvPr id="148" name="PlaceHolder 2"/>
          <p:cNvSpPr>
            <a:spLocks noGrp="1"/>
          </p:cNvSpPr>
          <p:nvPr>
            <p:ph/>
          </p:nvPr>
        </p:nvSpPr>
        <p:spPr>
          <a:xfrm>
            <a:off x="581040" y="1302120"/>
            <a:ext cx="11028960" cy="4672440"/>
          </a:xfrm>
          <a:prstGeom prst="rect">
            <a:avLst/>
          </a:prstGeom>
          <a:noFill/>
          <a:ln w="0">
            <a:noFill/>
          </a:ln>
        </p:spPr>
        <p:txBody>
          <a:bodyPr lIns="91440" rIns="91440" tIns="45720" bIns="45720" anchor="ctr">
            <a:normAutofit/>
          </a:bodyPr>
          <a:p>
            <a:pPr indent="0" defTabSz="457200">
              <a:lnSpc>
                <a:spcPct val="110000"/>
              </a:lnSpc>
              <a:spcBef>
                <a:spcPts val="479"/>
              </a:spcBef>
              <a:spcAft>
                <a:spcPts val="601"/>
              </a:spcAft>
              <a:buNone/>
              <a:tabLst>
                <a:tab algn="l" pos="0"/>
              </a:tabLst>
            </a:pPr>
            <a:r>
              <a:rPr b="0" lang="en-IN" sz="2400" spc="-1" strike="noStrike">
                <a:solidFill>
                  <a:srgbClr val="0f0f0f"/>
                </a:solidFill>
                <a:latin typeface="Franklin Gothic Book"/>
                <a:ea typeface="Franklin Gothic Book"/>
              </a:rPr>
              <a:t>Present the results of the machine learning model in terms of its accuracy and effectiveness in predicting bike counts. Include visualizations and comparisons between predicted and actual counts to highlight the model's performance.</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581040" y="702000"/>
            <a:ext cx="11028960" cy="529560"/>
          </a:xfrm>
          <a:prstGeom prst="rect">
            <a:avLst/>
          </a:prstGeom>
          <a:noFill/>
          <a:ln w="0">
            <a:noFill/>
          </a:ln>
        </p:spPr>
        <p:txBody>
          <a:bodyPr lIns="91440" rIns="91440" tIns="45720" bIns="45720" anchor="b">
            <a:normAutofit fontScale="75000" lnSpcReduction="10000"/>
          </a:bodyPr>
          <a:p>
            <a:pPr indent="0" defTabSz="457200">
              <a:lnSpc>
                <a:spcPct val="100000"/>
              </a:lnSpc>
              <a:buNone/>
              <a:tabLst>
                <a:tab algn="l" pos="0"/>
              </a:tabLst>
            </a:pPr>
            <a:r>
              <a:rPr b="1" lang="en-US" sz="4400" spc="-1" strike="noStrike" cap="all">
                <a:solidFill>
                  <a:schemeClr val="accent1"/>
                </a:solidFill>
                <a:latin typeface="Arial"/>
                <a:ea typeface="Franklin Gothic Demi"/>
              </a:rPr>
              <a:t>Conclusion</a:t>
            </a:r>
            <a:endParaRPr b="0" lang="en-IN" sz="4400" spc="-1" strike="noStrike">
              <a:solidFill>
                <a:srgbClr val="000000"/>
              </a:solidFill>
              <a:latin typeface="Arial"/>
            </a:endParaRPr>
          </a:p>
        </p:txBody>
      </p:sp>
      <p:sp>
        <p:nvSpPr>
          <p:cNvPr id="150" name="PlaceHolder 2"/>
          <p:cNvSpPr>
            <a:spLocks noGrp="1"/>
          </p:cNvSpPr>
          <p:nvPr>
            <p:ph/>
          </p:nvPr>
        </p:nvSpPr>
        <p:spPr>
          <a:xfrm>
            <a:off x="581040" y="1302120"/>
            <a:ext cx="11028960" cy="4672440"/>
          </a:xfrm>
          <a:prstGeom prst="rect">
            <a:avLst/>
          </a:prstGeom>
          <a:noFill/>
          <a:ln w="0">
            <a:noFill/>
          </a:ln>
        </p:spPr>
        <p:txBody>
          <a:bodyPr lIns="91440" rIns="91440" tIns="45720" bIns="45720" anchor="ctr">
            <a:normAutofit/>
          </a:bodyPr>
          <a:p>
            <a:pPr marL="305280" indent="-305280" defTabSz="457200">
              <a:lnSpc>
                <a:spcPct val="110000"/>
              </a:lnSpc>
              <a:spcBef>
                <a:spcPts val="400"/>
              </a:spcBef>
              <a:spcAft>
                <a:spcPts val="601"/>
              </a:spcAft>
              <a:buClr>
                <a:srgbClr val="1cade4"/>
              </a:buClr>
              <a:buSzPct val="92000"/>
              <a:buFont typeface="Wingdings 2" charset="2"/>
              <a:buChar char=""/>
            </a:pPr>
            <a:r>
              <a:rPr b="0" lang="en-IN" sz="2000" spc="-1" strike="noStrike">
                <a:solidFill>
                  <a:srgbClr val="0f0f0f"/>
                </a:solidFill>
                <a:latin typeface="Franklin Gothic Book"/>
                <a:ea typeface="Franklin Gothic Book"/>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p:nvPr>
        </p:nvSpPr>
        <p:spPr>
          <a:xfrm>
            <a:off x="581040" y="1302120"/>
            <a:ext cx="11028960" cy="4672440"/>
          </a:xfrm>
          <a:prstGeom prst="rect">
            <a:avLst/>
          </a:prstGeom>
          <a:noFill/>
          <a:ln w="0">
            <a:noFill/>
          </a:ln>
        </p:spPr>
        <p:txBody>
          <a:bodyPr lIns="91440" rIns="91440" tIns="45720" bIns="45720" anchor="ctr">
            <a:noAutofit/>
          </a:bodyPr>
          <a:p>
            <a:pPr indent="0" defTabSz="457200">
              <a:lnSpc>
                <a:spcPct val="110000"/>
              </a:lnSpc>
              <a:spcBef>
                <a:spcPts val="400"/>
              </a:spcBef>
              <a:spcAft>
                <a:spcPts val="601"/>
              </a:spcAft>
              <a:buNone/>
              <a:tabLst>
                <a:tab algn="l" pos="0"/>
              </a:tabLst>
            </a:pPr>
            <a:endParaRPr b="0" lang="en-IN"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0" lang="en-US" sz="2000" spc="-1" strike="noStrike">
                <a:solidFill>
                  <a:schemeClr val="dk1">
                    <a:lumMod val="75000"/>
                    <a:lumOff val="25000"/>
                  </a:schemeClr>
                </a:solidFill>
                <a:latin typeface="Franklin Gothic Book"/>
                <a:ea typeface="Franklin Gothic Book"/>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b="0" lang="en-IN" sz="2000" spc="-1" strike="noStrike">
              <a:solidFill>
                <a:srgbClr val="000000"/>
              </a:solidFill>
              <a:latin typeface="Arial"/>
            </a:endParaRPr>
          </a:p>
          <a:p>
            <a:pPr indent="0" defTabSz="457200">
              <a:lnSpc>
                <a:spcPct val="110000"/>
              </a:lnSpc>
              <a:spcBef>
                <a:spcPts val="340"/>
              </a:spcBef>
              <a:spcAft>
                <a:spcPts val="601"/>
              </a:spcAft>
              <a:buNone/>
              <a:tabLst>
                <a:tab algn="l" pos="0"/>
              </a:tabLst>
            </a:pPr>
            <a:endParaRPr b="0" lang="en-IN" sz="1700" spc="-1" strike="noStrike">
              <a:solidFill>
                <a:srgbClr val="000000"/>
              </a:solidFill>
              <a:latin typeface="Arial"/>
            </a:endParaRPr>
          </a:p>
        </p:txBody>
      </p:sp>
      <p:sp>
        <p:nvSpPr>
          <p:cNvPr id="152" name="Title 4"/>
          <p:cNvSpPr/>
          <p:nvPr/>
        </p:nvSpPr>
        <p:spPr>
          <a:xfrm>
            <a:off x="535680" y="844560"/>
            <a:ext cx="11028960" cy="529560"/>
          </a:xfrm>
          <a:prstGeom prst="rect">
            <a:avLst/>
          </a:prstGeom>
          <a:noFill/>
          <a:ln w="0">
            <a:noFill/>
          </a:ln>
        </p:spPr>
        <p:style>
          <a:lnRef idx="0"/>
          <a:fillRef idx="0"/>
          <a:effectRef idx="0"/>
          <a:fontRef idx="minor"/>
        </p:style>
        <p:txBody>
          <a:bodyPr lIns="90000" rIns="90000" tIns="45000" bIns="45000" anchor="b">
            <a:normAutofit fontScale="68333"/>
          </a:bodyPr>
          <a:p>
            <a:pPr defTabSz="457200">
              <a:lnSpc>
                <a:spcPct val="100000"/>
              </a:lnSpc>
            </a:pPr>
            <a:r>
              <a:rPr b="1" lang="en-US" sz="4400" spc="-1" strike="noStrike" cap="all">
                <a:solidFill>
                  <a:schemeClr val="accent1"/>
                </a:solidFill>
                <a:latin typeface="Arial"/>
              </a:rPr>
              <a:t>Future scope</a:t>
            </a:r>
            <a:endParaRPr b="0" lang="en-IN"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3.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10</TotalTime>
  <Application>LibreOffice/7.6.2.1$Linux_X86_64 LibreOffice_project/56f7684011345957bbf33a7ee678afaf4d2ba333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2024-04-30T19:04:01Z</dcterms:modified>
  <cp:revision>25</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11</vt:i4>
  </property>
</Properties>
</file>