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Estrategia Integral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Estrategia Integral de Seguridad </a:t>
            </a:r>
          </a:p>
        </p:txBody>
      </p:sp>
    </p:spTree>
    <p:extLst>
      <p:ext uri="{BB962C8B-B14F-4D97-AF65-F5344CB8AC3E}">
        <p14:creationId xmlns:p14="http://schemas.microsoft.com/office/powerpoint/2010/main" val="418123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🚨 Paso 8: Plan de Respuesta a Incidentes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Fases clave:</a:t>
            </a:r>
            <a:endParaRPr lang="es-CO" sz="2000" dirty="0"/>
          </a:p>
          <a:p>
            <a:pPr lvl="0"/>
            <a:r>
              <a:rPr lang="es-CO" sz="2000" b="1" dirty="0"/>
              <a:t>Preparación:</a:t>
            </a:r>
            <a:r>
              <a:rPr lang="es-CO" sz="2000" dirty="0"/>
              <a:t> Protocolos, roles definidos, simulacros12.</a:t>
            </a:r>
          </a:p>
          <a:p>
            <a:pPr lvl="0"/>
            <a:r>
              <a:rPr lang="es-CO" sz="2000" b="1" dirty="0"/>
              <a:t>Detección:</a:t>
            </a:r>
            <a:r>
              <a:rPr lang="es-CO" sz="2000" dirty="0"/>
              <a:t> Monitoreo continuo, alertas automáticas.</a:t>
            </a:r>
          </a:p>
          <a:p>
            <a:pPr lvl="0"/>
            <a:r>
              <a:rPr lang="es-CO" sz="2000" b="1" dirty="0"/>
              <a:t>Contención:</a:t>
            </a:r>
            <a:r>
              <a:rPr lang="es-CO" sz="2000" dirty="0"/>
              <a:t> Aislamiento de sistemas comprometidos.</a:t>
            </a:r>
          </a:p>
          <a:p>
            <a:pPr lvl="0"/>
            <a:r>
              <a:rPr lang="es-CO" sz="2000" b="1" dirty="0"/>
              <a:t>Erradicación:</a:t>
            </a:r>
            <a:r>
              <a:rPr lang="es-CO" sz="2000" dirty="0"/>
              <a:t> Eliminación de malware, parches.</a:t>
            </a:r>
          </a:p>
          <a:p>
            <a:pPr lvl="0"/>
            <a:r>
              <a:rPr lang="es-CO" sz="2000" b="1" dirty="0"/>
              <a:t>Recuperación:</a:t>
            </a:r>
            <a:r>
              <a:rPr lang="es-CO" sz="2000" dirty="0"/>
              <a:t> Restauración desde </a:t>
            </a:r>
            <a:r>
              <a:rPr lang="es-CO" sz="2000" dirty="0" err="1"/>
              <a:t>backups</a:t>
            </a:r>
            <a:r>
              <a:rPr lang="es-CO" sz="2000" dirty="0"/>
              <a:t>, pruebas de integridad.</a:t>
            </a:r>
          </a:p>
          <a:p>
            <a:pPr lvl="0"/>
            <a:r>
              <a:rPr lang="es-CO" sz="2000" b="1" dirty="0"/>
              <a:t>Análisis post-incidente:</a:t>
            </a:r>
            <a:r>
              <a:rPr lang="es-CO" sz="2000" dirty="0"/>
              <a:t> Documentación, lecciones aprendidas.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909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📈 Paso 9: Supervisión y Mejora Continua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800" dirty="0"/>
              <a:t>Auditorías internas semestrales.</a:t>
            </a:r>
          </a:p>
          <a:p>
            <a:pPr lvl="0"/>
            <a:r>
              <a:rPr lang="es-CO" sz="2800" dirty="0"/>
              <a:t>Indicadores clave de rendimiento (</a:t>
            </a:r>
            <a:r>
              <a:rPr lang="es-CO" sz="2800" dirty="0" err="1"/>
              <a:t>KPIs</a:t>
            </a:r>
            <a:r>
              <a:rPr lang="es-CO" sz="2800" dirty="0"/>
              <a:t>) en seguridad.</a:t>
            </a:r>
          </a:p>
          <a:p>
            <a:pPr lvl="0"/>
            <a:r>
              <a:rPr lang="es-CO" sz="2800" dirty="0"/>
              <a:t>Revisión de políticas tras cada incidente.</a:t>
            </a:r>
          </a:p>
          <a:p>
            <a:pPr lvl="0"/>
            <a:r>
              <a:rPr lang="es-CO" sz="2800" dirty="0"/>
              <a:t>Participación activa de la gerencia y empleados en la mejora del SGSI15.</a:t>
            </a:r>
          </a:p>
        </p:txBody>
      </p:sp>
    </p:spTree>
    <p:extLst>
      <p:ext uri="{BB962C8B-B14F-4D97-AF65-F5344CB8AC3E}">
        <p14:creationId xmlns:p14="http://schemas.microsoft.com/office/powerpoint/2010/main" val="240591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🧾 Conclusión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Esta estrategia posiciona a </a:t>
            </a:r>
            <a:r>
              <a:rPr lang="es-CO" sz="2800" dirty="0" err="1"/>
              <a:t>Sam's</a:t>
            </a:r>
            <a:r>
              <a:rPr lang="es-CO" sz="2800" dirty="0"/>
              <a:t> </a:t>
            </a:r>
            <a:r>
              <a:rPr lang="es-CO" sz="2800" dirty="0" err="1"/>
              <a:t>Scoops</a:t>
            </a:r>
            <a:r>
              <a:rPr lang="es-CO" sz="2800" dirty="0"/>
              <a:t> como una empresa </a:t>
            </a:r>
            <a:r>
              <a:rPr lang="es-CO" sz="2800" dirty="0" err="1"/>
              <a:t>resiliente</a:t>
            </a:r>
            <a:r>
              <a:rPr lang="es-CO" sz="2800" dirty="0"/>
              <a:t> y proactiva frente a las amenazas digitales. La implementación de estas medidas no solo protege los datos sensibles, sino que también fortalece la confianza de los clientes y empleados.</a:t>
            </a:r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31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📍 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62614"/>
          </a:xfrm>
        </p:spPr>
        <p:txBody>
          <a:bodyPr>
            <a:noAutofit/>
          </a:bodyPr>
          <a:lstStyle/>
          <a:p>
            <a:r>
              <a:rPr lang="es-CO" sz="2400" dirty="0" err="1"/>
              <a:t>Sam's</a:t>
            </a:r>
            <a:r>
              <a:rPr lang="es-CO" sz="2400" dirty="0"/>
              <a:t> </a:t>
            </a:r>
            <a:r>
              <a:rPr lang="es-CO" sz="2400" dirty="0" err="1"/>
              <a:t>Scoops</a:t>
            </a:r>
            <a:r>
              <a:rPr lang="es-CO" sz="2400" dirty="0"/>
              <a:t> ha crecido exponencialmente, operando en múltiples ubicaciones y manejando datos sensibles de clientes. Esta expansión ha traído consigo nuevos desafíos de seguridad, especialmente ante el uso de dispositivos personales por empleados y el aumento de </a:t>
            </a:r>
            <a:r>
              <a:rPr lang="es-CO" sz="2400" dirty="0" err="1"/>
              <a:t>ciberamenazas</a:t>
            </a:r>
            <a:r>
              <a:rPr lang="es-CO" sz="2400" dirty="0"/>
              <a:t> como </a:t>
            </a:r>
            <a:r>
              <a:rPr lang="es-CO" sz="2400" dirty="0" err="1"/>
              <a:t>phishing</a:t>
            </a:r>
            <a:r>
              <a:rPr lang="es-CO" sz="2400" dirty="0"/>
              <a:t>, </a:t>
            </a:r>
            <a:r>
              <a:rPr lang="es-CO" sz="2400" dirty="0" err="1"/>
              <a:t>ransomware</a:t>
            </a:r>
            <a:r>
              <a:rPr lang="es-CO" sz="2400" dirty="0"/>
              <a:t> y ataques </a:t>
            </a:r>
            <a:r>
              <a:rPr lang="es-CO" sz="2400" dirty="0" err="1"/>
              <a:t>DDoS</a:t>
            </a:r>
            <a:r>
              <a:rPr lang="es-CO" sz="2400" dirty="0"/>
              <a:t>. Este informe presenta una estrategia integral para proteger los activos digitales, garantizar la privacidad de los clientes y fortalecer la </a:t>
            </a:r>
            <a:r>
              <a:rPr lang="es-CO" sz="2400" dirty="0" err="1"/>
              <a:t>resiliencia</a:t>
            </a:r>
            <a:r>
              <a:rPr lang="es-CO" sz="2400" dirty="0"/>
              <a:t> operativa.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2606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✅ Paso 1: Identificación de Amenazas Potenciales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2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b="1" dirty="0"/>
              <a:t>Amenazas internas:</a:t>
            </a:r>
            <a:endParaRPr lang="es-CO" sz="2000" dirty="0"/>
          </a:p>
          <a:p>
            <a:pPr lvl="0"/>
            <a:r>
              <a:rPr lang="es-CO" sz="2000" dirty="0"/>
              <a:t>Uso de dispositivos personales (BYOD) sin controles adecuados.</a:t>
            </a:r>
          </a:p>
          <a:p>
            <a:pPr lvl="0"/>
            <a:r>
              <a:rPr lang="es-CO" sz="2000" dirty="0"/>
              <a:t>Falta de formación en ciberseguridad.</a:t>
            </a:r>
          </a:p>
          <a:p>
            <a:pPr lvl="0"/>
            <a:r>
              <a:rPr lang="es-CO" sz="2000" dirty="0"/>
              <a:t>Accesos no autorizados por empleados o ex-empleados.</a:t>
            </a:r>
          </a:p>
          <a:p>
            <a:pPr marL="0" indent="0">
              <a:buNone/>
            </a:pPr>
            <a:r>
              <a:rPr lang="es-CO" sz="2000" b="1" dirty="0"/>
              <a:t>Amenazas externas:</a:t>
            </a:r>
            <a:endParaRPr lang="es-CO" sz="2000" dirty="0"/>
          </a:p>
          <a:p>
            <a:pPr lvl="0"/>
            <a:r>
              <a:rPr lang="es-CO" sz="2000" dirty="0" err="1"/>
              <a:t>Phishing</a:t>
            </a:r>
            <a:r>
              <a:rPr lang="es-CO" sz="2000" dirty="0"/>
              <a:t> y suplantación de identidad.</a:t>
            </a:r>
          </a:p>
          <a:p>
            <a:pPr lvl="0"/>
            <a:r>
              <a:rPr lang="es-CO" sz="2000" dirty="0" err="1"/>
              <a:t>Ransomware</a:t>
            </a:r>
            <a:r>
              <a:rPr lang="es-CO" sz="2000" dirty="0"/>
              <a:t> y malware.</a:t>
            </a:r>
          </a:p>
          <a:p>
            <a:pPr lvl="0"/>
            <a:r>
              <a:rPr lang="es-CO" sz="2000" dirty="0"/>
              <a:t>Ataques </a:t>
            </a:r>
            <a:r>
              <a:rPr lang="es-CO" sz="2000" dirty="0" err="1"/>
              <a:t>DDoS</a:t>
            </a:r>
            <a:r>
              <a:rPr lang="es-CO" sz="2000" dirty="0"/>
              <a:t>.</a:t>
            </a:r>
          </a:p>
          <a:p>
            <a:pPr lvl="0"/>
            <a:r>
              <a:rPr lang="es-CO" sz="2000" dirty="0"/>
              <a:t>Violaciones de datos por terceros o vulnerabilidades en software.</a:t>
            </a:r>
          </a:p>
        </p:txBody>
      </p:sp>
    </p:spTree>
    <p:extLst>
      <p:ext uri="{BB962C8B-B14F-4D97-AF65-F5344CB8AC3E}">
        <p14:creationId xmlns:p14="http://schemas.microsoft.com/office/powerpoint/2010/main" val="14599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📊 Paso 2: Evaluación y Priorización de Riesgos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087838"/>
              </p:ext>
            </p:extLst>
          </p:nvPr>
        </p:nvGraphicFramePr>
        <p:xfrm>
          <a:off x="1187450" y="2534193"/>
          <a:ext cx="9471840" cy="3500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960"/>
                <a:gridCol w="2367960"/>
                <a:gridCol w="2367960"/>
                <a:gridCol w="2367960"/>
              </a:tblGrid>
              <a:tr h="414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Amenaza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Probabilidad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Impacto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Prioridad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14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Phishing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05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Uso de dispositivos personales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Media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14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Ransomware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Media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Muy 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14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DDoS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Baja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Media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37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Accesos no autorizados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Media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Alta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Alta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🛠️ Paso 3: Contramedidas por Amenaza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000" b="1" dirty="0" err="1"/>
              <a:t>Phishing</a:t>
            </a:r>
            <a:r>
              <a:rPr lang="es-CO" sz="2000" b="1" dirty="0"/>
              <a:t>:</a:t>
            </a:r>
            <a:r>
              <a:rPr lang="es-CO" sz="2000" dirty="0"/>
              <a:t> Formación continua, simulacros de </a:t>
            </a:r>
            <a:r>
              <a:rPr lang="es-CO" sz="2000" dirty="0" err="1"/>
              <a:t>phishing</a:t>
            </a:r>
            <a:r>
              <a:rPr lang="es-CO" sz="2000" dirty="0"/>
              <a:t>, filtros avanzados de correo.</a:t>
            </a:r>
          </a:p>
          <a:p>
            <a:pPr lvl="0"/>
            <a:r>
              <a:rPr lang="es-CO" sz="2000" b="1" dirty="0"/>
              <a:t>BYOD:</a:t>
            </a:r>
            <a:r>
              <a:rPr lang="es-CO" sz="2000" dirty="0"/>
              <a:t> Política clara de uso, cifrado obligatorio, antivirus actualizado3.</a:t>
            </a:r>
          </a:p>
          <a:p>
            <a:pPr lvl="0"/>
            <a:r>
              <a:rPr lang="es-CO" sz="2000" b="1" dirty="0" err="1"/>
              <a:t>Ransomware</a:t>
            </a:r>
            <a:r>
              <a:rPr lang="es-CO" sz="2000" b="1" dirty="0"/>
              <a:t>:</a:t>
            </a:r>
            <a:r>
              <a:rPr lang="es-CO" sz="2000" dirty="0"/>
              <a:t> Copias de seguridad frecuentes, segmentación de red, software antimalware.</a:t>
            </a:r>
          </a:p>
          <a:p>
            <a:pPr lvl="0"/>
            <a:r>
              <a:rPr lang="es-CO" sz="2000" b="1" dirty="0" err="1"/>
              <a:t>DDoS</a:t>
            </a:r>
            <a:r>
              <a:rPr lang="es-CO" sz="2000" b="1" dirty="0"/>
              <a:t>:</a:t>
            </a:r>
            <a:r>
              <a:rPr lang="es-CO" sz="2000" dirty="0"/>
              <a:t> Firewall con detección de anomalías, servicios de mitigación en la nube.</a:t>
            </a:r>
          </a:p>
          <a:p>
            <a:pPr lvl="0"/>
            <a:r>
              <a:rPr lang="es-CO" sz="2000" b="1" dirty="0"/>
              <a:t>Accesos no autorizados:</a:t>
            </a:r>
            <a:r>
              <a:rPr lang="es-CO" sz="2000" dirty="0"/>
              <a:t> MFA, biometría, control de privilegios6.</a:t>
            </a:r>
          </a:p>
        </p:txBody>
      </p:sp>
    </p:spTree>
    <p:extLst>
      <p:ext uri="{BB962C8B-B14F-4D97-AF65-F5344CB8AC3E}">
        <p14:creationId xmlns:p14="http://schemas.microsoft.com/office/powerpoint/2010/main" val="17847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🔐 Paso 4: Estrategia de Protección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800" dirty="0"/>
              <a:t>Cifrado de datos en reposo y en tránsito.</a:t>
            </a:r>
          </a:p>
          <a:p>
            <a:pPr lvl="0"/>
            <a:r>
              <a:rPr lang="es-CO" sz="2800" dirty="0"/>
              <a:t>Copias de seguridad automatizadas y verificadas.</a:t>
            </a:r>
          </a:p>
          <a:p>
            <a:pPr lvl="0"/>
            <a:r>
              <a:rPr lang="es-CO" sz="2800" dirty="0"/>
              <a:t>Control de acceso basado en roles (RBAC).</a:t>
            </a:r>
          </a:p>
          <a:p>
            <a:pPr lvl="0"/>
            <a:r>
              <a:rPr lang="es-CO" sz="2800" dirty="0"/>
              <a:t>Auditorías periódicas y monitoreo de logs8.</a:t>
            </a:r>
          </a:p>
        </p:txBody>
      </p:sp>
    </p:spTree>
    <p:extLst>
      <p:ext uri="{BB962C8B-B14F-4D97-AF65-F5344CB8AC3E}">
        <p14:creationId xmlns:p14="http://schemas.microsoft.com/office/powerpoint/2010/main" val="390165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📧 Paso 5: Estrategia Anti-</a:t>
            </a:r>
            <a:r>
              <a:rPr lang="es-CO" b="1" dirty="0" err="1"/>
              <a:t>Phishing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CO" sz="2800" dirty="0"/>
              <a:t>Campañas de concienciación trimestrales.</a:t>
            </a:r>
          </a:p>
          <a:p>
            <a:pPr lvl="0"/>
            <a:r>
              <a:rPr lang="es-CO" sz="2800" dirty="0"/>
              <a:t>Simulaciones de ataques para evaluar respuestas.</a:t>
            </a:r>
          </a:p>
          <a:p>
            <a:pPr lvl="0"/>
            <a:r>
              <a:rPr lang="es-CO" sz="2800" dirty="0"/>
              <a:t>Implementación de filtros SPF, DKIM y DMARC en correos9.</a:t>
            </a:r>
          </a:p>
          <a:p>
            <a:pPr lvl="0"/>
            <a:r>
              <a:rPr lang="es-CO" sz="2800" dirty="0"/>
              <a:t>Política de reporte inmediato de correos sospechosos.</a:t>
            </a:r>
          </a:p>
        </p:txBody>
      </p:sp>
    </p:spTree>
    <p:extLst>
      <p:ext uri="{BB962C8B-B14F-4D97-AF65-F5344CB8AC3E}">
        <p14:creationId xmlns:p14="http://schemas.microsoft.com/office/powerpoint/2010/main" val="20274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📱 Paso 6: Política de Dispositivos Personales (BYOD)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CO" sz="2800" dirty="0"/>
              <a:t>Registro obligatorio de dispositivos personales.</a:t>
            </a:r>
          </a:p>
          <a:p>
            <a:pPr lvl="0"/>
            <a:r>
              <a:rPr lang="es-CO" sz="2800" dirty="0"/>
              <a:t>Instalación de software de seguridad corporativo.</a:t>
            </a:r>
          </a:p>
          <a:p>
            <a:pPr lvl="0"/>
            <a:r>
              <a:rPr lang="es-CO" sz="2800" dirty="0"/>
              <a:t>Prohibición de acceso a datos sensibles desde dispositivos no autorizados.</a:t>
            </a:r>
          </a:p>
          <a:p>
            <a:r>
              <a:rPr lang="es-CO" sz="2800" dirty="0"/>
              <a:t>Cifrado y autenticación biométrica en dispositivos personales3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63697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🔒 Paso 7: MFA y Autenticación Biométrica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sz="2800" dirty="0"/>
              <a:t>MFA obligatorio para todos los accesos administrativos.</a:t>
            </a:r>
          </a:p>
          <a:p>
            <a:pPr lvl="0"/>
            <a:r>
              <a:rPr lang="es-CO" sz="2800" dirty="0"/>
              <a:t>Uso de biometría (huella, rostro) en dispositivos móviles y estaciones de trabajo.</a:t>
            </a:r>
          </a:p>
          <a:p>
            <a:r>
              <a:rPr lang="es-CO" sz="2800" dirty="0" err="1"/>
              <a:t>Tokens</a:t>
            </a:r>
            <a:r>
              <a:rPr lang="es-CO" sz="2800" dirty="0"/>
              <a:t> físicos o </a:t>
            </a:r>
            <a:r>
              <a:rPr lang="es-CO" sz="2800" dirty="0" err="1"/>
              <a:t>apps</a:t>
            </a:r>
            <a:r>
              <a:rPr lang="es-CO" sz="2800" dirty="0"/>
              <a:t> de autenticación como segundo factor10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3059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12</TotalTime>
  <Words>569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Sala de reuniones Ion</vt:lpstr>
      <vt:lpstr>Estrategia Integral de Seguridad </vt:lpstr>
      <vt:lpstr>📍 Introducción</vt:lpstr>
      <vt:lpstr>✅ Paso 1: Identificación de Amenazas Potenciales</vt:lpstr>
      <vt:lpstr>📊 Paso 2: Evaluación y Priorización de Riesgos</vt:lpstr>
      <vt:lpstr>🛠️ Paso 3: Contramedidas por Amenaza </vt:lpstr>
      <vt:lpstr>🔐 Paso 4: Estrategia de Protección de Datos</vt:lpstr>
      <vt:lpstr>📧 Paso 5: Estrategia Anti-Phishing</vt:lpstr>
      <vt:lpstr>📱 Paso 6: Política de Dispositivos Personales (BYOD)</vt:lpstr>
      <vt:lpstr>🔒 Paso 7: MFA y Autenticación Biométrica </vt:lpstr>
      <vt:lpstr>🚨 Paso 8: Plan de Respuesta a Incidentes</vt:lpstr>
      <vt:lpstr>📈 Paso 9: Supervisión y Mejora Continua</vt:lpstr>
      <vt:lpstr>🧾 Conclusión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Integral de Seguridad</dc:title>
  <dc:creator>Cuenta Microsoft</dc:creator>
  <cp:lastModifiedBy>Cuenta Microsoft</cp:lastModifiedBy>
  <cp:revision>2</cp:revision>
  <dcterms:created xsi:type="dcterms:W3CDTF">2025-08-03T21:33:08Z</dcterms:created>
  <dcterms:modified xsi:type="dcterms:W3CDTF">2025-08-03T21:45:12Z</dcterms:modified>
</cp:coreProperties>
</file>