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355" r:id="rId6"/>
    <p:sldId id="258" r:id="rId7"/>
    <p:sldId id="259" r:id="rId8"/>
    <p:sldId id="260" r:id="rId9"/>
    <p:sldId id="261" r:id="rId10"/>
    <p:sldId id="262" r:id="rId11"/>
    <p:sldId id="263" r:id="rId12"/>
    <p:sldId id="344" r:id="rId13"/>
    <p:sldId id="343" r:id="rId14"/>
    <p:sldId id="345" r:id="rId15"/>
    <p:sldId id="266" r:id="rId16"/>
    <p:sldId id="267" r:id="rId17"/>
    <p:sldId id="335" r:id="rId18"/>
    <p:sldId id="336" r:id="rId19"/>
    <p:sldId id="337" r:id="rId20"/>
    <p:sldId id="272" r:id="rId21"/>
    <p:sldId id="322" r:id="rId22"/>
    <p:sldId id="311" r:id="rId23"/>
    <p:sldId id="312" r:id="rId24"/>
    <p:sldId id="316" r:id="rId25"/>
    <p:sldId id="314" r:id="rId26"/>
    <p:sldId id="315" r:id="rId27"/>
    <p:sldId id="317" r:id="rId28"/>
    <p:sldId id="318" r:id="rId29"/>
    <p:sldId id="319" r:id="rId30"/>
    <p:sldId id="320" r:id="rId31"/>
    <p:sldId id="323" r:id="rId32"/>
    <p:sldId id="324" r:id="rId33"/>
    <p:sldId id="326" r:id="rId34"/>
    <p:sldId id="325" r:id="rId35"/>
    <p:sldId id="327" r:id="rId36"/>
    <p:sldId id="328" r:id="rId37"/>
    <p:sldId id="329" r:id="rId38"/>
    <p:sldId id="330" r:id="rId39"/>
    <p:sldId id="331" r:id="rId40"/>
    <p:sldId id="349" r:id="rId41"/>
    <p:sldId id="332" r:id="rId42"/>
    <p:sldId id="333" r:id="rId43"/>
    <p:sldId id="350" r:id="rId44"/>
    <p:sldId id="351" r:id="rId45"/>
    <p:sldId id="334" r:id="rId46"/>
    <p:sldId id="338" r:id="rId47"/>
    <p:sldId id="339" r:id="rId48"/>
    <p:sldId id="352" r:id="rId49"/>
    <p:sldId id="348" r:id="rId50"/>
    <p:sldId id="340" r:id="rId51"/>
    <p:sldId id="341" r:id="rId52"/>
    <p:sldId id="353" r:id="rId53"/>
    <p:sldId id="297" r:id="rId54"/>
    <p:sldId id="298" r:id="rId55"/>
    <p:sldId id="309" r:id="rId56"/>
    <p:sldId id="310" r:id="rId57"/>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628560" y="1825560"/>
            <a:ext cx="788652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5" name="PlaceHolder 3"/>
          <p:cNvSpPr>
            <a:spLocks noGrp="1"/>
          </p:cNvSpPr>
          <p:nvPr>
            <p:ph type="body"/>
          </p:nvPr>
        </p:nvSpPr>
        <p:spPr>
          <a:xfrm>
            <a:off x="628560" y="4098240"/>
            <a:ext cx="7886520" cy="20750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28560" y="182556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8" name="PlaceHolder 3"/>
          <p:cNvSpPr>
            <a:spLocks noGrp="1"/>
          </p:cNvSpPr>
          <p:nvPr>
            <p:ph type="body"/>
          </p:nvPr>
        </p:nvSpPr>
        <p:spPr>
          <a:xfrm>
            <a:off x="4669920" y="182556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9" name="PlaceHolder 4"/>
          <p:cNvSpPr>
            <a:spLocks noGrp="1"/>
          </p:cNvSpPr>
          <p:nvPr>
            <p:ph type="body"/>
          </p:nvPr>
        </p:nvSpPr>
        <p:spPr>
          <a:xfrm>
            <a:off x="628560" y="409824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0" name="PlaceHolder 5"/>
          <p:cNvSpPr>
            <a:spLocks noGrp="1"/>
          </p:cNvSpPr>
          <p:nvPr>
            <p:ph type="body"/>
          </p:nvPr>
        </p:nvSpPr>
        <p:spPr>
          <a:xfrm>
            <a:off x="4669920" y="409824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628560" y="1825560"/>
            <a:ext cx="253908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3" name="PlaceHolder 3"/>
          <p:cNvSpPr>
            <a:spLocks noGrp="1"/>
          </p:cNvSpPr>
          <p:nvPr>
            <p:ph type="body"/>
          </p:nvPr>
        </p:nvSpPr>
        <p:spPr>
          <a:xfrm>
            <a:off x="3295080" y="1825560"/>
            <a:ext cx="253908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4" name="PlaceHolder 4"/>
          <p:cNvSpPr>
            <a:spLocks noGrp="1"/>
          </p:cNvSpPr>
          <p:nvPr>
            <p:ph type="body"/>
          </p:nvPr>
        </p:nvSpPr>
        <p:spPr>
          <a:xfrm>
            <a:off x="5961240" y="1825560"/>
            <a:ext cx="253908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5" name="PlaceHolder 5"/>
          <p:cNvSpPr>
            <a:spLocks noGrp="1"/>
          </p:cNvSpPr>
          <p:nvPr>
            <p:ph type="body"/>
          </p:nvPr>
        </p:nvSpPr>
        <p:spPr>
          <a:xfrm>
            <a:off x="628560" y="4098240"/>
            <a:ext cx="253908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6" name="PlaceHolder 6"/>
          <p:cNvSpPr>
            <a:spLocks noGrp="1"/>
          </p:cNvSpPr>
          <p:nvPr>
            <p:ph type="body"/>
          </p:nvPr>
        </p:nvSpPr>
        <p:spPr>
          <a:xfrm>
            <a:off x="3295080" y="4098240"/>
            <a:ext cx="253908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7" name="PlaceHolder 7"/>
          <p:cNvSpPr>
            <a:spLocks noGrp="1"/>
          </p:cNvSpPr>
          <p:nvPr>
            <p:ph type="body"/>
          </p:nvPr>
        </p:nvSpPr>
        <p:spPr>
          <a:xfrm>
            <a:off x="5961240" y="4098240"/>
            <a:ext cx="2539080" cy="20750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4" name="PlaceHolder 2"/>
          <p:cNvSpPr>
            <a:spLocks noGrp="1"/>
          </p:cNvSpPr>
          <p:nvPr>
            <p:ph type="subTitle"/>
          </p:nvPr>
        </p:nvSpPr>
        <p:spPr>
          <a:xfrm>
            <a:off x="628560" y="1825560"/>
            <a:ext cx="7886520" cy="4350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6" name="PlaceHolder 2"/>
          <p:cNvSpPr>
            <a:spLocks noGrp="1"/>
          </p:cNvSpPr>
          <p:nvPr>
            <p:ph type="body"/>
          </p:nvPr>
        </p:nvSpPr>
        <p:spPr>
          <a:xfrm>
            <a:off x="628560" y="1825560"/>
            <a:ext cx="7886520" cy="435096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8" name="PlaceHolder 2"/>
          <p:cNvSpPr>
            <a:spLocks noGrp="1"/>
          </p:cNvSpPr>
          <p:nvPr>
            <p:ph type="body"/>
          </p:nvPr>
        </p:nvSpPr>
        <p:spPr>
          <a:xfrm>
            <a:off x="628560" y="1825560"/>
            <a:ext cx="3848400" cy="435096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49" name="PlaceHolder 3"/>
          <p:cNvSpPr>
            <a:spLocks noGrp="1"/>
          </p:cNvSpPr>
          <p:nvPr>
            <p:ph type="body"/>
          </p:nvPr>
        </p:nvSpPr>
        <p:spPr>
          <a:xfrm>
            <a:off x="4669920" y="1825560"/>
            <a:ext cx="3848400" cy="435096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28560" y="365040"/>
            <a:ext cx="7886520" cy="61441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3" name="PlaceHolder 2"/>
          <p:cNvSpPr>
            <a:spLocks noGrp="1"/>
          </p:cNvSpPr>
          <p:nvPr>
            <p:ph type="body"/>
          </p:nvPr>
        </p:nvSpPr>
        <p:spPr>
          <a:xfrm>
            <a:off x="628560" y="182556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54" name="PlaceHolder 3"/>
          <p:cNvSpPr>
            <a:spLocks noGrp="1"/>
          </p:cNvSpPr>
          <p:nvPr>
            <p:ph type="body"/>
          </p:nvPr>
        </p:nvSpPr>
        <p:spPr>
          <a:xfrm>
            <a:off x="4669920" y="1825560"/>
            <a:ext cx="3848400" cy="435096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55" name="PlaceHolder 4"/>
          <p:cNvSpPr>
            <a:spLocks noGrp="1"/>
          </p:cNvSpPr>
          <p:nvPr>
            <p:ph type="body"/>
          </p:nvPr>
        </p:nvSpPr>
        <p:spPr>
          <a:xfrm>
            <a:off x="628560" y="409824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 name="PlaceHolder 2"/>
          <p:cNvSpPr>
            <a:spLocks noGrp="1"/>
          </p:cNvSpPr>
          <p:nvPr>
            <p:ph type="subTitle"/>
          </p:nvPr>
        </p:nvSpPr>
        <p:spPr>
          <a:xfrm>
            <a:off x="628560" y="1825560"/>
            <a:ext cx="7886520" cy="4350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7" name="PlaceHolder 2"/>
          <p:cNvSpPr>
            <a:spLocks noGrp="1"/>
          </p:cNvSpPr>
          <p:nvPr>
            <p:ph type="body"/>
          </p:nvPr>
        </p:nvSpPr>
        <p:spPr>
          <a:xfrm>
            <a:off x="628560" y="1825560"/>
            <a:ext cx="3848400" cy="435096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58" name="PlaceHolder 3"/>
          <p:cNvSpPr>
            <a:spLocks noGrp="1"/>
          </p:cNvSpPr>
          <p:nvPr>
            <p:ph type="body"/>
          </p:nvPr>
        </p:nvSpPr>
        <p:spPr>
          <a:xfrm>
            <a:off x="4669920" y="182556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59" name="PlaceHolder 4"/>
          <p:cNvSpPr>
            <a:spLocks noGrp="1"/>
          </p:cNvSpPr>
          <p:nvPr>
            <p:ph type="body"/>
          </p:nvPr>
        </p:nvSpPr>
        <p:spPr>
          <a:xfrm>
            <a:off x="4669920" y="409824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1" name="PlaceHolder 2"/>
          <p:cNvSpPr>
            <a:spLocks noGrp="1"/>
          </p:cNvSpPr>
          <p:nvPr>
            <p:ph type="body"/>
          </p:nvPr>
        </p:nvSpPr>
        <p:spPr>
          <a:xfrm>
            <a:off x="628560" y="182556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62" name="PlaceHolder 3"/>
          <p:cNvSpPr>
            <a:spLocks noGrp="1"/>
          </p:cNvSpPr>
          <p:nvPr>
            <p:ph type="body"/>
          </p:nvPr>
        </p:nvSpPr>
        <p:spPr>
          <a:xfrm>
            <a:off x="4669920" y="182556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63" name="PlaceHolder 4"/>
          <p:cNvSpPr>
            <a:spLocks noGrp="1"/>
          </p:cNvSpPr>
          <p:nvPr>
            <p:ph type="body"/>
          </p:nvPr>
        </p:nvSpPr>
        <p:spPr>
          <a:xfrm>
            <a:off x="628560" y="4098240"/>
            <a:ext cx="7886520" cy="20750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628560" y="1825560"/>
            <a:ext cx="788652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66" name="PlaceHolder 3"/>
          <p:cNvSpPr>
            <a:spLocks noGrp="1"/>
          </p:cNvSpPr>
          <p:nvPr>
            <p:ph type="body"/>
          </p:nvPr>
        </p:nvSpPr>
        <p:spPr>
          <a:xfrm>
            <a:off x="628560" y="4098240"/>
            <a:ext cx="7886520" cy="20750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628560" y="182556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69" name="PlaceHolder 3"/>
          <p:cNvSpPr>
            <a:spLocks noGrp="1"/>
          </p:cNvSpPr>
          <p:nvPr>
            <p:ph type="body"/>
          </p:nvPr>
        </p:nvSpPr>
        <p:spPr>
          <a:xfrm>
            <a:off x="4669920" y="182556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70" name="PlaceHolder 4"/>
          <p:cNvSpPr>
            <a:spLocks noGrp="1"/>
          </p:cNvSpPr>
          <p:nvPr>
            <p:ph type="body"/>
          </p:nvPr>
        </p:nvSpPr>
        <p:spPr>
          <a:xfrm>
            <a:off x="628560" y="409824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71" name="PlaceHolder 5"/>
          <p:cNvSpPr>
            <a:spLocks noGrp="1"/>
          </p:cNvSpPr>
          <p:nvPr>
            <p:ph type="body"/>
          </p:nvPr>
        </p:nvSpPr>
        <p:spPr>
          <a:xfrm>
            <a:off x="4669920" y="409824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3" name="PlaceHolder 2"/>
          <p:cNvSpPr>
            <a:spLocks noGrp="1"/>
          </p:cNvSpPr>
          <p:nvPr>
            <p:ph type="body"/>
          </p:nvPr>
        </p:nvSpPr>
        <p:spPr>
          <a:xfrm>
            <a:off x="628560" y="1825560"/>
            <a:ext cx="253908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74" name="PlaceHolder 3"/>
          <p:cNvSpPr>
            <a:spLocks noGrp="1"/>
          </p:cNvSpPr>
          <p:nvPr>
            <p:ph type="body"/>
          </p:nvPr>
        </p:nvSpPr>
        <p:spPr>
          <a:xfrm>
            <a:off x="3295080" y="1825560"/>
            <a:ext cx="253908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75" name="PlaceHolder 4"/>
          <p:cNvSpPr>
            <a:spLocks noGrp="1"/>
          </p:cNvSpPr>
          <p:nvPr>
            <p:ph type="body"/>
          </p:nvPr>
        </p:nvSpPr>
        <p:spPr>
          <a:xfrm>
            <a:off x="5961240" y="1825560"/>
            <a:ext cx="253908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76" name="PlaceHolder 5"/>
          <p:cNvSpPr>
            <a:spLocks noGrp="1"/>
          </p:cNvSpPr>
          <p:nvPr>
            <p:ph type="body"/>
          </p:nvPr>
        </p:nvSpPr>
        <p:spPr>
          <a:xfrm>
            <a:off x="628560" y="4098240"/>
            <a:ext cx="253908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77" name="PlaceHolder 6"/>
          <p:cNvSpPr>
            <a:spLocks noGrp="1"/>
          </p:cNvSpPr>
          <p:nvPr>
            <p:ph type="body"/>
          </p:nvPr>
        </p:nvSpPr>
        <p:spPr>
          <a:xfrm>
            <a:off x="3295080" y="4098240"/>
            <a:ext cx="253908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78" name="PlaceHolder 7"/>
          <p:cNvSpPr>
            <a:spLocks noGrp="1"/>
          </p:cNvSpPr>
          <p:nvPr>
            <p:ph type="body"/>
          </p:nvPr>
        </p:nvSpPr>
        <p:spPr>
          <a:xfrm>
            <a:off x="5961240" y="4098240"/>
            <a:ext cx="2539080" cy="20750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5" name="PlaceHolder 2"/>
          <p:cNvSpPr>
            <a:spLocks noGrp="1"/>
          </p:cNvSpPr>
          <p:nvPr>
            <p:ph type="subTitle"/>
          </p:nvPr>
        </p:nvSpPr>
        <p:spPr>
          <a:xfrm>
            <a:off x="628560" y="1825560"/>
            <a:ext cx="7886520" cy="4350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7" name="PlaceHolder 2"/>
          <p:cNvSpPr>
            <a:spLocks noGrp="1"/>
          </p:cNvSpPr>
          <p:nvPr>
            <p:ph type="body"/>
          </p:nvPr>
        </p:nvSpPr>
        <p:spPr>
          <a:xfrm>
            <a:off x="628560" y="1825560"/>
            <a:ext cx="7886520" cy="435096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9" name="PlaceHolder 2"/>
          <p:cNvSpPr>
            <a:spLocks noGrp="1"/>
          </p:cNvSpPr>
          <p:nvPr>
            <p:ph type="body"/>
          </p:nvPr>
        </p:nvSpPr>
        <p:spPr>
          <a:xfrm>
            <a:off x="628560" y="1825560"/>
            <a:ext cx="3848400" cy="435096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90" name="PlaceHolder 3"/>
          <p:cNvSpPr>
            <a:spLocks noGrp="1"/>
          </p:cNvSpPr>
          <p:nvPr>
            <p:ph type="body"/>
          </p:nvPr>
        </p:nvSpPr>
        <p:spPr>
          <a:xfrm>
            <a:off x="4669920" y="1825560"/>
            <a:ext cx="3848400" cy="435096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 name="PlaceHolder 2"/>
          <p:cNvSpPr>
            <a:spLocks noGrp="1"/>
          </p:cNvSpPr>
          <p:nvPr>
            <p:ph type="body"/>
          </p:nvPr>
        </p:nvSpPr>
        <p:spPr>
          <a:xfrm>
            <a:off x="628560" y="1825560"/>
            <a:ext cx="7886520" cy="435096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28560" y="365040"/>
            <a:ext cx="7886520" cy="61441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94" name="PlaceHolder 2"/>
          <p:cNvSpPr>
            <a:spLocks noGrp="1"/>
          </p:cNvSpPr>
          <p:nvPr>
            <p:ph type="body"/>
          </p:nvPr>
        </p:nvSpPr>
        <p:spPr>
          <a:xfrm>
            <a:off x="628560" y="182556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95" name="PlaceHolder 3"/>
          <p:cNvSpPr>
            <a:spLocks noGrp="1"/>
          </p:cNvSpPr>
          <p:nvPr>
            <p:ph type="body"/>
          </p:nvPr>
        </p:nvSpPr>
        <p:spPr>
          <a:xfrm>
            <a:off x="4669920" y="1825560"/>
            <a:ext cx="3848400" cy="435096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96" name="PlaceHolder 4"/>
          <p:cNvSpPr>
            <a:spLocks noGrp="1"/>
          </p:cNvSpPr>
          <p:nvPr>
            <p:ph type="body"/>
          </p:nvPr>
        </p:nvSpPr>
        <p:spPr>
          <a:xfrm>
            <a:off x="628560" y="409824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98" name="PlaceHolder 2"/>
          <p:cNvSpPr>
            <a:spLocks noGrp="1"/>
          </p:cNvSpPr>
          <p:nvPr>
            <p:ph type="body"/>
          </p:nvPr>
        </p:nvSpPr>
        <p:spPr>
          <a:xfrm>
            <a:off x="628560" y="1825560"/>
            <a:ext cx="3848400" cy="435096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99" name="PlaceHolder 3"/>
          <p:cNvSpPr>
            <a:spLocks noGrp="1"/>
          </p:cNvSpPr>
          <p:nvPr>
            <p:ph type="body"/>
          </p:nvPr>
        </p:nvSpPr>
        <p:spPr>
          <a:xfrm>
            <a:off x="4669920" y="182556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00" name="PlaceHolder 4"/>
          <p:cNvSpPr>
            <a:spLocks noGrp="1"/>
          </p:cNvSpPr>
          <p:nvPr>
            <p:ph type="body"/>
          </p:nvPr>
        </p:nvSpPr>
        <p:spPr>
          <a:xfrm>
            <a:off x="4669920" y="409824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2" name="PlaceHolder 2"/>
          <p:cNvSpPr>
            <a:spLocks noGrp="1"/>
          </p:cNvSpPr>
          <p:nvPr>
            <p:ph type="body"/>
          </p:nvPr>
        </p:nvSpPr>
        <p:spPr>
          <a:xfrm>
            <a:off x="628560" y="182556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03" name="PlaceHolder 3"/>
          <p:cNvSpPr>
            <a:spLocks noGrp="1"/>
          </p:cNvSpPr>
          <p:nvPr>
            <p:ph type="body"/>
          </p:nvPr>
        </p:nvSpPr>
        <p:spPr>
          <a:xfrm>
            <a:off x="4669920" y="182556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04" name="PlaceHolder 4"/>
          <p:cNvSpPr>
            <a:spLocks noGrp="1"/>
          </p:cNvSpPr>
          <p:nvPr>
            <p:ph type="body"/>
          </p:nvPr>
        </p:nvSpPr>
        <p:spPr>
          <a:xfrm>
            <a:off x="628560" y="4098240"/>
            <a:ext cx="7886520" cy="20750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6" name="PlaceHolder 2"/>
          <p:cNvSpPr>
            <a:spLocks noGrp="1"/>
          </p:cNvSpPr>
          <p:nvPr>
            <p:ph type="body"/>
          </p:nvPr>
        </p:nvSpPr>
        <p:spPr>
          <a:xfrm>
            <a:off x="628560" y="1825560"/>
            <a:ext cx="788652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07" name="PlaceHolder 3"/>
          <p:cNvSpPr>
            <a:spLocks noGrp="1"/>
          </p:cNvSpPr>
          <p:nvPr>
            <p:ph type="body"/>
          </p:nvPr>
        </p:nvSpPr>
        <p:spPr>
          <a:xfrm>
            <a:off x="628560" y="4098240"/>
            <a:ext cx="7886520" cy="20750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9" name="PlaceHolder 2"/>
          <p:cNvSpPr>
            <a:spLocks noGrp="1"/>
          </p:cNvSpPr>
          <p:nvPr>
            <p:ph type="body"/>
          </p:nvPr>
        </p:nvSpPr>
        <p:spPr>
          <a:xfrm>
            <a:off x="628560" y="182556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10" name="PlaceHolder 3"/>
          <p:cNvSpPr>
            <a:spLocks noGrp="1"/>
          </p:cNvSpPr>
          <p:nvPr>
            <p:ph type="body"/>
          </p:nvPr>
        </p:nvSpPr>
        <p:spPr>
          <a:xfrm>
            <a:off x="4669920" y="182556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11" name="PlaceHolder 4"/>
          <p:cNvSpPr>
            <a:spLocks noGrp="1"/>
          </p:cNvSpPr>
          <p:nvPr>
            <p:ph type="body"/>
          </p:nvPr>
        </p:nvSpPr>
        <p:spPr>
          <a:xfrm>
            <a:off x="628560" y="409824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12" name="PlaceHolder 5"/>
          <p:cNvSpPr>
            <a:spLocks noGrp="1"/>
          </p:cNvSpPr>
          <p:nvPr>
            <p:ph type="body"/>
          </p:nvPr>
        </p:nvSpPr>
        <p:spPr>
          <a:xfrm>
            <a:off x="4669920" y="409824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14" name="PlaceHolder 2"/>
          <p:cNvSpPr>
            <a:spLocks noGrp="1"/>
          </p:cNvSpPr>
          <p:nvPr>
            <p:ph type="body"/>
          </p:nvPr>
        </p:nvSpPr>
        <p:spPr>
          <a:xfrm>
            <a:off x="628560" y="1825560"/>
            <a:ext cx="253908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15" name="PlaceHolder 3"/>
          <p:cNvSpPr>
            <a:spLocks noGrp="1"/>
          </p:cNvSpPr>
          <p:nvPr>
            <p:ph type="body"/>
          </p:nvPr>
        </p:nvSpPr>
        <p:spPr>
          <a:xfrm>
            <a:off x="3295080" y="1825560"/>
            <a:ext cx="253908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16" name="PlaceHolder 4"/>
          <p:cNvSpPr>
            <a:spLocks noGrp="1"/>
          </p:cNvSpPr>
          <p:nvPr>
            <p:ph type="body"/>
          </p:nvPr>
        </p:nvSpPr>
        <p:spPr>
          <a:xfrm>
            <a:off x="5961240" y="1825560"/>
            <a:ext cx="253908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17" name="PlaceHolder 5"/>
          <p:cNvSpPr>
            <a:spLocks noGrp="1"/>
          </p:cNvSpPr>
          <p:nvPr>
            <p:ph type="body"/>
          </p:nvPr>
        </p:nvSpPr>
        <p:spPr>
          <a:xfrm>
            <a:off x="628560" y="4098240"/>
            <a:ext cx="253908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18" name="PlaceHolder 6"/>
          <p:cNvSpPr>
            <a:spLocks noGrp="1"/>
          </p:cNvSpPr>
          <p:nvPr>
            <p:ph type="body"/>
          </p:nvPr>
        </p:nvSpPr>
        <p:spPr>
          <a:xfrm>
            <a:off x="3295080" y="4098240"/>
            <a:ext cx="253908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19" name="PlaceHolder 7"/>
          <p:cNvSpPr>
            <a:spLocks noGrp="1"/>
          </p:cNvSpPr>
          <p:nvPr>
            <p:ph type="body"/>
          </p:nvPr>
        </p:nvSpPr>
        <p:spPr>
          <a:xfrm>
            <a:off x="5961240" y="4098240"/>
            <a:ext cx="2539080" cy="20750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 name="PlaceHolder 2"/>
          <p:cNvSpPr>
            <a:spLocks noGrp="1"/>
          </p:cNvSpPr>
          <p:nvPr>
            <p:ph type="body"/>
          </p:nvPr>
        </p:nvSpPr>
        <p:spPr>
          <a:xfrm>
            <a:off x="628560" y="1825560"/>
            <a:ext cx="3848400" cy="435096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8" name="PlaceHolder 3"/>
          <p:cNvSpPr>
            <a:spLocks noGrp="1"/>
          </p:cNvSpPr>
          <p:nvPr>
            <p:ph type="body"/>
          </p:nvPr>
        </p:nvSpPr>
        <p:spPr>
          <a:xfrm>
            <a:off x="4669920" y="1825560"/>
            <a:ext cx="3848400" cy="435096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28560" y="365040"/>
            <a:ext cx="7886520" cy="61441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2" name="PlaceHolder 2"/>
          <p:cNvSpPr>
            <a:spLocks noGrp="1"/>
          </p:cNvSpPr>
          <p:nvPr>
            <p:ph type="body"/>
          </p:nvPr>
        </p:nvSpPr>
        <p:spPr>
          <a:xfrm>
            <a:off x="628560" y="182556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3" name="PlaceHolder 3"/>
          <p:cNvSpPr>
            <a:spLocks noGrp="1"/>
          </p:cNvSpPr>
          <p:nvPr>
            <p:ph type="body"/>
          </p:nvPr>
        </p:nvSpPr>
        <p:spPr>
          <a:xfrm>
            <a:off x="4669920" y="1825560"/>
            <a:ext cx="3848400" cy="435096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4" name="PlaceHolder 4"/>
          <p:cNvSpPr>
            <a:spLocks noGrp="1"/>
          </p:cNvSpPr>
          <p:nvPr>
            <p:ph type="body"/>
          </p:nvPr>
        </p:nvSpPr>
        <p:spPr>
          <a:xfrm>
            <a:off x="628560" y="409824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628560" y="1825560"/>
            <a:ext cx="3848400" cy="435096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7" name="PlaceHolder 3"/>
          <p:cNvSpPr>
            <a:spLocks noGrp="1"/>
          </p:cNvSpPr>
          <p:nvPr>
            <p:ph type="body"/>
          </p:nvPr>
        </p:nvSpPr>
        <p:spPr>
          <a:xfrm>
            <a:off x="4669920" y="182556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8" name="PlaceHolder 4"/>
          <p:cNvSpPr>
            <a:spLocks noGrp="1"/>
          </p:cNvSpPr>
          <p:nvPr>
            <p:ph type="body"/>
          </p:nvPr>
        </p:nvSpPr>
        <p:spPr>
          <a:xfrm>
            <a:off x="4669920" y="409824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28560" y="365040"/>
            <a:ext cx="788652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628560" y="182556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1" name="PlaceHolder 3"/>
          <p:cNvSpPr>
            <a:spLocks noGrp="1"/>
          </p:cNvSpPr>
          <p:nvPr>
            <p:ph type="body"/>
          </p:nvPr>
        </p:nvSpPr>
        <p:spPr>
          <a:xfrm>
            <a:off x="4669920" y="1825560"/>
            <a:ext cx="3848400" cy="20750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2" name="PlaceHolder 4"/>
          <p:cNvSpPr>
            <a:spLocks noGrp="1"/>
          </p:cNvSpPr>
          <p:nvPr>
            <p:ph type="body"/>
          </p:nvPr>
        </p:nvSpPr>
        <p:spPr>
          <a:xfrm>
            <a:off x="628560" y="4098240"/>
            <a:ext cx="7886520" cy="20750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240"/>
            <a:ext cx="8228880" cy="1145160"/>
          </a:xfrm>
          <a:prstGeom prst="rect">
            <a:avLst/>
          </a:prstGeom>
        </p:spPr>
        <p:txBody>
          <a:bodyPr lIns="0" tIns="0" rIns="0" bIns="0" anchor="ctr">
            <a:spAutoFit/>
          </a:bodyPr>
          <a:lstStyle/>
          <a:p>
            <a:r>
              <a:rPr lang="en-US" sz="3300" b="0" strike="noStrike" spc="-1">
                <a:solidFill>
                  <a:srgbClr val="000000"/>
                </a:solidFill>
                <a:latin typeface="Calibri"/>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1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5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35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35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28560" y="365040"/>
            <a:ext cx="7886520" cy="1325160"/>
          </a:xfrm>
          <a:prstGeom prst="rect">
            <a:avLst/>
          </a:prstGeom>
        </p:spPr>
        <p:txBody>
          <a:bodyPr anchor="ctr">
            <a:noAutofit/>
          </a:bodyPr>
          <a:lstStyle/>
          <a:p>
            <a:pPr>
              <a:lnSpc>
                <a:spcPct val="90000"/>
              </a:lnSpc>
            </a:pPr>
            <a:r>
              <a:rPr lang="en-US" sz="3300" b="0" strike="noStrike" spc="-1">
                <a:solidFill>
                  <a:srgbClr val="000000"/>
                </a:solidFill>
                <a:latin typeface="Calibri Light"/>
              </a:rPr>
              <a:t>Click to edit Master title style</a:t>
            </a:r>
            <a:endParaRPr lang="en-US" sz="3300" b="0" strike="noStrike" spc="-1">
              <a:solidFill>
                <a:srgbClr val="000000"/>
              </a:solidFill>
              <a:latin typeface="Calibri"/>
            </a:endParaRPr>
          </a:p>
        </p:txBody>
      </p:sp>
      <p:sp>
        <p:nvSpPr>
          <p:cNvPr id="39" name="PlaceHolder 2"/>
          <p:cNvSpPr>
            <a:spLocks noGrp="1"/>
          </p:cNvSpPr>
          <p:nvPr>
            <p:ph type="body"/>
          </p:nvPr>
        </p:nvSpPr>
        <p:spPr>
          <a:xfrm>
            <a:off x="628560" y="1825560"/>
            <a:ext cx="7886520" cy="4350960"/>
          </a:xfrm>
          <a:prstGeom prst="rect">
            <a:avLst/>
          </a:prstGeom>
        </p:spPr>
        <p:txBody>
          <a:bodyPr>
            <a:noAutofit/>
          </a:bodyPr>
          <a:lstStyle/>
          <a:p>
            <a:pPr marL="171360" indent="-171000">
              <a:lnSpc>
                <a:spcPct val="90000"/>
              </a:lnSpc>
              <a:spcBef>
                <a:spcPts val="751"/>
              </a:spcBef>
              <a:buClr>
                <a:srgbClr val="000000"/>
              </a:buClr>
              <a:buFont typeface="Arial"/>
              <a:buChar char="•"/>
            </a:pPr>
            <a:r>
              <a:rPr lang="en-US" sz="2100" b="0" strike="noStrike" spc="-1">
                <a:solidFill>
                  <a:srgbClr val="000000"/>
                </a:solidFill>
                <a:latin typeface="Calibri"/>
              </a:rPr>
              <a:t>Click to edit Master text styles</a:t>
            </a:r>
          </a:p>
          <a:p>
            <a:pPr marL="514440" lvl="1" indent="-171000">
              <a:lnSpc>
                <a:spcPct val="90000"/>
              </a:lnSpc>
              <a:spcBef>
                <a:spcPts val="374"/>
              </a:spcBef>
              <a:buClr>
                <a:srgbClr val="000000"/>
              </a:buClr>
              <a:buFont typeface="Arial"/>
              <a:buChar char="•"/>
            </a:pPr>
            <a:r>
              <a:rPr lang="en-US" sz="1800" b="0" strike="noStrike" spc="-1">
                <a:solidFill>
                  <a:srgbClr val="000000"/>
                </a:solidFill>
                <a:latin typeface="Calibri"/>
              </a:rPr>
              <a:t>Second level</a:t>
            </a:r>
          </a:p>
          <a:p>
            <a:pPr marL="857160" lvl="2" indent="-171000">
              <a:lnSpc>
                <a:spcPct val="90000"/>
              </a:lnSpc>
              <a:spcBef>
                <a:spcPts val="374"/>
              </a:spcBef>
              <a:buClr>
                <a:srgbClr val="000000"/>
              </a:buClr>
              <a:buFont typeface="Arial"/>
              <a:buChar char="•"/>
            </a:pPr>
            <a:r>
              <a:rPr lang="en-US" sz="1500" b="0" strike="noStrike" spc="-1">
                <a:solidFill>
                  <a:srgbClr val="000000"/>
                </a:solidFill>
                <a:latin typeface="Calibri"/>
              </a:rPr>
              <a:t>Third level</a:t>
            </a:r>
          </a:p>
          <a:p>
            <a:pPr marL="1200240" lvl="3" indent="-171000">
              <a:lnSpc>
                <a:spcPct val="90000"/>
              </a:lnSpc>
              <a:spcBef>
                <a:spcPts val="374"/>
              </a:spcBef>
              <a:buClr>
                <a:srgbClr val="000000"/>
              </a:buClr>
              <a:buFont typeface="Arial"/>
              <a:buChar char="•"/>
            </a:pPr>
            <a:r>
              <a:rPr lang="en-US" sz="1350" b="0" strike="noStrike" spc="-1">
                <a:solidFill>
                  <a:srgbClr val="000000"/>
                </a:solidFill>
                <a:latin typeface="Calibri"/>
              </a:rPr>
              <a:t>Fourth level</a:t>
            </a:r>
          </a:p>
          <a:p>
            <a:pPr marL="1542960" lvl="4" indent="-171000">
              <a:lnSpc>
                <a:spcPct val="90000"/>
              </a:lnSpc>
              <a:spcBef>
                <a:spcPts val="374"/>
              </a:spcBef>
              <a:buClr>
                <a:srgbClr val="000000"/>
              </a:buClr>
              <a:buFont typeface="Arial"/>
              <a:buChar char="•"/>
            </a:pPr>
            <a:r>
              <a:rPr lang="en-US" sz="1350" b="0" strike="noStrike" spc="-1">
                <a:solidFill>
                  <a:srgbClr val="000000"/>
                </a:solidFill>
                <a:latin typeface="Calibri"/>
              </a:rPr>
              <a:t>Fifth level</a:t>
            </a:r>
          </a:p>
        </p:txBody>
      </p:sp>
      <p:sp>
        <p:nvSpPr>
          <p:cNvPr id="40" name="PlaceHolder 3"/>
          <p:cNvSpPr>
            <a:spLocks noGrp="1"/>
          </p:cNvSpPr>
          <p:nvPr>
            <p:ph type="dt"/>
          </p:nvPr>
        </p:nvSpPr>
        <p:spPr>
          <a:xfrm>
            <a:off x="628560" y="6356520"/>
            <a:ext cx="2057040" cy="364680"/>
          </a:xfrm>
          <a:prstGeom prst="rect">
            <a:avLst/>
          </a:prstGeom>
        </p:spPr>
        <p:txBody>
          <a:bodyPr anchor="ctr">
            <a:noAutofit/>
          </a:bodyPr>
          <a:lstStyle/>
          <a:p>
            <a:pPr>
              <a:lnSpc>
                <a:spcPct val="100000"/>
              </a:lnSpc>
            </a:pPr>
            <a:fld id="{A0B93EB5-D5EC-4F95-A414-018F626495F5}" type="datetime">
              <a:rPr lang="en-IN" sz="1200" b="0" strike="noStrike" spc="-1">
                <a:solidFill>
                  <a:srgbClr val="8B8B8B"/>
                </a:solidFill>
                <a:latin typeface="Calibri"/>
              </a:rPr>
              <a:pPr>
                <a:lnSpc>
                  <a:spcPct val="100000"/>
                </a:lnSpc>
              </a:pPr>
              <a:t>26-05-2020</a:t>
            </a:fld>
            <a:endParaRPr lang="en-IN" sz="1200" b="0" strike="noStrike" spc="-1">
              <a:latin typeface="Times New Roman"/>
            </a:endParaRPr>
          </a:p>
        </p:txBody>
      </p:sp>
      <p:sp>
        <p:nvSpPr>
          <p:cNvPr id="41" name="PlaceHolder 4"/>
          <p:cNvSpPr>
            <a:spLocks noGrp="1"/>
          </p:cNvSpPr>
          <p:nvPr>
            <p:ph type="ftr"/>
          </p:nvPr>
        </p:nvSpPr>
        <p:spPr>
          <a:xfrm>
            <a:off x="3029040" y="6356520"/>
            <a:ext cx="3085920" cy="364680"/>
          </a:xfrm>
          <a:prstGeom prst="rect">
            <a:avLst/>
          </a:prstGeom>
        </p:spPr>
        <p:txBody>
          <a:bodyPr anchor="ctr">
            <a:noAutofit/>
          </a:bodyPr>
          <a:lstStyle/>
          <a:p>
            <a:endParaRPr lang="en-IN" sz="2400" b="0" strike="noStrike" spc="-1">
              <a:latin typeface="Times New Roman"/>
            </a:endParaRPr>
          </a:p>
        </p:txBody>
      </p:sp>
      <p:sp>
        <p:nvSpPr>
          <p:cNvPr id="42" name="PlaceHolder 5"/>
          <p:cNvSpPr>
            <a:spLocks noGrp="1"/>
          </p:cNvSpPr>
          <p:nvPr>
            <p:ph type="sldNum"/>
          </p:nvPr>
        </p:nvSpPr>
        <p:spPr>
          <a:xfrm>
            <a:off x="6458040" y="6356520"/>
            <a:ext cx="2057040" cy="364680"/>
          </a:xfrm>
          <a:prstGeom prst="rect">
            <a:avLst/>
          </a:prstGeom>
        </p:spPr>
        <p:txBody>
          <a:bodyPr anchor="ctr">
            <a:noAutofit/>
          </a:bodyPr>
          <a:lstStyle/>
          <a:p>
            <a:pPr algn="r">
              <a:lnSpc>
                <a:spcPct val="100000"/>
              </a:lnSpc>
            </a:pPr>
            <a:fld id="{2DD4309A-197D-42AE-B27F-9DB2DD505ADD}" type="slidenum">
              <a:rPr lang="en-IN" sz="1200" b="0" strike="noStrike" spc="-1">
                <a:solidFill>
                  <a:srgbClr val="8B8B8B"/>
                </a:solidFill>
                <a:latin typeface="Calibri"/>
              </a:rPr>
              <a:pPr algn="r">
                <a:lnSpc>
                  <a:spcPct val="100000"/>
                </a:lnSpc>
              </a:p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628560" y="365040"/>
            <a:ext cx="7886520" cy="1325160"/>
          </a:xfrm>
          <a:prstGeom prst="rect">
            <a:avLst/>
          </a:prstGeom>
        </p:spPr>
        <p:txBody>
          <a:bodyPr anchor="ctr">
            <a:noAutofit/>
          </a:bodyPr>
          <a:lstStyle/>
          <a:p>
            <a:pPr>
              <a:lnSpc>
                <a:spcPct val="90000"/>
              </a:lnSpc>
            </a:pPr>
            <a:r>
              <a:rPr lang="en-US" sz="3300" b="0" strike="noStrike" spc="-1">
                <a:solidFill>
                  <a:srgbClr val="000000"/>
                </a:solidFill>
                <a:latin typeface="Calibri Light"/>
              </a:rPr>
              <a:t>Click to edit Master title style</a:t>
            </a:r>
            <a:endParaRPr lang="en-US" sz="3300" b="0" strike="noStrike" spc="-1">
              <a:solidFill>
                <a:srgbClr val="000000"/>
              </a:solidFill>
              <a:latin typeface="Calibri"/>
            </a:endParaRPr>
          </a:p>
        </p:txBody>
      </p:sp>
      <p:sp>
        <p:nvSpPr>
          <p:cNvPr id="80" name="PlaceHolder 2"/>
          <p:cNvSpPr>
            <a:spLocks noGrp="1"/>
          </p:cNvSpPr>
          <p:nvPr>
            <p:ph type="dt"/>
          </p:nvPr>
        </p:nvSpPr>
        <p:spPr>
          <a:xfrm>
            <a:off x="628560" y="6356520"/>
            <a:ext cx="2057040" cy="364680"/>
          </a:xfrm>
          <a:prstGeom prst="rect">
            <a:avLst/>
          </a:prstGeom>
        </p:spPr>
        <p:txBody>
          <a:bodyPr anchor="ctr">
            <a:noAutofit/>
          </a:bodyPr>
          <a:lstStyle/>
          <a:p>
            <a:pPr>
              <a:lnSpc>
                <a:spcPct val="100000"/>
              </a:lnSpc>
            </a:pPr>
            <a:fld id="{90A01AB2-55AE-43FC-AB09-873EF8E91A8B}" type="datetime">
              <a:rPr lang="en-IN" sz="900" b="0" strike="noStrike" spc="-1">
                <a:solidFill>
                  <a:srgbClr val="8B8B8B"/>
                </a:solidFill>
                <a:latin typeface="Calibri"/>
              </a:rPr>
              <a:pPr>
                <a:lnSpc>
                  <a:spcPct val="100000"/>
                </a:lnSpc>
              </a:pPr>
              <a:t>26-05-2020</a:t>
            </a:fld>
            <a:endParaRPr lang="en-IN" sz="900" b="0" strike="noStrike" spc="-1">
              <a:latin typeface="Times New Roman"/>
            </a:endParaRPr>
          </a:p>
        </p:txBody>
      </p:sp>
      <p:sp>
        <p:nvSpPr>
          <p:cNvPr id="81" name="PlaceHolder 3"/>
          <p:cNvSpPr>
            <a:spLocks noGrp="1"/>
          </p:cNvSpPr>
          <p:nvPr>
            <p:ph type="ftr"/>
          </p:nvPr>
        </p:nvSpPr>
        <p:spPr>
          <a:xfrm>
            <a:off x="3029040" y="6356520"/>
            <a:ext cx="3085920" cy="364680"/>
          </a:xfrm>
          <a:prstGeom prst="rect">
            <a:avLst/>
          </a:prstGeom>
        </p:spPr>
        <p:txBody>
          <a:bodyPr anchor="ctr">
            <a:noAutofit/>
          </a:bodyPr>
          <a:lstStyle/>
          <a:p>
            <a:endParaRPr lang="en-IN" sz="2400" b="0" strike="noStrike" spc="-1">
              <a:latin typeface="Times New Roman"/>
            </a:endParaRPr>
          </a:p>
        </p:txBody>
      </p:sp>
      <p:sp>
        <p:nvSpPr>
          <p:cNvPr id="82" name="PlaceHolder 4"/>
          <p:cNvSpPr>
            <a:spLocks noGrp="1"/>
          </p:cNvSpPr>
          <p:nvPr>
            <p:ph type="sldNum"/>
          </p:nvPr>
        </p:nvSpPr>
        <p:spPr>
          <a:xfrm>
            <a:off x="6458040" y="6356520"/>
            <a:ext cx="2057040" cy="364680"/>
          </a:xfrm>
          <a:prstGeom prst="rect">
            <a:avLst/>
          </a:prstGeom>
        </p:spPr>
        <p:txBody>
          <a:bodyPr anchor="ctr">
            <a:noAutofit/>
          </a:bodyPr>
          <a:lstStyle/>
          <a:p>
            <a:pPr algn="r">
              <a:lnSpc>
                <a:spcPct val="100000"/>
              </a:lnSpc>
            </a:pPr>
            <a:fld id="{32F696FF-4036-42BD-A829-D02550930A0A}" type="slidenum">
              <a:rPr lang="en-IN" sz="900" b="0" strike="noStrike" spc="-1">
                <a:solidFill>
                  <a:srgbClr val="8B8B8B"/>
                </a:solidFill>
                <a:latin typeface="Calibri"/>
              </a:rPr>
              <a:pPr algn="r">
                <a:lnSpc>
                  <a:spcPct val="100000"/>
                </a:lnSpc>
              </a:pPr>
              <a:t>‹#›</a:t>
            </a:fld>
            <a:endParaRPr lang="en-IN" sz="900" b="0" strike="noStrike" spc="-1">
              <a:latin typeface="Times New Roman"/>
            </a:endParaRPr>
          </a:p>
        </p:txBody>
      </p:sp>
      <p:sp>
        <p:nvSpPr>
          <p:cNvPr id="83"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1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5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35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35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3048120" y="838080"/>
            <a:ext cx="6095160" cy="167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4400" b="0" strike="noStrike" spc="-1">
                <a:solidFill>
                  <a:srgbClr val="FFFFFF"/>
                </a:solidFill>
                <a:latin typeface="Calibri"/>
              </a:rPr>
              <a:t>  </a:t>
            </a:r>
            <a:r>
              <a:rPr lang="en-IN" sz="4400" b="1" strike="noStrike" spc="-1">
                <a:solidFill>
                  <a:srgbClr val="FFFFFF"/>
                </a:solidFill>
                <a:latin typeface="Calibri"/>
              </a:rPr>
              <a:t>Digital Watermarking</a:t>
            </a:r>
            <a:endParaRPr lang="en-IN" sz="4400" b="0" strike="noStrike" spc="-1">
              <a:latin typeface="Arial"/>
            </a:endParaRPr>
          </a:p>
        </p:txBody>
      </p:sp>
      <p:sp>
        <p:nvSpPr>
          <p:cNvPr id="162" name="CustomShape 2"/>
          <p:cNvSpPr/>
          <p:nvPr/>
        </p:nvSpPr>
        <p:spPr>
          <a:xfrm>
            <a:off x="76320" y="152280"/>
            <a:ext cx="8838360" cy="636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479"/>
              </a:spcBef>
            </a:pPr>
            <a:r>
              <a:rPr lang="en-IN" sz="2400" b="0" strike="noStrike" spc="-1">
                <a:solidFill>
                  <a:srgbClr val="000000"/>
                </a:solidFill>
                <a:latin typeface="Times New Roman"/>
              </a:rPr>
              <a:t>            </a:t>
            </a:r>
            <a:r>
              <a:rPr lang="en-IN" sz="2400" b="1" strike="noStrike" spc="-1">
                <a:solidFill>
                  <a:srgbClr val="000000"/>
                </a:solidFill>
                <a:latin typeface="Times New Roman"/>
              </a:rPr>
              <a:t>Electronics and Communication Engineering Department</a:t>
            </a:r>
            <a:endParaRPr lang="en-IN" sz="2400" b="0" strike="noStrike" spc="-1">
              <a:latin typeface="Arial"/>
            </a:endParaRPr>
          </a:p>
          <a:p>
            <a:pPr algn="ctr">
              <a:lnSpc>
                <a:spcPct val="100000"/>
              </a:lnSpc>
              <a:spcBef>
                <a:spcPts val="479"/>
              </a:spcBef>
            </a:pPr>
            <a:r>
              <a:rPr lang="en-IN" sz="2400" b="1" strike="noStrike" spc="-1">
                <a:solidFill>
                  <a:srgbClr val="000000"/>
                </a:solidFill>
                <a:latin typeface="Times New Roman"/>
              </a:rPr>
              <a:t>           Sarvajanik College of Engineering and Technology, Surat.</a:t>
            </a:r>
            <a:endParaRPr lang="en-IN" sz="2400" b="0" strike="noStrike" spc="-1">
              <a:latin typeface="Arial"/>
            </a:endParaRPr>
          </a:p>
          <a:p>
            <a:pPr algn="ctr">
              <a:lnSpc>
                <a:spcPct val="100000"/>
              </a:lnSpc>
              <a:spcBef>
                <a:spcPts val="561"/>
              </a:spcBef>
            </a:pPr>
            <a:r>
              <a:rPr lang="en-IN" sz="2800" b="1" strike="noStrike" spc="-1">
                <a:solidFill>
                  <a:srgbClr val="000000"/>
                </a:solidFill>
                <a:latin typeface="Times New Roman"/>
              </a:rPr>
              <a:t>BE IV Sem 8, Academic year 2019-2020</a:t>
            </a:r>
            <a:endParaRPr lang="en-IN" sz="2800" b="0" strike="noStrike" spc="-1">
              <a:latin typeface="Arial"/>
            </a:endParaRPr>
          </a:p>
          <a:p>
            <a:pPr algn="ctr">
              <a:lnSpc>
                <a:spcPct val="100000"/>
              </a:lnSpc>
              <a:spcBef>
                <a:spcPts val="839"/>
              </a:spcBef>
              <a:spcAft>
                <a:spcPts val="601"/>
              </a:spcAft>
            </a:pPr>
            <a:r>
              <a:rPr lang="en-IN" sz="4200" b="1" strike="noStrike" spc="-1">
                <a:solidFill>
                  <a:srgbClr val="FF0000"/>
                </a:solidFill>
                <a:latin typeface="Times New Roman"/>
              </a:rPr>
              <a:t>Machine learning based Mushroom Classification</a:t>
            </a:r>
            <a:endParaRPr lang="en-IN" sz="4200" b="0" strike="noStrike" spc="-1">
              <a:latin typeface="Arial"/>
            </a:endParaRPr>
          </a:p>
          <a:p>
            <a:pPr algn="ctr">
              <a:lnSpc>
                <a:spcPct val="100000"/>
              </a:lnSpc>
              <a:spcBef>
                <a:spcPts val="641"/>
              </a:spcBef>
            </a:pPr>
            <a:endParaRPr lang="en-IN" sz="4200" b="0" strike="noStrike" spc="-1">
              <a:latin typeface="Arial"/>
            </a:endParaRPr>
          </a:p>
          <a:p>
            <a:pPr>
              <a:lnSpc>
                <a:spcPct val="100000"/>
              </a:lnSpc>
              <a:spcBef>
                <a:spcPts val="641"/>
              </a:spcBef>
            </a:pPr>
            <a:r>
              <a:rPr lang="en-IN" sz="3200" b="0" strike="noStrike" spc="-1">
                <a:solidFill>
                  <a:srgbClr val="000000"/>
                </a:solidFill>
                <a:latin typeface="Times New Roman"/>
              </a:rPr>
              <a:t> </a:t>
            </a:r>
            <a:r>
              <a:rPr lang="en-IN" sz="3200" b="1" strike="noStrike" spc="-1">
                <a:solidFill>
                  <a:srgbClr val="000000"/>
                </a:solidFill>
                <a:latin typeface="Times New Roman"/>
              </a:rPr>
              <a:t>Prepared By:                               Guide:</a:t>
            </a:r>
            <a:endParaRPr lang="en-IN" sz="3200" b="0" strike="noStrike" spc="-1">
              <a:latin typeface="Arial"/>
            </a:endParaRPr>
          </a:p>
          <a:p>
            <a:pPr>
              <a:lnSpc>
                <a:spcPct val="100000"/>
              </a:lnSpc>
            </a:pPr>
            <a:r>
              <a:rPr lang="en-IN" sz="2800" b="0" strike="noStrike" spc="-1">
                <a:solidFill>
                  <a:srgbClr val="000000"/>
                </a:solidFill>
                <a:latin typeface="Times New Roman"/>
              </a:rPr>
              <a:t>Anjali Jha (160420111020)                    Prof. Vandana Shah</a:t>
            </a:r>
            <a:endParaRPr lang="en-IN" sz="2800" b="0" strike="noStrike" spc="-1">
              <a:latin typeface="Arial"/>
            </a:endParaRPr>
          </a:p>
          <a:p>
            <a:pPr>
              <a:lnSpc>
                <a:spcPct val="100000"/>
              </a:lnSpc>
            </a:pPr>
            <a:r>
              <a:rPr lang="en-IN" sz="2800" b="0" strike="noStrike" spc="-1">
                <a:solidFill>
                  <a:srgbClr val="000000"/>
                </a:solidFill>
                <a:latin typeface="Times New Roman"/>
              </a:rPr>
              <a:t>Dhruvi Kapadia (160420111023)</a:t>
            </a:r>
            <a:endParaRPr lang="en-IN" sz="2800" b="0" strike="noStrike" spc="-1">
              <a:latin typeface="Arial"/>
            </a:endParaRPr>
          </a:p>
          <a:p>
            <a:pPr>
              <a:lnSpc>
                <a:spcPct val="100000"/>
              </a:lnSpc>
            </a:pPr>
            <a:r>
              <a:rPr lang="en-IN" sz="2800" b="0" strike="noStrike" spc="-1">
                <a:solidFill>
                  <a:srgbClr val="000000"/>
                </a:solidFill>
                <a:latin typeface="Times New Roman"/>
              </a:rPr>
              <a:t>Daizy Mandviwala (170423111004)</a:t>
            </a:r>
            <a:endParaRPr lang="en-IN" sz="2800" b="0" strike="noStrike" spc="-1">
              <a:latin typeface="Arial"/>
            </a:endParaRPr>
          </a:p>
          <a:p>
            <a:pPr>
              <a:lnSpc>
                <a:spcPct val="100000"/>
              </a:lnSpc>
            </a:pPr>
            <a:r>
              <a:rPr lang="en-IN" sz="2800" b="0" strike="noStrike" spc="-1">
                <a:solidFill>
                  <a:srgbClr val="000000"/>
                </a:solidFill>
                <a:latin typeface="Times New Roman"/>
              </a:rPr>
              <a:t>Arpita Patil (170423111008)</a:t>
            </a:r>
            <a:endParaRPr lang="en-IN" sz="2800" b="0" strike="noStrike" spc="-1">
              <a:latin typeface="Arial"/>
            </a:endParaRPr>
          </a:p>
          <a:p>
            <a:pPr algn="ctr">
              <a:lnSpc>
                <a:spcPct val="100000"/>
              </a:lnSpc>
              <a:spcBef>
                <a:spcPts val="641"/>
              </a:spcBef>
            </a:pPr>
            <a:endParaRPr lang="en-IN" sz="2800" b="0" strike="noStrike" spc="-1">
              <a:latin typeface="Arial"/>
            </a:endParaRPr>
          </a:p>
          <a:p>
            <a:pPr algn="ctr">
              <a:lnSpc>
                <a:spcPct val="100000"/>
              </a:lnSpc>
              <a:spcBef>
                <a:spcPts val="641"/>
              </a:spcBef>
            </a:pPr>
            <a:endParaRPr lang="en-IN" sz="2800" b="0" strike="noStrike" spc="-1">
              <a:latin typeface="Arial"/>
            </a:endParaRPr>
          </a:p>
        </p:txBody>
      </p:sp>
      <p:pic>
        <p:nvPicPr>
          <p:cNvPr id="163" name="Picture 4"/>
          <p:cNvPicPr/>
          <p:nvPr/>
        </p:nvPicPr>
        <p:blipFill>
          <a:blip r:embed="rId2"/>
          <a:stretch/>
        </p:blipFill>
        <p:spPr>
          <a:xfrm>
            <a:off x="76320" y="245880"/>
            <a:ext cx="1045440" cy="982440"/>
          </a:xfrm>
          <a:prstGeom prst="rect">
            <a:avLst/>
          </a:prstGeom>
          <a:ln w="936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D872-A712-442E-8A2B-7FB9059FDFA2}"/>
              </a:ext>
            </a:extLst>
          </p:cNvPr>
          <p:cNvSpPr>
            <a:spLocks noGrp="1"/>
          </p:cNvSpPr>
          <p:nvPr>
            <p:ph type="title"/>
          </p:nvPr>
        </p:nvSpPr>
        <p:spPr>
          <a:xfrm>
            <a:off x="628650" y="588428"/>
            <a:ext cx="7886700" cy="498598"/>
          </a:xfrm>
        </p:spPr>
        <p:txBody>
          <a:bodyPr/>
          <a:lstStyle/>
          <a:p>
            <a:pPr algn="ctr"/>
            <a:r>
              <a:rPr lang="en-US" sz="3600" b="1" dirty="0">
                <a:solidFill>
                  <a:schemeClr val="accent1"/>
                </a:solidFill>
                <a:latin typeface="Times New Roman" pitchFamily="18" charset="0"/>
                <a:cs typeface="Times New Roman" pitchFamily="18" charset="0"/>
              </a:rPr>
              <a:t>LITERATURE SURVEY </a:t>
            </a:r>
            <a:endParaRPr lang="en-IN" sz="3600" dirty="0"/>
          </a:p>
        </p:txBody>
      </p:sp>
      <p:sp>
        <p:nvSpPr>
          <p:cNvPr id="3" name="Content Placeholder 2">
            <a:extLst>
              <a:ext uri="{FF2B5EF4-FFF2-40B4-BE49-F238E27FC236}">
                <a16:creationId xmlns:a16="http://schemas.microsoft.com/office/drawing/2014/main" id="{697BB41A-3870-4F51-9B4A-FE4BD244E20C}"/>
              </a:ext>
            </a:extLst>
          </p:cNvPr>
          <p:cNvSpPr>
            <a:spLocks noGrp="1"/>
          </p:cNvSpPr>
          <p:nvPr>
            <p:ph idx="4294967295"/>
          </p:nvPr>
        </p:nvSpPr>
        <p:spPr>
          <a:xfrm>
            <a:off x="628650" y="2158738"/>
            <a:ext cx="7886700" cy="4018225"/>
          </a:xfrm>
          <a:prstGeom prst="rect">
            <a:avLst/>
          </a:prstGeom>
        </p:spPr>
        <p:txBody>
          <a:bodyPr>
            <a:noAutofit/>
          </a:bodyPr>
          <a:lstStyle/>
          <a:p>
            <a:pPr algn="just">
              <a:buNone/>
            </a:pPr>
            <a:r>
              <a:rPr lang="en-US" sz="2000" b="1" dirty="0">
                <a:latin typeface="Times New Roman" pitchFamily="18" charset="0"/>
                <a:cs typeface="Times New Roman" pitchFamily="18" charset="0"/>
              </a:rPr>
              <a:t>[1] Classification Algorithm for Edible Mushroom Identification  (IEEE-2018)</a:t>
            </a:r>
          </a:p>
          <a:p>
            <a:pPr marL="0" indent="0" algn="just">
              <a:buNone/>
            </a:pPr>
            <a:r>
              <a:rPr lang="en-US" sz="2000" dirty="0">
                <a:latin typeface="Times New Roman" pitchFamily="18" charset="0"/>
                <a:cs typeface="Times New Roman" pitchFamily="18" charset="0"/>
              </a:rPr>
              <a:t>This paper proposes a methodology to identify the mushroom type which lies under either edible or poisonous category. Mushroom dataset has been taken from “The Audubon Society Field Guide to North American Mushrooms”, in UCI machine learning repository. In which there are 8124 instances having 23 different attributes. Accuracy level of SVM is 100%. [1]</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buNone/>
            </a:pPr>
            <a:endParaRPr lang="en-US" sz="2000" b="1" dirty="0">
              <a:latin typeface="Times New Roman" panose="02020603050405020304" pitchFamily="18" charset="0"/>
              <a:cs typeface="Times New Roman" pitchFamily="18" charset="0"/>
            </a:endParaRPr>
          </a:p>
          <a:p>
            <a:pPr algn="just"/>
            <a:endParaRPr lang="en-IN" sz="2000" dirty="0"/>
          </a:p>
        </p:txBody>
      </p:sp>
    </p:spTree>
    <p:extLst>
      <p:ext uri="{BB962C8B-B14F-4D97-AF65-F5344CB8AC3E}">
        <p14:creationId xmlns:p14="http://schemas.microsoft.com/office/powerpoint/2010/main" val="1490868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E371-36F3-435C-A859-FA1DDD317C9A}"/>
              </a:ext>
            </a:extLst>
          </p:cNvPr>
          <p:cNvSpPr>
            <a:spLocks noGrp="1"/>
          </p:cNvSpPr>
          <p:nvPr>
            <p:ph type="title"/>
          </p:nvPr>
        </p:nvSpPr>
        <p:spPr/>
        <p:txBody>
          <a:bodyPr/>
          <a:lstStyle/>
          <a:p>
            <a:pPr algn="ctr"/>
            <a:r>
              <a:rPr lang="en-US" sz="3600" b="1" dirty="0">
                <a:solidFill>
                  <a:schemeClr val="accent1"/>
                </a:solidFill>
                <a:latin typeface="Times New Roman" pitchFamily="18" charset="0"/>
                <a:cs typeface="Times New Roman" pitchFamily="18" charset="0"/>
              </a:rPr>
              <a:t>LITERATURE SURVEY [</a:t>
            </a:r>
            <a:r>
              <a:rPr lang="en-US" sz="3600" b="1" dirty="0" err="1">
                <a:solidFill>
                  <a:schemeClr val="accent1"/>
                </a:solidFill>
                <a:latin typeface="Times New Roman" pitchFamily="18" charset="0"/>
                <a:cs typeface="Times New Roman" pitchFamily="18" charset="0"/>
              </a:rPr>
              <a:t>cntd</a:t>
            </a:r>
            <a:r>
              <a:rPr lang="en-US" sz="3600" b="1" dirty="0">
                <a:solidFill>
                  <a:schemeClr val="accent1"/>
                </a:solidFill>
                <a:latin typeface="Times New Roman" pitchFamily="18" charset="0"/>
                <a:cs typeface="Times New Roman" pitchFamily="18" charset="0"/>
              </a:rPr>
              <a:t>]</a:t>
            </a:r>
            <a:endParaRPr lang="en-IN" dirty="0"/>
          </a:p>
        </p:txBody>
      </p:sp>
      <p:sp>
        <p:nvSpPr>
          <p:cNvPr id="3" name="Content Placeholder 2">
            <a:extLst>
              <a:ext uri="{FF2B5EF4-FFF2-40B4-BE49-F238E27FC236}">
                <a16:creationId xmlns:a16="http://schemas.microsoft.com/office/drawing/2014/main" id="{8C64A780-3ECE-4585-A7B3-8F0DBDBAF6CF}"/>
              </a:ext>
            </a:extLst>
          </p:cNvPr>
          <p:cNvSpPr>
            <a:spLocks noGrp="1"/>
          </p:cNvSpPr>
          <p:nvPr>
            <p:ph idx="4294967295"/>
          </p:nvPr>
        </p:nvSpPr>
        <p:spPr>
          <a:xfrm>
            <a:off x="628650" y="2366127"/>
            <a:ext cx="7886700" cy="3810835"/>
          </a:xfrm>
          <a:prstGeom prst="rect">
            <a:avLst/>
          </a:prstGeom>
        </p:spPr>
        <p:txBody>
          <a:bodyPr>
            <a:normAutofit/>
          </a:bodyPr>
          <a:lstStyle/>
          <a:p>
            <a:pPr algn="just">
              <a:buNone/>
            </a:pPr>
            <a:r>
              <a:rPr lang="en-IN" sz="2000" b="1" dirty="0">
                <a:latin typeface="Times New Roman" pitchFamily="18" charset="0"/>
                <a:cs typeface="Times New Roman" pitchFamily="18" charset="0"/>
              </a:rPr>
              <a:t>[2]  </a:t>
            </a:r>
            <a:r>
              <a:rPr lang="en-US" sz="2000" b="1" dirty="0">
                <a:latin typeface="Times New Roman" pitchFamily="18" charset="0"/>
                <a:cs typeface="Times New Roman" pitchFamily="18" charset="0"/>
              </a:rPr>
              <a:t>Development of Mushroom Expert System Based on SVM Classifier and Naive Bayes Classifier</a:t>
            </a:r>
          </a:p>
          <a:p>
            <a:pPr algn="just">
              <a:lnSpc>
                <a:spcPct val="100000"/>
              </a:lnSpc>
              <a:buNone/>
            </a:pPr>
            <a:r>
              <a:rPr lang="en-US" sz="2000" dirty="0">
                <a:latin typeface="Times New Roman" pitchFamily="18" charset="0"/>
                <a:cs typeface="Times New Roman" pitchFamily="18" charset="0"/>
              </a:rPr>
              <a:t>    This paper emphasize the system that is used to predict the type of mushroom, whether it is edible or not. Here, SVM and Naïve Bayes algorithms are implemented for the classification purpose. Mushroom Expert System is developed for classification of mushrooms and to predict the class of mushrooms on submission of characteristics of the mushrooms.[2]</a:t>
            </a:r>
            <a:endParaRPr lang="en-IN" sz="2000" dirty="0">
              <a:latin typeface="Times New Roman" pitchFamily="18" charset="0"/>
              <a:cs typeface="Times New Roman" pitchFamily="18" charset="0"/>
            </a:endParaRPr>
          </a:p>
          <a:p>
            <a:endParaRPr lang="en-IN" sz="2000" dirty="0"/>
          </a:p>
        </p:txBody>
      </p:sp>
    </p:spTree>
    <p:extLst>
      <p:ext uri="{BB962C8B-B14F-4D97-AF65-F5344CB8AC3E}">
        <p14:creationId xmlns:p14="http://schemas.microsoft.com/office/powerpoint/2010/main" val="3315992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65B28-CDF6-4F33-957F-0E9C1C99DD08}"/>
              </a:ext>
            </a:extLst>
          </p:cNvPr>
          <p:cNvSpPr>
            <a:spLocks noGrp="1"/>
          </p:cNvSpPr>
          <p:nvPr>
            <p:ph type="title"/>
          </p:nvPr>
        </p:nvSpPr>
        <p:spPr>
          <a:xfrm>
            <a:off x="628650" y="374003"/>
            <a:ext cx="7886700" cy="1325563"/>
          </a:xfrm>
        </p:spPr>
        <p:txBody>
          <a:bodyPr/>
          <a:lstStyle/>
          <a:p>
            <a:pPr algn="ctr"/>
            <a:r>
              <a:rPr lang="en-US" sz="3200" b="1" dirty="0">
                <a:solidFill>
                  <a:schemeClr val="accent1"/>
                </a:solidFill>
                <a:latin typeface="Times New Roman" pitchFamily="18" charset="0"/>
                <a:cs typeface="Times New Roman" pitchFamily="18" charset="0"/>
              </a:rPr>
              <a:t>LITERATURE SURVEY [</a:t>
            </a:r>
            <a:r>
              <a:rPr lang="en-US" sz="3200" b="1" dirty="0" err="1">
                <a:solidFill>
                  <a:schemeClr val="accent1"/>
                </a:solidFill>
                <a:latin typeface="Times New Roman" pitchFamily="18" charset="0"/>
                <a:cs typeface="Times New Roman" pitchFamily="18" charset="0"/>
              </a:rPr>
              <a:t>cntd</a:t>
            </a:r>
            <a:r>
              <a:rPr lang="en-US" sz="3200" b="1" dirty="0">
                <a:solidFill>
                  <a:schemeClr val="accent1"/>
                </a:solidFill>
                <a:latin typeface="Times New Roman" pitchFamily="18" charset="0"/>
                <a:cs typeface="Times New Roman" pitchFamily="18" charset="0"/>
              </a:rPr>
              <a:t>]</a:t>
            </a:r>
            <a:endParaRPr lang="en-IN" dirty="0"/>
          </a:p>
        </p:txBody>
      </p:sp>
      <p:sp>
        <p:nvSpPr>
          <p:cNvPr id="3" name="Content Placeholder 2">
            <a:extLst>
              <a:ext uri="{FF2B5EF4-FFF2-40B4-BE49-F238E27FC236}">
                <a16:creationId xmlns:a16="http://schemas.microsoft.com/office/drawing/2014/main" id="{933B3D4C-6452-4FFD-B983-B12A785E427C}"/>
              </a:ext>
            </a:extLst>
          </p:cNvPr>
          <p:cNvSpPr>
            <a:spLocks noGrp="1"/>
          </p:cNvSpPr>
          <p:nvPr>
            <p:ph idx="4294967295"/>
          </p:nvPr>
        </p:nvSpPr>
        <p:spPr>
          <a:xfrm>
            <a:off x="628650" y="2375555"/>
            <a:ext cx="7886700" cy="3801408"/>
          </a:xfrm>
          <a:prstGeom prst="rect">
            <a:avLst/>
          </a:prstGeom>
        </p:spPr>
        <p:txBody>
          <a:bodyPr>
            <a:normAutofit/>
          </a:bodyPr>
          <a:lstStyle/>
          <a:p>
            <a:pPr algn="just">
              <a:buNone/>
            </a:pPr>
            <a:r>
              <a:rPr lang="en-US" sz="2000" b="1" dirty="0">
                <a:latin typeface="Times New Roman" pitchFamily="18" charset="0"/>
                <a:cs typeface="Times New Roman" pitchFamily="18" charset="0"/>
              </a:rPr>
              <a:t>[4] Mushroom Classification Using Feature-Based Machine      Learning Approach</a:t>
            </a:r>
          </a:p>
          <a:p>
            <a:pPr algn="just">
              <a:buNone/>
            </a:pPr>
            <a:r>
              <a:rPr lang="en-US" sz="2000" dirty="0">
                <a:latin typeface="Times New Roman" pitchFamily="18" charset="0"/>
                <a:cs typeface="Times New Roman" pitchFamily="18" charset="0"/>
              </a:rPr>
              <a:t>   This paper focuses on developing a method for classification of mushroom through image analysis, which is based on the machine learning approach. The performance of the proposed approach is 76.6% by using SVM classifier, which is found better with respect to the other classifiers like KNN, Logistic Regression, Linear Discriminant, Decision Tree, and Ensemble classifiers. After result analysis, it is observed that the overall performance of SVM classifier is better with respect to the other classifiers. [3]  The Mushroom dataset is taken from the Mushroom world website.</a:t>
            </a:r>
          </a:p>
          <a:p>
            <a:pPr>
              <a:buNone/>
            </a:pPr>
            <a:endParaRPr lang="en-IN" sz="2000" dirty="0"/>
          </a:p>
        </p:txBody>
      </p:sp>
    </p:spTree>
    <p:extLst>
      <p:ext uri="{BB962C8B-B14F-4D97-AF65-F5344CB8AC3E}">
        <p14:creationId xmlns:p14="http://schemas.microsoft.com/office/powerpoint/2010/main" val="3008730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731520" y="365040"/>
            <a:ext cx="7885800" cy="72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IN" sz="3600" b="1" strike="noStrike" spc="-1" dirty="0">
                <a:solidFill>
                  <a:srgbClr val="4472C4"/>
                </a:solidFill>
                <a:latin typeface="Times New Roman"/>
              </a:rPr>
              <a:t>FLOW DIAGRAM</a:t>
            </a:r>
            <a:endParaRPr lang="en-IN" sz="3600" b="0" strike="noStrike" spc="-1" dirty="0">
              <a:latin typeface="Arial"/>
            </a:endParaRPr>
          </a:p>
        </p:txBody>
      </p:sp>
      <p:pic>
        <p:nvPicPr>
          <p:cNvPr id="185" name="Picture 2"/>
          <p:cNvPicPr/>
          <p:nvPr/>
        </p:nvPicPr>
        <p:blipFill>
          <a:blip r:embed="rId2"/>
          <a:stretch/>
        </p:blipFill>
        <p:spPr>
          <a:xfrm>
            <a:off x="790560" y="1245960"/>
            <a:ext cx="7562520" cy="480960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800280" y="691913"/>
            <a:ext cx="7543440" cy="825802"/>
          </a:xfrm>
          <a:prstGeom prst="rect">
            <a:avLst/>
          </a:prstGeom>
          <a:noFill/>
          <a:ln>
            <a:noFill/>
          </a:ln>
        </p:spPr>
        <p:txBody>
          <a:bodyPr anchor="ctr">
            <a:normAutofit/>
          </a:bodyPr>
          <a:lstStyle/>
          <a:p>
            <a:pPr algn="ctr">
              <a:lnSpc>
                <a:spcPct val="90000"/>
              </a:lnSpc>
            </a:pPr>
            <a:r>
              <a:rPr lang="en-US" sz="3600" b="1" strike="noStrike" spc="-1" dirty="0">
                <a:solidFill>
                  <a:srgbClr val="4472C4"/>
                </a:solidFill>
                <a:latin typeface="Times New Roman"/>
              </a:rPr>
              <a:t>SOFTWARE PLATFORMS</a:t>
            </a:r>
            <a:endParaRPr lang="en-US" sz="3600" b="0" strike="noStrike" spc="-1" dirty="0">
              <a:solidFill>
                <a:srgbClr val="000000"/>
              </a:solidFill>
              <a:latin typeface="Calibri"/>
            </a:endParaRPr>
          </a:p>
        </p:txBody>
      </p:sp>
      <p:sp>
        <p:nvSpPr>
          <p:cNvPr id="187" name="TextShape 2"/>
          <p:cNvSpPr txBox="1"/>
          <p:nvPr/>
        </p:nvSpPr>
        <p:spPr>
          <a:xfrm>
            <a:off x="628560" y="2064470"/>
            <a:ext cx="7886520" cy="4430290"/>
          </a:xfrm>
          <a:prstGeom prst="rect">
            <a:avLst/>
          </a:prstGeom>
          <a:noFill/>
          <a:ln>
            <a:noFill/>
          </a:ln>
        </p:spPr>
        <p:txBody>
          <a:bodyPr>
            <a:normAutofit fontScale="97000"/>
          </a:bodyPr>
          <a:lstStyle/>
          <a:p>
            <a:pPr marL="571680" indent="-571320" algn="just">
              <a:lnSpc>
                <a:spcPct val="90000"/>
              </a:lnSpc>
              <a:spcBef>
                <a:spcPts val="751"/>
              </a:spcBef>
              <a:buClr>
                <a:srgbClr val="000000"/>
              </a:buClr>
              <a:buFont typeface="Calibri Light"/>
              <a:buAutoNum type="romanUcPeriod"/>
            </a:pPr>
            <a:r>
              <a:rPr lang="en-US" sz="2000" b="0" strike="noStrike" spc="-1" dirty="0">
                <a:solidFill>
                  <a:srgbClr val="000000"/>
                </a:solidFill>
                <a:latin typeface="Times New Roman"/>
              </a:rPr>
              <a:t>Anaconda software IDE</a:t>
            </a:r>
            <a:endParaRPr lang="en-US" sz="2000" b="0" strike="noStrike" spc="-1" dirty="0">
              <a:solidFill>
                <a:srgbClr val="000000"/>
              </a:solidFill>
              <a:latin typeface="Calibri"/>
            </a:endParaRPr>
          </a:p>
          <a:p>
            <a:pPr marL="571680" indent="-571320" algn="just">
              <a:lnSpc>
                <a:spcPct val="90000"/>
              </a:lnSpc>
              <a:spcBef>
                <a:spcPts val="751"/>
              </a:spcBef>
              <a:buClr>
                <a:srgbClr val="000000"/>
              </a:buClr>
              <a:buFont typeface="Calibri Light"/>
              <a:buAutoNum type="romanUcPeriod"/>
            </a:pPr>
            <a:r>
              <a:rPr lang="en-US" sz="2000" b="0" strike="noStrike" spc="-1" dirty="0">
                <a:solidFill>
                  <a:srgbClr val="000000"/>
                </a:solidFill>
                <a:latin typeface="Times New Roman"/>
              </a:rPr>
              <a:t>Python used for Real time analysis of images</a:t>
            </a:r>
            <a:endParaRPr lang="en-US" sz="2000" b="0" strike="noStrike" spc="-1" dirty="0">
              <a:solidFill>
                <a:srgbClr val="000000"/>
              </a:solidFill>
              <a:latin typeface="Calibri"/>
            </a:endParaRPr>
          </a:p>
          <a:p>
            <a:pPr algn="just">
              <a:lnSpc>
                <a:spcPct val="90000"/>
              </a:lnSpc>
              <a:spcBef>
                <a:spcPts val="751"/>
              </a:spcBef>
            </a:pPr>
            <a:endParaRPr lang="en-US" sz="2000" b="0" strike="noStrike" spc="-1" dirty="0">
              <a:solidFill>
                <a:srgbClr val="000000"/>
              </a:solidFill>
              <a:latin typeface="Calibri"/>
            </a:endParaRPr>
          </a:p>
          <a:p>
            <a:pPr algn="ctr">
              <a:lnSpc>
                <a:spcPct val="90000"/>
              </a:lnSpc>
              <a:spcBef>
                <a:spcPts val="751"/>
              </a:spcBef>
            </a:pPr>
            <a:r>
              <a:rPr lang="en-US" sz="2000" b="1" strike="noStrike" spc="-1" dirty="0">
                <a:solidFill>
                  <a:srgbClr val="000000"/>
                </a:solidFill>
                <a:latin typeface="Times New Roman"/>
              </a:rPr>
              <a:t> Python libraries used are:</a:t>
            </a:r>
            <a:endParaRPr lang="en-US" sz="2000" b="0" strike="noStrike" spc="-1" dirty="0">
              <a:solidFill>
                <a:srgbClr val="000000"/>
              </a:solidFill>
              <a:latin typeface="Calibri"/>
            </a:endParaRPr>
          </a:p>
          <a:p>
            <a:pPr marL="171360" indent="-171000" algn="just">
              <a:lnSpc>
                <a:spcPct val="90000"/>
              </a:lnSpc>
              <a:spcBef>
                <a:spcPts val="751"/>
              </a:spcBef>
              <a:buClr>
                <a:srgbClr val="000000"/>
              </a:buClr>
              <a:buFont typeface="Arial"/>
              <a:buChar char="•"/>
            </a:pPr>
            <a:r>
              <a:rPr lang="en-US" sz="2000" b="0" strike="noStrike" spc="-1" dirty="0">
                <a:solidFill>
                  <a:srgbClr val="000000"/>
                </a:solidFill>
                <a:latin typeface="Times New Roman"/>
              </a:rPr>
              <a:t>NumPy </a:t>
            </a:r>
          </a:p>
          <a:p>
            <a:pPr marL="171360" indent="-171000" algn="just">
              <a:lnSpc>
                <a:spcPct val="90000"/>
              </a:lnSpc>
              <a:spcBef>
                <a:spcPts val="751"/>
              </a:spcBef>
              <a:buClr>
                <a:srgbClr val="000000"/>
              </a:buClr>
              <a:buFont typeface="Arial"/>
              <a:buChar char="•"/>
            </a:pPr>
            <a:r>
              <a:rPr lang="en-US" sz="2000" b="0" strike="noStrike" spc="-1" dirty="0">
                <a:solidFill>
                  <a:srgbClr val="000000"/>
                </a:solidFill>
                <a:latin typeface="Times New Roman"/>
              </a:rPr>
              <a:t>SciPy    </a:t>
            </a:r>
          </a:p>
          <a:p>
            <a:pPr marL="171360" indent="-171000" algn="just">
              <a:lnSpc>
                <a:spcPct val="90000"/>
              </a:lnSpc>
              <a:spcBef>
                <a:spcPts val="751"/>
              </a:spcBef>
              <a:buClr>
                <a:srgbClr val="000000"/>
              </a:buClr>
              <a:buFont typeface="Arial"/>
              <a:buChar char="•"/>
            </a:pPr>
            <a:r>
              <a:rPr lang="en-US" sz="2000" b="0" strike="noStrike" spc="-1" dirty="0">
                <a:solidFill>
                  <a:srgbClr val="000000"/>
                </a:solidFill>
                <a:latin typeface="Times New Roman"/>
              </a:rPr>
              <a:t>Pandas</a:t>
            </a:r>
          </a:p>
          <a:p>
            <a:pPr marL="171360" indent="-171000" algn="just">
              <a:lnSpc>
                <a:spcPct val="90000"/>
              </a:lnSpc>
              <a:spcBef>
                <a:spcPts val="751"/>
              </a:spcBef>
              <a:buClr>
                <a:srgbClr val="000000"/>
              </a:buClr>
              <a:buFont typeface="Arial"/>
              <a:buChar char="•"/>
            </a:pPr>
            <a:r>
              <a:rPr lang="en-US" sz="2000" spc="-1" dirty="0">
                <a:solidFill>
                  <a:srgbClr val="000000"/>
                </a:solidFill>
                <a:latin typeface="Times New Roman"/>
              </a:rPr>
              <a:t>Seaborn</a:t>
            </a:r>
            <a:endParaRPr lang="en-US" sz="2000" b="0" strike="noStrike" spc="-1" dirty="0">
              <a:solidFill>
                <a:srgbClr val="000000"/>
              </a:solidFill>
              <a:latin typeface="Times New Roman"/>
            </a:endParaRPr>
          </a:p>
          <a:p>
            <a:pPr marL="171360" indent="-171000" algn="just">
              <a:lnSpc>
                <a:spcPct val="90000"/>
              </a:lnSpc>
              <a:spcBef>
                <a:spcPts val="751"/>
              </a:spcBef>
              <a:buClr>
                <a:srgbClr val="000000"/>
              </a:buClr>
              <a:buFont typeface="Arial"/>
              <a:buChar char="•"/>
            </a:pPr>
            <a:r>
              <a:rPr lang="en-US" sz="2000" b="0" strike="noStrike" spc="-1" dirty="0">
                <a:solidFill>
                  <a:srgbClr val="000000"/>
                </a:solidFill>
                <a:latin typeface="Times New Roman"/>
              </a:rPr>
              <a:t>OpenCV</a:t>
            </a:r>
            <a:endParaRPr lang="en-US" sz="2000" b="0" strike="noStrike" spc="-1" dirty="0">
              <a:solidFill>
                <a:srgbClr val="000000"/>
              </a:solidFill>
              <a:latin typeface="Calibri"/>
            </a:endParaRPr>
          </a:p>
          <a:p>
            <a:pPr marL="171360" indent="-171000" algn="just">
              <a:lnSpc>
                <a:spcPct val="90000"/>
              </a:lnSpc>
              <a:spcBef>
                <a:spcPts val="751"/>
              </a:spcBef>
              <a:buClr>
                <a:srgbClr val="000000"/>
              </a:buClr>
              <a:buFont typeface="Arial"/>
              <a:buChar char="•"/>
            </a:pPr>
            <a:r>
              <a:rPr lang="en-US" sz="2000" b="0" strike="noStrike" spc="-1" dirty="0">
                <a:solidFill>
                  <a:srgbClr val="000000"/>
                </a:solidFill>
                <a:latin typeface="Times New Roman"/>
              </a:rPr>
              <a:t>Scikit-learn </a:t>
            </a:r>
            <a:endParaRPr lang="en-US" sz="2000" b="0" strike="noStrike" spc="-1" dirty="0">
              <a:solidFill>
                <a:srgbClr val="000000"/>
              </a:solidFill>
              <a:latin typeface="Calibri"/>
            </a:endParaRPr>
          </a:p>
          <a:p>
            <a:pPr marL="171360" indent="-171000" algn="just">
              <a:lnSpc>
                <a:spcPct val="90000"/>
              </a:lnSpc>
              <a:spcBef>
                <a:spcPts val="751"/>
              </a:spcBef>
              <a:buClr>
                <a:srgbClr val="000000"/>
              </a:buClr>
              <a:buFont typeface="Arial"/>
              <a:buChar char="•"/>
            </a:pPr>
            <a:r>
              <a:rPr lang="en-US" sz="2000" spc="-1" dirty="0" err="1">
                <a:solidFill>
                  <a:srgbClr val="000000"/>
                </a:solidFill>
                <a:latin typeface="Times New Roman"/>
              </a:rPr>
              <a:t>Pyplot</a:t>
            </a:r>
            <a:endParaRPr lang="en-US" sz="2000" b="0" strike="noStrike" spc="-1" dirty="0">
              <a:solidFill>
                <a:srgbClr val="000000"/>
              </a:solidFill>
              <a:latin typeface="Calibri"/>
            </a:endParaRPr>
          </a:p>
          <a:p>
            <a:pPr marL="171360" indent="-171000" algn="just">
              <a:lnSpc>
                <a:spcPct val="90000"/>
              </a:lnSpc>
              <a:spcBef>
                <a:spcPts val="751"/>
              </a:spcBef>
              <a:buClr>
                <a:srgbClr val="000000"/>
              </a:buClr>
              <a:buFont typeface="Arial"/>
              <a:buChar char="•"/>
            </a:pPr>
            <a:r>
              <a:rPr lang="en-US" sz="2000" b="0" strike="noStrike" spc="-1" dirty="0">
                <a:solidFill>
                  <a:srgbClr val="000000"/>
                </a:solidFill>
                <a:latin typeface="Times New Roman"/>
              </a:rPr>
              <a:t>Matplotlib</a:t>
            </a:r>
          </a:p>
          <a:p>
            <a:pPr marL="360" algn="just">
              <a:lnSpc>
                <a:spcPct val="90000"/>
              </a:lnSpc>
              <a:spcBef>
                <a:spcPts val="751"/>
              </a:spcBef>
              <a:buClr>
                <a:srgbClr val="000000"/>
              </a:buClr>
            </a:pPr>
            <a:endParaRPr lang="en-US" sz="2000" b="0" strike="noStrike" spc="-1" dirty="0">
              <a:solidFill>
                <a:srgbClr val="000000"/>
              </a:solidFill>
              <a:latin typeface="Calibri"/>
            </a:endParaRPr>
          </a:p>
          <a:p>
            <a:pPr algn="just">
              <a:lnSpc>
                <a:spcPct val="90000"/>
              </a:lnSpc>
              <a:spcBef>
                <a:spcPts val="751"/>
              </a:spcBef>
            </a:pPr>
            <a:endParaRPr lang="en-US" sz="2000" b="0" strike="noStrike" spc="-1" dirty="0">
              <a:solidFill>
                <a:srgbClr val="000000"/>
              </a:solidFill>
              <a:latin typeface="Calibri"/>
            </a:endParaRPr>
          </a:p>
          <a:p>
            <a:pPr algn="just">
              <a:lnSpc>
                <a:spcPct val="90000"/>
              </a:lnSpc>
              <a:spcBef>
                <a:spcPts val="751"/>
              </a:spcBef>
            </a:pPr>
            <a:endParaRPr lang="en-US" sz="2000" b="0" strike="noStrike" spc="-1" dirty="0">
              <a:solidFill>
                <a:srgbClr val="000000"/>
              </a:solidFill>
              <a:latin typeface="Calibri"/>
            </a:endParaRPr>
          </a:p>
          <a:p>
            <a:pPr algn="just">
              <a:lnSpc>
                <a:spcPct val="90000"/>
              </a:lnSpc>
              <a:spcBef>
                <a:spcPts val="751"/>
              </a:spcBef>
            </a:pPr>
            <a:endParaRPr lang="en-US" sz="2000" b="0" strike="noStrike" spc="-1" dirty="0">
              <a:solidFill>
                <a:srgbClr val="000000"/>
              </a:solidFill>
              <a:latin typeface="Calibri"/>
            </a:endParaRPr>
          </a:p>
          <a:p>
            <a:pPr algn="just">
              <a:lnSpc>
                <a:spcPct val="90000"/>
              </a:lnSpc>
              <a:spcBef>
                <a:spcPts val="751"/>
              </a:spcBef>
            </a:pPr>
            <a:endParaRPr lang="en-US" sz="2000" b="0" strike="noStrike" spc="-1" dirty="0">
              <a:solidFill>
                <a:srgbClr val="000000"/>
              </a:solidFill>
              <a:latin typeface="Calibri"/>
            </a:endParaRPr>
          </a:p>
          <a:p>
            <a:pPr algn="just">
              <a:lnSpc>
                <a:spcPct val="90000"/>
              </a:lnSpc>
              <a:spcBef>
                <a:spcPts val="751"/>
              </a:spcBef>
            </a:pPr>
            <a:endParaRPr lang="en-US" sz="2000" b="0" strike="noStrike" spc="-1" dirty="0">
              <a:solidFill>
                <a:srgbClr val="000000"/>
              </a:solidFill>
              <a:latin typeface="Calibri"/>
            </a:endParaRPr>
          </a:p>
          <a:p>
            <a:pPr algn="just">
              <a:lnSpc>
                <a:spcPct val="90000"/>
              </a:lnSpc>
              <a:spcBef>
                <a:spcPts val="751"/>
              </a:spcBef>
            </a:pPr>
            <a:endParaRPr lang="en-US" sz="2000" b="0" strike="noStrike" spc="-1" dirty="0">
              <a:solidFill>
                <a:srgbClr val="000000"/>
              </a:solidFill>
              <a:latin typeface="Calibri"/>
            </a:endParaRPr>
          </a:p>
          <a:p>
            <a:pPr algn="just">
              <a:lnSpc>
                <a:spcPct val="90000"/>
              </a:lnSpc>
              <a:spcBef>
                <a:spcPts val="751"/>
              </a:spcBef>
            </a:pPr>
            <a:endParaRPr lang="en-US" sz="2000" b="0" strike="noStrike" spc="-1" dirty="0">
              <a:solidFill>
                <a:srgbClr val="000000"/>
              </a:solidFill>
              <a:latin typeface="Calibri"/>
            </a:endParaRPr>
          </a:p>
          <a:p>
            <a:pPr algn="just">
              <a:lnSpc>
                <a:spcPct val="90000"/>
              </a:lnSpc>
              <a:spcBef>
                <a:spcPts val="751"/>
              </a:spcBef>
            </a:pPr>
            <a:endParaRPr lang="en-US" sz="2000" b="0" strike="noStrike" spc="-1" dirty="0">
              <a:solidFill>
                <a:srgbClr val="000000"/>
              </a:solidFill>
              <a:latin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800100" y="386230"/>
            <a:ext cx="7543440" cy="650718"/>
          </a:xfrm>
          <a:prstGeom prst="rect">
            <a:avLst/>
          </a:prstGeom>
          <a:noFill/>
          <a:ln>
            <a:noFill/>
          </a:ln>
        </p:spPr>
        <p:txBody>
          <a:bodyPr anchor="ctr">
            <a:normAutofit/>
          </a:bodyPr>
          <a:lstStyle/>
          <a:p>
            <a:pPr algn="ctr">
              <a:lnSpc>
                <a:spcPct val="90000"/>
              </a:lnSpc>
            </a:pPr>
            <a:r>
              <a:rPr lang="en-IN" sz="3600" b="1" spc="-1" dirty="0">
                <a:solidFill>
                  <a:schemeClr val="accent1"/>
                </a:solidFill>
                <a:latin typeface="Times New Roman"/>
              </a:rPr>
              <a:t>DATASET</a:t>
            </a:r>
            <a:endParaRPr lang="en-US" sz="3600" b="1" strike="noStrike" spc="-1" dirty="0">
              <a:solidFill>
                <a:schemeClr val="accent1"/>
              </a:solidFill>
              <a:latin typeface="Calibri"/>
            </a:endParaRPr>
          </a:p>
        </p:txBody>
      </p:sp>
      <p:sp>
        <p:nvSpPr>
          <p:cNvPr id="187" name="TextShape 2"/>
          <p:cNvSpPr txBox="1"/>
          <p:nvPr/>
        </p:nvSpPr>
        <p:spPr>
          <a:xfrm>
            <a:off x="628560" y="1517715"/>
            <a:ext cx="7886520" cy="4977045"/>
          </a:xfrm>
          <a:prstGeom prst="rect">
            <a:avLst/>
          </a:prstGeom>
          <a:noFill/>
          <a:ln>
            <a:noFill/>
          </a:ln>
        </p:spPr>
        <p:txBody>
          <a:bodyPr>
            <a:normAutofit fontScale="97000"/>
          </a:bodyPr>
          <a:lstStyle/>
          <a:p>
            <a:pPr algn="just">
              <a:lnSpc>
                <a:spcPct val="90000"/>
              </a:lnSpc>
              <a:spcBef>
                <a:spcPts val="751"/>
              </a:spcBef>
            </a:pPr>
            <a:endParaRPr lang="en-US" sz="2000" b="0" strike="noStrike" spc="-1" dirty="0">
              <a:solidFill>
                <a:srgbClr val="000000"/>
              </a:solidFill>
              <a:latin typeface="Calibri"/>
            </a:endParaRPr>
          </a:p>
        </p:txBody>
      </p:sp>
      <p:graphicFrame>
        <p:nvGraphicFramePr>
          <p:cNvPr id="2" name="Table 2">
            <a:extLst>
              <a:ext uri="{FF2B5EF4-FFF2-40B4-BE49-F238E27FC236}">
                <a16:creationId xmlns:a16="http://schemas.microsoft.com/office/drawing/2014/main" id="{2ACE12DA-71AC-471C-8ACE-A90B00CF642D}"/>
              </a:ext>
            </a:extLst>
          </p:cNvPr>
          <p:cNvGraphicFramePr>
            <a:graphicFrameLocks noGrp="1"/>
          </p:cNvGraphicFramePr>
          <p:nvPr>
            <p:extLst>
              <p:ext uri="{D42A27DB-BD31-4B8C-83A1-F6EECF244321}">
                <p14:modId xmlns:p14="http://schemas.microsoft.com/office/powerpoint/2010/main" val="1526819441"/>
              </p:ext>
            </p:extLst>
          </p:nvPr>
        </p:nvGraphicFramePr>
        <p:xfrm>
          <a:off x="518473" y="1216058"/>
          <a:ext cx="7711124" cy="5262290"/>
        </p:xfrm>
        <a:graphic>
          <a:graphicData uri="http://schemas.openxmlformats.org/drawingml/2006/table">
            <a:tbl>
              <a:tblPr firstRow="1" bandRow="1">
                <a:tableStyleId>{5940675A-B579-460E-94D1-54222C63F5DA}</a:tableStyleId>
              </a:tblPr>
              <a:tblGrid>
                <a:gridCol w="5948314">
                  <a:extLst>
                    <a:ext uri="{9D8B030D-6E8A-4147-A177-3AD203B41FA5}">
                      <a16:colId xmlns:a16="http://schemas.microsoft.com/office/drawing/2014/main" val="1504386091"/>
                    </a:ext>
                  </a:extLst>
                </a:gridCol>
                <a:gridCol w="1762810">
                  <a:extLst>
                    <a:ext uri="{9D8B030D-6E8A-4147-A177-3AD203B41FA5}">
                      <a16:colId xmlns:a16="http://schemas.microsoft.com/office/drawing/2014/main" val="1040373479"/>
                    </a:ext>
                  </a:extLst>
                </a:gridCol>
              </a:tblGrid>
              <a:tr h="690290">
                <a:tc>
                  <a:txBody>
                    <a:bodyPr/>
                    <a:lstStyle/>
                    <a:p>
                      <a:r>
                        <a:rPr lang="en-IN" sz="1800" dirty="0">
                          <a:latin typeface="Times New Roman" panose="02020603050405020304" pitchFamily="18" charset="0"/>
                          <a:cs typeface="Times New Roman" panose="02020603050405020304" pitchFamily="18" charset="0"/>
                        </a:rPr>
                        <a:t>Characteristic </a:t>
                      </a:r>
                    </a:p>
                  </a:txBody>
                  <a:tcPr/>
                </a:tc>
                <a:tc>
                  <a:txBody>
                    <a:bodyPr/>
                    <a:lstStyle/>
                    <a:p>
                      <a:r>
                        <a:rPr lang="en-IN" sz="1800" dirty="0">
                          <a:latin typeface="Times New Roman" panose="02020603050405020304" pitchFamily="18" charset="0"/>
                          <a:cs typeface="Times New Roman" panose="02020603050405020304" pitchFamily="18" charset="0"/>
                        </a:rPr>
                        <a:t>Class of Mushroom</a:t>
                      </a:r>
                    </a:p>
                  </a:txBody>
                  <a:tcPr/>
                </a:tc>
                <a:extLst>
                  <a:ext uri="{0D108BD9-81ED-4DB2-BD59-A6C34878D82A}">
                    <a16:rowId xmlns:a16="http://schemas.microsoft.com/office/drawing/2014/main" val="446529556"/>
                  </a:ext>
                </a:extLst>
              </a:tr>
              <a:tr h="136042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strike="noStrike" spc="-1" dirty="0">
                          <a:solidFill>
                            <a:schemeClr val="tx1"/>
                          </a:solidFill>
                          <a:latin typeface="Times New Roman" panose="02020603050405020304" pitchFamily="18" charset="0"/>
                          <a:cs typeface="Times New Roman" panose="02020603050405020304" pitchFamily="18" charset="0"/>
                        </a:rPr>
                        <a:t>Cap-shape is convex , cap-surface is smooth,  cap-</a:t>
                      </a:r>
                      <a:r>
                        <a:rPr lang="en-IN" sz="1600" b="0" strike="noStrike" spc="-1" dirty="0" err="1">
                          <a:solidFill>
                            <a:schemeClr val="tx1"/>
                          </a:solidFill>
                          <a:latin typeface="Times New Roman" panose="02020603050405020304" pitchFamily="18" charset="0"/>
                          <a:cs typeface="Times New Roman" panose="02020603050405020304" pitchFamily="18" charset="0"/>
                        </a:rPr>
                        <a:t>color</a:t>
                      </a:r>
                      <a:r>
                        <a:rPr lang="en-IN" sz="1600" b="0" strike="noStrike" spc="-1" dirty="0">
                          <a:solidFill>
                            <a:schemeClr val="tx1"/>
                          </a:solidFill>
                          <a:latin typeface="Times New Roman" panose="02020603050405020304" pitchFamily="18" charset="0"/>
                          <a:cs typeface="Times New Roman" panose="02020603050405020304" pitchFamily="18" charset="0"/>
                        </a:rPr>
                        <a:t> is yellow, bruises  are true, </a:t>
                      </a:r>
                      <a:r>
                        <a:rPr lang="en-IN" sz="1600" b="0" strike="noStrike" spc="-1" dirty="0" err="1">
                          <a:solidFill>
                            <a:schemeClr val="tx1"/>
                          </a:solidFill>
                          <a:latin typeface="Times New Roman" panose="02020603050405020304" pitchFamily="18" charset="0"/>
                          <a:cs typeface="Times New Roman" panose="02020603050405020304" pitchFamily="18" charset="0"/>
                        </a:rPr>
                        <a:t>odor</a:t>
                      </a:r>
                      <a:r>
                        <a:rPr lang="en-IN" sz="1600" b="0" strike="noStrike" spc="-1" dirty="0">
                          <a:solidFill>
                            <a:schemeClr val="tx1"/>
                          </a:solidFill>
                          <a:latin typeface="Times New Roman" panose="02020603050405020304" pitchFamily="18" charset="0"/>
                          <a:cs typeface="Times New Roman" panose="02020603050405020304" pitchFamily="18" charset="0"/>
                        </a:rPr>
                        <a:t> is almond, gill-attachment is free , gill-spacing is close,  gill-size is broad, gill-</a:t>
                      </a:r>
                      <a:r>
                        <a:rPr lang="en-IN" sz="1600" b="0" strike="noStrike" spc="-1" dirty="0" err="1">
                          <a:solidFill>
                            <a:schemeClr val="tx1"/>
                          </a:solidFill>
                          <a:latin typeface="Times New Roman" panose="02020603050405020304" pitchFamily="18" charset="0"/>
                          <a:cs typeface="Times New Roman" panose="02020603050405020304" pitchFamily="18" charset="0"/>
                        </a:rPr>
                        <a:t>color</a:t>
                      </a:r>
                      <a:r>
                        <a:rPr lang="en-IN" sz="1600" b="0" strike="noStrike" spc="-1" dirty="0">
                          <a:solidFill>
                            <a:schemeClr val="tx1"/>
                          </a:solidFill>
                          <a:latin typeface="Times New Roman" panose="02020603050405020304" pitchFamily="18" charset="0"/>
                          <a:cs typeface="Times New Roman" panose="02020603050405020304" pitchFamily="18" charset="0"/>
                        </a:rPr>
                        <a:t> is black, stalk-shape is enlarging, stalk-root is club, stalk-surface-above-ring is smooth, stalk-surface-below-ring is smooth, stalk-</a:t>
                      </a:r>
                      <a:r>
                        <a:rPr lang="en-IN" sz="1600" b="0" strike="noStrike" spc="-1" dirty="0" err="1">
                          <a:solidFill>
                            <a:schemeClr val="tx1"/>
                          </a:solidFill>
                          <a:latin typeface="Times New Roman" panose="02020603050405020304" pitchFamily="18" charset="0"/>
                          <a:cs typeface="Times New Roman" panose="02020603050405020304" pitchFamily="18" charset="0"/>
                        </a:rPr>
                        <a:t>color</a:t>
                      </a:r>
                      <a:r>
                        <a:rPr lang="en-IN" sz="1600" b="0" strike="noStrike" spc="-1" dirty="0">
                          <a:solidFill>
                            <a:schemeClr val="tx1"/>
                          </a:solidFill>
                          <a:latin typeface="Times New Roman" panose="02020603050405020304" pitchFamily="18" charset="0"/>
                          <a:cs typeface="Times New Roman" panose="02020603050405020304" pitchFamily="18" charset="0"/>
                        </a:rPr>
                        <a:t>-above ring is white, stalk-</a:t>
                      </a:r>
                      <a:r>
                        <a:rPr lang="en-IN" sz="1600" b="0" strike="noStrike" spc="-1" dirty="0" err="1">
                          <a:solidFill>
                            <a:schemeClr val="tx1"/>
                          </a:solidFill>
                          <a:latin typeface="Times New Roman" panose="02020603050405020304" pitchFamily="18" charset="0"/>
                          <a:cs typeface="Times New Roman" panose="02020603050405020304" pitchFamily="18" charset="0"/>
                        </a:rPr>
                        <a:t>color</a:t>
                      </a:r>
                      <a:r>
                        <a:rPr lang="en-IN" sz="1600" b="0" strike="noStrike" spc="-1" dirty="0">
                          <a:solidFill>
                            <a:schemeClr val="tx1"/>
                          </a:solidFill>
                          <a:latin typeface="Times New Roman" panose="02020603050405020304" pitchFamily="18" charset="0"/>
                          <a:cs typeface="Times New Roman" panose="02020603050405020304" pitchFamily="18" charset="0"/>
                        </a:rPr>
                        <a:t>-below-ring is white,  veil-type is partial, veil-</a:t>
                      </a:r>
                      <a:r>
                        <a:rPr lang="en-IN" sz="1600" b="0" strike="noStrike" spc="-1" dirty="0" err="1">
                          <a:solidFill>
                            <a:schemeClr val="tx1"/>
                          </a:solidFill>
                          <a:latin typeface="Times New Roman" panose="02020603050405020304" pitchFamily="18" charset="0"/>
                          <a:cs typeface="Times New Roman" panose="02020603050405020304" pitchFamily="18" charset="0"/>
                        </a:rPr>
                        <a:t>color</a:t>
                      </a:r>
                      <a:r>
                        <a:rPr lang="en-IN" sz="1600" b="0" strike="noStrike" spc="-1" dirty="0">
                          <a:solidFill>
                            <a:schemeClr val="tx1"/>
                          </a:solidFill>
                          <a:latin typeface="Times New Roman" panose="02020603050405020304" pitchFamily="18" charset="0"/>
                          <a:cs typeface="Times New Roman" panose="02020603050405020304" pitchFamily="18" charset="0"/>
                        </a:rPr>
                        <a:t> is white, </a:t>
                      </a:r>
                      <a:r>
                        <a:rPr lang="en-IN" sz="1600" b="0" strike="noStrike" spc="-1" dirty="0" err="1">
                          <a:solidFill>
                            <a:schemeClr val="tx1"/>
                          </a:solidFill>
                          <a:latin typeface="Times New Roman" panose="02020603050405020304" pitchFamily="18" charset="0"/>
                          <a:cs typeface="Times New Roman" panose="02020603050405020304" pitchFamily="18" charset="0"/>
                        </a:rPr>
                        <a:t>ringnumber</a:t>
                      </a:r>
                      <a:r>
                        <a:rPr lang="en-IN" sz="1600" b="0" strike="noStrike" spc="-1" dirty="0">
                          <a:solidFill>
                            <a:schemeClr val="tx1"/>
                          </a:solidFill>
                          <a:latin typeface="Times New Roman" panose="02020603050405020304" pitchFamily="18" charset="0"/>
                          <a:cs typeface="Times New Roman" panose="02020603050405020304" pitchFamily="18" charset="0"/>
                        </a:rPr>
                        <a:t> is one, ring-type is pendant , spore-print-</a:t>
                      </a:r>
                      <a:r>
                        <a:rPr lang="en-IN" sz="1600" b="0" strike="noStrike" spc="-1" dirty="0" err="1">
                          <a:solidFill>
                            <a:schemeClr val="tx1"/>
                          </a:solidFill>
                          <a:latin typeface="Times New Roman" panose="02020603050405020304" pitchFamily="18" charset="0"/>
                          <a:cs typeface="Times New Roman" panose="02020603050405020304" pitchFamily="18" charset="0"/>
                        </a:rPr>
                        <a:t>color</a:t>
                      </a:r>
                      <a:r>
                        <a:rPr lang="en-IN" sz="1600" b="0" strike="noStrike" spc="-1" dirty="0">
                          <a:solidFill>
                            <a:schemeClr val="tx1"/>
                          </a:solidFill>
                          <a:latin typeface="Times New Roman" panose="02020603050405020304" pitchFamily="18" charset="0"/>
                          <a:cs typeface="Times New Roman" panose="02020603050405020304" pitchFamily="18" charset="0"/>
                        </a:rPr>
                        <a:t> is brown,  population is  numerous and habitat is grasses </a:t>
                      </a:r>
                    </a:p>
                    <a:p>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Edible </a:t>
                      </a:r>
                    </a:p>
                  </a:txBody>
                  <a:tcPr/>
                </a:tc>
                <a:extLst>
                  <a:ext uri="{0D108BD9-81ED-4DB2-BD59-A6C34878D82A}">
                    <a16:rowId xmlns:a16="http://schemas.microsoft.com/office/drawing/2014/main" val="340580733"/>
                  </a:ext>
                </a:extLst>
              </a:tr>
              <a:tr h="39993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strike="noStrike" spc="-1" dirty="0">
                          <a:solidFill>
                            <a:schemeClr val="tx1"/>
                          </a:solidFill>
                          <a:latin typeface="Times New Roman" panose="02020603050405020304" pitchFamily="18" charset="0"/>
                          <a:cs typeface="Times New Roman" panose="02020603050405020304" pitchFamily="18" charset="0"/>
                        </a:rPr>
                        <a:t>Cap-shape is convex , cap-surface is smooth, cap-</a:t>
                      </a:r>
                      <a:r>
                        <a:rPr lang="en-IN" sz="1600" b="0" strike="noStrike" spc="-1" dirty="0" err="1">
                          <a:solidFill>
                            <a:schemeClr val="tx1"/>
                          </a:solidFill>
                          <a:latin typeface="Times New Roman" panose="02020603050405020304" pitchFamily="18" charset="0"/>
                          <a:cs typeface="Times New Roman" panose="02020603050405020304" pitchFamily="18" charset="0"/>
                        </a:rPr>
                        <a:t>color</a:t>
                      </a:r>
                      <a:r>
                        <a:rPr lang="en-IN" sz="1600" b="0" strike="noStrike" spc="-1" dirty="0">
                          <a:solidFill>
                            <a:schemeClr val="tx1"/>
                          </a:solidFill>
                          <a:latin typeface="Times New Roman" panose="02020603050405020304" pitchFamily="18" charset="0"/>
                          <a:cs typeface="Times New Roman" panose="02020603050405020304" pitchFamily="18" charset="0"/>
                        </a:rPr>
                        <a:t> is brown, bruises  are true, </a:t>
                      </a:r>
                      <a:r>
                        <a:rPr lang="en-IN" sz="1600" b="0" strike="noStrike" spc="-1" dirty="0" err="1">
                          <a:solidFill>
                            <a:schemeClr val="tx1"/>
                          </a:solidFill>
                          <a:latin typeface="Times New Roman" panose="02020603050405020304" pitchFamily="18" charset="0"/>
                          <a:cs typeface="Times New Roman" panose="02020603050405020304" pitchFamily="18" charset="0"/>
                        </a:rPr>
                        <a:t>odor</a:t>
                      </a:r>
                      <a:r>
                        <a:rPr lang="en-IN" sz="1600" b="0" strike="noStrike" spc="-1" dirty="0">
                          <a:solidFill>
                            <a:schemeClr val="tx1"/>
                          </a:solidFill>
                          <a:latin typeface="Times New Roman" panose="02020603050405020304" pitchFamily="18" charset="0"/>
                          <a:cs typeface="Times New Roman" panose="02020603050405020304" pitchFamily="18" charset="0"/>
                        </a:rPr>
                        <a:t> is pungent, gill-attachment is free , gill-spacing is close,  gill-size is narrow, gill-</a:t>
                      </a:r>
                      <a:r>
                        <a:rPr lang="en-IN" sz="1600" b="0" strike="noStrike" spc="-1" dirty="0" err="1">
                          <a:solidFill>
                            <a:schemeClr val="tx1"/>
                          </a:solidFill>
                          <a:latin typeface="Times New Roman" panose="02020603050405020304" pitchFamily="18" charset="0"/>
                          <a:cs typeface="Times New Roman" panose="02020603050405020304" pitchFamily="18" charset="0"/>
                        </a:rPr>
                        <a:t>color</a:t>
                      </a:r>
                      <a:r>
                        <a:rPr lang="en-IN" sz="1600" b="0" strike="noStrike" spc="-1" dirty="0">
                          <a:solidFill>
                            <a:schemeClr val="tx1"/>
                          </a:solidFill>
                          <a:latin typeface="Times New Roman" panose="02020603050405020304" pitchFamily="18" charset="0"/>
                          <a:cs typeface="Times New Roman" panose="02020603050405020304" pitchFamily="18" charset="0"/>
                        </a:rPr>
                        <a:t> is black, stalk-shape is enlarging, stalk-root is equal, </a:t>
                      </a:r>
                      <a:r>
                        <a:rPr lang="en-IN" sz="1600" b="0" strike="noStrike" spc="-1" dirty="0" err="1">
                          <a:solidFill>
                            <a:schemeClr val="tx1"/>
                          </a:solidFill>
                          <a:latin typeface="Times New Roman" panose="02020603050405020304" pitchFamily="18" charset="0"/>
                          <a:cs typeface="Times New Roman" panose="02020603050405020304" pitchFamily="18" charset="0"/>
                        </a:rPr>
                        <a:t>stalksurface</a:t>
                      </a:r>
                      <a:r>
                        <a:rPr lang="en-IN" sz="1600" b="0" strike="noStrike" spc="-1" dirty="0">
                          <a:solidFill>
                            <a:schemeClr val="tx1"/>
                          </a:solidFill>
                          <a:latin typeface="Times New Roman" panose="02020603050405020304" pitchFamily="18" charset="0"/>
                          <a:cs typeface="Times New Roman" panose="02020603050405020304" pitchFamily="18" charset="0"/>
                        </a:rPr>
                        <a:t>-above-ring is smooth, stalk-surface-below-ring is smooth, stalk-</a:t>
                      </a:r>
                      <a:r>
                        <a:rPr lang="en-IN" sz="1600" b="0" strike="noStrike" spc="-1" dirty="0" err="1">
                          <a:solidFill>
                            <a:schemeClr val="tx1"/>
                          </a:solidFill>
                          <a:latin typeface="Times New Roman" panose="02020603050405020304" pitchFamily="18" charset="0"/>
                          <a:cs typeface="Times New Roman" panose="02020603050405020304" pitchFamily="18" charset="0"/>
                        </a:rPr>
                        <a:t>color</a:t>
                      </a:r>
                      <a:r>
                        <a:rPr lang="en-IN" sz="1600" b="0" strike="noStrike" spc="-1" dirty="0">
                          <a:solidFill>
                            <a:schemeClr val="tx1"/>
                          </a:solidFill>
                          <a:latin typeface="Times New Roman" panose="02020603050405020304" pitchFamily="18" charset="0"/>
                          <a:cs typeface="Times New Roman" panose="02020603050405020304" pitchFamily="18" charset="0"/>
                        </a:rPr>
                        <a:t>-above ring is white, stalk-</a:t>
                      </a:r>
                      <a:r>
                        <a:rPr lang="en-IN" sz="1600" b="0" strike="noStrike" spc="-1" dirty="0" err="1">
                          <a:solidFill>
                            <a:schemeClr val="tx1"/>
                          </a:solidFill>
                          <a:latin typeface="Times New Roman" panose="02020603050405020304" pitchFamily="18" charset="0"/>
                          <a:cs typeface="Times New Roman" panose="02020603050405020304" pitchFamily="18" charset="0"/>
                        </a:rPr>
                        <a:t>color</a:t>
                      </a:r>
                      <a:r>
                        <a:rPr lang="en-IN" sz="1600" b="0" strike="noStrike" spc="-1" dirty="0">
                          <a:solidFill>
                            <a:schemeClr val="tx1"/>
                          </a:solidFill>
                          <a:latin typeface="Times New Roman" panose="02020603050405020304" pitchFamily="18" charset="0"/>
                          <a:cs typeface="Times New Roman" panose="02020603050405020304" pitchFamily="18" charset="0"/>
                        </a:rPr>
                        <a:t>-below-ring is white,  veil-type is partial, veil-</a:t>
                      </a:r>
                      <a:r>
                        <a:rPr lang="en-IN" sz="1600" b="0" strike="noStrike" spc="-1" dirty="0" err="1">
                          <a:solidFill>
                            <a:schemeClr val="tx1"/>
                          </a:solidFill>
                          <a:latin typeface="Times New Roman" panose="02020603050405020304" pitchFamily="18" charset="0"/>
                          <a:cs typeface="Times New Roman" panose="02020603050405020304" pitchFamily="18" charset="0"/>
                        </a:rPr>
                        <a:t>color</a:t>
                      </a:r>
                      <a:r>
                        <a:rPr lang="en-IN" sz="1600" b="0" strike="noStrike" spc="-1" dirty="0">
                          <a:solidFill>
                            <a:schemeClr val="tx1"/>
                          </a:solidFill>
                          <a:latin typeface="Times New Roman" panose="02020603050405020304" pitchFamily="18" charset="0"/>
                          <a:cs typeface="Times New Roman" panose="02020603050405020304" pitchFamily="18" charset="0"/>
                        </a:rPr>
                        <a:t> is white, </a:t>
                      </a:r>
                      <a:r>
                        <a:rPr lang="en-IN" sz="1600" b="0" strike="noStrike" spc="-1" dirty="0" err="1">
                          <a:solidFill>
                            <a:schemeClr val="tx1"/>
                          </a:solidFill>
                          <a:latin typeface="Times New Roman" panose="02020603050405020304" pitchFamily="18" charset="0"/>
                          <a:cs typeface="Times New Roman" panose="02020603050405020304" pitchFamily="18" charset="0"/>
                        </a:rPr>
                        <a:t>ringnumber</a:t>
                      </a:r>
                      <a:r>
                        <a:rPr lang="en-IN" sz="1600" b="0" strike="noStrike" spc="-1" dirty="0">
                          <a:solidFill>
                            <a:schemeClr val="tx1"/>
                          </a:solidFill>
                          <a:latin typeface="Times New Roman" panose="02020603050405020304" pitchFamily="18" charset="0"/>
                          <a:cs typeface="Times New Roman" panose="02020603050405020304" pitchFamily="18" charset="0"/>
                        </a:rPr>
                        <a:t> is one, ring-type is pendant , spore-print-</a:t>
                      </a:r>
                      <a:r>
                        <a:rPr lang="en-IN" sz="1600" b="0" strike="noStrike" spc="-1" dirty="0" err="1">
                          <a:solidFill>
                            <a:schemeClr val="tx1"/>
                          </a:solidFill>
                          <a:latin typeface="Times New Roman" panose="02020603050405020304" pitchFamily="18" charset="0"/>
                          <a:cs typeface="Times New Roman" panose="02020603050405020304" pitchFamily="18" charset="0"/>
                        </a:rPr>
                        <a:t>color</a:t>
                      </a:r>
                      <a:r>
                        <a:rPr lang="en-IN" sz="1600" b="0" strike="noStrike" spc="-1" dirty="0">
                          <a:solidFill>
                            <a:schemeClr val="tx1"/>
                          </a:solidFill>
                          <a:latin typeface="Times New Roman" panose="02020603050405020304" pitchFamily="18" charset="0"/>
                          <a:cs typeface="Times New Roman" panose="02020603050405020304" pitchFamily="18" charset="0"/>
                        </a:rPr>
                        <a:t> is black,  population is  scattered and habitat is urban </a:t>
                      </a:r>
                    </a:p>
                    <a:p>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Poisonous</a:t>
                      </a:r>
                    </a:p>
                  </a:txBody>
                  <a:tcPr/>
                </a:tc>
                <a:extLst>
                  <a:ext uri="{0D108BD9-81ED-4DB2-BD59-A6C34878D82A}">
                    <a16:rowId xmlns:a16="http://schemas.microsoft.com/office/drawing/2014/main" val="2048686272"/>
                  </a:ext>
                </a:extLst>
              </a:tr>
            </a:tbl>
          </a:graphicData>
        </a:graphic>
      </p:graphicFrame>
    </p:spTree>
    <p:extLst>
      <p:ext uri="{BB962C8B-B14F-4D97-AF65-F5344CB8AC3E}">
        <p14:creationId xmlns:p14="http://schemas.microsoft.com/office/powerpoint/2010/main" val="2093157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800280" y="691913"/>
            <a:ext cx="7543440" cy="825802"/>
          </a:xfrm>
          <a:prstGeom prst="rect">
            <a:avLst/>
          </a:prstGeom>
          <a:noFill/>
          <a:ln>
            <a:noFill/>
          </a:ln>
        </p:spPr>
        <p:txBody>
          <a:bodyPr anchor="ctr">
            <a:normAutofit/>
          </a:bodyPr>
          <a:lstStyle/>
          <a:p>
            <a:pPr algn="ctr">
              <a:lnSpc>
                <a:spcPct val="90000"/>
              </a:lnSpc>
            </a:pPr>
            <a:r>
              <a:rPr lang="en-US" sz="3600" b="1" strike="noStrike" spc="-1" dirty="0">
                <a:solidFill>
                  <a:srgbClr val="4472C4"/>
                </a:solidFill>
                <a:latin typeface="Times New Roman"/>
              </a:rPr>
              <a:t>ATTRIBUTE INFORMATION</a:t>
            </a:r>
            <a:endParaRPr lang="en-US" sz="3600" b="0" strike="noStrike" spc="-1" dirty="0">
              <a:solidFill>
                <a:srgbClr val="000000"/>
              </a:solidFill>
              <a:latin typeface="Calibri"/>
            </a:endParaRPr>
          </a:p>
        </p:txBody>
      </p:sp>
      <p:sp>
        <p:nvSpPr>
          <p:cNvPr id="187" name="TextShape 2"/>
          <p:cNvSpPr txBox="1"/>
          <p:nvPr/>
        </p:nvSpPr>
        <p:spPr>
          <a:xfrm>
            <a:off x="628560" y="1517715"/>
            <a:ext cx="7886520" cy="4977045"/>
          </a:xfrm>
          <a:prstGeom prst="rect">
            <a:avLst/>
          </a:prstGeom>
          <a:noFill/>
          <a:ln>
            <a:noFill/>
          </a:ln>
        </p:spPr>
        <p:txBody>
          <a:bodyPr>
            <a:normAutofit fontScale="97000"/>
          </a:bodyPr>
          <a:lstStyle/>
          <a:p>
            <a:pPr marL="342900" indent="-342900" algn="just">
              <a:lnSpc>
                <a:spcPct val="90000"/>
              </a:lnSpc>
              <a:spcBef>
                <a:spcPts val="751"/>
              </a:spcBef>
              <a:buFont typeface="Arial" panose="020B0604020202020204" pitchFamily="34" charset="0"/>
              <a:buChar char="•"/>
            </a:pPr>
            <a:r>
              <a:rPr lang="en-US" sz="1600" b="0" strike="noStrike" spc="-1" dirty="0">
                <a:solidFill>
                  <a:srgbClr val="000000"/>
                </a:solidFill>
                <a:latin typeface="Times New Roman" panose="02020603050405020304" pitchFamily="18" charset="0"/>
                <a:cs typeface="Times New Roman" panose="02020603050405020304" pitchFamily="18" charset="0"/>
              </a:rPr>
              <a:t>Cap Shape</a:t>
            </a:r>
          </a:p>
          <a:p>
            <a:pPr marL="342900" indent="-342900" algn="just">
              <a:lnSpc>
                <a:spcPct val="90000"/>
              </a:lnSpc>
              <a:spcBef>
                <a:spcPts val="751"/>
              </a:spcBef>
              <a:buFont typeface="Arial" panose="020B0604020202020204" pitchFamily="34" charset="0"/>
              <a:buChar char="•"/>
            </a:pPr>
            <a:endParaRPr lang="en-US" sz="16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90000"/>
              </a:lnSpc>
              <a:spcBef>
                <a:spcPts val="751"/>
              </a:spcBef>
              <a:buFont typeface="Arial" panose="020B0604020202020204" pitchFamily="34" charset="0"/>
              <a:buChar char="•"/>
            </a:pPr>
            <a:endParaRPr lang="en-US" sz="1600" b="0" strike="noStrike"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90000"/>
              </a:lnSpc>
              <a:spcBef>
                <a:spcPts val="751"/>
              </a:spcBef>
              <a:buFont typeface="Arial" panose="020B0604020202020204" pitchFamily="34" charset="0"/>
              <a:buChar char="•"/>
            </a:pPr>
            <a:endParaRPr lang="en-US" sz="1600" b="0" strike="noStrike"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90000"/>
              </a:lnSpc>
              <a:spcBef>
                <a:spcPts val="751"/>
              </a:spcBef>
              <a:buFont typeface="Arial" panose="020B0604020202020204" pitchFamily="34" charset="0"/>
              <a:buChar char="•"/>
            </a:pPr>
            <a:r>
              <a:rPr lang="en-US" sz="1600" spc="-1" dirty="0">
                <a:solidFill>
                  <a:srgbClr val="000000"/>
                </a:solidFill>
                <a:latin typeface="Times New Roman" panose="02020603050405020304" pitchFamily="18" charset="0"/>
                <a:cs typeface="Times New Roman" panose="02020603050405020304" pitchFamily="18" charset="0"/>
              </a:rPr>
              <a:t>Cap Surface</a:t>
            </a:r>
          </a:p>
          <a:p>
            <a:pPr marL="342900" indent="-342900" algn="just">
              <a:lnSpc>
                <a:spcPct val="90000"/>
              </a:lnSpc>
              <a:spcBef>
                <a:spcPts val="751"/>
              </a:spcBef>
              <a:buFont typeface="Arial" panose="020B0604020202020204" pitchFamily="34" charset="0"/>
              <a:buChar char="•"/>
            </a:pPr>
            <a:endParaRPr lang="en-US" sz="16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90000"/>
              </a:lnSpc>
              <a:spcBef>
                <a:spcPts val="751"/>
              </a:spcBef>
              <a:buFont typeface="Arial" panose="020B0604020202020204" pitchFamily="34" charset="0"/>
              <a:buChar char="•"/>
            </a:pPr>
            <a:endParaRPr lang="en-US" sz="16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90000"/>
              </a:lnSpc>
              <a:spcBef>
                <a:spcPts val="751"/>
              </a:spcBef>
              <a:buFont typeface="Arial" panose="020B0604020202020204" pitchFamily="34" charset="0"/>
              <a:buChar char="•"/>
            </a:pPr>
            <a:r>
              <a:rPr lang="en-US" sz="1600" spc="-1" dirty="0">
                <a:solidFill>
                  <a:srgbClr val="000000"/>
                </a:solidFill>
                <a:latin typeface="Times New Roman" panose="02020603050405020304" pitchFamily="18" charset="0"/>
                <a:cs typeface="Times New Roman" panose="02020603050405020304" pitchFamily="18" charset="0"/>
              </a:rPr>
              <a:t>Cap Color</a:t>
            </a:r>
          </a:p>
          <a:p>
            <a:pPr marL="342900" indent="-342900" algn="just">
              <a:lnSpc>
                <a:spcPct val="90000"/>
              </a:lnSpc>
              <a:spcBef>
                <a:spcPts val="751"/>
              </a:spcBef>
              <a:buFont typeface="Arial" panose="020B0604020202020204" pitchFamily="34" charset="0"/>
              <a:buChar char="•"/>
            </a:pPr>
            <a:endParaRPr lang="en-US" sz="16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90000"/>
              </a:lnSpc>
              <a:spcBef>
                <a:spcPts val="751"/>
              </a:spcBef>
              <a:buFont typeface="Arial" panose="020B0604020202020204" pitchFamily="34" charset="0"/>
              <a:buChar char="•"/>
            </a:pPr>
            <a:endParaRPr lang="en-US" sz="16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90000"/>
              </a:lnSpc>
              <a:spcBef>
                <a:spcPts val="751"/>
              </a:spcBef>
              <a:buFont typeface="Arial" panose="020B0604020202020204" pitchFamily="34" charset="0"/>
              <a:buChar char="•"/>
            </a:pPr>
            <a:endParaRPr lang="en-US" sz="16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90000"/>
              </a:lnSpc>
              <a:spcBef>
                <a:spcPts val="751"/>
              </a:spcBef>
              <a:buFont typeface="Arial" panose="020B0604020202020204" pitchFamily="34" charset="0"/>
              <a:buChar char="•"/>
            </a:pPr>
            <a:r>
              <a:rPr lang="en-US" sz="1600" spc="-1" dirty="0">
                <a:solidFill>
                  <a:srgbClr val="000000"/>
                </a:solidFill>
                <a:latin typeface="Times New Roman" panose="02020603050405020304" pitchFamily="18" charset="0"/>
                <a:cs typeface="Times New Roman" panose="02020603050405020304" pitchFamily="18" charset="0"/>
              </a:rPr>
              <a:t>Gill size</a:t>
            </a:r>
          </a:p>
          <a:p>
            <a:pPr marL="342900" indent="-342900" algn="just">
              <a:lnSpc>
                <a:spcPct val="90000"/>
              </a:lnSpc>
              <a:spcBef>
                <a:spcPts val="751"/>
              </a:spcBef>
              <a:buFont typeface="Arial" panose="020B0604020202020204" pitchFamily="34" charset="0"/>
              <a:buChar char="•"/>
            </a:pPr>
            <a:endParaRPr lang="en-US" sz="16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90000"/>
              </a:lnSpc>
              <a:spcBef>
                <a:spcPts val="751"/>
              </a:spcBef>
              <a:buFont typeface="Arial" panose="020B0604020202020204" pitchFamily="34" charset="0"/>
              <a:buChar char="•"/>
            </a:pPr>
            <a:r>
              <a:rPr lang="en-US" sz="1600" spc="-1" dirty="0">
                <a:solidFill>
                  <a:srgbClr val="000000"/>
                </a:solidFill>
                <a:latin typeface="Times New Roman" panose="02020603050405020304" pitchFamily="18" charset="0"/>
                <a:cs typeface="Times New Roman" panose="02020603050405020304" pitchFamily="18" charset="0"/>
              </a:rPr>
              <a:t>Gill Spacing</a:t>
            </a:r>
          </a:p>
          <a:p>
            <a:pPr marL="342900" indent="-342900" algn="just">
              <a:lnSpc>
                <a:spcPct val="90000"/>
              </a:lnSpc>
              <a:spcBef>
                <a:spcPts val="751"/>
              </a:spcBef>
              <a:buFont typeface="Arial" panose="020B0604020202020204" pitchFamily="34" charset="0"/>
              <a:buChar char="•"/>
            </a:pPr>
            <a:endParaRPr lang="en-US" sz="16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90000"/>
              </a:lnSpc>
              <a:spcBef>
                <a:spcPts val="751"/>
              </a:spcBef>
              <a:buFont typeface="Arial" panose="020B0604020202020204" pitchFamily="34" charset="0"/>
              <a:buChar char="•"/>
            </a:pPr>
            <a:endParaRPr lang="en-US" sz="1600" spc="-1" dirty="0">
              <a:solidFill>
                <a:srgbClr val="000000"/>
              </a:solidFill>
              <a:latin typeface="Times New Roman" panose="02020603050405020304" pitchFamily="18" charset="0"/>
              <a:cs typeface="Times New Roman" panose="02020603050405020304" pitchFamily="18" charset="0"/>
            </a:endParaRPr>
          </a:p>
        </p:txBody>
      </p:sp>
      <p:graphicFrame>
        <p:nvGraphicFramePr>
          <p:cNvPr id="4" name="Table 2">
            <a:extLst>
              <a:ext uri="{FF2B5EF4-FFF2-40B4-BE49-F238E27FC236}">
                <a16:creationId xmlns:a16="http://schemas.microsoft.com/office/drawing/2014/main" id="{49A1959A-70E4-4B6E-A7E7-7247EE4D9DC2}"/>
              </a:ext>
            </a:extLst>
          </p:cNvPr>
          <p:cNvGraphicFramePr/>
          <p:nvPr>
            <p:extLst>
              <p:ext uri="{D42A27DB-BD31-4B8C-83A1-F6EECF244321}">
                <p14:modId xmlns:p14="http://schemas.microsoft.com/office/powerpoint/2010/main" val="872874368"/>
              </p:ext>
            </p:extLst>
          </p:nvPr>
        </p:nvGraphicFramePr>
        <p:xfrm>
          <a:off x="2307325" y="1517714"/>
          <a:ext cx="4253730" cy="754145"/>
        </p:xfrm>
        <a:graphic>
          <a:graphicData uri="http://schemas.openxmlformats.org/drawingml/2006/table">
            <a:tbl>
              <a:tblPr/>
              <a:tblGrid>
                <a:gridCol w="1417537">
                  <a:extLst>
                    <a:ext uri="{9D8B030D-6E8A-4147-A177-3AD203B41FA5}">
                      <a16:colId xmlns:a16="http://schemas.microsoft.com/office/drawing/2014/main" val="20000"/>
                    </a:ext>
                  </a:extLst>
                </a:gridCol>
                <a:gridCol w="1417537">
                  <a:extLst>
                    <a:ext uri="{9D8B030D-6E8A-4147-A177-3AD203B41FA5}">
                      <a16:colId xmlns:a16="http://schemas.microsoft.com/office/drawing/2014/main" val="20001"/>
                    </a:ext>
                  </a:extLst>
                </a:gridCol>
                <a:gridCol w="1418656">
                  <a:extLst>
                    <a:ext uri="{9D8B030D-6E8A-4147-A177-3AD203B41FA5}">
                      <a16:colId xmlns:a16="http://schemas.microsoft.com/office/drawing/2014/main" val="20002"/>
                    </a:ext>
                  </a:extLst>
                </a:gridCol>
              </a:tblGrid>
              <a:tr h="376936">
                <a:tc>
                  <a:txBody>
                    <a:bodyPr/>
                    <a:lstStyle/>
                    <a:p>
                      <a:pPr>
                        <a:lnSpc>
                          <a:spcPct val="100000"/>
                        </a:lnSpc>
                      </a:pPr>
                      <a:r>
                        <a:rPr lang="en-IN" sz="1600" b="0" strike="noStrike" spc="-1" dirty="0">
                          <a:solidFill>
                            <a:schemeClr val="tx1"/>
                          </a:solidFill>
                          <a:latin typeface="Times New Roman"/>
                        </a:rPr>
                        <a:t>bell=b</a:t>
                      </a:r>
                      <a:endParaRPr lang="en-IN" sz="1600" b="0" strike="noStrike" spc="-1" dirty="0">
                        <a:solidFill>
                          <a:schemeClr val="tx1"/>
                        </a:solidFill>
                        <a:latin typeface="Arial"/>
                      </a:endParaRPr>
                    </a:p>
                  </a:txBody>
                  <a:tcPr marL="68400" marR="68400">
                    <a:noFill/>
                  </a:tcPr>
                </a:tc>
                <a:tc>
                  <a:txBody>
                    <a:bodyPr/>
                    <a:lstStyle/>
                    <a:p>
                      <a:pPr>
                        <a:lnSpc>
                          <a:spcPct val="100000"/>
                        </a:lnSpc>
                      </a:pPr>
                      <a:r>
                        <a:rPr lang="en-IN" sz="1600" b="0" strike="noStrike" spc="-1" dirty="0">
                          <a:solidFill>
                            <a:schemeClr val="tx1"/>
                          </a:solidFill>
                          <a:latin typeface="Times New Roman"/>
                        </a:rPr>
                        <a:t>conical=c</a:t>
                      </a:r>
                      <a:endParaRPr lang="en-IN" sz="1600" b="0" strike="noStrike" spc="-1" dirty="0">
                        <a:solidFill>
                          <a:schemeClr val="tx1"/>
                        </a:solidFill>
                        <a:latin typeface="Arial"/>
                      </a:endParaRPr>
                    </a:p>
                  </a:txBody>
                  <a:tcPr marL="68400" marR="68400">
                    <a:noFill/>
                  </a:tcPr>
                </a:tc>
                <a:tc>
                  <a:txBody>
                    <a:bodyPr/>
                    <a:lstStyle/>
                    <a:p>
                      <a:pPr>
                        <a:lnSpc>
                          <a:spcPct val="100000"/>
                        </a:lnSpc>
                      </a:pPr>
                      <a:r>
                        <a:rPr lang="en-IN" sz="1600" b="0" strike="noStrike" spc="-1" dirty="0">
                          <a:solidFill>
                            <a:schemeClr val="tx1"/>
                          </a:solidFill>
                          <a:latin typeface="Times New Roman"/>
                        </a:rPr>
                        <a:t>convex=x</a:t>
                      </a:r>
                      <a:endParaRPr lang="en-IN" sz="1600" b="0" strike="noStrike" spc="-1" dirty="0">
                        <a:solidFill>
                          <a:schemeClr val="tx1"/>
                        </a:solidFill>
                        <a:latin typeface="Arial"/>
                      </a:endParaRPr>
                    </a:p>
                  </a:txBody>
                  <a:tcPr marL="68400" marR="68400">
                    <a:noFill/>
                  </a:tcPr>
                </a:tc>
                <a:extLst>
                  <a:ext uri="{0D108BD9-81ED-4DB2-BD59-A6C34878D82A}">
                    <a16:rowId xmlns:a16="http://schemas.microsoft.com/office/drawing/2014/main" val="10000"/>
                  </a:ext>
                </a:extLst>
              </a:tr>
              <a:tr h="377209">
                <a:tc>
                  <a:txBody>
                    <a:bodyPr/>
                    <a:lstStyle/>
                    <a:p>
                      <a:pPr>
                        <a:lnSpc>
                          <a:spcPct val="100000"/>
                        </a:lnSpc>
                      </a:pPr>
                      <a:r>
                        <a:rPr lang="en-IN" sz="1600" b="0" strike="noStrike" spc="-1">
                          <a:solidFill>
                            <a:schemeClr val="tx1"/>
                          </a:solidFill>
                          <a:latin typeface="Times New Roman"/>
                        </a:rPr>
                        <a:t>flat=f</a:t>
                      </a:r>
                      <a:endParaRPr lang="en-IN" sz="1600" b="0" strike="noStrike" spc="-1">
                        <a:solidFill>
                          <a:schemeClr val="tx1"/>
                        </a:solidFill>
                        <a:latin typeface="Arial"/>
                      </a:endParaRPr>
                    </a:p>
                  </a:txBody>
                  <a:tcPr marL="68400" marR="68400">
                    <a:noFill/>
                  </a:tcPr>
                </a:tc>
                <a:tc>
                  <a:txBody>
                    <a:bodyPr/>
                    <a:lstStyle/>
                    <a:p>
                      <a:pPr>
                        <a:lnSpc>
                          <a:spcPct val="100000"/>
                        </a:lnSpc>
                      </a:pPr>
                      <a:r>
                        <a:rPr lang="en-IN" sz="1600" b="0" strike="noStrike" spc="-1" dirty="0">
                          <a:solidFill>
                            <a:schemeClr val="tx1"/>
                          </a:solidFill>
                          <a:latin typeface="Times New Roman"/>
                        </a:rPr>
                        <a:t>knobbed=k</a:t>
                      </a:r>
                      <a:endParaRPr lang="en-IN" sz="1600" b="0" strike="noStrike" spc="-1" dirty="0">
                        <a:solidFill>
                          <a:schemeClr val="tx1"/>
                        </a:solidFill>
                        <a:latin typeface="Arial"/>
                      </a:endParaRPr>
                    </a:p>
                  </a:txBody>
                  <a:tcPr marL="68400" marR="68400">
                    <a:noFill/>
                  </a:tcPr>
                </a:tc>
                <a:tc>
                  <a:txBody>
                    <a:bodyPr/>
                    <a:lstStyle/>
                    <a:p>
                      <a:pPr>
                        <a:lnSpc>
                          <a:spcPct val="100000"/>
                        </a:lnSpc>
                      </a:pPr>
                      <a:r>
                        <a:rPr lang="en-IN" sz="1600" b="0" strike="noStrike" spc="-1" dirty="0">
                          <a:solidFill>
                            <a:schemeClr val="tx1"/>
                          </a:solidFill>
                          <a:latin typeface="Times New Roman"/>
                        </a:rPr>
                        <a:t>sunken=s</a:t>
                      </a:r>
                      <a:endParaRPr lang="en-IN" sz="1600" b="0" strike="noStrike" spc="-1" dirty="0">
                        <a:solidFill>
                          <a:schemeClr val="tx1"/>
                        </a:solidFill>
                        <a:latin typeface="Arial"/>
                      </a:endParaRPr>
                    </a:p>
                  </a:txBody>
                  <a:tcPr marL="68400" marR="68400">
                    <a:noFill/>
                  </a:tcPr>
                </a:tc>
                <a:extLst>
                  <a:ext uri="{0D108BD9-81ED-4DB2-BD59-A6C34878D82A}">
                    <a16:rowId xmlns:a16="http://schemas.microsoft.com/office/drawing/2014/main" val="10001"/>
                  </a:ext>
                </a:extLst>
              </a:tr>
            </a:tbl>
          </a:graphicData>
        </a:graphic>
      </p:graphicFrame>
      <p:graphicFrame>
        <p:nvGraphicFramePr>
          <p:cNvPr id="5" name="Table 3">
            <a:extLst>
              <a:ext uri="{FF2B5EF4-FFF2-40B4-BE49-F238E27FC236}">
                <a16:creationId xmlns:a16="http://schemas.microsoft.com/office/drawing/2014/main" id="{7F64DD9D-EFCD-4482-9F3B-682FB4E2CDBA}"/>
              </a:ext>
            </a:extLst>
          </p:cNvPr>
          <p:cNvGraphicFramePr/>
          <p:nvPr>
            <p:extLst>
              <p:ext uri="{D42A27DB-BD31-4B8C-83A1-F6EECF244321}">
                <p14:modId xmlns:p14="http://schemas.microsoft.com/office/powerpoint/2010/main" val="2546364497"/>
              </p:ext>
            </p:extLst>
          </p:nvPr>
        </p:nvGraphicFramePr>
        <p:xfrm>
          <a:off x="2307325" y="2623325"/>
          <a:ext cx="4253730" cy="670560"/>
        </p:xfrm>
        <a:graphic>
          <a:graphicData uri="http://schemas.openxmlformats.org/drawingml/2006/table">
            <a:tbl>
              <a:tblPr/>
              <a:tblGrid>
                <a:gridCol w="2126865">
                  <a:extLst>
                    <a:ext uri="{9D8B030D-6E8A-4147-A177-3AD203B41FA5}">
                      <a16:colId xmlns:a16="http://schemas.microsoft.com/office/drawing/2014/main" val="20000"/>
                    </a:ext>
                  </a:extLst>
                </a:gridCol>
                <a:gridCol w="2126865">
                  <a:extLst>
                    <a:ext uri="{9D8B030D-6E8A-4147-A177-3AD203B41FA5}">
                      <a16:colId xmlns:a16="http://schemas.microsoft.com/office/drawing/2014/main" val="20001"/>
                    </a:ext>
                  </a:extLst>
                </a:gridCol>
              </a:tblGrid>
              <a:tr h="270871">
                <a:tc>
                  <a:txBody>
                    <a:bodyPr/>
                    <a:lstStyle/>
                    <a:p>
                      <a:pPr>
                        <a:lnSpc>
                          <a:spcPct val="100000"/>
                        </a:lnSpc>
                      </a:pPr>
                      <a:r>
                        <a:rPr lang="en-IN" sz="1600" b="0" strike="noStrike" spc="-1" dirty="0">
                          <a:solidFill>
                            <a:srgbClr val="000000"/>
                          </a:solidFill>
                          <a:latin typeface="Times New Roman"/>
                        </a:rPr>
                        <a:t>fibrous=f</a:t>
                      </a:r>
                      <a:endParaRPr lang="en-IN" sz="1600" b="0" strike="noStrike" spc="-1" dirty="0">
                        <a:latin typeface="Arial"/>
                      </a:endParaRPr>
                    </a:p>
                  </a:txBody>
                  <a:tcPr marL="68400" marR="68400">
                    <a:noFill/>
                  </a:tcPr>
                </a:tc>
                <a:tc>
                  <a:txBody>
                    <a:bodyPr/>
                    <a:lstStyle/>
                    <a:p>
                      <a:pPr>
                        <a:lnSpc>
                          <a:spcPct val="100000"/>
                        </a:lnSpc>
                      </a:pPr>
                      <a:r>
                        <a:rPr lang="en-IN" sz="1600" b="0" strike="noStrike" spc="-1">
                          <a:solidFill>
                            <a:srgbClr val="000000"/>
                          </a:solidFill>
                          <a:latin typeface="Times New Roman"/>
                        </a:rPr>
                        <a:t>grooves=g</a:t>
                      </a:r>
                      <a:endParaRPr lang="en-IN" sz="1600" b="0" strike="noStrike" spc="-1">
                        <a:latin typeface="Arial"/>
                      </a:endParaRPr>
                    </a:p>
                  </a:txBody>
                  <a:tcPr marL="68400" marR="68400">
                    <a:noFill/>
                  </a:tcPr>
                </a:tc>
                <a:extLst>
                  <a:ext uri="{0D108BD9-81ED-4DB2-BD59-A6C34878D82A}">
                    <a16:rowId xmlns:a16="http://schemas.microsoft.com/office/drawing/2014/main" val="10000"/>
                  </a:ext>
                </a:extLst>
              </a:tr>
              <a:tr h="231498">
                <a:tc>
                  <a:txBody>
                    <a:bodyPr/>
                    <a:lstStyle/>
                    <a:p>
                      <a:pPr>
                        <a:lnSpc>
                          <a:spcPct val="100000"/>
                        </a:lnSpc>
                      </a:pPr>
                      <a:r>
                        <a:rPr lang="en-IN" sz="1600" b="0" strike="noStrike" spc="-1" dirty="0">
                          <a:solidFill>
                            <a:srgbClr val="000000"/>
                          </a:solidFill>
                          <a:latin typeface="Times New Roman"/>
                        </a:rPr>
                        <a:t>scaly=y</a:t>
                      </a:r>
                      <a:endParaRPr lang="en-IN" sz="1600" b="0" strike="noStrike" spc="-1" dirty="0">
                        <a:latin typeface="Arial"/>
                      </a:endParaRPr>
                    </a:p>
                  </a:txBody>
                  <a:tcPr marL="68400" marR="68400">
                    <a:noFill/>
                  </a:tcPr>
                </a:tc>
                <a:tc>
                  <a:txBody>
                    <a:bodyPr/>
                    <a:lstStyle/>
                    <a:p>
                      <a:pPr>
                        <a:lnSpc>
                          <a:spcPct val="100000"/>
                        </a:lnSpc>
                      </a:pPr>
                      <a:r>
                        <a:rPr lang="en-IN" sz="1600" b="0" strike="noStrike" spc="-1" dirty="0">
                          <a:solidFill>
                            <a:srgbClr val="000000"/>
                          </a:solidFill>
                          <a:latin typeface="Times New Roman"/>
                        </a:rPr>
                        <a:t>smooth=s</a:t>
                      </a:r>
                      <a:endParaRPr lang="en-IN" sz="1600" b="0" strike="noStrike" spc="-1" dirty="0">
                        <a:latin typeface="Arial"/>
                      </a:endParaRPr>
                    </a:p>
                  </a:txBody>
                  <a:tcPr marL="68400" marR="68400">
                    <a:noFill/>
                  </a:tcPr>
                </a:tc>
                <a:extLst>
                  <a:ext uri="{0D108BD9-81ED-4DB2-BD59-A6C34878D82A}">
                    <a16:rowId xmlns:a16="http://schemas.microsoft.com/office/drawing/2014/main" val="10001"/>
                  </a:ext>
                </a:extLst>
              </a:tr>
            </a:tbl>
          </a:graphicData>
        </a:graphic>
      </p:graphicFrame>
      <p:graphicFrame>
        <p:nvGraphicFramePr>
          <p:cNvPr id="6" name="Table 4">
            <a:extLst>
              <a:ext uri="{FF2B5EF4-FFF2-40B4-BE49-F238E27FC236}">
                <a16:creationId xmlns:a16="http://schemas.microsoft.com/office/drawing/2014/main" id="{9D857283-6580-42DF-A150-31BA3C99E106}"/>
              </a:ext>
            </a:extLst>
          </p:cNvPr>
          <p:cNvGraphicFramePr/>
          <p:nvPr>
            <p:extLst>
              <p:ext uri="{D42A27DB-BD31-4B8C-83A1-F6EECF244321}">
                <p14:modId xmlns:p14="http://schemas.microsoft.com/office/powerpoint/2010/main" val="3948025748"/>
              </p:ext>
            </p:extLst>
          </p:nvPr>
        </p:nvGraphicFramePr>
        <p:xfrm>
          <a:off x="2307325" y="3687773"/>
          <a:ext cx="4253731" cy="930840"/>
        </p:xfrm>
        <a:graphic>
          <a:graphicData uri="http://schemas.openxmlformats.org/drawingml/2006/table">
            <a:tbl>
              <a:tblPr/>
              <a:tblGrid>
                <a:gridCol w="1063350">
                  <a:extLst>
                    <a:ext uri="{9D8B030D-6E8A-4147-A177-3AD203B41FA5}">
                      <a16:colId xmlns:a16="http://schemas.microsoft.com/office/drawing/2014/main" val="20000"/>
                    </a:ext>
                  </a:extLst>
                </a:gridCol>
                <a:gridCol w="1063350">
                  <a:extLst>
                    <a:ext uri="{9D8B030D-6E8A-4147-A177-3AD203B41FA5}">
                      <a16:colId xmlns:a16="http://schemas.microsoft.com/office/drawing/2014/main" val="20001"/>
                    </a:ext>
                  </a:extLst>
                </a:gridCol>
                <a:gridCol w="1063350">
                  <a:extLst>
                    <a:ext uri="{9D8B030D-6E8A-4147-A177-3AD203B41FA5}">
                      <a16:colId xmlns:a16="http://schemas.microsoft.com/office/drawing/2014/main" val="20002"/>
                    </a:ext>
                  </a:extLst>
                </a:gridCol>
                <a:gridCol w="1063681">
                  <a:extLst>
                    <a:ext uri="{9D8B030D-6E8A-4147-A177-3AD203B41FA5}">
                      <a16:colId xmlns:a16="http://schemas.microsoft.com/office/drawing/2014/main" val="20003"/>
                    </a:ext>
                  </a:extLst>
                </a:gridCol>
              </a:tblGrid>
              <a:tr h="351360">
                <a:tc>
                  <a:txBody>
                    <a:bodyPr/>
                    <a:lstStyle/>
                    <a:p>
                      <a:pPr>
                        <a:lnSpc>
                          <a:spcPct val="100000"/>
                        </a:lnSpc>
                      </a:pPr>
                      <a:r>
                        <a:rPr lang="en-IN" sz="1600" b="0" strike="noStrike" spc="-1" dirty="0">
                          <a:solidFill>
                            <a:srgbClr val="000000"/>
                          </a:solidFill>
                          <a:latin typeface="Times New Roman"/>
                        </a:rPr>
                        <a:t>brown= n</a:t>
                      </a:r>
                      <a:endParaRPr lang="en-IN" sz="1600" b="0" strike="noStrike" spc="-1" dirty="0">
                        <a:latin typeface="Arial"/>
                      </a:endParaRPr>
                    </a:p>
                  </a:txBody>
                  <a:tcPr marL="68400" marR="68400">
                    <a:noFill/>
                  </a:tcPr>
                </a:tc>
                <a:tc>
                  <a:txBody>
                    <a:bodyPr/>
                    <a:lstStyle/>
                    <a:p>
                      <a:pPr>
                        <a:lnSpc>
                          <a:spcPct val="100000"/>
                        </a:lnSpc>
                      </a:pPr>
                      <a:r>
                        <a:rPr lang="en-IN" sz="1600" b="0" strike="noStrike" spc="-1" dirty="0">
                          <a:solidFill>
                            <a:srgbClr val="000000"/>
                          </a:solidFill>
                          <a:latin typeface="Times New Roman"/>
                        </a:rPr>
                        <a:t>buff=b</a:t>
                      </a:r>
                      <a:endParaRPr lang="en-IN" sz="1600" b="0" strike="noStrike" spc="-1" dirty="0">
                        <a:latin typeface="Arial"/>
                      </a:endParaRPr>
                    </a:p>
                  </a:txBody>
                  <a:tcPr marL="68400" marR="68400">
                    <a:noFill/>
                  </a:tcPr>
                </a:tc>
                <a:tc>
                  <a:txBody>
                    <a:bodyPr/>
                    <a:lstStyle/>
                    <a:p>
                      <a:pPr>
                        <a:lnSpc>
                          <a:spcPct val="100000"/>
                        </a:lnSpc>
                      </a:pPr>
                      <a:r>
                        <a:rPr lang="en-IN" sz="1600" b="0" strike="noStrike" spc="-1">
                          <a:solidFill>
                            <a:srgbClr val="000000"/>
                          </a:solidFill>
                          <a:latin typeface="Times New Roman"/>
                        </a:rPr>
                        <a:t>cinnamon=c</a:t>
                      </a:r>
                      <a:endParaRPr lang="en-IN" sz="1600" b="0" strike="noStrike" spc="-1">
                        <a:latin typeface="Arial"/>
                      </a:endParaRPr>
                    </a:p>
                  </a:txBody>
                  <a:tcPr marL="68400" marR="68400">
                    <a:noFill/>
                  </a:tcPr>
                </a:tc>
                <a:tc>
                  <a:txBody>
                    <a:bodyPr/>
                    <a:lstStyle/>
                    <a:p>
                      <a:pPr>
                        <a:lnSpc>
                          <a:spcPct val="100000"/>
                        </a:lnSpc>
                      </a:pPr>
                      <a:r>
                        <a:rPr lang="en-IN" sz="1600" b="0" strike="noStrike" spc="-1" dirty="0" err="1">
                          <a:solidFill>
                            <a:srgbClr val="000000"/>
                          </a:solidFill>
                          <a:latin typeface="Times New Roman"/>
                        </a:rPr>
                        <a:t>gray</a:t>
                      </a:r>
                      <a:r>
                        <a:rPr lang="en-IN" sz="1600" b="0" strike="noStrike" spc="-1" dirty="0">
                          <a:solidFill>
                            <a:srgbClr val="000000"/>
                          </a:solidFill>
                          <a:latin typeface="Times New Roman"/>
                        </a:rPr>
                        <a:t>=g</a:t>
                      </a:r>
                      <a:endParaRPr lang="en-IN" sz="1600" b="0" strike="noStrike" spc="-1" dirty="0">
                        <a:latin typeface="Arial"/>
                      </a:endParaRPr>
                    </a:p>
                  </a:txBody>
                  <a:tcPr marL="68400" marR="68400">
                    <a:noFill/>
                  </a:tcPr>
                </a:tc>
                <a:extLst>
                  <a:ext uri="{0D108BD9-81ED-4DB2-BD59-A6C34878D82A}">
                    <a16:rowId xmlns:a16="http://schemas.microsoft.com/office/drawing/2014/main" val="10000"/>
                  </a:ext>
                </a:extLst>
              </a:tr>
              <a:tr h="351720">
                <a:tc>
                  <a:txBody>
                    <a:bodyPr/>
                    <a:lstStyle/>
                    <a:p>
                      <a:pPr>
                        <a:lnSpc>
                          <a:spcPct val="100000"/>
                        </a:lnSpc>
                      </a:pPr>
                      <a:r>
                        <a:rPr lang="en-IN" sz="1600" b="0" strike="noStrike" spc="-1">
                          <a:solidFill>
                            <a:srgbClr val="000000"/>
                          </a:solidFill>
                          <a:latin typeface="Times New Roman"/>
                        </a:rPr>
                        <a:t>green=r</a:t>
                      </a:r>
                      <a:endParaRPr lang="en-IN" sz="1600" b="0" strike="noStrike" spc="-1">
                        <a:latin typeface="Arial"/>
                      </a:endParaRPr>
                    </a:p>
                  </a:txBody>
                  <a:tcPr marL="68400" marR="68400">
                    <a:noFill/>
                  </a:tcPr>
                </a:tc>
                <a:tc>
                  <a:txBody>
                    <a:bodyPr/>
                    <a:lstStyle/>
                    <a:p>
                      <a:pPr>
                        <a:lnSpc>
                          <a:spcPct val="100000"/>
                        </a:lnSpc>
                      </a:pPr>
                      <a:r>
                        <a:rPr lang="en-IN" sz="1600" b="0" strike="noStrike" spc="-1">
                          <a:solidFill>
                            <a:srgbClr val="000000"/>
                          </a:solidFill>
                          <a:latin typeface="Times New Roman"/>
                        </a:rPr>
                        <a:t>red=e</a:t>
                      </a:r>
                      <a:endParaRPr lang="en-IN" sz="1600" b="0" strike="noStrike" spc="-1">
                        <a:latin typeface="Arial"/>
                      </a:endParaRPr>
                    </a:p>
                  </a:txBody>
                  <a:tcPr marL="68400" marR="68400">
                    <a:noFill/>
                  </a:tcPr>
                </a:tc>
                <a:tc>
                  <a:txBody>
                    <a:bodyPr/>
                    <a:lstStyle/>
                    <a:p>
                      <a:pPr>
                        <a:lnSpc>
                          <a:spcPct val="100000"/>
                        </a:lnSpc>
                      </a:pPr>
                      <a:r>
                        <a:rPr lang="en-IN" sz="1600" b="0" strike="noStrike" spc="-1">
                          <a:solidFill>
                            <a:srgbClr val="000000"/>
                          </a:solidFill>
                          <a:latin typeface="Times New Roman"/>
                        </a:rPr>
                        <a:t>white=w</a:t>
                      </a:r>
                      <a:endParaRPr lang="en-IN" sz="1600" b="0" strike="noStrike" spc="-1">
                        <a:latin typeface="Arial"/>
                      </a:endParaRPr>
                    </a:p>
                  </a:txBody>
                  <a:tcPr marL="68400" marR="68400">
                    <a:noFill/>
                  </a:tcPr>
                </a:tc>
                <a:tc>
                  <a:txBody>
                    <a:bodyPr/>
                    <a:lstStyle/>
                    <a:p>
                      <a:pPr>
                        <a:lnSpc>
                          <a:spcPct val="100000"/>
                        </a:lnSpc>
                      </a:pPr>
                      <a:r>
                        <a:rPr lang="en-IN" sz="1600" b="0" strike="noStrike" spc="-1" dirty="0">
                          <a:solidFill>
                            <a:srgbClr val="000000"/>
                          </a:solidFill>
                          <a:latin typeface="Times New Roman"/>
                        </a:rPr>
                        <a:t>purple=u</a:t>
                      </a:r>
                      <a:endParaRPr lang="en-IN" sz="1600" b="0" strike="noStrike" spc="-1" dirty="0">
                        <a:latin typeface="Arial"/>
                      </a:endParaRPr>
                    </a:p>
                  </a:txBody>
                  <a:tcPr marL="68400" marR="68400">
                    <a:noFill/>
                  </a:tcPr>
                </a:tc>
                <a:extLst>
                  <a:ext uri="{0D108BD9-81ED-4DB2-BD59-A6C34878D82A}">
                    <a16:rowId xmlns:a16="http://schemas.microsoft.com/office/drawing/2014/main" val="10001"/>
                  </a:ext>
                </a:extLst>
              </a:tr>
            </a:tbl>
          </a:graphicData>
        </a:graphic>
      </p:graphicFrame>
      <p:graphicFrame>
        <p:nvGraphicFramePr>
          <p:cNvPr id="7" name="Table 5">
            <a:extLst>
              <a:ext uri="{FF2B5EF4-FFF2-40B4-BE49-F238E27FC236}">
                <a16:creationId xmlns:a16="http://schemas.microsoft.com/office/drawing/2014/main" id="{AD647E4D-2CAA-423B-AA38-A8F97D39979F}"/>
              </a:ext>
            </a:extLst>
          </p:cNvPr>
          <p:cNvGraphicFramePr/>
          <p:nvPr>
            <p:extLst>
              <p:ext uri="{D42A27DB-BD31-4B8C-83A1-F6EECF244321}">
                <p14:modId xmlns:p14="http://schemas.microsoft.com/office/powerpoint/2010/main" val="3200235442"/>
              </p:ext>
            </p:extLst>
          </p:nvPr>
        </p:nvGraphicFramePr>
        <p:xfrm>
          <a:off x="2307325" y="5045696"/>
          <a:ext cx="4253730" cy="335280"/>
        </p:xfrm>
        <a:graphic>
          <a:graphicData uri="http://schemas.openxmlformats.org/drawingml/2006/table">
            <a:tbl>
              <a:tblPr/>
              <a:tblGrid>
                <a:gridCol w="2126865">
                  <a:extLst>
                    <a:ext uri="{9D8B030D-6E8A-4147-A177-3AD203B41FA5}">
                      <a16:colId xmlns:a16="http://schemas.microsoft.com/office/drawing/2014/main" val="20000"/>
                    </a:ext>
                  </a:extLst>
                </a:gridCol>
                <a:gridCol w="2126865">
                  <a:extLst>
                    <a:ext uri="{9D8B030D-6E8A-4147-A177-3AD203B41FA5}">
                      <a16:colId xmlns:a16="http://schemas.microsoft.com/office/drawing/2014/main" val="20001"/>
                    </a:ext>
                  </a:extLst>
                </a:gridCol>
              </a:tblGrid>
              <a:tr h="273960">
                <a:tc>
                  <a:txBody>
                    <a:bodyPr/>
                    <a:lstStyle/>
                    <a:p>
                      <a:pPr>
                        <a:lnSpc>
                          <a:spcPct val="100000"/>
                        </a:lnSpc>
                      </a:pPr>
                      <a:r>
                        <a:rPr lang="en-IN" sz="1600" b="0" strike="noStrike" spc="-1" dirty="0">
                          <a:solidFill>
                            <a:srgbClr val="000000"/>
                          </a:solidFill>
                          <a:latin typeface="Times New Roman"/>
                        </a:rPr>
                        <a:t>enlarging=e</a:t>
                      </a:r>
                      <a:endParaRPr lang="en-IN" sz="1600" b="0" strike="noStrike" spc="-1" dirty="0">
                        <a:latin typeface="Arial"/>
                      </a:endParaRPr>
                    </a:p>
                  </a:txBody>
                  <a:tcPr marL="68400" marR="68400">
                    <a:noFill/>
                  </a:tcPr>
                </a:tc>
                <a:tc>
                  <a:txBody>
                    <a:bodyPr/>
                    <a:lstStyle/>
                    <a:p>
                      <a:pPr>
                        <a:lnSpc>
                          <a:spcPct val="100000"/>
                        </a:lnSpc>
                      </a:pPr>
                      <a:r>
                        <a:rPr lang="en-IN" sz="1600" b="0" strike="noStrike" spc="-1" dirty="0">
                          <a:solidFill>
                            <a:srgbClr val="000000"/>
                          </a:solidFill>
                          <a:latin typeface="Times New Roman"/>
                        </a:rPr>
                        <a:t>tapering=t</a:t>
                      </a:r>
                      <a:endParaRPr lang="en-IN" sz="1600" b="0" strike="noStrike" spc="-1" dirty="0">
                        <a:latin typeface="Arial"/>
                      </a:endParaRPr>
                    </a:p>
                  </a:txBody>
                  <a:tcPr marL="68400" marR="68400">
                    <a:noFill/>
                  </a:tcPr>
                </a:tc>
                <a:extLst>
                  <a:ext uri="{0D108BD9-81ED-4DB2-BD59-A6C34878D82A}">
                    <a16:rowId xmlns:a16="http://schemas.microsoft.com/office/drawing/2014/main" val="10000"/>
                  </a:ext>
                </a:extLst>
              </a:tr>
            </a:tbl>
          </a:graphicData>
        </a:graphic>
      </p:graphicFrame>
      <p:graphicFrame>
        <p:nvGraphicFramePr>
          <p:cNvPr id="8" name="Table 4">
            <a:extLst>
              <a:ext uri="{FF2B5EF4-FFF2-40B4-BE49-F238E27FC236}">
                <a16:creationId xmlns:a16="http://schemas.microsoft.com/office/drawing/2014/main" id="{75DDDFEC-EBEF-4600-A588-FAB80F033E6A}"/>
              </a:ext>
            </a:extLst>
          </p:cNvPr>
          <p:cNvGraphicFramePr/>
          <p:nvPr>
            <p:extLst>
              <p:ext uri="{D42A27DB-BD31-4B8C-83A1-F6EECF244321}">
                <p14:modId xmlns:p14="http://schemas.microsoft.com/office/powerpoint/2010/main" val="1526880110"/>
              </p:ext>
            </p:extLst>
          </p:nvPr>
        </p:nvGraphicFramePr>
        <p:xfrm>
          <a:off x="2307324" y="5729727"/>
          <a:ext cx="4253730" cy="335280"/>
        </p:xfrm>
        <a:graphic>
          <a:graphicData uri="http://schemas.openxmlformats.org/drawingml/2006/table">
            <a:tbl>
              <a:tblPr/>
              <a:tblGrid>
                <a:gridCol w="2126865">
                  <a:extLst>
                    <a:ext uri="{9D8B030D-6E8A-4147-A177-3AD203B41FA5}">
                      <a16:colId xmlns:a16="http://schemas.microsoft.com/office/drawing/2014/main" val="20000"/>
                    </a:ext>
                  </a:extLst>
                </a:gridCol>
                <a:gridCol w="2126865">
                  <a:extLst>
                    <a:ext uri="{9D8B030D-6E8A-4147-A177-3AD203B41FA5}">
                      <a16:colId xmlns:a16="http://schemas.microsoft.com/office/drawing/2014/main" val="20001"/>
                    </a:ext>
                  </a:extLst>
                </a:gridCol>
              </a:tblGrid>
              <a:tr h="273960">
                <a:tc>
                  <a:txBody>
                    <a:bodyPr/>
                    <a:lstStyle/>
                    <a:p>
                      <a:pPr>
                        <a:lnSpc>
                          <a:spcPct val="100000"/>
                        </a:lnSpc>
                      </a:pPr>
                      <a:r>
                        <a:rPr lang="en-IN" sz="1600" b="0" strike="noStrike" spc="-1" dirty="0">
                          <a:solidFill>
                            <a:srgbClr val="000000"/>
                          </a:solidFill>
                          <a:latin typeface="Times New Roman"/>
                        </a:rPr>
                        <a:t>broad=b</a:t>
                      </a:r>
                      <a:endParaRPr lang="en-IN" sz="1600" b="0" strike="noStrike" spc="-1" dirty="0">
                        <a:latin typeface="Arial"/>
                      </a:endParaRPr>
                    </a:p>
                  </a:txBody>
                  <a:tcPr marL="68400" marR="68400">
                    <a:noFill/>
                  </a:tcPr>
                </a:tc>
                <a:tc>
                  <a:txBody>
                    <a:bodyPr/>
                    <a:lstStyle/>
                    <a:p>
                      <a:pPr>
                        <a:lnSpc>
                          <a:spcPct val="100000"/>
                        </a:lnSpc>
                      </a:pPr>
                      <a:r>
                        <a:rPr lang="en-IN" sz="1600" b="0" strike="noStrike" spc="-1" dirty="0">
                          <a:solidFill>
                            <a:srgbClr val="000000"/>
                          </a:solidFill>
                          <a:latin typeface="Times New Roman"/>
                        </a:rPr>
                        <a:t>narrow=n</a:t>
                      </a:r>
                      <a:endParaRPr lang="en-IN" sz="1600" b="0" strike="noStrike" spc="-1" dirty="0">
                        <a:latin typeface="Arial"/>
                      </a:endParaRPr>
                    </a:p>
                  </a:txBody>
                  <a:tcPr marL="68400" marR="68400">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03346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800280" y="691913"/>
            <a:ext cx="7543440" cy="825802"/>
          </a:xfrm>
          <a:prstGeom prst="rect">
            <a:avLst/>
          </a:prstGeom>
          <a:noFill/>
          <a:ln>
            <a:noFill/>
          </a:ln>
        </p:spPr>
        <p:txBody>
          <a:bodyPr anchor="ctr">
            <a:normAutofit/>
          </a:bodyPr>
          <a:lstStyle/>
          <a:p>
            <a:pPr algn="ctr">
              <a:lnSpc>
                <a:spcPct val="90000"/>
              </a:lnSpc>
            </a:pPr>
            <a:r>
              <a:rPr lang="en-US" sz="3600" b="1" strike="noStrike" spc="-1" dirty="0">
                <a:solidFill>
                  <a:srgbClr val="4472C4"/>
                </a:solidFill>
                <a:latin typeface="Times New Roman"/>
              </a:rPr>
              <a:t>ATTRIBUTE INFORMATION</a:t>
            </a:r>
            <a:endParaRPr lang="en-US" sz="3600" b="0" strike="noStrike" spc="-1" dirty="0">
              <a:solidFill>
                <a:srgbClr val="000000"/>
              </a:solidFill>
              <a:latin typeface="Calibri"/>
            </a:endParaRPr>
          </a:p>
        </p:txBody>
      </p:sp>
      <p:sp>
        <p:nvSpPr>
          <p:cNvPr id="187" name="TextShape 2"/>
          <p:cNvSpPr txBox="1"/>
          <p:nvPr/>
        </p:nvSpPr>
        <p:spPr>
          <a:xfrm>
            <a:off x="628560" y="1517715"/>
            <a:ext cx="7886520" cy="4977045"/>
          </a:xfrm>
          <a:prstGeom prst="rect">
            <a:avLst/>
          </a:prstGeom>
          <a:noFill/>
          <a:ln>
            <a:noFill/>
          </a:ln>
        </p:spPr>
        <p:txBody>
          <a:bodyPr>
            <a:normAutofit fontScale="97000"/>
          </a:bodyPr>
          <a:lstStyle/>
          <a:p>
            <a:pPr marL="342900" indent="-342900" algn="just">
              <a:lnSpc>
                <a:spcPct val="90000"/>
              </a:lnSpc>
              <a:spcBef>
                <a:spcPts val="751"/>
              </a:spcBef>
              <a:buFont typeface="Arial" panose="020B0604020202020204" pitchFamily="34" charset="0"/>
              <a:buChar char="•"/>
            </a:pPr>
            <a:r>
              <a:rPr lang="en-US" sz="1600" b="0" strike="noStrike" spc="-1" dirty="0">
                <a:solidFill>
                  <a:srgbClr val="000000"/>
                </a:solidFill>
                <a:latin typeface="Times New Roman" panose="02020603050405020304" pitchFamily="18" charset="0"/>
                <a:cs typeface="Times New Roman" panose="02020603050405020304" pitchFamily="18" charset="0"/>
              </a:rPr>
              <a:t>Veil type</a:t>
            </a:r>
          </a:p>
          <a:p>
            <a:pPr algn="just">
              <a:lnSpc>
                <a:spcPct val="90000"/>
              </a:lnSpc>
              <a:spcBef>
                <a:spcPts val="751"/>
              </a:spcBef>
            </a:pPr>
            <a:endParaRPr lang="en-US" sz="1600" b="0" strike="noStrike"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90000"/>
              </a:lnSpc>
              <a:spcBef>
                <a:spcPts val="751"/>
              </a:spcBef>
              <a:buFont typeface="Arial" panose="020B0604020202020204" pitchFamily="34" charset="0"/>
              <a:buChar char="•"/>
            </a:pPr>
            <a:endParaRPr lang="en-US" sz="16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751"/>
              </a:spcBef>
            </a:pPr>
            <a:endParaRPr lang="en-US" sz="1600" b="0" strike="noStrike"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90000"/>
              </a:lnSpc>
              <a:spcBef>
                <a:spcPts val="751"/>
              </a:spcBef>
              <a:buFont typeface="Arial" panose="020B0604020202020204" pitchFamily="34" charset="0"/>
              <a:buChar char="•"/>
            </a:pPr>
            <a:r>
              <a:rPr lang="en-US" sz="1600" spc="-1" dirty="0">
                <a:solidFill>
                  <a:srgbClr val="000000"/>
                </a:solidFill>
                <a:latin typeface="Times New Roman" panose="02020603050405020304" pitchFamily="18" charset="0"/>
                <a:cs typeface="Times New Roman" panose="02020603050405020304" pitchFamily="18" charset="0"/>
              </a:rPr>
              <a:t>Veil Color</a:t>
            </a:r>
          </a:p>
          <a:p>
            <a:pPr marL="342900" indent="-342900" algn="just">
              <a:lnSpc>
                <a:spcPct val="90000"/>
              </a:lnSpc>
              <a:spcBef>
                <a:spcPts val="751"/>
              </a:spcBef>
              <a:buFont typeface="Arial" panose="020B0604020202020204" pitchFamily="34" charset="0"/>
              <a:buChar char="•"/>
            </a:pPr>
            <a:endParaRPr lang="en-US" sz="16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90000"/>
              </a:lnSpc>
              <a:spcBef>
                <a:spcPts val="751"/>
              </a:spcBef>
              <a:buFont typeface="Arial" panose="020B0604020202020204" pitchFamily="34" charset="0"/>
              <a:buChar char="•"/>
            </a:pPr>
            <a:endParaRPr lang="en-US" sz="16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90000"/>
              </a:lnSpc>
              <a:spcBef>
                <a:spcPts val="751"/>
              </a:spcBef>
              <a:buFont typeface="Arial" panose="020B0604020202020204" pitchFamily="34" charset="0"/>
              <a:buChar char="•"/>
            </a:pPr>
            <a:endParaRPr lang="en-US" sz="16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90000"/>
              </a:lnSpc>
              <a:spcBef>
                <a:spcPts val="751"/>
              </a:spcBef>
              <a:buFont typeface="Arial" panose="020B0604020202020204" pitchFamily="34" charset="0"/>
              <a:buChar char="•"/>
            </a:pPr>
            <a:r>
              <a:rPr lang="en-US" sz="1600" spc="-1" dirty="0">
                <a:solidFill>
                  <a:srgbClr val="000000"/>
                </a:solidFill>
                <a:latin typeface="Times New Roman" panose="02020603050405020304" pitchFamily="18" charset="0"/>
                <a:cs typeface="Times New Roman" panose="02020603050405020304" pitchFamily="18" charset="0"/>
              </a:rPr>
              <a:t>Stalk color </a:t>
            </a:r>
          </a:p>
          <a:p>
            <a:pPr marL="342900" indent="-342900" algn="just">
              <a:lnSpc>
                <a:spcPct val="90000"/>
              </a:lnSpc>
              <a:spcBef>
                <a:spcPts val="751"/>
              </a:spcBef>
              <a:buFont typeface="Arial" panose="020B0604020202020204" pitchFamily="34" charset="0"/>
              <a:buChar char="•"/>
            </a:pPr>
            <a:endParaRPr lang="en-US" sz="16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90000"/>
              </a:lnSpc>
              <a:spcBef>
                <a:spcPts val="751"/>
              </a:spcBef>
              <a:buFont typeface="Arial" panose="020B0604020202020204" pitchFamily="34" charset="0"/>
              <a:buChar char="•"/>
            </a:pPr>
            <a:endParaRPr lang="en-US" sz="1600" spc="-1" dirty="0">
              <a:solidFill>
                <a:srgbClr val="000000"/>
              </a:solidFill>
              <a:latin typeface="Times New Roman" panose="02020603050405020304" pitchFamily="18" charset="0"/>
              <a:cs typeface="Times New Roman" panose="02020603050405020304" pitchFamily="18" charset="0"/>
            </a:endParaRPr>
          </a:p>
        </p:txBody>
      </p:sp>
      <p:graphicFrame>
        <p:nvGraphicFramePr>
          <p:cNvPr id="9" name="Table 3">
            <a:extLst>
              <a:ext uri="{FF2B5EF4-FFF2-40B4-BE49-F238E27FC236}">
                <a16:creationId xmlns:a16="http://schemas.microsoft.com/office/drawing/2014/main" id="{9FAB545D-CE89-4BC4-82EB-0ADF98B9FFD6}"/>
              </a:ext>
            </a:extLst>
          </p:cNvPr>
          <p:cNvGraphicFramePr/>
          <p:nvPr>
            <p:extLst>
              <p:ext uri="{D42A27DB-BD31-4B8C-83A1-F6EECF244321}">
                <p14:modId xmlns:p14="http://schemas.microsoft.com/office/powerpoint/2010/main" val="2735481766"/>
              </p:ext>
            </p:extLst>
          </p:nvPr>
        </p:nvGraphicFramePr>
        <p:xfrm>
          <a:off x="2307323" y="1532610"/>
          <a:ext cx="4253730" cy="335280"/>
        </p:xfrm>
        <a:graphic>
          <a:graphicData uri="http://schemas.openxmlformats.org/drawingml/2006/table">
            <a:tbl>
              <a:tblPr/>
              <a:tblGrid>
                <a:gridCol w="2126865">
                  <a:extLst>
                    <a:ext uri="{9D8B030D-6E8A-4147-A177-3AD203B41FA5}">
                      <a16:colId xmlns:a16="http://schemas.microsoft.com/office/drawing/2014/main" val="20000"/>
                    </a:ext>
                  </a:extLst>
                </a:gridCol>
                <a:gridCol w="2126865">
                  <a:extLst>
                    <a:ext uri="{9D8B030D-6E8A-4147-A177-3AD203B41FA5}">
                      <a16:colId xmlns:a16="http://schemas.microsoft.com/office/drawing/2014/main" val="20001"/>
                    </a:ext>
                  </a:extLst>
                </a:gridCol>
              </a:tblGrid>
              <a:tr h="318960">
                <a:tc>
                  <a:txBody>
                    <a:bodyPr/>
                    <a:lstStyle/>
                    <a:p>
                      <a:pPr>
                        <a:lnSpc>
                          <a:spcPct val="100000"/>
                        </a:lnSpc>
                      </a:pPr>
                      <a:r>
                        <a:rPr lang="en-IN" sz="1600" b="0" strike="noStrike" spc="-1" dirty="0">
                          <a:solidFill>
                            <a:srgbClr val="000000"/>
                          </a:solidFill>
                          <a:latin typeface="Times New Roman"/>
                        </a:rPr>
                        <a:t>partial=p</a:t>
                      </a:r>
                      <a:endParaRPr lang="en-IN" sz="1600" b="0" strike="noStrike" spc="-1" dirty="0">
                        <a:latin typeface="Arial"/>
                      </a:endParaRPr>
                    </a:p>
                  </a:txBody>
                  <a:tcPr marL="68400" marR="68400">
                    <a:noFill/>
                  </a:tcPr>
                </a:tc>
                <a:tc>
                  <a:txBody>
                    <a:bodyPr/>
                    <a:lstStyle/>
                    <a:p>
                      <a:pPr>
                        <a:lnSpc>
                          <a:spcPct val="100000"/>
                        </a:lnSpc>
                      </a:pPr>
                      <a:r>
                        <a:rPr lang="en-IN" sz="1600" b="0" strike="noStrike" spc="-1" dirty="0">
                          <a:solidFill>
                            <a:srgbClr val="000000"/>
                          </a:solidFill>
                          <a:latin typeface="Times New Roman"/>
                        </a:rPr>
                        <a:t>universal=u</a:t>
                      </a:r>
                      <a:endParaRPr lang="en-IN" sz="1600" b="0" strike="noStrike" spc="-1" dirty="0">
                        <a:latin typeface="Arial"/>
                      </a:endParaRPr>
                    </a:p>
                  </a:txBody>
                  <a:tcPr marL="68400" marR="68400">
                    <a:noFill/>
                  </a:tcPr>
                </a:tc>
                <a:extLst>
                  <a:ext uri="{0D108BD9-81ED-4DB2-BD59-A6C34878D82A}">
                    <a16:rowId xmlns:a16="http://schemas.microsoft.com/office/drawing/2014/main" val="10000"/>
                  </a:ext>
                </a:extLst>
              </a:tr>
            </a:tbl>
          </a:graphicData>
        </a:graphic>
      </p:graphicFrame>
      <p:graphicFrame>
        <p:nvGraphicFramePr>
          <p:cNvPr id="10" name="Table 4">
            <a:extLst>
              <a:ext uri="{FF2B5EF4-FFF2-40B4-BE49-F238E27FC236}">
                <a16:creationId xmlns:a16="http://schemas.microsoft.com/office/drawing/2014/main" id="{4044FA75-82B8-4C7B-86E2-AC28452DC197}"/>
              </a:ext>
            </a:extLst>
          </p:cNvPr>
          <p:cNvGraphicFramePr/>
          <p:nvPr>
            <p:extLst>
              <p:ext uri="{D42A27DB-BD31-4B8C-83A1-F6EECF244321}">
                <p14:modId xmlns:p14="http://schemas.microsoft.com/office/powerpoint/2010/main" val="2913676150"/>
              </p:ext>
            </p:extLst>
          </p:nvPr>
        </p:nvGraphicFramePr>
        <p:xfrm>
          <a:off x="2307323" y="2412617"/>
          <a:ext cx="4253730" cy="1016383"/>
        </p:xfrm>
        <a:graphic>
          <a:graphicData uri="http://schemas.openxmlformats.org/drawingml/2006/table">
            <a:tbl>
              <a:tblPr/>
              <a:tblGrid>
                <a:gridCol w="2126667">
                  <a:extLst>
                    <a:ext uri="{9D8B030D-6E8A-4147-A177-3AD203B41FA5}">
                      <a16:colId xmlns:a16="http://schemas.microsoft.com/office/drawing/2014/main" val="20000"/>
                    </a:ext>
                  </a:extLst>
                </a:gridCol>
                <a:gridCol w="2127063">
                  <a:extLst>
                    <a:ext uri="{9D8B030D-6E8A-4147-A177-3AD203B41FA5}">
                      <a16:colId xmlns:a16="http://schemas.microsoft.com/office/drawing/2014/main" val="20001"/>
                    </a:ext>
                  </a:extLst>
                </a:gridCol>
              </a:tblGrid>
              <a:tr h="437263">
                <a:tc>
                  <a:txBody>
                    <a:bodyPr/>
                    <a:lstStyle/>
                    <a:p>
                      <a:pPr>
                        <a:lnSpc>
                          <a:spcPct val="100000"/>
                        </a:lnSpc>
                      </a:pPr>
                      <a:r>
                        <a:rPr lang="en-IN" sz="1600" b="0" strike="noStrike" spc="-1" dirty="0">
                          <a:solidFill>
                            <a:srgbClr val="000000"/>
                          </a:solidFill>
                          <a:latin typeface="Times New Roman" panose="02020603050405020304" pitchFamily="18" charset="0"/>
                          <a:cs typeface="Times New Roman" panose="02020603050405020304" pitchFamily="18" charset="0"/>
                        </a:rPr>
                        <a:t>brown=n</a:t>
                      </a:r>
                      <a:endParaRPr lang="en-IN" sz="1600" b="0" strike="noStrike" spc="-1" dirty="0">
                        <a:latin typeface="Times New Roman" panose="02020603050405020304" pitchFamily="18" charset="0"/>
                        <a:cs typeface="Times New Roman" panose="02020603050405020304" pitchFamily="18" charset="0"/>
                      </a:endParaRPr>
                    </a:p>
                  </a:txBody>
                  <a:tcPr marL="68400" marR="68400">
                    <a:noFill/>
                  </a:tcPr>
                </a:tc>
                <a:tc>
                  <a:txBody>
                    <a:bodyPr/>
                    <a:lstStyle/>
                    <a:p>
                      <a:pPr>
                        <a:lnSpc>
                          <a:spcPct val="100000"/>
                        </a:lnSpc>
                      </a:pPr>
                      <a:r>
                        <a:rPr lang="en-IN" sz="1600" b="0" strike="noStrike" spc="-1">
                          <a:solidFill>
                            <a:srgbClr val="000000"/>
                          </a:solidFill>
                          <a:latin typeface="Times New Roman" panose="02020603050405020304" pitchFamily="18" charset="0"/>
                          <a:cs typeface="Times New Roman" panose="02020603050405020304" pitchFamily="18" charset="0"/>
                        </a:rPr>
                        <a:t>orange=o</a:t>
                      </a:r>
                      <a:endParaRPr lang="en-IN" sz="1600" b="0" strike="noStrike" spc="-1">
                        <a:latin typeface="Times New Roman" panose="02020603050405020304" pitchFamily="18" charset="0"/>
                        <a:cs typeface="Times New Roman" panose="02020603050405020304" pitchFamily="18" charset="0"/>
                      </a:endParaRPr>
                    </a:p>
                  </a:txBody>
                  <a:tcPr marL="68400" marR="68400">
                    <a:noFill/>
                  </a:tcPr>
                </a:tc>
                <a:extLst>
                  <a:ext uri="{0D108BD9-81ED-4DB2-BD59-A6C34878D82A}">
                    <a16:rowId xmlns:a16="http://schemas.microsoft.com/office/drawing/2014/main" val="10000"/>
                  </a:ext>
                </a:extLst>
              </a:tr>
              <a:tr h="434770">
                <a:tc>
                  <a:txBody>
                    <a:bodyPr/>
                    <a:lstStyle/>
                    <a:p>
                      <a:pPr>
                        <a:lnSpc>
                          <a:spcPct val="100000"/>
                        </a:lnSpc>
                      </a:pPr>
                      <a:r>
                        <a:rPr lang="en-IN" sz="1600" b="0" strike="noStrike" spc="-1" dirty="0">
                          <a:solidFill>
                            <a:srgbClr val="000000"/>
                          </a:solidFill>
                          <a:latin typeface="Times New Roman" panose="02020603050405020304" pitchFamily="18" charset="0"/>
                          <a:cs typeface="Times New Roman" panose="02020603050405020304" pitchFamily="18" charset="0"/>
                        </a:rPr>
                        <a:t>white=w</a:t>
                      </a:r>
                      <a:endParaRPr lang="en-IN" sz="1600" b="0" strike="noStrike" spc="-1" dirty="0">
                        <a:latin typeface="Times New Roman" panose="02020603050405020304" pitchFamily="18" charset="0"/>
                        <a:cs typeface="Times New Roman" panose="02020603050405020304" pitchFamily="18" charset="0"/>
                      </a:endParaRPr>
                    </a:p>
                  </a:txBody>
                  <a:tcPr marL="68400" marR="68400">
                    <a:noFill/>
                  </a:tcPr>
                </a:tc>
                <a:tc>
                  <a:txBody>
                    <a:bodyPr/>
                    <a:lstStyle/>
                    <a:p>
                      <a:pPr>
                        <a:lnSpc>
                          <a:spcPct val="100000"/>
                        </a:lnSpc>
                      </a:pPr>
                      <a:r>
                        <a:rPr lang="en-IN" sz="1600" b="0" strike="noStrike" spc="-1" dirty="0">
                          <a:solidFill>
                            <a:srgbClr val="000000"/>
                          </a:solidFill>
                          <a:latin typeface="Times New Roman" panose="02020603050405020304" pitchFamily="18" charset="0"/>
                          <a:cs typeface="Times New Roman" panose="02020603050405020304" pitchFamily="18" charset="0"/>
                        </a:rPr>
                        <a:t>yellow=y</a:t>
                      </a:r>
                      <a:endParaRPr lang="en-IN" sz="1600" b="0" strike="noStrike" spc="-1" dirty="0">
                        <a:latin typeface="Times New Roman" panose="02020603050405020304" pitchFamily="18" charset="0"/>
                        <a:cs typeface="Times New Roman" panose="02020603050405020304" pitchFamily="18" charset="0"/>
                      </a:endParaRPr>
                    </a:p>
                    <a:p>
                      <a:pPr>
                        <a:lnSpc>
                          <a:spcPct val="100000"/>
                        </a:lnSpc>
                      </a:pPr>
                      <a:endParaRPr lang="en-IN" sz="1600" b="0" strike="noStrike" spc="-1" dirty="0">
                        <a:latin typeface="Times New Roman" panose="02020603050405020304" pitchFamily="18" charset="0"/>
                        <a:cs typeface="Times New Roman" panose="02020603050405020304" pitchFamily="18" charset="0"/>
                      </a:endParaRPr>
                    </a:p>
                  </a:txBody>
                  <a:tcPr marL="68400" marR="68400">
                    <a:noFill/>
                  </a:tcPr>
                </a:tc>
                <a:extLst>
                  <a:ext uri="{0D108BD9-81ED-4DB2-BD59-A6C34878D82A}">
                    <a16:rowId xmlns:a16="http://schemas.microsoft.com/office/drawing/2014/main" val="10001"/>
                  </a:ext>
                </a:extLst>
              </a:tr>
            </a:tbl>
          </a:graphicData>
        </a:graphic>
      </p:graphicFrame>
      <p:graphicFrame>
        <p:nvGraphicFramePr>
          <p:cNvPr id="11" name="Table 2">
            <a:extLst>
              <a:ext uri="{FF2B5EF4-FFF2-40B4-BE49-F238E27FC236}">
                <a16:creationId xmlns:a16="http://schemas.microsoft.com/office/drawing/2014/main" id="{3DCCE481-4D5B-49EB-887C-4BC5C1ABC557}"/>
              </a:ext>
            </a:extLst>
          </p:cNvPr>
          <p:cNvGraphicFramePr/>
          <p:nvPr>
            <p:extLst>
              <p:ext uri="{D42A27DB-BD31-4B8C-83A1-F6EECF244321}">
                <p14:modId xmlns:p14="http://schemas.microsoft.com/office/powerpoint/2010/main" val="3303984381"/>
              </p:ext>
            </p:extLst>
          </p:nvPr>
        </p:nvGraphicFramePr>
        <p:xfrm>
          <a:off x="2307323" y="3973727"/>
          <a:ext cx="4253731" cy="914400"/>
        </p:xfrm>
        <a:graphic>
          <a:graphicData uri="http://schemas.openxmlformats.org/drawingml/2006/table">
            <a:tbl>
              <a:tblPr/>
              <a:tblGrid>
                <a:gridCol w="1112880">
                  <a:extLst>
                    <a:ext uri="{9D8B030D-6E8A-4147-A177-3AD203B41FA5}">
                      <a16:colId xmlns:a16="http://schemas.microsoft.com/office/drawing/2014/main" val="20000"/>
                    </a:ext>
                  </a:extLst>
                </a:gridCol>
                <a:gridCol w="914219">
                  <a:extLst>
                    <a:ext uri="{9D8B030D-6E8A-4147-A177-3AD203B41FA5}">
                      <a16:colId xmlns:a16="http://schemas.microsoft.com/office/drawing/2014/main" val="20001"/>
                    </a:ext>
                  </a:extLst>
                </a:gridCol>
                <a:gridCol w="1112880">
                  <a:extLst>
                    <a:ext uri="{9D8B030D-6E8A-4147-A177-3AD203B41FA5}">
                      <a16:colId xmlns:a16="http://schemas.microsoft.com/office/drawing/2014/main" val="20002"/>
                    </a:ext>
                  </a:extLst>
                </a:gridCol>
                <a:gridCol w="1113752">
                  <a:extLst>
                    <a:ext uri="{9D8B030D-6E8A-4147-A177-3AD203B41FA5}">
                      <a16:colId xmlns:a16="http://schemas.microsoft.com/office/drawing/2014/main" val="20003"/>
                    </a:ext>
                  </a:extLst>
                </a:gridCol>
              </a:tblGrid>
              <a:tr h="479880">
                <a:tc>
                  <a:txBody>
                    <a:bodyPr/>
                    <a:lstStyle/>
                    <a:p>
                      <a:pPr>
                        <a:lnSpc>
                          <a:spcPct val="100000"/>
                        </a:lnSpc>
                      </a:pPr>
                      <a:r>
                        <a:rPr lang="en-IN" sz="1600" b="0" strike="noStrike" spc="-1">
                          <a:solidFill>
                            <a:srgbClr val="000000"/>
                          </a:solidFill>
                          <a:latin typeface="Times New Roman"/>
                        </a:rPr>
                        <a:t>brown=n,</a:t>
                      </a:r>
                      <a:endParaRPr lang="en-IN" sz="1600" b="0" strike="noStrike" spc="-1">
                        <a:latin typeface="Arial"/>
                      </a:endParaRPr>
                    </a:p>
                  </a:txBody>
                  <a:tcPr marL="68400" marR="68400">
                    <a:noFill/>
                  </a:tcPr>
                </a:tc>
                <a:tc>
                  <a:txBody>
                    <a:bodyPr/>
                    <a:lstStyle/>
                    <a:p>
                      <a:pPr>
                        <a:lnSpc>
                          <a:spcPct val="100000"/>
                        </a:lnSpc>
                      </a:pPr>
                      <a:r>
                        <a:rPr lang="en-IN" sz="1600" b="0" strike="noStrike" spc="-1">
                          <a:solidFill>
                            <a:srgbClr val="000000"/>
                          </a:solidFill>
                          <a:latin typeface="Times New Roman"/>
                        </a:rPr>
                        <a:t>,buff=b,</a:t>
                      </a:r>
                      <a:endParaRPr lang="en-IN" sz="1600" b="0" strike="noStrike" spc="-1">
                        <a:latin typeface="Arial"/>
                      </a:endParaRPr>
                    </a:p>
                  </a:txBody>
                  <a:tcPr marL="68400" marR="68400">
                    <a:noFill/>
                  </a:tcPr>
                </a:tc>
                <a:tc>
                  <a:txBody>
                    <a:bodyPr/>
                    <a:lstStyle/>
                    <a:p>
                      <a:pPr>
                        <a:lnSpc>
                          <a:spcPct val="100000"/>
                        </a:lnSpc>
                      </a:pPr>
                      <a:r>
                        <a:rPr lang="en-IN" sz="1600" b="0" strike="noStrike" spc="-1" dirty="0">
                          <a:solidFill>
                            <a:srgbClr val="000000"/>
                          </a:solidFill>
                          <a:latin typeface="Times New Roman"/>
                        </a:rPr>
                        <a:t>cinnamon=c</a:t>
                      </a:r>
                      <a:endParaRPr lang="en-IN" sz="1600" b="0" strike="noStrike" spc="-1" dirty="0">
                        <a:latin typeface="Arial"/>
                      </a:endParaRPr>
                    </a:p>
                  </a:txBody>
                  <a:tcPr marL="68400" marR="68400">
                    <a:noFill/>
                  </a:tcPr>
                </a:tc>
                <a:tc>
                  <a:txBody>
                    <a:bodyPr/>
                    <a:lstStyle/>
                    <a:p>
                      <a:pPr>
                        <a:lnSpc>
                          <a:spcPct val="100000"/>
                        </a:lnSpc>
                      </a:pPr>
                      <a:r>
                        <a:rPr lang="en-IN" sz="1600" b="0" strike="noStrike" spc="-1">
                          <a:solidFill>
                            <a:srgbClr val="000000"/>
                          </a:solidFill>
                          <a:latin typeface="Times New Roman"/>
                        </a:rPr>
                        <a:t>gray=g</a:t>
                      </a:r>
                      <a:endParaRPr lang="en-IN" sz="1600" b="0" strike="noStrike" spc="-1">
                        <a:latin typeface="Arial"/>
                      </a:endParaRPr>
                    </a:p>
                  </a:txBody>
                  <a:tcPr marL="68400" marR="68400">
                    <a:noFill/>
                  </a:tcPr>
                </a:tc>
                <a:extLst>
                  <a:ext uri="{0D108BD9-81ED-4DB2-BD59-A6C34878D82A}">
                    <a16:rowId xmlns:a16="http://schemas.microsoft.com/office/drawing/2014/main" val="10000"/>
                  </a:ext>
                </a:extLst>
              </a:tr>
              <a:tr h="325800">
                <a:tc>
                  <a:txBody>
                    <a:bodyPr/>
                    <a:lstStyle/>
                    <a:p>
                      <a:pPr>
                        <a:lnSpc>
                          <a:spcPct val="100000"/>
                        </a:lnSpc>
                      </a:pPr>
                      <a:r>
                        <a:rPr lang="en-IN" sz="1600" b="0" strike="noStrike" spc="-1">
                          <a:solidFill>
                            <a:srgbClr val="000000"/>
                          </a:solidFill>
                          <a:latin typeface="Times New Roman"/>
                        </a:rPr>
                        <a:t>orange=o</a:t>
                      </a:r>
                      <a:endParaRPr lang="en-IN" sz="1600" b="0" strike="noStrike" spc="-1">
                        <a:latin typeface="Arial"/>
                      </a:endParaRPr>
                    </a:p>
                  </a:txBody>
                  <a:tcPr marL="68400" marR="68400">
                    <a:noFill/>
                  </a:tcPr>
                </a:tc>
                <a:tc>
                  <a:txBody>
                    <a:bodyPr/>
                    <a:lstStyle/>
                    <a:p>
                      <a:pPr>
                        <a:lnSpc>
                          <a:spcPct val="100000"/>
                        </a:lnSpc>
                      </a:pPr>
                      <a:r>
                        <a:rPr lang="en-IN" sz="1600" b="0" strike="noStrike" spc="-1" dirty="0">
                          <a:solidFill>
                            <a:srgbClr val="000000"/>
                          </a:solidFill>
                          <a:latin typeface="Times New Roman"/>
                        </a:rPr>
                        <a:t>pink=p</a:t>
                      </a:r>
                      <a:endParaRPr lang="en-IN" sz="1600" b="0" strike="noStrike" spc="-1" dirty="0">
                        <a:latin typeface="Arial"/>
                      </a:endParaRPr>
                    </a:p>
                  </a:txBody>
                  <a:tcPr marL="68400" marR="68400">
                    <a:noFill/>
                  </a:tcPr>
                </a:tc>
                <a:tc>
                  <a:txBody>
                    <a:bodyPr/>
                    <a:lstStyle/>
                    <a:p>
                      <a:pPr>
                        <a:lnSpc>
                          <a:spcPct val="100000"/>
                        </a:lnSpc>
                      </a:pPr>
                      <a:r>
                        <a:rPr lang="en-IN" sz="1600" b="0" strike="noStrike" spc="-1">
                          <a:solidFill>
                            <a:srgbClr val="000000"/>
                          </a:solidFill>
                          <a:latin typeface="Times New Roman"/>
                        </a:rPr>
                        <a:t>red=e</a:t>
                      </a:r>
                      <a:endParaRPr lang="en-IN" sz="1600" b="0" strike="noStrike" spc="-1">
                        <a:latin typeface="Arial"/>
                      </a:endParaRPr>
                    </a:p>
                  </a:txBody>
                  <a:tcPr marL="68400" marR="68400">
                    <a:noFill/>
                  </a:tcPr>
                </a:tc>
                <a:tc>
                  <a:txBody>
                    <a:bodyPr/>
                    <a:lstStyle/>
                    <a:p>
                      <a:pPr>
                        <a:lnSpc>
                          <a:spcPct val="100000"/>
                        </a:lnSpc>
                      </a:pPr>
                      <a:r>
                        <a:rPr lang="en-IN" sz="1600" b="0" strike="noStrike" spc="-1" dirty="0">
                          <a:solidFill>
                            <a:srgbClr val="000000"/>
                          </a:solidFill>
                          <a:latin typeface="Times New Roman"/>
                        </a:rPr>
                        <a:t>yellow=y</a:t>
                      </a:r>
                      <a:endParaRPr lang="en-IN" sz="1600" b="0" strike="noStrike" spc="-1" dirty="0">
                        <a:latin typeface="Arial"/>
                      </a:endParaRPr>
                    </a:p>
                  </a:txBody>
                  <a:tcPr marL="68400" marR="68400">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82937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28560" y="365040"/>
            <a:ext cx="7886520" cy="1011240"/>
          </a:xfrm>
          <a:prstGeom prst="rect">
            <a:avLst/>
          </a:prstGeom>
          <a:noFill/>
          <a:ln>
            <a:noFill/>
          </a:ln>
        </p:spPr>
        <p:txBody>
          <a:bodyPr anchor="ctr">
            <a:noAutofit/>
          </a:bodyPr>
          <a:lstStyle/>
          <a:p>
            <a:pPr algn="ctr">
              <a:lnSpc>
                <a:spcPct val="90000"/>
              </a:lnSpc>
            </a:pPr>
            <a:r>
              <a:rPr lang="en-US" sz="3600" b="1" strike="noStrike" spc="-1" dirty="0">
                <a:solidFill>
                  <a:schemeClr val="accent1"/>
                </a:solidFill>
                <a:latin typeface="Times New Roman"/>
              </a:rPr>
              <a:t>SVM- SUPPORT VECTOR MACHINES</a:t>
            </a:r>
            <a:endParaRPr lang="en-US" sz="3600" b="0" strike="noStrike" spc="-1" dirty="0">
              <a:solidFill>
                <a:schemeClr val="accent1"/>
              </a:solidFill>
              <a:latin typeface="Calibri"/>
            </a:endParaRPr>
          </a:p>
        </p:txBody>
      </p:sp>
      <p:sp>
        <p:nvSpPr>
          <p:cNvPr id="206" name="TextShape 2"/>
          <p:cNvSpPr txBox="1"/>
          <p:nvPr/>
        </p:nvSpPr>
        <p:spPr>
          <a:xfrm>
            <a:off x="628560" y="1376280"/>
            <a:ext cx="7886520" cy="4800240"/>
          </a:xfrm>
          <a:prstGeom prst="rect">
            <a:avLst/>
          </a:prstGeom>
          <a:noFill/>
          <a:ln>
            <a:noFill/>
          </a:ln>
        </p:spPr>
        <p:txBody>
          <a:bodyPr>
            <a:normAutofit/>
          </a:bodyPr>
          <a:lstStyle/>
          <a:p>
            <a:pPr algn="ctr">
              <a:lnSpc>
                <a:spcPct val="90000"/>
              </a:lnSpc>
              <a:spcBef>
                <a:spcPts val="751"/>
              </a:spcBef>
            </a:pPr>
            <a:r>
              <a:rPr lang="en-US" sz="2000" b="1" strike="noStrike" spc="-1" dirty="0">
                <a:solidFill>
                  <a:srgbClr val="000000"/>
                </a:solidFill>
                <a:latin typeface="Times New Roman"/>
              </a:rPr>
              <a:t>OBJECTIVE </a:t>
            </a:r>
            <a:endParaRPr lang="en-US" sz="2000" b="0" strike="noStrike" spc="-1" dirty="0">
              <a:solidFill>
                <a:srgbClr val="000000"/>
              </a:solidFill>
              <a:latin typeface="Calibri"/>
            </a:endParaRPr>
          </a:p>
          <a:p>
            <a:pPr marL="360" algn="just">
              <a:lnSpc>
                <a:spcPct val="90000"/>
              </a:lnSpc>
              <a:spcBef>
                <a:spcPts val="751"/>
              </a:spcBef>
              <a:buClr>
                <a:srgbClr val="000000"/>
              </a:buClr>
            </a:pPr>
            <a:r>
              <a:rPr lang="en-US" sz="2100" b="0" strike="noStrike" spc="-1" dirty="0">
                <a:solidFill>
                  <a:srgbClr val="000000"/>
                </a:solidFill>
                <a:latin typeface="Times New Roman"/>
              </a:rPr>
              <a:t>Support Vector Machine is responsible for finding the decision boundary to separate different classes and maximize the margin.</a:t>
            </a:r>
          </a:p>
          <a:p>
            <a:pPr marL="360" algn="just">
              <a:lnSpc>
                <a:spcPct val="90000"/>
              </a:lnSpc>
              <a:spcBef>
                <a:spcPts val="751"/>
              </a:spcBef>
              <a:buClr>
                <a:srgbClr val="000000"/>
              </a:buClr>
            </a:pPr>
            <a:endParaRPr lang="en-US" sz="2100" spc="-1" dirty="0">
              <a:solidFill>
                <a:srgbClr val="000000"/>
              </a:solidFill>
              <a:latin typeface="Times New Roman"/>
            </a:endParaRPr>
          </a:p>
          <a:p>
            <a:pPr marL="360" algn="just">
              <a:lnSpc>
                <a:spcPct val="90000"/>
              </a:lnSpc>
              <a:spcBef>
                <a:spcPts val="751"/>
              </a:spcBef>
              <a:buClr>
                <a:srgbClr val="000000"/>
              </a:buClr>
            </a:pPr>
            <a:endParaRPr lang="en-US" sz="2100" b="0" strike="noStrike" spc="-1" dirty="0">
              <a:solidFill>
                <a:srgbClr val="000000"/>
              </a:solidFill>
              <a:latin typeface="Calibri"/>
            </a:endParaRPr>
          </a:p>
          <a:p>
            <a:pPr algn="just">
              <a:lnSpc>
                <a:spcPct val="90000"/>
              </a:lnSpc>
              <a:spcBef>
                <a:spcPts val="751"/>
              </a:spcBef>
            </a:pPr>
            <a:endParaRPr lang="en-US" sz="2100" b="0" strike="noStrike" spc="-1" dirty="0">
              <a:solidFill>
                <a:srgbClr val="000000"/>
              </a:solidFill>
              <a:latin typeface="Calibri"/>
            </a:endParaRPr>
          </a:p>
        </p:txBody>
      </p:sp>
      <p:pic>
        <p:nvPicPr>
          <p:cNvPr id="4" name="Content Placeholder 3">
            <a:extLst>
              <a:ext uri="{FF2B5EF4-FFF2-40B4-BE49-F238E27FC236}">
                <a16:creationId xmlns:a16="http://schemas.microsoft.com/office/drawing/2014/main" id="{BB4BB2F9-EAC1-4F52-BEF2-31A5916E61F9}"/>
              </a:ext>
            </a:extLst>
          </p:cNvPr>
          <p:cNvPicPr/>
          <p:nvPr/>
        </p:nvPicPr>
        <p:blipFill>
          <a:blip r:embed="rId2"/>
          <a:stretch/>
        </p:blipFill>
        <p:spPr>
          <a:xfrm>
            <a:off x="1971973" y="2709360"/>
            <a:ext cx="5067360" cy="3467160"/>
          </a:xfrm>
          <a:prstGeom prst="rect">
            <a:avLst/>
          </a:prstGeom>
          <a:ln>
            <a:noFill/>
          </a:ln>
          <a:effectLst>
            <a:outerShdw blurRad="292100" dist="139498" dir="2700000" algn="tl" rotWithShape="0">
              <a:srgbClr val="333333">
                <a:alpha val="65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6F850D-51C5-4921-BC4F-1F6B665E582A}"/>
              </a:ext>
            </a:extLst>
          </p:cNvPr>
          <p:cNvPicPr>
            <a:picLocks noChangeAspect="1"/>
          </p:cNvPicPr>
          <p:nvPr/>
        </p:nvPicPr>
        <p:blipFill>
          <a:blip r:embed="rId2"/>
          <a:stretch>
            <a:fillRect/>
          </a:stretch>
        </p:blipFill>
        <p:spPr>
          <a:xfrm>
            <a:off x="119062" y="1247775"/>
            <a:ext cx="8905875" cy="4362450"/>
          </a:xfrm>
          <a:prstGeom prst="rect">
            <a:avLst/>
          </a:prstGeom>
        </p:spPr>
      </p:pic>
    </p:spTree>
    <p:extLst>
      <p:ext uri="{BB962C8B-B14F-4D97-AF65-F5344CB8AC3E}">
        <p14:creationId xmlns:p14="http://schemas.microsoft.com/office/powerpoint/2010/main" val="1499286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628560" y="365040"/>
            <a:ext cx="7886520" cy="709200"/>
          </a:xfrm>
          <a:prstGeom prst="rect">
            <a:avLst/>
          </a:prstGeom>
          <a:noFill/>
          <a:ln>
            <a:noFill/>
          </a:ln>
        </p:spPr>
        <p:txBody>
          <a:bodyPr anchor="ctr">
            <a:normAutofit/>
          </a:bodyPr>
          <a:lstStyle/>
          <a:p>
            <a:pPr algn="ctr">
              <a:lnSpc>
                <a:spcPct val="90000"/>
              </a:lnSpc>
            </a:pPr>
            <a:r>
              <a:rPr lang="en-US" sz="3600" b="1" strike="noStrike" spc="-1" dirty="0">
                <a:solidFill>
                  <a:schemeClr val="accent1"/>
                </a:solidFill>
                <a:latin typeface="Times New Roman" panose="02020603050405020304" pitchFamily="18" charset="0"/>
                <a:cs typeface="Times New Roman" panose="02020603050405020304" pitchFamily="18" charset="0"/>
              </a:rPr>
              <a:t>COMMENTS</a:t>
            </a:r>
          </a:p>
        </p:txBody>
      </p:sp>
      <p:sp>
        <p:nvSpPr>
          <p:cNvPr id="165" name="TextShape 2"/>
          <p:cNvSpPr txBox="1"/>
          <p:nvPr/>
        </p:nvSpPr>
        <p:spPr>
          <a:xfrm>
            <a:off x="628560" y="1253880"/>
            <a:ext cx="7886520" cy="4923000"/>
          </a:xfrm>
          <a:prstGeom prst="rect">
            <a:avLst/>
          </a:prstGeom>
          <a:noFill/>
          <a:ln>
            <a:noFill/>
          </a:ln>
        </p:spPr>
        <p:txBody>
          <a:bodyPr>
            <a:normAutofit/>
          </a:bodyPr>
          <a:lstStyle/>
          <a:p>
            <a:pPr>
              <a:lnSpc>
                <a:spcPct val="90000"/>
              </a:lnSpc>
              <a:spcBef>
                <a:spcPts val="751"/>
              </a:spcBef>
            </a:pPr>
            <a:endParaRPr lang="en-US" sz="2000" b="0" strike="noStrike" spc="-1" dirty="0">
              <a:solidFill>
                <a:srgbClr val="000000"/>
              </a:solidFill>
              <a:latin typeface="Calibri"/>
            </a:endParaRPr>
          </a:p>
        </p:txBody>
      </p:sp>
      <p:graphicFrame>
        <p:nvGraphicFramePr>
          <p:cNvPr id="4" name="Table 4">
            <a:extLst>
              <a:ext uri="{FF2B5EF4-FFF2-40B4-BE49-F238E27FC236}">
                <a16:creationId xmlns:a16="http://schemas.microsoft.com/office/drawing/2014/main" id="{3D3C879B-DAB8-4B19-95C0-057F1A5F2299}"/>
              </a:ext>
            </a:extLst>
          </p:cNvPr>
          <p:cNvGraphicFramePr>
            <a:graphicFrameLocks noGrp="1"/>
          </p:cNvGraphicFramePr>
          <p:nvPr>
            <p:extLst>
              <p:ext uri="{D42A27DB-BD31-4B8C-83A1-F6EECF244321}">
                <p14:modId xmlns:p14="http://schemas.microsoft.com/office/powerpoint/2010/main" val="2264224208"/>
              </p:ext>
            </p:extLst>
          </p:nvPr>
        </p:nvGraphicFramePr>
        <p:xfrm>
          <a:off x="1440550" y="1841186"/>
          <a:ext cx="6262540" cy="3175628"/>
        </p:xfrm>
        <a:graphic>
          <a:graphicData uri="http://schemas.openxmlformats.org/drawingml/2006/table">
            <a:tbl>
              <a:tblPr firstRow="1" bandRow="1">
                <a:tableStyleId>{5940675A-B579-460E-94D1-54222C63F5DA}</a:tableStyleId>
              </a:tblPr>
              <a:tblGrid>
                <a:gridCol w="3131270">
                  <a:extLst>
                    <a:ext uri="{9D8B030D-6E8A-4147-A177-3AD203B41FA5}">
                      <a16:colId xmlns:a16="http://schemas.microsoft.com/office/drawing/2014/main" val="204294043"/>
                    </a:ext>
                  </a:extLst>
                </a:gridCol>
                <a:gridCol w="3131270">
                  <a:extLst>
                    <a:ext uri="{9D8B030D-6E8A-4147-A177-3AD203B41FA5}">
                      <a16:colId xmlns:a16="http://schemas.microsoft.com/office/drawing/2014/main" val="678571437"/>
                    </a:ext>
                  </a:extLst>
                </a:gridCol>
              </a:tblGrid>
              <a:tr h="619842">
                <a:tc>
                  <a:txBody>
                    <a:bodyPr/>
                    <a:lstStyle/>
                    <a:p>
                      <a:r>
                        <a:rPr lang="en-US" sz="2000" b="1" dirty="0">
                          <a:latin typeface="Times New Roman" panose="02020603050405020304" pitchFamily="18" charset="0"/>
                          <a:cs typeface="Times New Roman" panose="02020603050405020304" pitchFamily="18" charset="0"/>
                        </a:rPr>
                        <a:t>Comments</a:t>
                      </a:r>
                      <a:endParaRPr lang="en-IN" sz="2000" b="1" dirty="0">
                        <a:latin typeface="Times New Roman" panose="02020603050405020304" pitchFamily="18" charset="0"/>
                        <a:cs typeface="Times New Roman" panose="02020603050405020304" pitchFamily="18" charset="0"/>
                      </a:endParaRPr>
                    </a:p>
                  </a:txBody>
                  <a:tcPr/>
                </a:tc>
                <a:tc>
                  <a:txBody>
                    <a:bodyPr/>
                    <a:lstStyle/>
                    <a:p>
                      <a:r>
                        <a:rPr lang="en-US" sz="2000" b="1" dirty="0">
                          <a:latin typeface="Times New Roman" panose="02020603050405020304" pitchFamily="18" charset="0"/>
                          <a:cs typeface="Times New Roman" panose="02020603050405020304" pitchFamily="18" charset="0"/>
                        </a:rPr>
                        <a:t>Justification</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7053446"/>
                  </a:ext>
                </a:extLst>
              </a:tr>
              <a:tr h="619842">
                <a:tc>
                  <a:txBody>
                    <a:bodyPr/>
                    <a:lstStyle/>
                    <a:p>
                      <a:r>
                        <a:rPr lang="en-US" sz="2000" dirty="0">
                          <a:latin typeface="Times New Roman" panose="02020603050405020304" pitchFamily="18" charset="0"/>
                          <a:cs typeface="Times New Roman" panose="02020603050405020304" pitchFamily="18" charset="0"/>
                        </a:rPr>
                        <a:t>Dataset is not available </a:t>
                      </a:r>
                    </a:p>
                  </a:txBody>
                  <a:tcPr/>
                </a:tc>
                <a:tc>
                  <a:txBody>
                    <a:bodyPr/>
                    <a:lstStyle/>
                    <a:p>
                      <a:r>
                        <a:rPr lang="en-US" sz="2000" dirty="0">
                          <a:latin typeface="Times New Roman" panose="02020603050405020304" pitchFamily="18" charset="0"/>
                          <a:cs typeface="Times New Roman" panose="02020603050405020304" pitchFamily="18" charset="0"/>
                        </a:rPr>
                        <a:t>Found out Dataset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8850399"/>
                  </a:ext>
                </a:extLst>
              </a:tr>
              <a:tr h="967972">
                <a:tc>
                  <a:txBody>
                    <a:bodyPr/>
                    <a:lstStyle/>
                    <a:p>
                      <a:r>
                        <a:rPr lang="en-US" sz="2000" dirty="0">
                          <a:latin typeface="Times New Roman" panose="02020603050405020304" pitchFamily="18" charset="0"/>
                          <a:cs typeface="Times New Roman" panose="02020603050405020304" pitchFamily="18" charset="0"/>
                        </a:rPr>
                        <a:t>Work can’t be justified without proper dataset</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Work accomplished with new dataset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6557553"/>
                  </a:ext>
                </a:extLst>
              </a:tr>
              <a:tr h="967972">
                <a:tc>
                  <a:txBody>
                    <a:bodyPr/>
                    <a:lstStyle/>
                    <a:p>
                      <a:r>
                        <a:rPr lang="en-US" sz="2000" dirty="0">
                          <a:latin typeface="Times New Roman" panose="02020603050405020304" pitchFamily="18" charset="0"/>
                          <a:cs typeface="Times New Roman" panose="02020603050405020304" pitchFamily="18" charset="0"/>
                        </a:rPr>
                        <a:t>Need to be discussed with committee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Discussed with committee and done accordingly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6467326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28560" y="365040"/>
            <a:ext cx="7886520" cy="596160"/>
          </a:xfrm>
          <a:prstGeom prst="rect">
            <a:avLst/>
          </a:prstGeom>
          <a:noFill/>
          <a:ln>
            <a:noFill/>
          </a:ln>
        </p:spPr>
        <p:txBody>
          <a:bodyPr anchor="ctr">
            <a:noAutofit/>
          </a:bodyPr>
          <a:lstStyle/>
          <a:p>
            <a:pPr algn="ctr">
              <a:lnSpc>
                <a:spcPct val="90000"/>
              </a:lnSpc>
            </a:pPr>
            <a:r>
              <a:rPr lang="en-US" sz="3600" b="1" strike="noStrike" spc="-1" dirty="0">
                <a:solidFill>
                  <a:schemeClr val="accent1"/>
                </a:solidFill>
                <a:latin typeface="Times New Roman"/>
              </a:rPr>
              <a:t>HOW SVM WORKS?</a:t>
            </a:r>
            <a:endParaRPr lang="en-US" sz="3600" b="0" strike="noStrike" spc="-1" dirty="0">
              <a:solidFill>
                <a:schemeClr val="accent1"/>
              </a:solidFill>
              <a:latin typeface="Calibri"/>
            </a:endParaRPr>
          </a:p>
        </p:txBody>
      </p:sp>
      <p:sp>
        <p:nvSpPr>
          <p:cNvPr id="206" name="TextShape 2"/>
          <p:cNvSpPr txBox="1"/>
          <p:nvPr/>
        </p:nvSpPr>
        <p:spPr>
          <a:xfrm>
            <a:off x="628560" y="1376280"/>
            <a:ext cx="7886520" cy="4800240"/>
          </a:xfrm>
          <a:prstGeom prst="rect">
            <a:avLst/>
          </a:prstGeom>
          <a:noFill/>
          <a:ln>
            <a:noFill/>
          </a:ln>
        </p:spPr>
        <p:txBody>
          <a:bodyPr>
            <a:normAutofit/>
          </a:bodyPr>
          <a:lstStyle/>
          <a:p>
            <a:pPr marL="360" algn="just">
              <a:lnSpc>
                <a:spcPct val="90000"/>
              </a:lnSpc>
              <a:spcBef>
                <a:spcPts val="751"/>
              </a:spcBef>
              <a:buClr>
                <a:srgbClr val="000000"/>
              </a:buClr>
            </a:pPr>
            <a:r>
              <a:rPr lang="en-US" sz="2100" b="0" strike="noStrike" spc="-1" dirty="0">
                <a:solidFill>
                  <a:srgbClr val="000000"/>
                </a:solidFill>
                <a:latin typeface="Times New Roman"/>
              </a:rPr>
              <a:t>The basics of Support Vector Machine and how it works is best </a:t>
            </a:r>
            <a:r>
              <a:rPr lang="en-US" sz="2100" spc="-1" dirty="0">
                <a:solidFill>
                  <a:srgbClr val="000000"/>
                </a:solidFill>
                <a:latin typeface="Times New Roman"/>
              </a:rPr>
              <a:t>understood by example.</a:t>
            </a:r>
          </a:p>
          <a:p>
            <a:pPr marL="360" algn="just">
              <a:lnSpc>
                <a:spcPct val="90000"/>
              </a:lnSpc>
              <a:spcBef>
                <a:spcPts val="751"/>
              </a:spcBef>
              <a:buClr>
                <a:srgbClr val="000000"/>
              </a:buClr>
            </a:pPr>
            <a:r>
              <a:rPr lang="en-US" sz="2100" spc="-1" dirty="0">
                <a:solidFill>
                  <a:srgbClr val="000000"/>
                </a:solidFill>
                <a:latin typeface="Times New Roman"/>
              </a:rPr>
              <a:t> </a:t>
            </a:r>
          </a:p>
          <a:p>
            <a:pPr marL="360" algn="just">
              <a:lnSpc>
                <a:spcPct val="90000"/>
              </a:lnSpc>
              <a:spcBef>
                <a:spcPts val="751"/>
              </a:spcBef>
              <a:buClr>
                <a:srgbClr val="000000"/>
              </a:buClr>
            </a:pPr>
            <a:endParaRPr lang="en-US" sz="2100" b="0" strike="noStrike" spc="-1" dirty="0">
              <a:solidFill>
                <a:srgbClr val="000000"/>
              </a:solidFill>
              <a:latin typeface="Calibri"/>
            </a:endParaRPr>
          </a:p>
        </p:txBody>
      </p:sp>
      <p:pic>
        <p:nvPicPr>
          <p:cNvPr id="2" name="Picture 1">
            <a:extLst>
              <a:ext uri="{FF2B5EF4-FFF2-40B4-BE49-F238E27FC236}">
                <a16:creationId xmlns:a16="http://schemas.microsoft.com/office/drawing/2014/main" id="{19533F05-B937-4D69-9577-BE7CDE775531}"/>
              </a:ext>
            </a:extLst>
          </p:cNvPr>
          <p:cNvPicPr>
            <a:picLocks noChangeAspect="1"/>
          </p:cNvPicPr>
          <p:nvPr/>
        </p:nvPicPr>
        <p:blipFill>
          <a:blip r:embed="rId2"/>
          <a:stretch>
            <a:fillRect/>
          </a:stretch>
        </p:blipFill>
        <p:spPr>
          <a:xfrm>
            <a:off x="628560" y="2580587"/>
            <a:ext cx="3800475" cy="3424238"/>
          </a:xfrm>
          <a:prstGeom prst="rect">
            <a:avLst/>
          </a:prstGeom>
        </p:spPr>
      </p:pic>
      <p:pic>
        <p:nvPicPr>
          <p:cNvPr id="3" name="Picture 2">
            <a:extLst>
              <a:ext uri="{FF2B5EF4-FFF2-40B4-BE49-F238E27FC236}">
                <a16:creationId xmlns:a16="http://schemas.microsoft.com/office/drawing/2014/main" id="{B9EA9423-6652-4459-8898-8340F0B5BB7F}"/>
              </a:ext>
            </a:extLst>
          </p:cNvPr>
          <p:cNvPicPr>
            <a:picLocks noChangeAspect="1"/>
          </p:cNvPicPr>
          <p:nvPr/>
        </p:nvPicPr>
        <p:blipFill>
          <a:blip r:embed="rId3"/>
          <a:stretch>
            <a:fillRect/>
          </a:stretch>
        </p:blipFill>
        <p:spPr>
          <a:xfrm>
            <a:off x="4714967" y="2580587"/>
            <a:ext cx="3333329" cy="3424238"/>
          </a:xfrm>
          <a:prstGeom prst="rect">
            <a:avLst/>
          </a:prstGeom>
        </p:spPr>
      </p:pic>
    </p:spTree>
    <p:extLst>
      <p:ext uri="{BB962C8B-B14F-4D97-AF65-F5344CB8AC3E}">
        <p14:creationId xmlns:p14="http://schemas.microsoft.com/office/powerpoint/2010/main" val="2625160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484FD5-FBBF-4E3B-A518-15FF333D48CC}"/>
              </a:ext>
            </a:extLst>
          </p:cNvPr>
          <p:cNvPicPr>
            <a:picLocks noChangeAspect="1"/>
          </p:cNvPicPr>
          <p:nvPr/>
        </p:nvPicPr>
        <p:blipFill>
          <a:blip r:embed="rId2"/>
          <a:stretch>
            <a:fillRect/>
          </a:stretch>
        </p:blipFill>
        <p:spPr>
          <a:xfrm>
            <a:off x="958460" y="0"/>
            <a:ext cx="7227079" cy="6858000"/>
          </a:xfrm>
          <a:prstGeom prst="rect">
            <a:avLst/>
          </a:prstGeom>
        </p:spPr>
      </p:pic>
    </p:spTree>
    <p:extLst>
      <p:ext uri="{BB962C8B-B14F-4D97-AF65-F5344CB8AC3E}">
        <p14:creationId xmlns:p14="http://schemas.microsoft.com/office/powerpoint/2010/main" val="2382585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28560" y="365040"/>
            <a:ext cx="7886520" cy="596160"/>
          </a:xfrm>
          <a:prstGeom prst="rect">
            <a:avLst/>
          </a:prstGeom>
          <a:noFill/>
          <a:ln>
            <a:noFill/>
          </a:ln>
        </p:spPr>
        <p:txBody>
          <a:bodyPr anchor="ctr">
            <a:noAutofit/>
          </a:bodyPr>
          <a:lstStyle/>
          <a:p>
            <a:pPr algn="ctr">
              <a:lnSpc>
                <a:spcPct val="90000"/>
              </a:lnSpc>
            </a:pPr>
            <a:r>
              <a:rPr lang="en-US" sz="3600" b="1" spc="-1" dirty="0">
                <a:solidFill>
                  <a:schemeClr val="accent1"/>
                </a:solidFill>
                <a:latin typeface="Times New Roman"/>
              </a:rPr>
              <a:t>Example- SVM Linearly Separable</a:t>
            </a:r>
            <a:endParaRPr lang="en-US" sz="3600" b="0" strike="noStrike" spc="-1" dirty="0">
              <a:solidFill>
                <a:schemeClr val="accent1"/>
              </a:solidFill>
              <a:latin typeface="Calibri"/>
            </a:endParaRPr>
          </a:p>
        </p:txBody>
      </p:sp>
      <p:sp>
        <p:nvSpPr>
          <p:cNvPr id="206" name="TextShape 2"/>
          <p:cNvSpPr txBox="1"/>
          <p:nvPr/>
        </p:nvSpPr>
        <p:spPr>
          <a:xfrm>
            <a:off x="628560" y="1376280"/>
            <a:ext cx="7886520" cy="4800240"/>
          </a:xfrm>
          <a:prstGeom prst="rect">
            <a:avLst/>
          </a:prstGeom>
          <a:noFill/>
          <a:ln>
            <a:noFill/>
          </a:ln>
        </p:spPr>
        <p:txBody>
          <a:bodyPr>
            <a:normAutofit/>
          </a:bodyPr>
          <a:lstStyle/>
          <a:p>
            <a:pPr marL="360" algn="just">
              <a:lnSpc>
                <a:spcPct val="90000"/>
              </a:lnSpc>
              <a:spcBef>
                <a:spcPts val="751"/>
              </a:spcBef>
              <a:buClr>
                <a:srgbClr val="000000"/>
              </a:buClr>
            </a:pPr>
            <a:endParaRPr lang="en-US" sz="2100" b="0" strike="noStrike" spc="-1" dirty="0">
              <a:solidFill>
                <a:srgbClr val="000000"/>
              </a:solidFill>
              <a:latin typeface="Calibri"/>
            </a:endParaRPr>
          </a:p>
        </p:txBody>
      </p:sp>
      <p:pic>
        <p:nvPicPr>
          <p:cNvPr id="6" name="Picture 5">
            <a:extLst>
              <a:ext uri="{FF2B5EF4-FFF2-40B4-BE49-F238E27FC236}">
                <a16:creationId xmlns:a16="http://schemas.microsoft.com/office/drawing/2014/main" id="{09EF447F-128F-43EA-AABE-04B0B834BD9F}"/>
              </a:ext>
            </a:extLst>
          </p:cNvPr>
          <p:cNvPicPr>
            <a:picLocks noChangeAspect="1"/>
          </p:cNvPicPr>
          <p:nvPr/>
        </p:nvPicPr>
        <p:blipFill rotWithShape="1">
          <a:blip r:embed="rId2"/>
          <a:srcRect l="2574" t="12201" b="3368"/>
          <a:stretch/>
        </p:blipFill>
        <p:spPr>
          <a:xfrm>
            <a:off x="2006118" y="1009896"/>
            <a:ext cx="4903731" cy="5533008"/>
          </a:xfrm>
          <a:prstGeom prst="rect">
            <a:avLst/>
          </a:prstGeom>
        </p:spPr>
      </p:pic>
    </p:spTree>
    <p:extLst>
      <p:ext uri="{BB962C8B-B14F-4D97-AF65-F5344CB8AC3E}">
        <p14:creationId xmlns:p14="http://schemas.microsoft.com/office/powerpoint/2010/main" val="3642149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BB24F4-EEE5-49A4-B5DE-7EDD241C76DA}"/>
              </a:ext>
            </a:extLst>
          </p:cNvPr>
          <p:cNvPicPr>
            <a:picLocks noChangeAspect="1"/>
          </p:cNvPicPr>
          <p:nvPr/>
        </p:nvPicPr>
        <p:blipFill rotWithShape="1">
          <a:blip r:embed="rId2"/>
          <a:srcRect l="9568" t="2975"/>
          <a:stretch/>
        </p:blipFill>
        <p:spPr>
          <a:xfrm>
            <a:off x="2677212" y="320511"/>
            <a:ext cx="4237938" cy="6413664"/>
          </a:xfrm>
          <a:prstGeom prst="rect">
            <a:avLst/>
          </a:prstGeom>
        </p:spPr>
      </p:pic>
    </p:spTree>
    <p:extLst>
      <p:ext uri="{BB962C8B-B14F-4D97-AF65-F5344CB8AC3E}">
        <p14:creationId xmlns:p14="http://schemas.microsoft.com/office/powerpoint/2010/main" val="3559317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45BDB8-0929-488F-8E03-78FC43768341}"/>
              </a:ext>
            </a:extLst>
          </p:cNvPr>
          <p:cNvPicPr>
            <a:picLocks noChangeAspect="1"/>
          </p:cNvPicPr>
          <p:nvPr/>
        </p:nvPicPr>
        <p:blipFill rotWithShape="1">
          <a:blip r:embed="rId2"/>
          <a:srcRect l="14330" t="1959"/>
          <a:stretch/>
        </p:blipFill>
        <p:spPr>
          <a:xfrm>
            <a:off x="443060" y="141402"/>
            <a:ext cx="7833674" cy="6286018"/>
          </a:xfrm>
          <a:prstGeom prst="rect">
            <a:avLst/>
          </a:prstGeom>
        </p:spPr>
      </p:pic>
    </p:spTree>
    <p:extLst>
      <p:ext uri="{BB962C8B-B14F-4D97-AF65-F5344CB8AC3E}">
        <p14:creationId xmlns:p14="http://schemas.microsoft.com/office/powerpoint/2010/main" val="2714613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EC7EF2-01A6-45CC-96D6-7A32A9FD9AD7}"/>
              </a:ext>
            </a:extLst>
          </p:cNvPr>
          <p:cNvPicPr>
            <a:picLocks noChangeAspect="1"/>
          </p:cNvPicPr>
          <p:nvPr/>
        </p:nvPicPr>
        <p:blipFill rotWithShape="1">
          <a:blip r:embed="rId2"/>
          <a:srcRect l="2540" t="2748" r="7731" b="2543"/>
          <a:stretch/>
        </p:blipFill>
        <p:spPr>
          <a:xfrm>
            <a:off x="2158738" y="188536"/>
            <a:ext cx="4562573" cy="6495068"/>
          </a:xfrm>
          <a:prstGeom prst="rect">
            <a:avLst/>
          </a:prstGeom>
        </p:spPr>
      </p:pic>
    </p:spTree>
    <p:extLst>
      <p:ext uri="{BB962C8B-B14F-4D97-AF65-F5344CB8AC3E}">
        <p14:creationId xmlns:p14="http://schemas.microsoft.com/office/powerpoint/2010/main" val="4192783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36C39B-C0F5-4B9A-9FC0-9FB5563F4EE5}"/>
              </a:ext>
            </a:extLst>
          </p:cNvPr>
          <p:cNvPicPr>
            <a:picLocks noChangeAspect="1"/>
          </p:cNvPicPr>
          <p:nvPr/>
        </p:nvPicPr>
        <p:blipFill rotWithShape="1">
          <a:blip r:embed="rId2"/>
          <a:srcRect l="8998" t="2748" r="15011" b="4880"/>
          <a:stretch/>
        </p:blipFill>
        <p:spPr>
          <a:xfrm>
            <a:off x="2450969" y="188536"/>
            <a:ext cx="3930977" cy="6334812"/>
          </a:xfrm>
          <a:prstGeom prst="rect">
            <a:avLst/>
          </a:prstGeom>
        </p:spPr>
      </p:pic>
    </p:spTree>
    <p:extLst>
      <p:ext uri="{BB962C8B-B14F-4D97-AF65-F5344CB8AC3E}">
        <p14:creationId xmlns:p14="http://schemas.microsoft.com/office/powerpoint/2010/main" val="1472815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28560" y="365040"/>
            <a:ext cx="7886520" cy="596160"/>
          </a:xfrm>
          <a:prstGeom prst="rect">
            <a:avLst/>
          </a:prstGeom>
          <a:noFill/>
          <a:ln>
            <a:noFill/>
          </a:ln>
        </p:spPr>
        <p:txBody>
          <a:bodyPr anchor="ctr">
            <a:noAutofit/>
          </a:bodyPr>
          <a:lstStyle/>
          <a:p>
            <a:pPr algn="ctr">
              <a:lnSpc>
                <a:spcPct val="90000"/>
              </a:lnSpc>
            </a:pPr>
            <a:r>
              <a:rPr lang="en-US" sz="3600" b="1" strike="noStrike" spc="-1" dirty="0">
                <a:solidFill>
                  <a:schemeClr val="accent1"/>
                </a:solidFill>
                <a:latin typeface="Times New Roman"/>
              </a:rPr>
              <a:t>SVM- Non linear data </a:t>
            </a:r>
            <a:endParaRPr lang="en-US" sz="3600" b="0" strike="noStrike" spc="-1" dirty="0">
              <a:solidFill>
                <a:schemeClr val="accent1"/>
              </a:solidFill>
              <a:latin typeface="Calibri"/>
            </a:endParaRPr>
          </a:p>
        </p:txBody>
      </p:sp>
      <p:sp>
        <p:nvSpPr>
          <p:cNvPr id="206" name="TextShape 2"/>
          <p:cNvSpPr txBox="1"/>
          <p:nvPr/>
        </p:nvSpPr>
        <p:spPr>
          <a:xfrm>
            <a:off x="628560" y="1376280"/>
            <a:ext cx="7886520" cy="4800240"/>
          </a:xfrm>
          <a:prstGeom prst="rect">
            <a:avLst/>
          </a:prstGeom>
          <a:noFill/>
          <a:ln>
            <a:noFill/>
          </a:ln>
        </p:spPr>
        <p:txBody>
          <a:bodyPr>
            <a:normAutofit/>
          </a:bodyPr>
          <a:lstStyle/>
          <a:p>
            <a:pPr marL="360" algn="just">
              <a:lnSpc>
                <a:spcPct val="90000"/>
              </a:lnSpc>
              <a:spcBef>
                <a:spcPts val="751"/>
              </a:spcBef>
              <a:buClr>
                <a:srgbClr val="000000"/>
              </a:buClr>
            </a:pPr>
            <a:endParaRPr lang="en-US" sz="2100" spc="-1" dirty="0">
              <a:solidFill>
                <a:srgbClr val="000000"/>
              </a:solidFill>
              <a:latin typeface="Times New Roman"/>
            </a:endParaRPr>
          </a:p>
          <a:p>
            <a:pPr marL="360" algn="just">
              <a:lnSpc>
                <a:spcPct val="90000"/>
              </a:lnSpc>
              <a:spcBef>
                <a:spcPts val="751"/>
              </a:spcBef>
              <a:buClr>
                <a:srgbClr val="000000"/>
              </a:buClr>
            </a:pPr>
            <a:endParaRPr lang="en-US" sz="2100" b="0" strike="noStrike" spc="-1" dirty="0">
              <a:solidFill>
                <a:srgbClr val="000000"/>
              </a:solidFill>
              <a:latin typeface="Calibri"/>
            </a:endParaRPr>
          </a:p>
          <a:p>
            <a:pPr algn="just">
              <a:lnSpc>
                <a:spcPct val="90000"/>
              </a:lnSpc>
              <a:spcBef>
                <a:spcPts val="751"/>
              </a:spcBef>
            </a:pPr>
            <a:endParaRPr lang="en-US" sz="2100" b="0" strike="noStrike" spc="-1" dirty="0">
              <a:solidFill>
                <a:srgbClr val="000000"/>
              </a:solidFill>
              <a:latin typeface="Calibri"/>
            </a:endParaRPr>
          </a:p>
        </p:txBody>
      </p:sp>
      <p:pic>
        <p:nvPicPr>
          <p:cNvPr id="2" name="Picture 1">
            <a:extLst>
              <a:ext uri="{FF2B5EF4-FFF2-40B4-BE49-F238E27FC236}">
                <a16:creationId xmlns:a16="http://schemas.microsoft.com/office/drawing/2014/main" id="{B06A0476-A3CD-4230-B885-0742090F4825}"/>
              </a:ext>
            </a:extLst>
          </p:cNvPr>
          <p:cNvPicPr>
            <a:picLocks noChangeAspect="1"/>
          </p:cNvPicPr>
          <p:nvPr/>
        </p:nvPicPr>
        <p:blipFill>
          <a:blip r:embed="rId2"/>
          <a:stretch>
            <a:fillRect/>
          </a:stretch>
        </p:blipFill>
        <p:spPr>
          <a:xfrm>
            <a:off x="628560" y="1848424"/>
            <a:ext cx="4166648" cy="3855952"/>
          </a:xfrm>
          <a:prstGeom prst="rect">
            <a:avLst/>
          </a:prstGeom>
        </p:spPr>
      </p:pic>
      <p:pic>
        <p:nvPicPr>
          <p:cNvPr id="3" name="Picture 2">
            <a:extLst>
              <a:ext uri="{FF2B5EF4-FFF2-40B4-BE49-F238E27FC236}">
                <a16:creationId xmlns:a16="http://schemas.microsoft.com/office/drawing/2014/main" id="{3C241B97-9B91-41A0-8C4F-5E3329A4EF41}"/>
              </a:ext>
            </a:extLst>
          </p:cNvPr>
          <p:cNvPicPr>
            <a:picLocks noChangeAspect="1"/>
          </p:cNvPicPr>
          <p:nvPr/>
        </p:nvPicPr>
        <p:blipFill>
          <a:blip r:embed="rId3"/>
          <a:stretch>
            <a:fillRect/>
          </a:stretch>
        </p:blipFill>
        <p:spPr>
          <a:xfrm>
            <a:off x="4501367" y="2104565"/>
            <a:ext cx="3915766" cy="3599811"/>
          </a:xfrm>
          <a:prstGeom prst="rect">
            <a:avLst/>
          </a:prstGeom>
        </p:spPr>
      </p:pic>
      <p:sp>
        <p:nvSpPr>
          <p:cNvPr id="5" name="TextBox 4">
            <a:extLst>
              <a:ext uri="{FF2B5EF4-FFF2-40B4-BE49-F238E27FC236}">
                <a16:creationId xmlns:a16="http://schemas.microsoft.com/office/drawing/2014/main" id="{90F5C7F4-C2A7-4670-AC22-9126B9E571AC}"/>
              </a:ext>
            </a:extLst>
          </p:cNvPr>
          <p:cNvSpPr txBox="1"/>
          <p:nvPr/>
        </p:nvSpPr>
        <p:spPr>
          <a:xfrm>
            <a:off x="2150989" y="5861124"/>
            <a:ext cx="1121790" cy="36764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Figure A</a:t>
            </a:r>
          </a:p>
        </p:txBody>
      </p:sp>
      <p:sp>
        <p:nvSpPr>
          <p:cNvPr id="8" name="TextBox 7">
            <a:extLst>
              <a:ext uri="{FF2B5EF4-FFF2-40B4-BE49-F238E27FC236}">
                <a16:creationId xmlns:a16="http://schemas.microsoft.com/office/drawing/2014/main" id="{EFEE9F2B-14C9-494B-A663-5D39D93F7B99}"/>
              </a:ext>
            </a:extLst>
          </p:cNvPr>
          <p:cNvSpPr txBox="1"/>
          <p:nvPr/>
        </p:nvSpPr>
        <p:spPr>
          <a:xfrm>
            <a:off x="5871221" y="5854062"/>
            <a:ext cx="1121790" cy="36764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Figure B</a:t>
            </a:r>
          </a:p>
        </p:txBody>
      </p:sp>
    </p:spTree>
    <p:extLst>
      <p:ext uri="{BB962C8B-B14F-4D97-AF65-F5344CB8AC3E}">
        <p14:creationId xmlns:p14="http://schemas.microsoft.com/office/powerpoint/2010/main" val="2568079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569C8B-A722-4A0D-9296-DD20DD7AA4C7}"/>
              </a:ext>
            </a:extLst>
          </p:cNvPr>
          <p:cNvPicPr>
            <a:picLocks noChangeAspect="1"/>
          </p:cNvPicPr>
          <p:nvPr/>
        </p:nvPicPr>
        <p:blipFill>
          <a:blip r:embed="rId2"/>
          <a:stretch>
            <a:fillRect/>
          </a:stretch>
        </p:blipFill>
        <p:spPr>
          <a:xfrm>
            <a:off x="380498" y="1529498"/>
            <a:ext cx="4191502" cy="3799003"/>
          </a:xfrm>
          <a:prstGeom prst="rect">
            <a:avLst/>
          </a:prstGeom>
        </p:spPr>
      </p:pic>
      <p:pic>
        <p:nvPicPr>
          <p:cNvPr id="3" name="Picture 2">
            <a:extLst>
              <a:ext uri="{FF2B5EF4-FFF2-40B4-BE49-F238E27FC236}">
                <a16:creationId xmlns:a16="http://schemas.microsoft.com/office/drawing/2014/main" id="{75AD46B3-1AB1-40B4-B72C-1CCFDD71D955}"/>
              </a:ext>
            </a:extLst>
          </p:cNvPr>
          <p:cNvPicPr>
            <a:picLocks noChangeAspect="1"/>
          </p:cNvPicPr>
          <p:nvPr/>
        </p:nvPicPr>
        <p:blipFill>
          <a:blip r:embed="rId3"/>
          <a:stretch>
            <a:fillRect/>
          </a:stretch>
        </p:blipFill>
        <p:spPr>
          <a:xfrm>
            <a:off x="4477731" y="1529498"/>
            <a:ext cx="4305536" cy="3799002"/>
          </a:xfrm>
          <a:prstGeom prst="rect">
            <a:avLst/>
          </a:prstGeom>
        </p:spPr>
      </p:pic>
    </p:spTree>
    <p:extLst>
      <p:ext uri="{BB962C8B-B14F-4D97-AF65-F5344CB8AC3E}">
        <p14:creationId xmlns:p14="http://schemas.microsoft.com/office/powerpoint/2010/main" val="848771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28560" y="365039"/>
            <a:ext cx="7886520" cy="1124395"/>
          </a:xfrm>
          <a:prstGeom prst="rect">
            <a:avLst/>
          </a:prstGeom>
          <a:noFill/>
          <a:ln>
            <a:noFill/>
          </a:ln>
        </p:spPr>
        <p:txBody>
          <a:bodyPr anchor="ctr">
            <a:noAutofit/>
          </a:bodyPr>
          <a:lstStyle/>
          <a:p>
            <a:pPr algn="ctr">
              <a:lnSpc>
                <a:spcPct val="90000"/>
              </a:lnSpc>
            </a:pPr>
            <a:r>
              <a:rPr lang="en-US" sz="3600" b="1" strike="noStrike" spc="-1" dirty="0">
                <a:solidFill>
                  <a:schemeClr val="accent1"/>
                </a:solidFill>
                <a:latin typeface="Times New Roman"/>
              </a:rPr>
              <a:t>TUNING PARAMETERS</a:t>
            </a:r>
            <a:endParaRPr lang="en-US" sz="3600" b="0" strike="noStrike" spc="-1" dirty="0">
              <a:solidFill>
                <a:schemeClr val="accent1"/>
              </a:solidFill>
              <a:latin typeface="Calibri"/>
            </a:endParaRPr>
          </a:p>
        </p:txBody>
      </p:sp>
      <p:sp>
        <p:nvSpPr>
          <p:cNvPr id="206" name="TextShape 2"/>
          <p:cNvSpPr txBox="1"/>
          <p:nvPr/>
        </p:nvSpPr>
        <p:spPr>
          <a:xfrm>
            <a:off x="628560" y="1762812"/>
            <a:ext cx="7886520" cy="4413707"/>
          </a:xfrm>
          <a:prstGeom prst="rect">
            <a:avLst/>
          </a:prstGeom>
          <a:noFill/>
          <a:ln>
            <a:noFill/>
          </a:ln>
        </p:spPr>
        <p:txBody>
          <a:bodyPr>
            <a:normAutofit/>
          </a:bodyPr>
          <a:lstStyle/>
          <a:p>
            <a:pPr algn="just">
              <a:lnSpc>
                <a:spcPct val="90000"/>
              </a:lnSpc>
              <a:spcBef>
                <a:spcPts val="751"/>
              </a:spcBef>
            </a:pPr>
            <a:r>
              <a:rPr lang="en-US" sz="2000" strike="noStrike" spc="-1" dirty="0">
                <a:solidFill>
                  <a:srgbClr val="000000"/>
                </a:solidFill>
                <a:latin typeface="Times New Roman" panose="02020603050405020304" pitchFamily="18" charset="0"/>
                <a:cs typeface="Times New Roman" panose="02020603050405020304" pitchFamily="18" charset="0"/>
              </a:rPr>
              <a:t>One can tune the SVM by changing the tuning parameters of SVM algorithm that are mentioned below:</a:t>
            </a:r>
          </a:p>
          <a:p>
            <a:pPr algn="just">
              <a:lnSpc>
                <a:spcPct val="90000"/>
              </a:lnSpc>
              <a:spcBef>
                <a:spcPts val="751"/>
              </a:spcBef>
            </a:pPr>
            <a:endParaRPr lang="en-US" sz="2000" strike="noStrike" spc="-1"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90000"/>
              </a:lnSpc>
              <a:spcBef>
                <a:spcPts val="751"/>
              </a:spcBef>
              <a:buFont typeface="+mj-lt"/>
              <a:buAutoNum type="arabicPeriod"/>
            </a:pPr>
            <a:r>
              <a:rPr lang="en-US" sz="2000" strike="noStrike" spc="-1" dirty="0">
                <a:solidFill>
                  <a:srgbClr val="000000"/>
                </a:solidFill>
                <a:latin typeface="Times New Roman" panose="02020603050405020304" pitchFamily="18" charset="0"/>
                <a:cs typeface="Times New Roman" panose="02020603050405020304" pitchFamily="18" charset="0"/>
              </a:rPr>
              <a:t>Kernel</a:t>
            </a:r>
          </a:p>
          <a:p>
            <a:pPr marL="457200" indent="-457200" algn="just">
              <a:lnSpc>
                <a:spcPct val="90000"/>
              </a:lnSpc>
              <a:spcBef>
                <a:spcPts val="751"/>
              </a:spcBef>
              <a:buFont typeface="+mj-lt"/>
              <a:buAutoNum type="arabicPeriod"/>
            </a:pPr>
            <a:r>
              <a:rPr lang="en-US" sz="2000" spc="-1" dirty="0">
                <a:solidFill>
                  <a:srgbClr val="000000"/>
                </a:solidFill>
                <a:latin typeface="Times New Roman" panose="02020603050405020304" pitchFamily="18" charset="0"/>
                <a:cs typeface="Times New Roman" panose="02020603050405020304" pitchFamily="18" charset="0"/>
              </a:rPr>
              <a:t>Regularization</a:t>
            </a:r>
          </a:p>
          <a:p>
            <a:pPr marL="457200" indent="-457200" algn="just">
              <a:lnSpc>
                <a:spcPct val="90000"/>
              </a:lnSpc>
              <a:spcBef>
                <a:spcPts val="751"/>
              </a:spcBef>
              <a:buFont typeface="+mj-lt"/>
              <a:buAutoNum type="arabicPeriod"/>
            </a:pPr>
            <a:r>
              <a:rPr lang="en-US" sz="2000" strike="noStrike" spc="-1" dirty="0">
                <a:solidFill>
                  <a:srgbClr val="000000"/>
                </a:solidFill>
                <a:latin typeface="Times New Roman" panose="02020603050405020304" pitchFamily="18" charset="0"/>
                <a:cs typeface="Times New Roman" panose="02020603050405020304" pitchFamily="18" charset="0"/>
              </a:rPr>
              <a:t>Gamma </a:t>
            </a:r>
          </a:p>
          <a:p>
            <a:pPr marL="457200" indent="-457200" algn="just">
              <a:lnSpc>
                <a:spcPct val="90000"/>
              </a:lnSpc>
              <a:spcBef>
                <a:spcPts val="751"/>
              </a:spcBef>
              <a:buFont typeface="+mj-lt"/>
              <a:buAutoNum type="arabicPeriod"/>
            </a:pPr>
            <a:r>
              <a:rPr lang="en-US" sz="2000" spc="-1" dirty="0">
                <a:solidFill>
                  <a:srgbClr val="000000"/>
                </a:solidFill>
                <a:latin typeface="Times New Roman" panose="02020603050405020304" pitchFamily="18" charset="0"/>
                <a:cs typeface="Times New Roman" panose="02020603050405020304" pitchFamily="18" charset="0"/>
              </a:rPr>
              <a:t>Margin</a:t>
            </a:r>
            <a:endParaRPr lang="en-US" sz="2000" strike="noStrike" spc="-1" dirty="0">
              <a:solidFill>
                <a:srgbClr val="000000"/>
              </a:solidFill>
              <a:latin typeface="Times New Roman" panose="02020603050405020304" pitchFamily="18" charset="0"/>
              <a:cs typeface="Times New Roman" panose="02020603050405020304" pitchFamily="18" charset="0"/>
            </a:endParaRPr>
          </a:p>
          <a:p>
            <a:pPr marL="360" algn="just">
              <a:lnSpc>
                <a:spcPct val="90000"/>
              </a:lnSpc>
              <a:spcBef>
                <a:spcPts val="751"/>
              </a:spcBef>
              <a:buClr>
                <a:srgbClr val="000000"/>
              </a:buClr>
            </a:pPr>
            <a:endParaRPr lang="en-US" sz="2000" spc="-1" dirty="0">
              <a:solidFill>
                <a:srgbClr val="000000"/>
              </a:solidFill>
              <a:latin typeface="Times New Roman" panose="02020603050405020304" pitchFamily="18" charset="0"/>
              <a:cs typeface="Times New Roman" panose="02020603050405020304" pitchFamily="18" charset="0"/>
            </a:endParaRPr>
          </a:p>
          <a:p>
            <a:pPr marL="360" algn="just">
              <a:lnSpc>
                <a:spcPct val="90000"/>
              </a:lnSpc>
              <a:spcBef>
                <a:spcPts val="751"/>
              </a:spcBef>
              <a:buClr>
                <a:srgbClr val="000000"/>
              </a:buClr>
            </a:pPr>
            <a:endParaRPr lang="en-US" sz="200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751"/>
              </a:spcBef>
            </a:pPr>
            <a:endParaRPr lang="en-US" sz="200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4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628560" y="365040"/>
            <a:ext cx="7886520" cy="709200"/>
          </a:xfrm>
          <a:prstGeom prst="rect">
            <a:avLst/>
          </a:prstGeom>
          <a:noFill/>
          <a:ln>
            <a:noFill/>
          </a:ln>
        </p:spPr>
        <p:txBody>
          <a:bodyPr anchor="ctr">
            <a:normAutofit/>
          </a:bodyPr>
          <a:lstStyle/>
          <a:p>
            <a:pPr algn="ctr">
              <a:lnSpc>
                <a:spcPct val="90000"/>
              </a:lnSpc>
            </a:pPr>
            <a:r>
              <a:rPr lang="en-US" sz="3600" b="1" strike="noStrike" spc="-1" dirty="0">
                <a:solidFill>
                  <a:schemeClr val="accent1"/>
                </a:solidFill>
                <a:latin typeface="Times New Roman" panose="02020603050405020304" pitchFamily="18" charset="0"/>
                <a:cs typeface="Times New Roman" panose="02020603050405020304" pitchFamily="18" charset="0"/>
              </a:rPr>
              <a:t>FLOW OF PRESENTATION</a:t>
            </a:r>
          </a:p>
        </p:txBody>
      </p:sp>
      <p:sp>
        <p:nvSpPr>
          <p:cNvPr id="165" name="TextShape 2"/>
          <p:cNvSpPr txBox="1"/>
          <p:nvPr/>
        </p:nvSpPr>
        <p:spPr>
          <a:xfrm>
            <a:off x="628560" y="1253880"/>
            <a:ext cx="7886520" cy="4923000"/>
          </a:xfrm>
          <a:prstGeom prst="rect">
            <a:avLst/>
          </a:prstGeom>
          <a:noFill/>
          <a:ln>
            <a:noFill/>
          </a:ln>
        </p:spPr>
        <p:txBody>
          <a:bodyPr>
            <a:normAutofit/>
          </a:bodyPr>
          <a:lstStyle/>
          <a:p>
            <a:pPr marL="171360" indent="-171000">
              <a:lnSpc>
                <a:spcPct val="90000"/>
              </a:lnSpc>
              <a:spcBef>
                <a:spcPts val="75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MOTIVATION</a:t>
            </a:r>
          </a:p>
          <a:p>
            <a:pPr marL="171360" indent="-171000">
              <a:lnSpc>
                <a:spcPct val="90000"/>
              </a:lnSpc>
              <a:spcBef>
                <a:spcPts val="75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PROBLEM STATEMENT</a:t>
            </a:r>
          </a:p>
          <a:p>
            <a:pPr marL="171360" indent="-171000">
              <a:lnSpc>
                <a:spcPct val="90000"/>
              </a:lnSpc>
              <a:spcBef>
                <a:spcPts val="75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OBJECTIVES</a:t>
            </a:r>
          </a:p>
          <a:p>
            <a:pPr marL="171360" indent="-171000">
              <a:lnSpc>
                <a:spcPct val="90000"/>
              </a:lnSpc>
              <a:spcBef>
                <a:spcPts val="75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INTRODUCTION</a:t>
            </a:r>
          </a:p>
          <a:p>
            <a:pPr marL="171360" indent="-171000">
              <a:lnSpc>
                <a:spcPct val="90000"/>
              </a:lnSpc>
              <a:spcBef>
                <a:spcPts val="75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LITERATURE SURVEY</a:t>
            </a:r>
          </a:p>
          <a:p>
            <a:pPr marL="171360" indent="-171000">
              <a:lnSpc>
                <a:spcPct val="90000"/>
              </a:lnSpc>
              <a:spcBef>
                <a:spcPts val="75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FLOW DIAGRAM</a:t>
            </a:r>
          </a:p>
          <a:p>
            <a:pPr marL="171360" indent="-171000">
              <a:lnSpc>
                <a:spcPct val="90000"/>
              </a:lnSpc>
              <a:spcBef>
                <a:spcPts val="75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SOFTWARE PLATFORMS</a:t>
            </a:r>
          </a:p>
          <a:p>
            <a:pPr marL="171360" indent="-171000">
              <a:lnSpc>
                <a:spcPct val="90000"/>
              </a:lnSpc>
              <a:spcBef>
                <a:spcPts val="75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SVM(SUPPORT VECTOR MACHINES)</a:t>
            </a:r>
          </a:p>
          <a:p>
            <a:pPr marL="171360" indent="-171000">
              <a:lnSpc>
                <a:spcPct val="90000"/>
              </a:lnSpc>
              <a:spcBef>
                <a:spcPts val="751"/>
              </a:spcBef>
              <a:buClr>
                <a:srgbClr val="000000"/>
              </a:buClr>
              <a:buFont typeface="Arial"/>
              <a:buChar char="•"/>
            </a:pPr>
            <a:r>
              <a:rPr lang="en-US" sz="2000" spc="-1" dirty="0">
                <a:solidFill>
                  <a:srgbClr val="000000"/>
                </a:solidFill>
                <a:latin typeface="Times New Roman" panose="02020603050405020304" pitchFamily="18" charset="0"/>
                <a:cs typeface="Times New Roman" panose="02020603050405020304" pitchFamily="18" charset="0"/>
              </a:rPr>
              <a:t>LABEL ENCODING</a:t>
            </a:r>
          </a:p>
          <a:p>
            <a:pPr marL="171360" indent="-171000">
              <a:lnSpc>
                <a:spcPct val="90000"/>
              </a:lnSpc>
              <a:spcBef>
                <a:spcPts val="75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RESULTS</a:t>
            </a:r>
          </a:p>
          <a:p>
            <a:pPr marL="171360" indent="-171000">
              <a:lnSpc>
                <a:spcPct val="90000"/>
              </a:lnSpc>
              <a:spcBef>
                <a:spcPts val="75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REFERENCES</a:t>
            </a:r>
          </a:p>
          <a:p>
            <a:pPr>
              <a:lnSpc>
                <a:spcPct val="90000"/>
              </a:lnSpc>
              <a:spcBef>
                <a:spcPts val="751"/>
              </a:spcBef>
            </a:pP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a:lnSpc>
                <a:spcPct val="90000"/>
              </a:lnSpc>
              <a:spcBef>
                <a:spcPts val="751"/>
              </a:spcBef>
            </a:pP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a:lnSpc>
                <a:spcPct val="90000"/>
              </a:lnSpc>
              <a:spcBef>
                <a:spcPts val="751"/>
              </a:spcBef>
            </a:pP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875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28560" y="365039"/>
            <a:ext cx="7886520" cy="1124395"/>
          </a:xfrm>
          <a:prstGeom prst="rect">
            <a:avLst/>
          </a:prstGeom>
          <a:noFill/>
          <a:ln>
            <a:noFill/>
          </a:ln>
        </p:spPr>
        <p:txBody>
          <a:bodyPr anchor="ctr">
            <a:noAutofit/>
          </a:bodyPr>
          <a:lstStyle/>
          <a:p>
            <a:pPr algn="ctr">
              <a:lnSpc>
                <a:spcPct val="90000"/>
              </a:lnSpc>
            </a:pPr>
            <a:r>
              <a:rPr lang="en-US" sz="3600" b="1" strike="noStrike" spc="-1" dirty="0">
                <a:solidFill>
                  <a:schemeClr val="accent1"/>
                </a:solidFill>
                <a:latin typeface="Times New Roman"/>
              </a:rPr>
              <a:t>KERNEL</a:t>
            </a:r>
            <a:endParaRPr lang="en-US" sz="3600" b="0" strike="noStrike" spc="-1" dirty="0">
              <a:solidFill>
                <a:schemeClr val="accent1"/>
              </a:solidFill>
              <a:latin typeface="Calibri"/>
            </a:endParaRPr>
          </a:p>
        </p:txBody>
      </p:sp>
      <p:sp>
        <p:nvSpPr>
          <p:cNvPr id="206" name="TextShape 2"/>
          <p:cNvSpPr txBox="1"/>
          <p:nvPr/>
        </p:nvSpPr>
        <p:spPr>
          <a:xfrm>
            <a:off x="628560" y="2432116"/>
            <a:ext cx="7886520" cy="3772684"/>
          </a:xfrm>
          <a:prstGeom prst="rect">
            <a:avLst/>
          </a:prstGeom>
          <a:noFill/>
          <a:ln>
            <a:noFill/>
          </a:ln>
        </p:spPr>
        <p:txBody>
          <a:bodyPr>
            <a:normAutofit/>
          </a:bodyPr>
          <a:lstStyle/>
          <a:p>
            <a:pPr marL="342900" indent="-342900" algn="just">
              <a:lnSpc>
                <a:spcPct val="90000"/>
              </a:lnSpc>
              <a:spcBef>
                <a:spcPts val="751"/>
              </a:spcBef>
              <a:buFont typeface="Arial" panose="020B0604020202020204" pitchFamily="34" charset="0"/>
              <a:buChar char="•"/>
            </a:pPr>
            <a:r>
              <a:rPr lang="en-US" sz="2000" strike="noStrike" spc="-1" dirty="0">
                <a:solidFill>
                  <a:srgbClr val="000000"/>
                </a:solidFill>
                <a:latin typeface="Times New Roman" panose="02020603050405020304" pitchFamily="18" charset="0"/>
                <a:cs typeface="Times New Roman" panose="02020603050405020304" pitchFamily="18" charset="0"/>
              </a:rPr>
              <a:t>In machine learning a Kernel is usually referred to the Kernel Trick, a method of using a linear classifier to solve a non-linear problem. </a:t>
            </a:r>
          </a:p>
          <a:p>
            <a:pPr marL="342900" indent="-342900" algn="just">
              <a:lnSpc>
                <a:spcPct val="90000"/>
              </a:lnSpc>
              <a:spcBef>
                <a:spcPts val="751"/>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Kernels helps us do certain calculation faster which otherwise would involve computations in higher dimensional space.</a:t>
            </a:r>
          </a:p>
          <a:p>
            <a:pPr marL="342900" indent="-342900" algn="just">
              <a:lnSpc>
                <a:spcPct val="90000"/>
              </a:lnSpc>
              <a:spcBef>
                <a:spcPts val="751"/>
              </a:spcBef>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Mathematically kernel is represented as  K(x, y) = &lt;f(x), f(y)&gt;</a:t>
            </a:r>
            <a:endParaRPr lang="en-US" sz="200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751"/>
              </a:spcBef>
            </a:pPr>
            <a:r>
              <a:rPr lang="en-US" sz="2000" strike="noStrike" spc="-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62966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28560" y="365039"/>
            <a:ext cx="7886520" cy="1124395"/>
          </a:xfrm>
          <a:prstGeom prst="rect">
            <a:avLst/>
          </a:prstGeom>
          <a:noFill/>
          <a:ln>
            <a:noFill/>
          </a:ln>
        </p:spPr>
        <p:txBody>
          <a:bodyPr anchor="ctr">
            <a:noAutofit/>
          </a:bodyPr>
          <a:lstStyle/>
          <a:p>
            <a:pPr algn="ctr">
              <a:lnSpc>
                <a:spcPct val="90000"/>
              </a:lnSpc>
            </a:pPr>
            <a:r>
              <a:rPr lang="en-US" sz="3600" b="1" spc="-1" dirty="0">
                <a:solidFill>
                  <a:schemeClr val="accent1"/>
                </a:solidFill>
                <a:latin typeface="Times New Roman"/>
              </a:rPr>
              <a:t>TYPES OF KERNEL</a:t>
            </a:r>
            <a:endParaRPr lang="en-US" sz="3600" spc="-1" dirty="0">
              <a:solidFill>
                <a:schemeClr val="accent1"/>
              </a:solidFill>
              <a:latin typeface="Calibri"/>
            </a:endParaRPr>
          </a:p>
        </p:txBody>
      </p:sp>
      <p:sp>
        <p:nvSpPr>
          <p:cNvPr id="206" name="TextShape 2"/>
          <p:cNvSpPr txBox="1"/>
          <p:nvPr/>
        </p:nvSpPr>
        <p:spPr>
          <a:xfrm>
            <a:off x="628560" y="1489434"/>
            <a:ext cx="7886520" cy="4687085"/>
          </a:xfrm>
          <a:prstGeom prst="rect">
            <a:avLst/>
          </a:prstGeom>
          <a:noFill/>
          <a:ln>
            <a:noFill/>
          </a:ln>
        </p:spPr>
        <p:txBody>
          <a:bodyPr>
            <a:normAutofit/>
          </a:bodyPr>
          <a:lstStyle/>
          <a:p>
            <a:pPr algn="ctr">
              <a:lnSpc>
                <a:spcPct val="90000"/>
              </a:lnSpc>
              <a:spcBef>
                <a:spcPts val="751"/>
              </a:spcBef>
            </a:pPr>
            <a:r>
              <a:rPr lang="en-US" sz="2000" b="1" strike="noStrike" spc="-1" dirty="0">
                <a:solidFill>
                  <a:srgbClr val="000000"/>
                </a:solidFill>
                <a:latin typeface="Times New Roman" panose="02020603050405020304" pitchFamily="18" charset="0"/>
                <a:cs typeface="Times New Roman" panose="02020603050405020304" pitchFamily="18" charset="0"/>
              </a:rPr>
              <a:t>Polynomial Kernel</a:t>
            </a:r>
          </a:p>
          <a:p>
            <a:pPr algn="just">
              <a:lnSpc>
                <a:spcPct val="90000"/>
              </a:lnSpc>
              <a:spcBef>
                <a:spcPts val="751"/>
              </a:spcBef>
            </a:pPr>
            <a:endParaRPr lang="en-US" sz="200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751"/>
              </a:spcBef>
            </a:pPr>
            <a:r>
              <a:rPr lang="en-US" sz="2000" dirty="0">
                <a:latin typeface="Times New Roman" panose="02020603050405020304" pitchFamily="18" charset="0"/>
                <a:cs typeface="Times New Roman" panose="02020603050405020304" pitchFamily="18" charset="0"/>
              </a:rPr>
              <a:t>There are two types of Polynomial Kernels</a:t>
            </a:r>
            <a:r>
              <a:rPr lang="en-US" dirty="0"/>
              <a:t>:</a:t>
            </a:r>
          </a:p>
          <a:p>
            <a:pPr algn="just">
              <a:lnSpc>
                <a:spcPct val="90000"/>
              </a:lnSpc>
              <a:spcBef>
                <a:spcPts val="751"/>
              </a:spcBef>
            </a:pPr>
            <a:r>
              <a:rPr lang="en-US" sz="2000" strike="noStrike" spc="-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strike="noStrike" spc="-1" dirty="0">
                <a:solidFill>
                  <a:srgbClr val="000000"/>
                </a:solidFill>
                <a:latin typeface="Times New Roman" panose="02020603050405020304" pitchFamily="18" charset="0"/>
                <a:cs typeface="Times New Roman" panose="02020603050405020304" pitchFamily="18" charset="0"/>
              </a:rPr>
              <a:t>Homogeneous</a:t>
            </a:r>
          </a:p>
          <a:p>
            <a:pPr algn="just">
              <a:lnSpc>
                <a:spcPct val="90000"/>
              </a:lnSpc>
              <a:spcBef>
                <a:spcPts val="751"/>
              </a:spcBef>
            </a:pPr>
            <a:r>
              <a:rPr lang="en-US" sz="2000" spc="-1" dirty="0">
                <a:solidFill>
                  <a:srgbClr val="000000"/>
                </a:solidFill>
                <a:latin typeface="Times New Roman" panose="02020603050405020304" pitchFamily="18" charset="0"/>
                <a:cs typeface="Times New Roman" panose="02020603050405020304" pitchFamily="18" charset="0"/>
              </a:rPr>
              <a:t>Homogeneous is defined as</a:t>
            </a:r>
          </a:p>
          <a:p>
            <a:pPr algn="just">
              <a:lnSpc>
                <a:spcPct val="90000"/>
              </a:lnSpc>
              <a:spcBef>
                <a:spcPts val="751"/>
              </a:spcBef>
            </a:pPr>
            <a:endParaRPr lang="en-US" sz="2000"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751"/>
              </a:spcBef>
            </a:pPr>
            <a:r>
              <a:rPr lang="en-US" sz="2000" spc="-1" dirty="0">
                <a:solidFill>
                  <a:srgbClr val="000000"/>
                </a:solidFill>
                <a:latin typeface="Times New Roman" panose="02020603050405020304" pitchFamily="18" charset="0"/>
                <a:cs typeface="Times New Roman" panose="02020603050405020304" pitchFamily="18" charset="0"/>
              </a:rPr>
              <a:t>The most typical cases are linear and quadratic</a:t>
            </a:r>
          </a:p>
          <a:p>
            <a:pPr algn="just">
              <a:lnSpc>
                <a:spcPct val="90000"/>
              </a:lnSpc>
              <a:spcBef>
                <a:spcPts val="751"/>
              </a:spcBef>
            </a:pPr>
            <a:r>
              <a:rPr lang="en-US" sz="2000" spc="-1" dirty="0">
                <a:solidFill>
                  <a:srgbClr val="000000"/>
                </a:solidFill>
                <a:latin typeface="Times New Roman" panose="02020603050405020304" pitchFamily="18" charset="0"/>
                <a:cs typeface="Times New Roman" panose="02020603050405020304" pitchFamily="18" charset="0"/>
              </a:rPr>
              <a:t> </a:t>
            </a:r>
            <a:endParaRPr lang="en-US" sz="2000" strike="noStrike"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90000"/>
              </a:lnSpc>
              <a:spcBef>
                <a:spcPts val="751"/>
              </a:spcBef>
              <a:buFont typeface="Wingdings" panose="05000000000000000000" pitchFamily="2" charset="2"/>
              <a:buChar char="è"/>
            </a:pPr>
            <a:r>
              <a:rPr lang="en-US" sz="2000" spc="-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Non homogeneous</a:t>
            </a:r>
          </a:p>
          <a:p>
            <a:pPr algn="just">
              <a:lnSpc>
                <a:spcPct val="90000"/>
              </a:lnSpc>
              <a:spcBef>
                <a:spcPts val="751"/>
              </a:spcBef>
            </a:pPr>
            <a:r>
              <a:rPr lang="en-US" sz="2000" spc="-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In non homogeneous kernel is defined as:</a:t>
            </a:r>
          </a:p>
          <a:p>
            <a:pPr algn="just">
              <a:lnSpc>
                <a:spcPct val="90000"/>
              </a:lnSpc>
              <a:spcBef>
                <a:spcPts val="751"/>
              </a:spcBef>
            </a:pPr>
            <a:endParaRPr lang="en-US" sz="2000" spc="-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endParaRPr>
          </a:p>
          <a:p>
            <a:pPr algn="just">
              <a:lnSpc>
                <a:spcPct val="90000"/>
              </a:lnSpc>
              <a:spcBef>
                <a:spcPts val="751"/>
              </a:spcBef>
            </a:pPr>
            <a:endParaRPr lang="en-US" sz="200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8ED32E1-0671-40C9-9135-F1AE072E6605}"/>
              </a:ext>
            </a:extLst>
          </p:cNvPr>
          <p:cNvPicPr>
            <a:picLocks noChangeAspect="1"/>
          </p:cNvPicPr>
          <p:nvPr/>
        </p:nvPicPr>
        <p:blipFill>
          <a:blip r:embed="rId2"/>
          <a:stretch>
            <a:fillRect/>
          </a:stretch>
        </p:blipFill>
        <p:spPr>
          <a:xfrm>
            <a:off x="3693704" y="2809111"/>
            <a:ext cx="2810792" cy="742950"/>
          </a:xfrm>
          <a:prstGeom prst="rect">
            <a:avLst/>
          </a:prstGeom>
        </p:spPr>
      </p:pic>
      <p:pic>
        <p:nvPicPr>
          <p:cNvPr id="3" name="Picture 2">
            <a:extLst>
              <a:ext uri="{FF2B5EF4-FFF2-40B4-BE49-F238E27FC236}">
                <a16:creationId xmlns:a16="http://schemas.microsoft.com/office/drawing/2014/main" id="{A677F1AE-9DA0-4AF1-8777-EB0E74A8FDBD}"/>
              </a:ext>
            </a:extLst>
          </p:cNvPr>
          <p:cNvPicPr>
            <a:picLocks noChangeAspect="1"/>
          </p:cNvPicPr>
          <p:nvPr/>
        </p:nvPicPr>
        <p:blipFill>
          <a:blip r:embed="rId3"/>
          <a:stretch>
            <a:fillRect/>
          </a:stretch>
        </p:blipFill>
        <p:spPr>
          <a:xfrm>
            <a:off x="5632925" y="3429000"/>
            <a:ext cx="2628900" cy="1038225"/>
          </a:xfrm>
          <a:prstGeom prst="rect">
            <a:avLst/>
          </a:prstGeom>
        </p:spPr>
      </p:pic>
      <p:pic>
        <p:nvPicPr>
          <p:cNvPr id="6" name="Picture 5">
            <a:extLst>
              <a:ext uri="{FF2B5EF4-FFF2-40B4-BE49-F238E27FC236}">
                <a16:creationId xmlns:a16="http://schemas.microsoft.com/office/drawing/2014/main" id="{B1A11174-0D4B-4A44-82F0-F7BDC31A7BFA}"/>
              </a:ext>
            </a:extLst>
          </p:cNvPr>
          <p:cNvPicPr>
            <a:picLocks noChangeAspect="1"/>
          </p:cNvPicPr>
          <p:nvPr/>
        </p:nvPicPr>
        <p:blipFill>
          <a:blip r:embed="rId4"/>
          <a:stretch>
            <a:fillRect/>
          </a:stretch>
        </p:blipFill>
        <p:spPr>
          <a:xfrm>
            <a:off x="4019280" y="5210639"/>
            <a:ext cx="4495800" cy="561975"/>
          </a:xfrm>
          <a:prstGeom prst="rect">
            <a:avLst/>
          </a:prstGeom>
        </p:spPr>
      </p:pic>
    </p:spTree>
    <p:extLst>
      <p:ext uri="{BB962C8B-B14F-4D97-AF65-F5344CB8AC3E}">
        <p14:creationId xmlns:p14="http://schemas.microsoft.com/office/powerpoint/2010/main" val="2709362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28560" y="365039"/>
            <a:ext cx="7886520" cy="1124395"/>
          </a:xfrm>
          <a:prstGeom prst="rect">
            <a:avLst/>
          </a:prstGeom>
          <a:noFill/>
          <a:ln>
            <a:noFill/>
          </a:ln>
        </p:spPr>
        <p:txBody>
          <a:bodyPr anchor="ctr">
            <a:noAutofit/>
          </a:bodyPr>
          <a:lstStyle/>
          <a:p>
            <a:pPr algn="ctr">
              <a:lnSpc>
                <a:spcPct val="90000"/>
              </a:lnSpc>
            </a:pPr>
            <a:r>
              <a:rPr lang="en-US" sz="3600" b="1" spc="-1" dirty="0">
                <a:solidFill>
                  <a:schemeClr val="accent1"/>
                </a:solidFill>
                <a:latin typeface="Times New Roman"/>
              </a:rPr>
              <a:t>TYPES OF KERNEL</a:t>
            </a:r>
            <a:endParaRPr lang="en-US" sz="3600" b="0" strike="noStrike" spc="-1" dirty="0">
              <a:solidFill>
                <a:schemeClr val="accent1"/>
              </a:solidFill>
              <a:latin typeface="Calibri"/>
            </a:endParaRPr>
          </a:p>
        </p:txBody>
      </p:sp>
      <p:sp>
        <p:nvSpPr>
          <p:cNvPr id="206" name="TextShape 2"/>
          <p:cNvSpPr txBox="1"/>
          <p:nvPr/>
        </p:nvSpPr>
        <p:spPr>
          <a:xfrm>
            <a:off x="628560" y="1904214"/>
            <a:ext cx="7886520" cy="4319439"/>
          </a:xfrm>
          <a:prstGeom prst="rect">
            <a:avLst/>
          </a:prstGeom>
          <a:noFill/>
          <a:ln>
            <a:noFill/>
          </a:ln>
        </p:spPr>
        <p:txBody>
          <a:bodyPr>
            <a:normAutofit/>
          </a:bodyPr>
          <a:lstStyle/>
          <a:p>
            <a:pPr algn="ctr">
              <a:lnSpc>
                <a:spcPct val="90000"/>
              </a:lnSpc>
              <a:spcBef>
                <a:spcPts val="751"/>
              </a:spcBef>
            </a:pPr>
            <a:r>
              <a:rPr lang="en-US" sz="2000" b="1" strike="noStrike" spc="-1" dirty="0">
                <a:solidFill>
                  <a:srgbClr val="000000"/>
                </a:solidFill>
                <a:latin typeface="Times New Roman" panose="02020603050405020304" pitchFamily="18" charset="0"/>
                <a:cs typeface="Times New Roman" panose="02020603050405020304" pitchFamily="18" charset="0"/>
              </a:rPr>
              <a:t>Gaussian Kernel</a:t>
            </a:r>
          </a:p>
          <a:p>
            <a:pPr algn="just">
              <a:lnSpc>
                <a:spcPct val="90000"/>
              </a:lnSpc>
              <a:spcBef>
                <a:spcPts val="751"/>
              </a:spcBef>
            </a:pPr>
            <a:r>
              <a:rPr lang="en-US" dirty="0">
                <a:latin typeface="Times New Roman" panose="02020603050405020304" pitchFamily="18" charset="0"/>
                <a:cs typeface="Times New Roman" panose="02020603050405020304" pitchFamily="18" charset="0"/>
              </a:rPr>
              <a:t>Gaussian Kernel is also called as Gaussian Radial Basis Function ( RBF ) and one of the most popular and powerful Kernel.</a:t>
            </a:r>
          </a:p>
          <a:p>
            <a:pPr algn="just">
              <a:lnSpc>
                <a:spcPct val="90000"/>
              </a:lnSpc>
              <a:spcBef>
                <a:spcPts val="751"/>
              </a:spcBef>
            </a:pPr>
            <a:r>
              <a:rPr lang="en-US" dirty="0">
                <a:latin typeface="Times New Roman" panose="02020603050405020304" pitchFamily="18" charset="0"/>
                <a:cs typeface="Times New Roman" panose="02020603050405020304" pitchFamily="18" charset="0"/>
              </a:rPr>
              <a:t> </a:t>
            </a:r>
          </a:p>
          <a:p>
            <a:pPr algn="just">
              <a:lnSpc>
                <a:spcPct val="90000"/>
              </a:lnSpc>
              <a:spcBef>
                <a:spcPts val="751"/>
              </a:spcBef>
            </a:pPr>
            <a:r>
              <a:rPr lang="en-US" dirty="0">
                <a:latin typeface="Times New Roman" panose="02020603050405020304" pitchFamily="18" charset="0"/>
                <a:cs typeface="Times New Roman" panose="02020603050405020304" pitchFamily="18" charset="0"/>
              </a:rPr>
              <a:t>The Gaussian Kernel is defined as,</a:t>
            </a:r>
            <a:endParaRPr lang="en-US" b="1" strike="noStrike" spc="-1" dirty="0">
              <a:solidFill>
                <a:srgbClr val="0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E0B5968-FE06-4A6D-A4A5-A2B66B8B20D4}"/>
              </a:ext>
            </a:extLst>
          </p:cNvPr>
          <p:cNvPicPr>
            <a:picLocks noChangeAspect="1"/>
          </p:cNvPicPr>
          <p:nvPr/>
        </p:nvPicPr>
        <p:blipFill>
          <a:blip r:embed="rId2"/>
          <a:stretch>
            <a:fillRect/>
          </a:stretch>
        </p:blipFill>
        <p:spPr>
          <a:xfrm>
            <a:off x="3911338" y="3031846"/>
            <a:ext cx="3810000" cy="1152525"/>
          </a:xfrm>
          <a:prstGeom prst="rect">
            <a:avLst/>
          </a:prstGeom>
        </p:spPr>
      </p:pic>
    </p:spTree>
    <p:extLst>
      <p:ext uri="{BB962C8B-B14F-4D97-AF65-F5344CB8AC3E}">
        <p14:creationId xmlns:p14="http://schemas.microsoft.com/office/powerpoint/2010/main" val="2684388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28560" y="365039"/>
            <a:ext cx="7886520" cy="1124395"/>
          </a:xfrm>
          <a:prstGeom prst="rect">
            <a:avLst/>
          </a:prstGeom>
          <a:noFill/>
          <a:ln>
            <a:noFill/>
          </a:ln>
        </p:spPr>
        <p:txBody>
          <a:bodyPr anchor="ctr">
            <a:noAutofit/>
          </a:bodyPr>
          <a:lstStyle/>
          <a:p>
            <a:pPr algn="ctr">
              <a:lnSpc>
                <a:spcPct val="90000"/>
              </a:lnSpc>
            </a:pPr>
            <a:r>
              <a:rPr lang="en-US" sz="3600" b="1" spc="-1" dirty="0">
                <a:solidFill>
                  <a:schemeClr val="accent1"/>
                </a:solidFill>
                <a:latin typeface="Times New Roman"/>
              </a:rPr>
              <a:t>REGULARIZATION</a:t>
            </a:r>
            <a:endParaRPr lang="en-US" sz="3600" b="0" strike="noStrike" spc="-1" dirty="0">
              <a:solidFill>
                <a:schemeClr val="accent1"/>
              </a:solidFill>
              <a:latin typeface="Calibri"/>
            </a:endParaRPr>
          </a:p>
        </p:txBody>
      </p:sp>
      <p:sp>
        <p:nvSpPr>
          <p:cNvPr id="206" name="TextShape 2"/>
          <p:cNvSpPr txBox="1"/>
          <p:nvPr/>
        </p:nvSpPr>
        <p:spPr>
          <a:xfrm>
            <a:off x="628560" y="1904214"/>
            <a:ext cx="7886520" cy="4319439"/>
          </a:xfrm>
          <a:prstGeom prst="rect">
            <a:avLst/>
          </a:prstGeom>
          <a:noFill/>
          <a:ln>
            <a:noFill/>
          </a:ln>
        </p:spPr>
        <p:txBody>
          <a:bodyPr>
            <a:normAutofit/>
          </a:bodyPr>
          <a:lstStyle/>
          <a:p>
            <a:pPr marL="342900" indent="-342900" algn="just">
              <a:lnSpc>
                <a:spcPct val="90000"/>
              </a:lnSpc>
              <a:spcBef>
                <a:spcPts val="751"/>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 is the penalty parameter, which represents misclassification or error term. </a:t>
            </a:r>
          </a:p>
          <a:p>
            <a:pPr marL="342900" indent="-342900" algn="just">
              <a:lnSpc>
                <a:spcPct val="90000"/>
              </a:lnSpc>
              <a:spcBef>
                <a:spcPts val="751"/>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misclassification or error term tells the SVM optimization how much error is bearable. This is the way to control the trade-off between decision boundary and misclassification term.</a:t>
            </a:r>
            <a:endParaRPr lang="en-US" sz="2000" b="1"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7B90E6F-0BEA-49E4-BE9F-BD4B728B9096}"/>
              </a:ext>
            </a:extLst>
          </p:cNvPr>
          <p:cNvPicPr>
            <a:picLocks noChangeAspect="1"/>
          </p:cNvPicPr>
          <p:nvPr/>
        </p:nvPicPr>
        <p:blipFill>
          <a:blip r:embed="rId2"/>
          <a:stretch>
            <a:fillRect/>
          </a:stretch>
        </p:blipFill>
        <p:spPr>
          <a:xfrm>
            <a:off x="476070" y="3429000"/>
            <a:ext cx="8191500" cy="2990850"/>
          </a:xfrm>
          <a:prstGeom prst="rect">
            <a:avLst/>
          </a:prstGeom>
        </p:spPr>
      </p:pic>
    </p:spTree>
    <p:extLst>
      <p:ext uri="{BB962C8B-B14F-4D97-AF65-F5344CB8AC3E}">
        <p14:creationId xmlns:p14="http://schemas.microsoft.com/office/powerpoint/2010/main" val="1173167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28560" y="365039"/>
            <a:ext cx="7886520" cy="1124395"/>
          </a:xfrm>
          <a:prstGeom prst="rect">
            <a:avLst/>
          </a:prstGeom>
          <a:noFill/>
          <a:ln>
            <a:noFill/>
          </a:ln>
        </p:spPr>
        <p:txBody>
          <a:bodyPr anchor="ctr">
            <a:noAutofit/>
          </a:bodyPr>
          <a:lstStyle/>
          <a:p>
            <a:pPr algn="ctr">
              <a:lnSpc>
                <a:spcPct val="90000"/>
              </a:lnSpc>
            </a:pPr>
            <a:r>
              <a:rPr lang="en-US" sz="3600" b="1" spc="-1" dirty="0">
                <a:solidFill>
                  <a:schemeClr val="accent1"/>
                </a:solidFill>
                <a:latin typeface="Times New Roman"/>
              </a:rPr>
              <a:t>GAMMA </a:t>
            </a:r>
            <a:endParaRPr lang="en-US" sz="3600" b="0" strike="noStrike" spc="-1" dirty="0">
              <a:solidFill>
                <a:schemeClr val="accent1"/>
              </a:solidFill>
              <a:latin typeface="Calibri"/>
            </a:endParaRPr>
          </a:p>
        </p:txBody>
      </p:sp>
      <p:sp>
        <p:nvSpPr>
          <p:cNvPr id="206" name="TextShape 2"/>
          <p:cNvSpPr txBox="1"/>
          <p:nvPr/>
        </p:nvSpPr>
        <p:spPr>
          <a:xfrm>
            <a:off x="628560" y="1904214"/>
            <a:ext cx="7886520" cy="4319439"/>
          </a:xfrm>
          <a:prstGeom prst="rect">
            <a:avLst/>
          </a:prstGeom>
          <a:noFill/>
          <a:ln>
            <a:noFill/>
          </a:ln>
        </p:spPr>
        <p:txBody>
          <a:bodyPr>
            <a:normAutofit/>
          </a:bodyPr>
          <a:lstStyle/>
          <a:p>
            <a:pPr marL="342900" indent="-342900" algn="just">
              <a:lnSpc>
                <a:spcPct val="90000"/>
              </a:lnSpc>
              <a:spcBef>
                <a:spcPts val="751"/>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gamma parameter defines how far the influence of a single training example reaches. </a:t>
            </a:r>
          </a:p>
          <a:p>
            <a:pPr marL="342900" indent="-342900" algn="just">
              <a:lnSpc>
                <a:spcPct val="90000"/>
              </a:lnSpc>
              <a:spcBef>
                <a:spcPts val="751"/>
              </a:spcBef>
              <a:buFont typeface="Arial" panose="020B0604020202020204" pitchFamily="34" charset="0"/>
              <a:buChar char="•"/>
            </a:pPr>
            <a:endParaRPr lang="en-US" sz="2000" strike="noStrike" spc="-1"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9740EE3-7BE5-4478-A0B7-24C273F509EC}"/>
              </a:ext>
            </a:extLst>
          </p:cNvPr>
          <p:cNvPicPr>
            <a:picLocks noChangeAspect="1"/>
          </p:cNvPicPr>
          <p:nvPr/>
        </p:nvPicPr>
        <p:blipFill>
          <a:blip r:embed="rId2"/>
          <a:stretch>
            <a:fillRect/>
          </a:stretch>
        </p:blipFill>
        <p:spPr>
          <a:xfrm>
            <a:off x="628560" y="2670054"/>
            <a:ext cx="5213023" cy="3513535"/>
          </a:xfrm>
          <a:prstGeom prst="rect">
            <a:avLst/>
          </a:prstGeom>
        </p:spPr>
      </p:pic>
      <p:sp>
        <p:nvSpPr>
          <p:cNvPr id="4" name="TextBox 3">
            <a:extLst>
              <a:ext uri="{FF2B5EF4-FFF2-40B4-BE49-F238E27FC236}">
                <a16:creationId xmlns:a16="http://schemas.microsoft.com/office/drawing/2014/main" id="{8D7C10FD-8CA5-41B8-BC8E-CEF86ED7BDCE}"/>
              </a:ext>
            </a:extLst>
          </p:cNvPr>
          <p:cNvSpPr txBox="1"/>
          <p:nvPr/>
        </p:nvSpPr>
        <p:spPr>
          <a:xfrm>
            <a:off x="5841583" y="3139126"/>
            <a:ext cx="2416297"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High Gamma</a:t>
            </a:r>
          </a:p>
        </p:txBody>
      </p:sp>
      <p:sp>
        <p:nvSpPr>
          <p:cNvPr id="7" name="TextBox 6">
            <a:extLst>
              <a:ext uri="{FF2B5EF4-FFF2-40B4-BE49-F238E27FC236}">
                <a16:creationId xmlns:a16="http://schemas.microsoft.com/office/drawing/2014/main" id="{23CC9EDE-1015-4D56-BA86-99FB5B109F30}"/>
              </a:ext>
            </a:extLst>
          </p:cNvPr>
          <p:cNvSpPr txBox="1"/>
          <p:nvPr/>
        </p:nvSpPr>
        <p:spPr>
          <a:xfrm>
            <a:off x="5841582" y="4969497"/>
            <a:ext cx="2416297"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Low Gamma</a:t>
            </a:r>
          </a:p>
        </p:txBody>
      </p:sp>
    </p:spTree>
    <p:extLst>
      <p:ext uri="{BB962C8B-B14F-4D97-AF65-F5344CB8AC3E}">
        <p14:creationId xmlns:p14="http://schemas.microsoft.com/office/powerpoint/2010/main" val="3708944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28560" y="365039"/>
            <a:ext cx="7886520" cy="1124395"/>
          </a:xfrm>
          <a:prstGeom prst="rect">
            <a:avLst/>
          </a:prstGeom>
          <a:noFill/>
          <a:ln>
            <a:noFill/>
          </a:ln>
        </p:spPr>
        <p:txBody>
          <a:bodyPr anchor="ctr">
            <a:noAutofit/>
          </a:bodyPr>
          <a:lstStyle/>
          <a:p>
            <a:pPr algn="ctr">
              <a:lnSpc>
                <a:spcPct val="90000"/>
              </a:lnSpc>
            </a:pPr>
            <a:r>
              <a:rPr lang="en-US" sz="3600" b="1" spc="-1" dirty="0">
                <a:solidFill>
                  <a:schemeClr val="accent1"/>
                </a:solidFill>
                <a:latin typeface="Times New Roman"/>
              </a:rPr>
              <a:t>MARGIN</a:t>
            </a:r>
            <a:endParaRPr lang="en-US" sz="3600" b="0" strike="noStrike" spc="-1" dirty="0">
              <a:solidFill>
                <a:schemeClr val="accent1"/>
              </a:solidFill>
              <a:latin typeface="Calibri"/>
            </a:endParaRPr>
          </a:p>
        </p:txBody>
      </p:sp>
      <p:sp>
        <p:nvSpPr>
          <p:cNvPr id="206" name="TextShape 2"/>
          <p:cNvSpPr txBox="1"/>
          <p:nvPr/>
        </p:nvSpPr>
        <p:spPr>
          <a:xfrm>
            <a:off x="628560" y="2281287"/>
            <a:ext cx="7886520" cy="3942366"/>
          </a:xfrm>
          <a:prstGeom prst="rect">
            <a:avLst/>
          </a:prstGeom>
          <a:noFill/>
          <a:ln>
            <a:noFill/>
          </a:ln>
        </p:spPr>
        <p:txBody>
          <a:bodyPr>
            <a:norm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margin is a separation of line to the closest class points. A good margin is one where this separation is larger for both the classes.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Images below gives to visual example of good and bad margin.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 good margin allows the points to be in their respective classes without crossing to other class.</a:t>
            </a:r>
          </a:p>
          <a:p>
            <a:pPr marL="342900" indent="-342900" algn="just">
              <a:lnSpc>
                <a:spcPct val="90000"/>
              </a:lnSpc>
              <a:spcBef>
                <a:spcPts val="751"/>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lnSpc>
                <a:spcPct val="90000"/>
              </a:lnSpc>
              <a:spcBef>
                <a:spcPts val="751"/>
              </a:spcBef>
              <a:buFont typeface="Arial" panose="020B0604020202020204" pitchFamily="34" charset="0"/>
              <a:buChar char="•"/>
            </a:pPr>
            <a:endParaRPr lang="en-US" sz="200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828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FF8DA4-C44A-4EB7-978C-894F065E278C}"/>
              </a:ext>
            </a:extLst>
          </p:cNvPr>
          <p:cNvPicPr>
            <a:picLocks noChangeAspect="1"/>
          </p:cNvPicPr>
          <p:nvPr/>
        </p:nvPicPr>
        <p:blipFill>
          <a:blip r:embed="rId2"/>
          <a:stretch>
            <a:fillRect/>
          </a:stretch>
        </p:blipFill>
        <p:spPr>
          <a:xfrm>
            <a:off x="766762" y="400050"/>
            <a:ext cx="7610475" cy="6057900"/>
          </a:xfrm>
          <a:prstGeom prst="rect">
            <a:avLst/>
          </a:prstGeom>
        </p:spPr>
      </p:pic>
    </p:spTree>
    <p:extLst>
      <p:ext uri="{BB962C8B-B14F-4D97-AF65-F5344CB8AC3E}">
        <p14:creationId xmlns:p14="http://schemas.microsoft.com/office/powerpoint/2010/main" val="65968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28560" y="365039"/>
            <a:ext cx="7886520" cy="1124395"/>
          </a:xfrm>
          <a:prstGeom prst="rect">
            <a:avLst/>
          </a:prstGeom>
          <a:noFill/>
          <a:ln>
            <a:noFill/>
          </a:ln>
        </p:spPr>
        <p:txBody>
          <a:bodyPr anchor="ctr">
            <a:noAutofit/>
          </a:bodyPr>
          <a:lstStyle/>
          <a:p>
            <a:pPr algn="ctr">
              <a:lnSpc>
                <a:spcPct val="90000"/>
              </a:lnSpc>
            </a:pPr>
            <a:r>
              <a:rPr lang="en-US" sz="3600" b="1" spc="-1" dirty="0">
                <a:solidFill>
                  <a:schemeClr val="accent1"/>
                </a:solidFill>
                <a:latin typeface="Times New Roman"/>
              </a:rPr>
              <a:t>CONFUSION MATRIX </a:t>
            </a:r>
            <a:endParaRPr lang="en-US" sz="3600" b="0" strike="noStrike" spc="-1" dirty="0">
              <a:solidFill>
                <a:schemeClr val="accent1"/>
              </a:solidFill>
              <a:latin typeface="Calibri"/>
            </a:endParaRPr>
          </a:p>
        </p:txBody>
      </p:sp>
      <p:sp>
        <p:nvSpPr>
          <p:cNvPr id="206" name="TextShape 2"/>
          <p:cNvSpPr txBox="1"/>
          <p:nvPr/>
        </p:nvSpPr>
        <p:spPr>
          <a:xfrm>
            <a:off x="628560" y="2187019"/>
            <a:ext cx="7886520" cy="4036634"/>
          </a:xfrm>
          <a:prstGeom prst="rect">
            <a:avLst/>
          </a:prstGeom>
          <a:noFill/>
          <a:ln>
            <a:noFill/>
          </a:ln>
        </p:spPr>
        <p:txBody>
          <a:bodyPr>
            <a:normAutofit/>
          </a:bodyPr>
          <a:lstStyle/>
          <a:p>
            <a:pPr marL="342900" indent="-342900" algn="just">
              <a:lnSpc>
                <a:spcPct val="90000"/>
              </a:lnSpc>
              <a:spcBef>
                <a:spcPts val="751"/>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confusion matrix is a tabular summary of the number of correct and incorrect predictions made by a classifier. It is used to measure the performance of a classification model.</a:t>
            </a:r>
          </a:p>
          <a:p>
            <a:pPr marL="342900" indent="-342900" algn="just">
              <a:lnSpc>
                <a:spcPct val="90000"/>
              </a:lnSpc>
              <a:spcBef>
                <a:spcPts val="751"/>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domain of Machine learning and especially the problem of statistical classification, a confusion matrix is a precise table design allowing visualization of the performance of an algorithm, in supervised learning. </a:t>
            </a:r>
          </a:p>
          <a:p>
            <a:pPr marL="342900" indent="-342900" algn="just">
              <a:lnSpc>
                <a:spcPct val="90000"/>
              </a:lnSpc>
              <a:spcBef>
                <a:spcPts val="751"/>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row of the matrix depicts the instances in a predicted class while each column outlines the occurrences in an actual class (or vice versa).</a:t>
            </a:r>
          </a:p>
          <a:p>
            <a:pPr algn="just">
              <a:lnSpc>
                <a:spcPct val="90000"/>
              </a:lnSpc>
              <a:spcBef>
                <a:spcPts val="751"/>
              </a:spcBef>
            </a:pPr>
            <a:endParaRPr lang="en-US" sz="200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937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849620-34A0-4169-B5E3-881CFCDD69E7}"/>
              </a:ext>
            </a:extLst>
          </p:cNvPr>
          <p:cNvPicPr>
            <a:picLocks noChangeAspect="1"/>
          </p:cNvPicPr>
          <p:nvPr/>
        </p:nvPicPr>
        <p:blipFill>
          <a:blip r:embed="rId2"/>
          <a:stretch>
            <a:fillRect/>
          </a:stretch>
        </p:blipFill>
        <p:spPr>
          <a:xfrm>
            <a:off x="2195512" y="1700212"/>
            <a:ext cx="4752975" cy="3457575"/>
          </a:xfrm>
          <a:prstGeom prst="rect">
            <a:avLst/>
          </a:prstGeom>
        </p:spPr>
      </p:pic>
    </p:spTree>
    <p:extLst>
      <p:ext uri="{BB962C8B-B14F-4D97-AF65-F5344CB8AC3E}">
        <p14:creationId xmlns:p14="http://schemas.microsoft.com/office/powerpoint/2010/main" val="3716015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28560" y="365039"/>
            <a:ext cx="7886520" cy="1124395"/>
          </a:xfrm>
          <a:prstGeom prst="rect">
            <a:avLst/>
          </a:prstGeom>
          <a:noFill/>
          <a:ln>
            <a:noFill/>
          </a:ln>
        </p:spPr>
        <p:txBody>
          <a:bodyPr anchor="ctr">
            <a:noAutofit/>
          </a:bodyPr>
          <a:lstStyle/>
          <a:p>
            <a:pPr algn="ctr">
              <a:lnSpc>
                <a:spcPct val="90000"/>
              </a:lnSpc>
            </a:pPr>
            <a:r>
              <a:rPr lang="en-US" sz="3600" b="1" spc="-1" dirty="0">
                <a:solidFill>
                  <a:schemeClr val="accent1"/>
                </a:solidFill>
                <a:latin typeface="Times New Roman"/>
              </a:rPr>
              <a:t>TERMS RELATED TO CONFUSION MATRIX </a:t>
            </a:r>
            <a:endParaRPr lang="en-US" sz="3600" b="1" spc="-1" dirty="0">
              <a:solidFill>
                <a:schemeClr val="accent1"/>
              </a:solidFill>
              <a:latin typeface="Calibri"/>
            </a:endParaRPr>
          </a:p>
        </p:txBody>
      </p:sp>
      <p:sp>
        <p:nvSpPr>
          <p:cNvPr id="206" name="TextShape 2"/>
          <p:cNvSpPr txBox="1"/>
          <p:nvPr/>
        </p:nvSpPr>
        <p:spPr>
          <a:xfrm>
            <a:off x="628560" y="1602557"/>
            <a:ext cx="7886520" cy="4621096"/>
          </a:xfrm>
          <a:prstGeom prst="rect">
            <a:avLst/>
          </a:prstGeom>
          <a:noFill/>
          <a:ln>
            <a:noFill/>
          </a:ln>
        </p:spPr>
        <p:txBody>
          <a:bodyPr>
            <a:normAutofit/>
          </a:bodyPr>
          <a:lstStyle/>
          <a:p>
            <a:pPr algn="ctr">
              <a:lnSpc>
                <a:spcPct val="90000"/>
              </a:lnSpc>
              <a:spcBef>
                <a:spcPts val="751"/>
              </a:spcBef>
            </a:pPr>
            <a:r>
              <a:rPr lang="en-US" sz="2000" strike="noStrike" spc="-1" dirty="0">
                <a:solidFill>
                  <a:srgbClr val="000000"/>
                </a:solidFill>
                <a:latin typeface="Times New Roman" panose="02020603050405020304" pitchFamily="18" charset="0"/>
                <a:cs typeface="Times New Roman" panose="02020603050405020304" pitchFamily="18" charset="0"/>
              </a:rPr>
              <a:t>Precision</a:t>
            </a:r>
          </a:p>
          <a:p>
            <a:pPr marL="342900" indent="-342900" algn="just">
              <a:lnSpc>
                <a:spcPct val="90000"/>
              </a:lnSpc>
              <a:spcBef>
                <a:spcPts val="751"/>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precision metric shows the accuracy of the positive class. It measures how likely the prediction of the positive class is correct.</a:t>
            </a:r>
          </a:p>
          <a:p>
            <a:pPr marL="342900" indent="-342900" algn="just">
              <a:lnSpc>
                <a:spcPct val="90000"/>
              </a:lnSpc>
              <a:spcBef>
                <a:spcPts val="751"/>
              </a:spcBef>
              <a:buFont typeface="Arial" panose="020B0604020202020204" pitchFamily="34" charset="0"/>
              <a:buChar char="•"/>
            </a:pPr>
            <a:r>
              <a:rPr lang="en-US" sz="2000" spc="-1" dirty="0">
                <a:solidFill>
                  <a:srgbClr val="000000"/>
                </a:solidFill>
                <a:latin typeface="Times New Roman" panose="02020603050405020304" pitchFamily="18" charset="0"/>
                <a:cs typeface="Times New Roman" panose="02020603050405020304" pitchFamily="18" charset="0"/>
              </a:rPr>
              <a:t>Mathematical Expression: </a:t>
            </a:r>
            <a:endParaRPr lang="en-US" sz="200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751"/>
              </a:spcBef>
            </a:pPr>
            <a:r>
              <a:rPr lang="en-US" sz="2000" strike="noStrike" spc="-1" dirty="0">
                <a:solidFill>
                  <a:srgbClr val="000000"/>
                </a:solidFill>
                <a:latin typeface="Times New Roman" panose="02020603050405020304" pitchFamily="18" charset="0"/>
                <a:cs typeface="Times New Roman" panose="02020603050405020304" pitchFamily="18" charset="0"/>
              </a:rPr>
              <a:t> </a:t>
            </a:r>
            <a:endParaRPr lang="en-US" sz="2000" strike="noStrike" spc="-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endParaRPr>
          </a:p>
          <a:p>
            <a:pPr algn="ctr">
              <a:lnSpc>
                <a:spcPct val="90000"/>
              </a:lnSpc>
              <a:spcBef>
                <a:spcPts val="751"/>
              </a:spcBef>
            </a:pPr>
            <a:r>
              <a:rPr lang="en-US" sz="2000" strike="noStrike" spc="-1" dirty="0">
                <a:solidFill>
                  <a:srgbClr val="000000"/>
                </a:solidFill>
                <a:latin typeface="Times New Roman" panose="02020603050405020304" pitchFamily="18" charset="0"/>
                <a:cs typeface="Times New Roman" panose="02020603050405020304" pitchFamily="18" charset="0"/>
              </a:rPr>
              <a:t>Recall</a:t>
            </a:r>
          </a:p>
          <a:p>
            <a:pPr marL="342900" indent="-342900" algn="just">
              <a:lnSpc>
                <a:spcPct val="90000"/>
              </a:lnSpc>
              <a:spcBef>
                <a:spcPts val="751"/>
              </a:spcBef>
              <a:buFont typeface="Arial" panose="020B0604020202020204" pitchFamily="34" charset="0"/>
              <a:buChar char="•"/>
            </a:pPr>
            <a:r>
              <a:rPr lang="en-US" sz="2000" strike="noStrike" spc="-1" dirty="0">
                <a:solidFill>
                  <a:srgbClr val="000000"/>
                </a:solidFill>
                <a:latin typeface="Times New Roman" panose="02020603050405020304" pitchFamily="18" charset="0"/>
                <a:cs typeface="Times New Roman" panose="02020603050405020304" pitchFamily="18" charset="0"/>
              </a:rPr>
              <a:t>It states how much we predicted correctly out of all positive classes. It should be as high as possible. </a:t>
            </a:r>
          </a:p>
          <a:p>
            <a:pPr marL="342900" indent="-342900" algn="just">
              <a:lnSpc>
                <a:spcPct val="90000"/>
              </a:lnSpc>
              <a:spcBef>
                <a:spcPts val="751"/>
              </a:spcBef>
              <a:buFont typeface="Arial" panose="020B0604020202020204" pitchFamily="34" charset="0"/>
              <a:buChar char="•"/>
            </a:pPr>
            <a:r>
              <a:rPr lang="en-US" sz="2000" spc="-1" dirty="0">
                <a:solidFill>
                  <a:srgbClr val="000000"/>
                </a:solidFill>
                <a:latin typeface="Times New Roman" panose="02020603050405020304" pitchFamily="18" charset="0"/>
                <a:cs typeface="Times New Roman" panose="02020603050405020304" pitchFamily="18" charset="0"/>
              </a:rPr>
              <a:t>Mathematical Expression: </a:t>
            </a:r>
            <a:endParaRPr lang="en-US" sz="200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4FC0554-2662-4C8E-833F-0439FD3892F7}"/>
              </a:ext>
            </a:extLst>
          </p:cNvPr>
          <p:cNvPicPr>
            <a:picLocks noChangeAspect="1"/>
          </p:cNvPicPr>
          <p:nvPr/>
        </p:nvPicPr>
        <p:blipFill rotWithShape="1">
          <a:blip r:embed="rId2"/>
          <a:srcRect t="25696" b="27228"/>
          <a:stretch/>
        </p:blipFill>
        <p:spPr>
          <a:xfrm>
            <a:off x="3780491" y="2639505"/>
            <a:ext cx="2676525" cy="506691"/>
          </a:xfrm>
          <a:prstGeom prst="rect">
            <a:avLst/>
          </a:prstGeom>
        </p:spPr>
      </p:pic>
      <p:pic>
        <p:nvPicPr>
          <p:cNvPr id="4" name="Picture 3">
            <a:extLst>
              <a:ext uri="{FF2B5EF4-FFF2-40B4-BE49-F238E27FC236}">
                <a16:creationId xmlns:a16="http://schemas.microsoft.com/office/drawing/2014/main" id="{E08BC107-4260-49E3-A270-7B27DF96956A}"/>
              </a:ext>
            </a:extLst>
          </p:cNvPr>
          <p:cNvPicPr>
            <a:picLocks noChangeAspect="1"/>
          </p:cNvPicPr>
          <p:nvPr/>
        </p:nvPicPr>
        <p:blipFill>
          <a:blip r:embed="rId3"/>
          <a:stretch>
            <a:fillRect/>
          </a:stretch>
        </p:blipFill>
        <p:spPr>
          <a:xfrm>
            <a:off x="3780491" y="4389649"/>
            <a:ext cx="2486025" cy="590550"/>
          </a:xfrm>
          <a:prstGeom prst="rect">
            <a:avLst/>
          </a:prstGeom>
        </p:spPr>
      </p:pic>
    </p:spTree>
    <p:extLst>
      <p:ext uri="{BB962C8B-B14F-4D97-AF65-F5344CB8AC3E}">
        <p14:creationId xmlns:p14="http://schemas.microsoft.com/office/powerpoint/2010/main" val="4094544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628560" y="365040"/>
            <a:ext cx="7886520" cy="633600"/>
          </a:xfrm>
          <a:prstGeom prst="rect">
            <a:avLst/>
          </a:prstGeom>
          <a:noFill/>
          <a:ln>
            <a:noFill/>
          </a:ln>
        </p:spPr>
        <p:txBody>
          <a:bodyPr anchor="ctr">
            <a:normAutofit/>
          </a:bodyPr>
          <a:lstStyle/>
          <a:p>
            <a:pPr algn="ctr">
              <a:lnSpc>
                <a:spcPct val="90000"/>
              </a:lnSpc>
            </a:pPr>
            <a:r>
              <a:rPr lang="en-US" sz="3600" b="1" strike="noStrike" spc="-1" dirty="0">
                <a:solidFill>
                  <a:srgbClr val="4472C4"/>
                </a:solidFill>
                <a:latin typeface="Times New Roman"/>
              </a:rPr>
              <a:t>MOTIVATION</a:t>
            </a:r>
            <a:endParaRPr lang="en-US" sz="3600" b="0" strike="noStrike" spc="-1" dirty="0">
              <a:solidFill>
                <a:srgbClr val="000000"/>
              </a:solidFill>
              <a:latin typeface="Calibri"/>
            </a:endParaRPr>
          </a:p>
        </p:txBody>
      </p:sp>
      <p:sp>
        <p:nvSpPr>
          <p:cNvPr id="167" name="TextShape 2"/>
          <p:cNvSpPr txBox="1"/>
          <p:nvPr/>
        </p:nvSpPr>
        <p:spPr>
          <a:xfrm>
            <a:off x="628560" y="1216080"/>
            <a:ext cx="7886520" cy="1884960"/>
          </a:xfrm>
          <a:prstGeom prst="rect">
            <a:avLst/>
          </a:prstGeom>
          <a:noFill/>
          <a:ln>
            <a:noFill/>
          </a:ln>
        </p:spPr>
        <p:txBody>
          <a:bodyPr>
            <a:normAutofit/>
          </a:bodyPr>
          <a:lstStyle/>
          <a:p>
            <a:pPr marL="171360" indent="-171000" algn="just">
              <a:lnSpc>
                <a:spcPct val="90000"/>
              </a:lnSpc>
              <a:spcBef>
                <a:spcPts val="751"/>
              </a:spcBef>
              <a:buClr>
                <a:srgbClr val="000000"/>
              </a:buClr>
              <a:buFont typeface="Wingdings" charset="2"/>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 Mushroom is a great source of </a:t>
            </a:r>
            <a:r>
              <a:rPr lang="en-US" sz="2000" b="0" strike="noStrike" spc="-1" dirty="0" err="1">
                <a:solidFill>
                  <a:srgbClr val="000000"/>
                </a:solidFill>
                <a:latin typeface="Times New Roman" panose="02020603050405020304" pitchFamily="18" charset="0"/>
                <a:cs typeface="Times New Roman" panose="02020603050405020304" pitchFamily="18" charset="0"/>
              </a:rPr>
              <a:t>fibre</a:t>
            </a:r>
            <a:r>
              <a:rPr lang="en-US" sz="2000" b="0" strike="noStrike" spc="-1" dirty="0">
                <a:solidFill>
                  <a:srgbClr val="000000"/>
                </a:solidFill>
                <a:latin typeface="Times New Roman" panose="02020603050405020304" pitchFamily="18" charset="0"/>
                <a:cs typeface="Times New Roman" panose="02020603050405020304" pitchFamily="18" charset="0"/>
              </a:rPr>
              <a:t>, protein, and other nutrients. So it has very high demand and consumption rate. However, it can cause life threatening diseases and sometimes death too.</a:t>
            </a:r>
          </a:p>
          <a:p>
            <a:pPr marL="171360" indent="-171000" algn="just">
              <a:lnSpc>
                <a:spcPct val="90000"/>
              </a:lnSpc>
              <a:spcBef>
                <a:spcPts val="751"/>
              </a:spcBef>
              <a:buClr>
                <a:srgbClr val="000000"/>
              </a:buClr>
              <a:buFont typeface="Wingdings" charset="2"/>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It would be great if we can detect poisonous mushrooms</a:t>
            </a:r>
          </a:p>
          <a:p>
            <a:pPr algn="just">
              <a:lnSpc>
                <a:spcPct val="90000"/>
              </a:lnSpc>
              <a:spcBef>
                <a:spcPts val="751"/>
              </a:spcBef>
            </a:pP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168" name="Picture 5"/>
          <p:cNvPicPr/>
          <p:nvPr/>
        </p:nvPicPr>
        <p:blipFill>
          <a:blip r:embed="rId2"/>
          <a:stretch/>
        </p:blipFill>
        <p:spPr>
          <a:xfrm>
            <a:off x="3556800" y="3429000"/>
            <a:ext cx="4958280" cy="2781720"/>
          </a:xfrm>
          <a:prstGeom prst="rect">
            <a:avLst/>
          </a:prstGeom>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28560" y="365039"/>
            <a:ext cx="7886520" cy="1124395"/>
          </a:xfrm>
          <a:prstGeom prst="rect">
            <a:avLst/>
          </a:prstGeom>
          <a:noFill/>
          <a:ln>
            <a:noFill/>
          </a:ln>
        </p:spPr>
        <p:txBody>
          <a:bodyPr anchor="ctr">
            <a:noAutofit/>
          </a:bodyPr>
          <a:lstStyle/>
          <a:p>
            <a:pPr algn="ctr">
              <a:lnSpc>
                <a:spcPct val="90000"/>
              </a:lnSpc>
            </a:pPr>
            <a:r>
              <a:rPr lang="en-US" sz="3600" b="1" spc="-1" dirty="0">
                <a:solidFill>
                  <a:schemeClr val="accent1"/>
                </a:solidFill>
                <a:latin typeface="Times New Roman"/>
              </a:rPr>
              <a:t>TERMS RELATED TO CONFUSION MATRIX </a:t>
            </a:r>
            <a:endParaRPr lang="en-US" sz="3600" b="1" strike="noStrike" spc="-1" dirty="0">
              <a:solidFill>
                <a:schemeClr val="accent1"/>
              </a:solidFill>
              <a:latin typeface="Calibri"/>
            </a:endParaRPr>
          </a:p>
        </p:txBody>
      </p:sp>
      <p:sp>
        <p:nvSpPr>
          <p:cNvPr id="206" name="TextShape 2"/>
          <p:cNvSpPr txBox="1"/>
          <p:nvPr/>
        </p:nvSpPr>
        <p:spPr>
          <a:xfrm>
            <a:off x="628560" y="1602557"/>
            <a:ext cx="7886520" cy="4621096"/>
          </a:xfrm>
          <a:prstGeom prst="rect">
            <a:avLst/>
          </a:prstGeom>
          <a:noFill/>
          <a:ln>
            <a:noFill/>
          </a:ln>
        </p:spPr>
        <p:txBody>
          <a:bodyPr>
            <a:normAutofit/>
          </a:bodyPr>
          <a:lstStyle/>
          <a:p>
            <a:pPr algn="ctr">
              <a:lnSpc>
                <a:spcPct val="90000"/>
              </a:lnSpc>
              <a:spcBef>
                <a:spcPts val="751"/>
              </a:spcBef>
            </a:pPr>
            <a:r>
              <a:rPr lang="en-US" sz="2000" strike="noStrike" spc="-1" dirty="0">
                <a:solidFill>
                  <a:srgbClr val="000000"/>
                </a:solidFill>
                <a:latin typeface="Times New Roman" panose="02020603050405020304" pitchFamily="18" charset="0"/>
                <a:cs typeface="Times New Roman" panose="02020603050405020304" pitchFamily="18" charset="0"/>
              </a:rPr>
              <a:t>Accuracy</a:t>
            </a:r>
          </a:p>
          <a:p>
            <a:pPr marL="342900" indent="-342900" algn="just">
              <a:lnSpc>
                <a:spcPct val="90000"/>
              </a:lnSpc>
              <a:spcBef>
                <a:spcPts val="751"/>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Accuracy shows out of the all classes how much we predicted correctly.</a:t>
            </a:r>
          </a:p>
          <a:p>
            <a:pPr marL="342900" indent="-342900" algn="just">
              <a:lnSpc>
                <a:spcPct val="90000"/>
              </a:lnSpc>
              <a:spcBef>
                <a:spcPts val="751"/>
              </a:spcBef>
              <a:buFont typeface="Arial" panose="020B0604020202020204" pitchFamily="34" charset="0"/>
              <a:buChar char="•"/>
            </a:pPr>
            <a:r>
              <a:rPr lang="en-US" sz="2000" spc="-1" dirty="0">
                <a:solidFill>
                  <a:srgbClr val="000000"/>
                </a:solidFill>
                <a:latin typeface="Times New Roman" panose="02020603050405020304" pitchFamily="18" charset="0"/>
                <a:cs typeface="Times New Roman" panose="02020603050405020304" pitchFamily="18" charset="0"/>
              </a:rPr>
              <a:t>Mathematical Expression: </a:t>
            </a:r>
            <a:endParaRPr lang="en-US" sz="200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751"/>
              </a:spcBef>
            </a:pPr>
            <a:r>
              <a:rPr lang="en-US" sz="2000" strike="noStrike" spc="-1" dirty="0">
                <a:solidFill>
                  <a:srgbClr val="000000"/>
                </a:solidFill>
                <a:latin typeface="Times New Roman" panose="02020603050405020304" pitchFamily="18" charset="0"/>
                <a:cs typeface="Times New Roman" panose="02020603050405020304" pitchFamily="18" charset="0"/>
              </a:rPr>
              <a:t> </a:t>
            </a:r>
            <a:endParaRPr lang="en-US" sz="2000" strike="noStrike" spc="-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endParaRPr>
          </a:p>
          <a:p>
            <a:pPr algn="ctr">
              <a:lnSpc>
                <a:spcPct val="90000"/>
              </a:lnSpc>
              <a:spcBef>
                <a:spcPts val="751"/>
              </a:spcBef>
            </a:pPr>
            <a:endParaRPr lang="en-US" sz="2000" strike="noStrike" spc="-1" dirty="0">
              <a:solidFill>
                <a:srgbClr val="000000"/>
              </a:solidFill>
              <a:latin typeface="Times New Roman" panose="02020603050405020304" pitchFamily="18" charset="0"/>
              <a:cs typeface="Times New Roman" panose="02020603050405020304" pitchFamily="18" charset="0"/>
            </a:endParaRPr>
          </a:p>
          <a:p>
            <a:pPr algn="ctr">
              <a:lnSpc>
                <a:spcPct val="90000"/>
              </a:lnSpc>
              <a:spcBef>
                <a:spcPts val="751"/>
              </a:spcBef>
            </a:pPr>
            <a:r>
              <a:rPr lang="en-US" sz="2000" strike="noStrike" spc="-1" dirty="0">
                <a:solidFill>
                  <a:srgbClr val="000000"/>
                </a:solidFill>
                <a:latin typeface="Times New Roman" panose="02020603050405020304" pitchFamily="18" charset="0"/>
                <a:cs typeface="Times New Roman" panose="02020603050405020304" pitchFamily="18" charset="0"/>
              </a:rPr>
              <a:t>F-measure</a:t>
            </a:r>
          </a:p>
          <a:p>
            <a:pPr marL="342900" indent="-342900" algn="just">
              <a:lnSpc>
                <a:spcPct val="90000"/>
              </a:lnSpc>
              <a:spcBef>
                <a:spcPts val="751"/>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F-score helps to measure Recall and Precision at the same time. </a:t>
            </a:r>
            <a:endParaRPr lang="en-US" sz="2000" strike="noStrike"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90000"/>
              </a:lnSpc>
              <a:spcBef>
                <a:spcPts val="751"/>
              </a:spcBef>
              <a:buFont typeface="Arial" panose="020B0604020202020204" pitchFamily="34" charset="0"/>
              <a:buChar char="•"/>
            </a:pPr>
            <a:r>
              <a:rPr lang="en-US" sz="2000" spc="-1" dirty="0">
                <a:solidFill>
                  <a:srgbClr val="000000"/>
                </a:solidFill>
                <a:latin typeface="Times New Roman" panose="02020603050405020304" pitchFamily="18" charset="0"/>
                <a:cs typeface="Times New Roman" panose="02020603050405020304" pitchFamily="18" charset="0"/>
              </a:rPr>
              <a:t>Mathematical Expression: </a:t>
            </a:r>
            <a:endParaRPr lang="en-US" sz="2000" strike="noStrike" spc="-1"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3633CDA-7844-4176-B463-B9286648F45D}"/>
              </a:ext>
            </a:extLst>
          </p:cNvPr>
          <p:cNvPicPr>
            <a:picLocks noChangeAspect="1"/>
          </p:cNvPicPr>
          <p:nvPr/>
        </p:nvPicPr>
        <p:blipFill>
          <a:blip r:embed="rId2"/>
          <a:stretch>
            <a:fillRect/>
          </a:stretch>
        </p:blipFill>
        <p:spPr>
          <a:xfrm>
            <a:off x="3780491" y="2355620"/>
            <a:ext cx="3857625" cy="790575"/>
          </a:xfrm>
          <a:prstGeom prst="rect">
            <a:avLst/>
          </a:prstGeom>
        </p:spPr>
      </p:pic>
      <p:pic>
        <p:nvPicPr>
          <p:cNvPr id="5" name="Picture 4">
            <a:extLst>
              <a:ext uri="{FF2B5EF4-FFF2-40B4-BE49-F238E27FC236}">
                <a16:creationId xmlns:a16="http://schemas.microsoft.com/office/drawing/2014/main" id="{8166E467-FF49-4537-86EB-F00E4A0A395C}"/>
              </a:ext>
            </a:extLst>
          </p:cNvPr>
          <p:cNvPicPr>
            <a:picLocks noChangeAspect="1"/>
          </p:cNvPicPr>
          <p:nvPr/>
        </p:nvPicPr>
        <p:blipFill>
          <a:blip r:embed="rId3"/>
          <a:stretch>
            <a:fillRect/>
          </a:stretch>
        </p:blipFill>
        <p:spPr>
          <a:xfrm>
            <a:off x="3780491" y="4165812"/>
            <a:ext cx="3752850" cy="619125"/>
          </a:xfrm>
          <a:prstGeom prst="rect">
            <a:avLst/>
          </a:prstGeom>
        </p:spPr>
      </p:pic>
    </p:spTree>
    <p:extLst>
      <p:ext uri="{BB962C8B-B14F-4D97-AF65-F5344CB8AC3E}">
        <p14:creationId xmlns:p14="http://schemas.microsoft.com/office/powerpoint/2010/main" val="3871082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503336" y="179109"/>
            <a:ext cx="7886520" cy="669157"/>
          </a:xfrm>
          <a:prstGeom prst="rect">
            <a:avLst/>
          </a:prstGeom>
          <a:noFill/>
          <a:ln>
            <a:noFill/>
          </a:ln>
        </p:spPr>
        <p:txBody>
          <a:bodyPr anchor="ctr">
            <a:noAutofit/>
          </a:bodyPr>
          <a:lstStyle/>
          <a:p>
            <a:pPr algn="ctr">
              <a:lnSpc>
                <a:spcPct val="90000"/>
              </a:lnSpc>
            </a:pPr>
            <a:r>
              <a:rPr lang="en-US" sz="3600" b="1" spc="-1" dirty="0">
                <a:solidFill>
                  <a:schemeClr val="accent1"/>
                </a:solidFill>
                <a:latin typeface="Times New Roman"/>
              </a:rPr>
              <a:t>EXAMPLE </a:t>
            </a:r>
            <a:endParaRPr lang="en-US" sz="3600" b="0" strike="noStrike" spc="-1" dirty="0">
              <a:solidFill>
                <a:schemeClr val="accent1"/>
              </a:solidFill>
              <a:latin typeface="Calibri"/>
            </a:endParaRPr>
          </a:p>
        </p:txBody>
      </p:sp>
      <p:sp>
        <p:nvSpPr>
          <p:cNvPr id="206" name="TextShape 2"/>
          <p:cNvSpPr txBox="1"/>
          <p:nvPr/>
        </p:nvSpPr>
        <p:spPr>
          <a:xfrm>
            <a:off x="628560" y="1489434"/>
            <a:ext cx="7886520" cy="4734219"/>
          </a:xfrm>
          <a:prstGeom prst="rect">
            <a:avLst/>
          </a:prstGeom>
          <a:noFill/>
          <a:ln>
            <a:noFill/>
          </a:ln>
        </p:spPr>
        <p:txBody>
          <a:bodyPr>
            <a:normAutofit/>
          </a:bodyPr>
          <a:lstStyle/>
          <a:p>
            <a:pPr algn="just">
              <a:lnSpc>
                <a:spcPct val="90000"/>
              </a:lnSpc>
              <a:spcBef>
                <a:spcPts val="751"/>
              </a:spcBef>
            </a:pPr>
            <a:endParaRPr lang="en-US" sz="2000" strike="noStrike" spc="-1"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B98733E-1653-49FA-81D5-476BAE2BF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924" y="848266"/>
            <a:ext cx="7220932" cy="5830625"/>
          </a:xfrm>
          <a:prstGeom prst="rect">
            <a:avLst/>
          </a:prstGeom>
        </p:spPr>
      </p:pic>
    </p:spTree>
    <p:extLst>
      <p:ext uri="{BB962C8B-B14F-4D97-AF65-F5344CB8AC3E}">
        <p14:creationId xmlns:p14="http://schemas.microsoft.com/office/powerpoint/2010/main" val="3182608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B81A06-7358-4D31-B5BB-BCF0F50BD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631" y="257952"/>
            <a:ext cx="6711884" cy="6600047"/>
          </a:xfrm>
          <a:prstGeom prst="rect">
            <a:avLst/>
          </a:prstGeom>
        </p:spPr>
      </p:pic>
    </p:spTree>
    <p:extLst>
      <p:ext uri="{BB962C8B-B14F-4D97-AF65-F5344CB8AC3E}">
        <p14:creationId xmlns:p14="http://schemas.microsoft.com/office/powerpoint/2010/main" val="662243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28560" y="365039"/>
            <a:ext cx="7886520" cy="1124395"/>
          </a:xfrm>
          <a:prstGeom prst="rect">
            <a:avLst/>
          </a:prstGeom>
          <a:noFill/>
          <a:ln>
            <a:noFill/>
          </a:ln>
        </p:spPr>
        <p:txBody>
          <a:bodyPr anchor="ctr">
            <a:noAutofit/>
          </a:bodyPr>
          <a:lstStyle/>
          <a:p>
            <a:pPr algn="ctr">
              <a:lnSpc>
                <a:spcPct val="90000"/>
              </a:lnSpc>
            </a:pPr>
            <a:r>
              <a:rPr lang="en-US" sz="3600" b="1" spc="-1" dirty="0">
                <a:solidFill>
                  <a:schemeClr val="accent1"/>
                </a:solidFill>
                <a:latin typeface="Times New Roman"/>
              </a:rPr>
              <a:t>LABEL ENCODING</a:t>
            </a:r>
            <a:endParaRPr lang="en-US" sz="3600" b="0" strike="noStrike" spc="-1" dirty="0">
              <a:solidFill>
                <a:schemeClr val="accent1"/>
              </a:solidFill>
              <a:latin typeface="Calibri"/>
            </a:endParaRPr>
          </a:p>
        </p:txBody>
      </p:sp>
      <p:sp>
        <p:nvSpPr>
          <p:cNvPr id="206" name="TextShape 2"/>
          <p:cNvSpPr txBox="1"/>
          <p:nvPr/>
        </p:nvSpPr>
        <p:spPr>
          <a:xfrm>
            <a:off x="628560" y="1602557"/>
            <a:ext cx="7886520" cy="4621096"/>
          </a:xfrm>
          <a:prstGeom prst="rect">
            <a:avLst/>
          </a:prstGeom>
          <a:noFill/>
          <a:ln>
            <a:noFill/>
          </a:ln>
        </p:spPr>
        <p:txBody>
          <a:bodyPr>
            <a:normAutofit/>
          </a:bodyPr>
          <a:lstStyle/>
          <a:p>
            <a:pPr marL="342900" indent="-342900" algn="just">
              <a:lnSpc>
                <a:spcPct val="90000"/>
              </a:lnSpc>
              <a:spcBef>
                <a:spcPts val="751"/>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Label Encoding is a popular encoding technique for handling categorical variables. In this technique, each label is assigned a unique integer based on alphabetical ordering.</a:t>
            </a:r>
          </a:p>
          <a:p>
            <a:pPr algn="just">
              <a:lnSpc>
                <a:spcPct val="90000"/>
              </a:lnSpc>
              <a:spcBef>
                <a:spcPts val="751"/>
              </a:spcBef>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apply Label Encoding when: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The categorical feature is</a:t>
            </a:r>
            <a:r>
              <a:rPr lang="en-US" sz="2000" b="1" dirty="0">
                <a:latin typeface="Times New Roman" panose="02020603050405020304" pitchFamily="18" charset="0"/>
                <a:cs typeface="Times New Roman" panose="02020603050405020304" pitchFamily="18" charset="0"/>
              </a:rPr>
              <a:t> ordinal</a:t>
            </a:r>
            <a:r>
              <a:rPr lang="en-US" sz="2000" dirty="0">
                <a:latin typeface="Times New Roman" panose="02020603050405020304" pitchFamily="18" charset="0"/>
                <a:cs typeface="Times New Roman" panose="02020603050405020304" pitchFamily="18" charset="0"/>
              </a:rPr>
              <a:t> (like Jr. kg, Sr. kg, Primary school, high school)</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 The number of categories is quite large as one-hot encoding can lead to high memory consumption</a:t>
            </a:r>
          </a:p>
          <a:p>
            <a:pPr algn="just">
              <a:lnSpc>
                <a:spcPct val="90000"/>
              </a:lnSpc>
              <a:spcBef>
                <a:spcPts val="751"/>
              </a:spcBef>
            </a:pPr>
            <a:endParaRPr lang="en-US" sz="200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681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365040"/>
            <a:ext cx="7886520" cy="498598"/>
          </a:xfrm>
        </p:spPr>
        <p:txBody>
          <a:bodyPr/>
          <a:lstStyle/>
          <a:p>
            <a:pPr algn="ctr"/>
            <a:r>
              <a:rPr lang="en-US" sz="3600" b="1" dirty="0">
                <a:solidFill>
                  <a:schemeClr val="accent1"/>
                </a:solidFill>
                <a:latin typeface="Times New Roman" pitchFamily="18" charset="0"/>
                <a:cs typeface="Times New Roman" pitchFamily="18" charset="0"/>
              </a:rPr>
              <a:t>LABELED DATA </a:t>
            </a:r>
            <a:endParaRPr lang="en-US" b="1" dirty="0">
              <a:solidFill>
                <a:schemeClr val="accent1"/>
              </a:solidFill>
            </a:endParaRPr>
          </a:p>
        </p:txBody>
      </p:sp>
      <p:pic>
        <p:nvPicPr>
          <p:cNvPr id="1027" name="Picture 3"/>
          <p:cNvPicPr>
            <a:picLocks noChangeAspect="1" noChangeArrowheads="1"/>
          </p:cNvPicPr>
          <p:nvPr/>
        </p:nvPicPr>
        <p:blipFill>
          <a:blip r:embed="rId2"/>
          <a:srcRect/>
          <a:stretch>
            <a:fillRect/>
          </a:stretch>
        </p:blipFill>
        <p:spPr bwMode="auto">
          <a:xfrm>
            <a:off x="909638" y="1409700"/>
            <a:ext cx="7458075" cy="4881563"/>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365040"/>
            <a:ext cx="7886520" cy="498598"/>
          </a:xfrm>
        </p:spPr>
        <p:txBody>
          <a:bodyPr/>
          <a:lstStyle/>
          <a:p>
            <a:pPr algn="ctr"/>
            <a:r>
              <a:rPr lang="en-US" sz="3600" b="1" dirty="0">
                <a:solidFill>
                  <a:schemeClr val="accent1"/>
                </a:solidFill>
                <a:latin typeface="Times New Roman" pitchFamily="18" charset="0"/>
                <a:cs typeface="Times New Roman" pitchFamily="18" charset="0"/>
              </a:rPr>
              <a:t>PROPORTION LEVEL</a:t>
            </a:r>
          </a:p>
        </p:txBody>
      </p:sp>
      <p:pic>
        <p:nvPicPr>
          <p:cNvPr id="2052" name="Picture 4"/>
          <p:cNvPicPr>
            <a:picLocks noChangeAspect="1" noChangeArrowheads="1"/>
          </p:cNvPicPr>
          <p:nvPr/>
        </p:nvPicPr>
        <p:blipFill>
          <a:blip r:embed="rId2"/>
          <a:srcRect/>
          <a:stretch>
            <a:fillRect/>
          </a:stretch>
        </p:blipFill>
        <p:spPr bwMode="auto">
          <a:xfrm>
            <a:off x="719138" y="971549"/>
            <a:ext cx="3757612" cy="54197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4500563" y="1990725"/>
            <a:ext cx="3914775" cy="24765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365040"/>
            <a:ext cx="7886520" cy="498598"/>
          </a:xfrm>
        </p:spPr>
        <p:txBody>
          <a:bodyPr/>
          <a:lstStyle/>
          <a:p>
            <a:pPr algn="ctr"/>
            <a:r>
              <a:rPr lang="en-US" sz="3600" b="1" dirty="0">
                <a:solidFill>
                  <a:schemeClr val="accent1"/>
                </a:solidFill>
                <a:latin typeface="Times New Roman" pitchFamily="18" charset="0"/>
                <a:cs typeface="Times New Roman" pitchFamily="18" charset="0"/>
              </a:rPr>
              <a:t>PROPORTION LEVEL</a:t>
            </a:r>
          </a:p>
        </p:txBody>
      </p:sp>
      <p:pic>
        <p:nvPicPr>
          <p:cNvPr id="1031" name="Picture 7"/>
          <p:cNvPicPr>
            <a:picLocks noChangeAspect="1" noChangeArrowheads="1"/>
          </p:cNvPicPr>
          <p:nvPr/>
        </p:nvPicPr>
        <p:blipFill>
          <a:blip r:embed="rId2"/>
          <a:srcRect/>
          <a:stretch>
            <a:fillRect/>
          </a:stretch>
        </p:blipFill>
        <p:spPr bwMode="auto">
          <a:xfrm>
            <a:off x="876300" y="952500"/>
            <a:ext cx="3886200" cy="59055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a:srcRect/>
          <a:stretch>
            <a:fillRect/>
          </a:stretch>
        </p:blipFill>
        <p:spPr bwMode="auto">
          <a:xfrm>
            <a:off x="4843463" y="2124075"/>
            <a:ext cx="3057525" cy="2533650"/>
          </a:xfrm>
          <a:prstGeom prst="rect">
            <a:avLst/>
          </a:prstGeom>
          <a:noFill/>
          <a:ln w="9525">
            <a:noFill/>
            <a:miter lim="800000"/>
            <a:headEnd/>
            <a:tailEnd/>
          </a:ln>
          <a:effectLst/>
        </p:spPr>
      </p:pic>
    </p:spTree>
    <p:extLst>
      <p:ext uri="{BB962C8B-B14F-4D97-AF65-F5344CB8AC3E}">
        <p14:creationId xmlns:p14="http://schemas.microsoft.com/office/powerpoint/2010/main" val="10269607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365040"/>
            <a:ext cx="7886520" cy="498598"/>
          </a:xfrm>
        </p:spPr>
        <p:txBody>
          <a:bodyPr/>
          <a:lstStyle/>
          <a:p>
            <a:pPr algn="ctr"/>
            <a:r>
              <a:rPr lang="en-US" sz="3600" b="1" dirty="0">
                <a:solidFill>
                  <a:schemeClr val="accent1"/>
                </a:solidFill>
                <a:latin typeface="Times New Roman" pitchFamily="18" charset="0"/>
                <a:cs typeface="Times New Roman" pitchFamily="18" charset="0"/>
              </a:rPr>
              <a:t>PROPORTION LEVEL</a:t>
            </a:r>
          </a:p>
        </p:txBody>
      </p:sp>
      <p:pic>
        <p:nvPicPr>
          <p:cNvPr id="2050" name="Picture 2"/>
          <p:cNvPicPr>
            <a:picLocks noChangeAspect="1" noChangeArrowheads="1"/>
          </p:cNvPicPr>
          <p:nvPr/>
        </p:nvPicPr>
        <p:blipFill>
          <a:blip r:embed="rId2"/>
          <a:srcRect/>
          <a:stretch>
            <a:fillRect/>
          </a:stretch>
        </p:blipFill>
        <p:spPr bwMode="auto">
          <a:xfrm>
            <a:off x="495300" y="962025"/>
            <a:ext cx="3790950" cy="551973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533901" y="1647825"/>
            <a:ext cx="4438650" cy="2971800"/>
          </a:xfrm>
          <a:prstGeom prst="rect">
            <a:avLst/>
          </a:prstGeom>
          <a:noFill/>
          <a:ln w="9525">
            <a:noFill/>
            <a:miter lim="800000"/>
            <a:headEnd/>
            <a:tailEnd/>
          </a:ln>
          <a:effectLst/>
        </p:spPr>
      </p:pic>
    </p:spTree>
    <p:extLst>
      <p:ext uri="{BB962C8B-B14F-4D97-AF65-F5344CB8AC3E}">
        <p14:creationId xmlns:p14="http://schemas.microsoft.com/office/powerpoint/2010/main" val="14371425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365040"/>
            <a:ext cx="7886520" cy="498598"/>
          </a:xfrm>
        </p:spPr>
        <p:txBody>
          <a:bodyPr/>
          <a:lstStyle/>
          <a:p>
            <a:pPr algn="ctr"/>
            <a:r>
              <a:rPr lang="en-US" sz="3600" b="1" dirty="0">
                <a:solidFill>
                  <a:schemeClr val="accent1"/>
                </a:solidFill>
                <a:latin typeface="Times New Roman" pitchFamily="18" charset="0"/>
                <a:cs typeface="Times New Roman" pitchFamily="18" charset="0"/>
              </a:rPr>
              <a:t>PREDICTED OUTCOME</a:t>
            </a:r>
          </a:p>
        </p:txBody>
      </p:sp>
      <p:pic>
        <p:nvPicPr>
          <p:cNvPr id="3075" name="Picture 3"/>
          <p:cNvPicPr>
            <a:picLocks noChangeAspect="1" noChangeArrowheads="1"/>
          </p:cNvPicPr>
          <p:nvPr/>
        </p:nvPicPr>
        <p:blipFill>
          <a:blip r:embed="rId2"/>
          <a:srcRect/>
          <a:stretch>
            <a:fillRect/>
          </a:stretch>
        </p:blipFill>
        <p:spPr bwMode="auto">
          <a:xfrm>
            <a:off x="1943100" y="1866900"/>
            <a:ext cx="5295900" cy="2938463"/>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365040"/>
            <a:ext cx="7886520" cy="498598"/>
          </a:xfrm>
        </p:spPr>
        <p:txBody>
          <a:bodyPr/>
          <a:lstStyle/>
          <a:p>
            <a:pPr algn="ctr"/>
            <a:r>
              <a:rPr lang="en-US" sz="3600" b="1" dirty="0">
                <a:solidFill>
                  <a:schemeClr val="accent1"/>
                </a:solidFill>
                <a:latin typeface="Times New Roman" pitchFamily="18" charset="0"/>
                <a:cs typeface="Times New Roman" pitchFamily="18" charset="0"/>
              </a:rPr>
              <a:t>CLASSIFICATION REPORT</a:t>
            </a:r>
          </a:p>
        </p:txBody>
      </p:sp>
      <p:pic>
        <p:nvPicPr>
          <p:cNvPr id="4098" name="Picture 2"/>
          <p:cNvPicPr>
            <a:picLocks noChangeAspect="1" noChangeArrowheads="1"/>
          </p:cNvPicPr>
          <p:nvPr/>
        </p:nvPicPr>
        <p:blipFill>
          <a:blip r:embed="rId2"/>
          <a:srcRect/>
          <a:stretch>
            <a:fillRect/>
          </a:stretch>
        </p:blipFill>
        <p:spPr bwMode="auto">
          <a:xfrm>
            <a:off x="533400" y="1685925"/>
            <a:ext cx="8077200" cy="34861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28560" y="365040"/>
            <a:ext cx="7886520" cy="1218240"/>
          </a:xfrm>
          <a:prstGeom prst="rect">
            <a:avLst/>
          </a:prstGeom>
          <a:noFill/>
          <a:ln>
            <a:noFill/>
          </a:ln>
        </p:spPr>
        <p:txBody>
          <a:bodyPr anchor="ctr">
            <a:normAutofit/>
          </a:bodyPr>
          <a:lstStyle/>
          <a:p>
            <a:pPr algn="ctr">
              <a:lnSpc>
                <a:spcPct val="90000"/>
              </a:lnSpc>
            </a:pPr>
            <a:r>
              <a:rPr lang="en-US" sz="3600" b="1" strike="noStrike" spc="-1" dirty="0">
                <a:solidFill>
                  <a:srgbClr val="4472C4"/>
                </a:solidFill>
                <a:latin typeface="Times New Roman"/>
              </a:rPr>
              <a:t>PROBLEM STATEMENT</a:t>
            </a:r>
            <a:endParaRPr lang="en-US" sz="3600" b="0" strike="noStrike" spc="-1" dirty="0">
              <a:solidFill>
                <a:srgbClr val="000000"/>
              </a:solidFill>
              <a:latin typeface="Calibri"/>
            </a:endParaRPr>
          </a:p>
        </p:txBody>
      </p:sp>
      <p:sp>
        <p:nvSpPr>
          <p:cNvPr id="170" name="TextShape 2"/>
          <p:cNvSpPr txBox="1"/>
          <p:nvPr/>
        </p:nvSpPr>
        <p:spPr>
          <a:xfrm>
            <a:off x="564480" y="2225160"/>
            <a:ext cx="8015040" cy="2406960"/>
          </a:xfrm>
          <a:prstGeom prst="rect">
            <a:avLst/>
          </a:prstGeom>
          <a:noFill/>
          <a:ln>
            <a:noFill/>
          </a:ln>
        </p:spPr>
        <p:txBody>
          <a:bodyPr>
            <a:normAutofit/>
          </a:bodyPr>
          <a:lstStyle/>
          <a:p>
            <a:pPr algn="just">
              <a:lnSpc>
                <a:spcPct val="90000"/>
              </a:lnSpc>
              <a:spcBef>
                <a:spcPts val="751"/>
              </a:spcBef>
            </a:pP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751"/>
              </a:spcBef>
            </a:pPr>
            <a:r>
              <a:rPr lang="en-US" sz="2000" b="0" strike="noStrike" spc="-1" dirty="0">
                <a:solidFill>
                  <a:srgbClr val="000000"/>
                </a:solidFill>
                <a:latin typeface="Times New Roman" panose="02020603050405020304" pitchFamily="18" charset="0"/>
                <a:cs typeface="Times New Roman" panose="02020603050405020304" pitchFamily="18" charset="0"/>
              </a:rPr>
              <a:t>The purpose of this project is to apply a method to detect that the mushroom is fit for human consumption or not.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365040"/>
            <a:ext cx="7886520" cy="498598"/>
          </a:xfrm>
        </p:spPr>
        <p:txBody>
          <a:bodyPr/>
          <a:lstStyle/>
          <a:p>
            <a:pPr algn="ctr"/>
            <a:r>
              <a:rPr lang="en-US" sz="3600" b="1" dirty="0">
                <a:solidFill>
                  <a:schemeClr val="accent1"/>
                </a:solidFill>
                <a:latin typeface="Times New Roman" pitchFamily="18" charset="0"/>
                <a:cs typeface="Times New Roman" pitchFamily="18" charset="0"/>
              </a:rPr>
              <a:t>OUTPUT</a:t>
            </a:r>
          </a:p>
        </p:txBody>
      </p:sp>
      <p:pic>
        <p:nvPicPr>
          <p:cNvPr id="4" name="Picture 3">
            <a:extLst>
              <a:ext uri="{FF2B5EF4-FFF2-40B4-BE49-F238E27FC236}">
                <a16:creationId xmlns:a16="http://schemas.microsoft.com/office/drawing/2014/main" id="{5CC0F833-1C9E-484B-8996-3948C8CD4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004" y="1588444"/>
            <a:ext cx="6355631" cy="1840556"/>
          </a:xfrm>
          <a:prstGeom prst="rect">
            <a:avLst/>
          </a:prstGeom>
        </p:spPr>
      </p:pic>
      <p:pic>
        <p:nvPicPr>
          <p:cNvPr id="6" name="Picture 5">
            <a:extLst>
              <a:ext uri="{FF2B5EF4-FFF2-40B4-BE49-F238E27FC236}">
                <a16:creationId xmlns:a16="http://schemas.microsoft.com/office/drawing/2014/main" id="{B71430CA-0584-4FA3-A3A8-D9E3FF90D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004" y="3719889"/>
            <a:ext cx="6355631" cy="1933371"/>
          </a:xfrm>
          <a:prstGeom prst="rect">
            <a:avLst/>
          </a:prstGeom>
        </p:spPr>
      </p:pic>
    </p:spTree>
    <p:extLst>
      <p:ext uri="{BB962C8B-B14F-4D97-AF65-F5344CB8AC3E}">
        <p14:creationId xmlns:p14="http://schemas.microsoft.com/office/powerpoint/2010/main" val="34206001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Shape 1"/>
          <p:cNvSpPr txBox="1"/>
          <p:nvPr/>
        </p:nvSpPr>
        <p:spPr>
          <a:xfrm>
            <a:off x="628560" y="365040"/>
            <a:ext cx="7886520" cy="819360"/>
          </a:xfrm>
          <a:prstGeom prst="rect">
            <a:avLst/>
          </a:prstGeom>
          <a:noFill/>
          <a:ln>
            <a:noFill/>
          </a:ln>
        </p:spPr>
        <p:txBody>
          <a:bodyPr anchor="ctr">
            <a:normAutofit fontScale="92500"/>
          </a:bodyPr>
          <a:lstStyle/>
          <a:p>
            <a:pPr algn="ctr">
              <a:lnSpc>
                <a:spcPct val="90000"/>
              </a:lnSpc>
            </a:pPr>
            <a:r>
              <a:rPr lang="en-US" sz="3600" b="1" strike="noStrike" spc="-1">
                <a:solidFill>
                  <a:srgbClr val="4472C4"/>
                </a:solidFill>
                <a:latin typeface="Times New Roman"/>
              </a:rPr>
              <a:t>TIME PLAN OF WORK FOR ODD SEM</a:t>
            </a:r>
            <a:endParaRPr lang="en-US" sz="3600" b="0" strike="noStrike" spc="-1">
              <a:solidFill>
                <a:srgbClr val="000000"/>
              </a:solidFill>
              <a:latin typeface="Calibri"/>
            </a:endParaRPr>
          </a:p>
        </p:txBody>
      </p:sp>
      <p:graphicFrame>
        <p:nvGraphicFramePr>
          <p:cNvPr id="272" name="Table 2"/>
          <p:cNvGraphicFramePr/>
          <p:nvPr/>
        </p:nvGraphicFramePr>
        <p:xfrm>
          <a:off x="628560" y="1825560"/>
          <a:ext cx="7886520" cy="4145280"/>
        </p:xfrm>
        <a:graphic>
          <a:graphicData uri="http://schemas.openxmlformats.org/drawingml/2006/table">
            <a:tbl>
              <a:tblPr/>
              <a:tblGrid>
                <a:gridCol w="985320">
                  <a:extLst>
                    <a:ext uri="{9D8B030D-6E8A-4147-A177-3AD203B41FA5}">
                      <a16:colId xmlns:a16="http://schemas.microsoft.com/office/drawing/2014/main" val="20000"/>
                    </a:ext>
                  </a:extLst>
                </a:gridCol>
                <a:gridCol w="1856520">
                  <a:extLst>
                    <a:ext uri="{9D8B030D-6E8A-4147-A177-3AD203B41FA5}">
                      <a16:colId xmlns:a16="http://schemas.microsoft.com/office/drawing/2014/main" val="20001"/>
                    </a:ext>
                  </a:extLst>
                </a:gridCol>
                <a:gridCol w="5044680">
                  <a:extLst>
                    <a:ext uri="{9D8B030D-6E8A-4147-A177-3AD203B41FA5}">
                      <a16:colId xmlns:a16="http://schemas.microsoft.com/office/drawing/2014/main" val="20002"/>
                    </a:ext>
                  </a:extLst>
                </a:gridCol>
              </a:tblGrid>
              <a:tr h="373680">
                <a:tc>
                  <a:txBody>
                    <a:bodyPr/>
                    <a:lstStyle/>
                    <a:p>
                      <a:pPr algn="ctr">
                        <a:lnSpc>
                          <a:spcPct val="100000"/>
                        </a:lnSpc>
                      </a:pPr>
                      <a:r>
                        <a:rPr lang="en-IN" sz="2000" b="1" strike="noStrike" spc="-1">
                          <a:solidFill>
                            <a:srgbClr val="000000"/>
                          </a:solidFill>
                          <a:latin typeface="Times New Roman"/>
                        </a:rPr>
                        <a:t>Sr.no</a:t>
                      </a:r>
                      <a:endParaRPr lang="en-IN" sz="2000" b="0" strike="noStrike" spc="-1">
                        <a:latin typeface="Arial"/>
                      </a:endParaRPr>
                    </a:p>
                  </a:txBody>
                  <a:tcPr>
                    <a:lnL w="12240">
                      <a:solidFill>
                        <a:srgbClr val="5B9BD5"/>
                      </a:solidFill>
                    </a:lnL>
                    <a:lnR w="12240">
                      <a:solidFill>
                        <a:srgbClr val="5B9BD5"/>
                      </a:solidFill>
                    </a:lnR>
                    <a:lnT w="12240">
                      <a:solidFill>
                        <a:srgbClr val="5B9BD5"/>
                      </a:solidFill>
                    </a:lnT>
                    <a:lnB w="25200">
                      <a:solidFill>
                        <a:srgbClr val="5B9BD5"/>
                      </a:solidFill>
                    </a:lnB>
                    <a:noFill/>
                  </a:tcPr>
                </a:tc>
                <a:tc>
                  <a:txBody>
                    <a:bodyPr/>
                    <a:lstStyle/>
                    <a:p>
                      <a:pPr algn="ctr">
                        <a:lnSpc>
                          <a:spcPct val="100000"/>
                        </a:lnSpc>
                      </a:pPr>
                      <a:r>
                        <a:rPr lang="en-IN" sz="2000" b="1" strike="noStrike" spc="-1">
                          <a:solidFill>
                            <a:srgbClr val="000000"/>
                          </a:solidFill>
                          <a:latin typeface="Times New Roman"/>
                        </a:rPr>
                        <a:t>Time span</a:t>
                      </a:r>
                      <a:endParaRPr lang="en-IN" sz="2000" b="0" strike="noStrike" spc="-1">
                        <a:latin typeface="Arial"/>
                      </a:endParaRPr>
                    </a:p>
                  </a:txBody>
                  <a:tcPr>
                    <a:lnL w="12240">
                      <a:solidFill>
                        <a:srgbClr val="5B9BD5"/>
                      </a:solidFill>
                    </a:lnL>
                    <a:lnR w="12240">
                      <a:solidFill>
                        <a:srgbClr val="5B9BD5"/>
                      </a:solidFill>
                    </a:lnR>
                    <a:lnT w="12240">
                      <a:solidFill>
                        <a:srgbClr val="5B9BD5"/>
                      </a:solidFill>
                    </a:lnT>
                    <a:lnB w="25200">
                      <a:solidFill>
                        <a:srgbClr val="5B9BD5"/>
                      </a:solidFill>
                    </a:lnB>
                    <a:noFill/>
                  </a:tcPr>
                </a:tc>
                <a:tc>
                  <a:txBody>
                    <a:bodyPr/>
                    <a:lstStyle/>
                    <a:p>
                      <a:pPr algn="ctr">
                        <a:lnSpc>
                          <a:spcPct val="100000"/>
                        </a:lnSpc>
                      </a:pPr>
                      <a:r>
                        <a:rPr lang="en-IN" sz="2000" b="1" strike="noStrike" spc="-1">
                          <a:solidFill>
                            <a:srgbClr val="000000"/>
                          </a:solidFill>
                          <a:latin typeface="Times New Roman"/>
                        </a:rPr>
                        <a:t>Objectives</a:t>
                      </a:r>
                      <a:endParaRPr lang="en-IN" sz="2000" b="0" strike="noStrike" spc="-1">
                        <a:latin typeface="Arial"/>
                      </a:endParaRPr>
                    </a:p>
                  </a:txBody>
                  <a:tcPr>
                    <a:lnL w="12240">
                      <a:solidFill>
                        <a:srgbClr val="5B9BD5"/>
                      </a:solidFill>
                    </a:lnL>
                    <a:lnR w="12240">
                      <a:solidFill>
                        <a:srgbClr val="5B9BD5"/>
                      </a:solidFill>
                    </a:lnR>
                    <a:lnT w="12240">
                      <a:solidFill>
                        <a:srgbClr val="5B9BD5"/>
                      </a:solidFill>
                    </a:lnT>
                    <a:lnB w="25200">
                      <a:solidFill>
                        <a:srgbClr val="5B9BD5"/>
                      </a:solidFill>
                    </a:lnB>
                    <a:noFill/>
                  </a:tcPr>
                </a:tc>
                <a:extLst>
                  <a:ext uri="{0D108BD9-81ED-4DB2-BD59-A6C34878D82A}">
                    <a16:rowId xmlns:a16="http://schemas.microsoft.com/office/drawing/2014/main" val="10000"/>
                  </a:ext>
                </a:extLst>
              </a:tr>
              <a:tr h="515880">
                <a:tc>
                  <a:txBody>
                    <a:bodyPr/>
                    <a:lstStyle/>
                    <a:p>
                      <a:pPr algn="ctr">
                        <a:lnSpc>
                          <a:spcPct val="100000"/>
                        </a:lnSpc>
                      </a:pPr>
                      <a:r>
                        <a:rPr lang="en-IN" sz="1800" b="0" strike="noStrike" spc="-1">
                          <a:solidFill>
                            <a:srgbClr val="000000"/>
                          </a:solidFill>
                          <a:latin typeface="Times New Roman"/>
                        </a:rPr>
                        <a:t>1.</a:t>
                      </a:r>
                      <a:endParaRPr lang="en-IN" sz="1800" b="0" strike="noStrike" spc="-1">
                        <a:latin typeface="Arial"/>
                      </a:endParaRPr>
                    </a:p>
                  </a:txBody>
                  <a:tcPr>
                    <a:lnL w="12240">
                      <a:solidFill>
                        <a:srgbClr val="5B9BD5"/>
                      </a:solidFill>
                    </a:lnL>
                    <a:lnR w="12240">
                      <a:solidFill>
                        <a:srgbClr val="5B9BD5"/>
                      </a:solidFill>
                    </a:lnR>
                    <a:lnT w="25200" cap="flat" cmpd="sng" algn="ctr">
                      <a:solidFill>
                        <a:srgbClr val="5B9BD5"/>
                      </a:solidFill>
                      <a:prstDash val="solid"/>
                      <a:round/>
                      <a:headEnd type="none" w="med" len="med"/>
                      <a:tailEnd type="none" w="med" len="med"/>
                    </a:lnT>
                    <a:lnB w="12240">
                      <a:solidFill>
                        <a:srgbClr val="5B9BD5"/>
                      </a:solidFill>
                    </a:lnB>
                    <a:solidFill>
                      <a:srgbClr val="5B9BD5">
                        <a:alpha val="20000"/>
                      </a:srgbClr>
                    </a:solidFill>
                  </a:tcPr>
                </a:tc>
                <a:tc>
                  <a:txBody>
                    <a:bodyPr/>
                    <a:lstStyle/>
                    <a:p>
                      <a:pPr algn="ctr">
                        <a:lnSpc>
                          <a:spcPct val="100000"/>
                        </a:lnSpc>
                      </a:pPr>
                      <a:r>
                        <a:rPr lang="en-IN" sz="1800" b="0" strike="noStrike" spc="-1">
                          <a:solidFill>
                            <a:srgbClr val="000000"/>
                          </a:solidFill>
                          <a:latin typeface="Times New Roman"/>
                        </a:rPr>
                        <a:t>June-July</a:t>
                      </a:r>
                      <a:endParaRPr lang="en-IN" sz="1800" b="0" strike="noStrike" spc="-1">
                        <a:latin typeface="Arial"/>
                      </a:endParaRPr>
                    </a:p>
                  </a:txBody>
                  <a:tcPr>
                    <a:lnL w="12240">
                      <a:solidFill>
                        <a:srgbClr val="5B9BD5"/>
                      </a:solidFill>
                    </a:lnL>
                    <a:lnR w="12240">
                      <a:solidFill>
                        <a:srgbClr val="5B9BD5"/>
                      </a:solidFill>
                    </a:lnR>
                    <a:lnT w="25200" cap="flat" cmpd="sng" algn="ctr">
                      <a:solidFill>
                        <a:srgbClr val="5B9BD5"/>
                      </a:solidFill>
                      <a:prstDash val="solid"/>
                      <a:round/>
                      <a:headEnd type="none" w="med" len="med"/>
                      <a:tailEnd type="none" w="med" len="med"/>
                    </a:lnT>
                    <a:lnB w="12240">
                      <a:solidFill>
                        <a:srgbClr val="5B9BD5"/>
                      </a:solidFill>
                    </a:lnB>
                    <a:solidFill>
                      <a:srgbClr val="5B9BD5">
                        <a:alpha val="20000"/>
                      </a:srgbClr>
                    </a:solidFill>
                  </a:tcPr>
                </a:tc>
                <a:tc>
                  <a:txBody>
                    <a:bodyPr/>
                    <a:lstStyle/>
                    <a:p>
                      <a:pPr algn="just">
                        <a:lnSpc>
                          <a:spcPct val="100000"/>
                        </a:lnSpc>
                      </a:pPr>
                      <a:r>
                        <a:rPr lang="en-IN" sz="1800" b="0" strike="noStrike" spc="-1">
                          <a:solidFill>
                            <a:srgbClr val="000000"/>
                          </a:solidFill>
                          <a:latin typeface="Times New Roman"/>
                        </a:rPr>
                        <a:t>Studied Research papers and collected database</a:t>
                      </a:r>
                      <a:endParaRPr lang="en-IN" sz="1800" b="0" strike="noStrike" spc="-1">
                        <a:latin typeface="Arial"/>
                      </a:endParaRPr>
                    </a:p>
                    <a:p>
                      <a:pPr>
                        <a:lnSpc>
                          <a:spcPct val="100000"/>
                        </a:lnSpc>
                      </a:pPr>
                      <a:endParaRPr lang="en-IN" sz="1800" b="0" strike="noStrike" spc="-1">
                        <a:latin typeface="Arial"/>
                      </a:endParaRPr>
                    </a:p>
                  </a:txBody>
                  <a:tcPr>
                    <a:lnL w="12240">
                      <a:solidFill>
                        <a:srgbClr val="5B9BD5"/>
                      </a:solidFill>
                    </a:lnL>
                    <a:lnR w="12240">
                      <a:solidFill>
                        <a:srgbClr val="5B9BD5"/>
                      </a:solidFill>
                    </a:lnR>
                    <a:lnT w="25200" cap="flat" cmpd="sng" algn="ctr">
                      <a:solidFill>
                        <a:srgbClr val="5B9BD5"/>
                      </a:solidFill>
                      <a:prstDash val="solid"/>
                      <a:round/>
                      <a:headEnd type="none" w="med" len="med"/>
                      <a:tailEnd type="none" w="med" len="med"/>
                    </a:lnT>
                    <a:lnB w="12240">
                      <a:solidFill>
                        <a:srgbClr val="5B9BD5"/>
                      </a:solidFill>
                    </a:lnB>
                    <a:solidFill>
                      <a:srgbClr val="5B9BD5">
                        <a:alpha val="20000"/>
                      </a:srgbClr>
                    </a:solidFill>
                  </a:tcPr>
                </a:tc>
                <a:extLst>
                  <a:ext uri="{0D108BD9-81ED-4DB2-BD59-A6C34878D82A}">
                    <a16:rowId xmlns:a16="http://schemas.microsoft.com/office/drawing/2014/main" val="10001"/>
                  </a:ext>
                </a:extLst>
              </a:tr>
              <a:tr h="515880">
                <a:tc>
                  <a:txBody>
                    <a:bodyPr/>
                    <a:lstStyle/>
                    <a:p>
                      <a:pPr algn="ctr">
                        <a:lnSpc>
                          <a:spcPct val="100000"/>
                        </a:lnSpc>
                      </a:pPr>
                      <a:r>
                        <a:rPr lang="en-IN" sz="1800" b="0" strike="noStrike" spc="-1">
                          <a:solidFill>
                            <a:srgbClr val="000000"/>
                          </a:solidFill>
                          <a:latin typeface="Times New Roman"/>
                        </a:rPr>
                        <a:t>2.</a:t>
                      </a:r>
                      <a:endParaRPr lang="en-IN"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noFill/>
                  </a:tcPr>
                </a:tc>
                <a:tc>
                  <a:txBody>
                    <a:bodyPr/>
                    <a:lstStyle/>
                    <a:p>
                      <a:pPr algn="ctr">
                        <a:lnSpc>
                          <a:spcPct val="100000"/>
                        </a:lnSpc>
                      </a:pPr>
                      <a:r>
                        <a:rPr lang="en-IN" sz="1800" b="0" strike="noStrike" spc="-1">
                          <a:solidFill>
                            <a:srgbClr val="000000"/>
                          </a:solidFill>
                          <a:latin typeface="Times New Roman"/>
                        </a:rPr>
                        <a:t>August</a:t>
                      </a:r>
                      <a:endParaRPr lang="en-IN"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noFill/>
                  </a:tcPr>
                </a:tc>
                <a:tc>
                  <a:txBody>
                    <a:bodyPr/>
                    <a:lstStyle/>
                    <a:p>
                      <a:pPr>
                        <a:lnSpc>
                          <a:spcPct val="100000"/>
                        </a:lnSpc>
                      </a:pPr>
                      <a:r>
                        <a:rPr lang="en-IN" sz="1800" b="0" strike="noStrike" spc="-1">
                          <a:solidFill>
                            <a:srgbClr val="000000"/>
                          </a:solidFill>
                          <a:latin typeface="Times New Roman"/>
                        </a:rPr>
                        <a:t>Learnt python and image pre processing operations</a:t>
                      </a:r>
                      <a:endParaRPr lang="en-IN" sz="1800" b="0" strike="noStrike" spc="-1">
                        <a:latin typeface="Arial"/>
                      </a:endParaRPr>
                    </a:p>
                    <a:p>
                      <a:pPr>
                        <a:lnSpc>
                          <a:spcPct val="100000"/>
                        </a:lnSpc>
                      </a:pPr>
                      <a:endParaRPr lang="en-IN"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noFill/>
                  </a:tcPr>
                </a:tc>
                <a:extLst>
                  <a:ext uri="{0D108BD9-81ED-4DB2-BD59-A6C34878D82A}">
                    <a16:rowId xmlns:a16="http://schemas.microsoft.com/office/drawing/2014/main" val="10002"/>
                  </a:ext>
                </a:extLst>
              </a:tr>
              <a:tr h="768960">
                <a:tc>
                  <a:txBody>
                    <a:bodyPr/>
                    <a:lstStyle/>
                    <a:p>
                      <a:pPr algn="ctr">
                        <a:lnSpc>
                          <a:spcPct val="100000"/>
                        </a:lnSpc>
                      </a:pPr>
                      <a:r>
                        <a:rPr lang="en-IN" sz="1800" b="0" strike="noStrike" spc="-1">
                          <a:solidFill>
                            <a:srgbClr val="000000"/>
                          </a:solidFill>
                          <a:latin typeface="Times New Roman"/>
                        </a:rPr>
                        <a:t>3.</a:t>
                      </a:r>
                      <a:endParaRPr lang="en-IN"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5B9BD5">
                        <a:alpha val="20000"/>
                      </a:srgbClr>
                    </a:solidFill>
                  </a:tcPr>
                </a:tc>
                <a:tc>
                  <a:txBody>
                    <a:bodyPr/>
                    <a:lstStyle/>
                    <a:p>
                      <a:pPr algn="ctr">
                        <a:lnSpc>
                          <a:spcPct val="100000"/>
                        </a:lnSpc>
                      </a:pPr>
                      <a:r>
                        <a:rPr lang="en-IN" sz="1800" b="0" strike="noStrike" spc="-1">
                          <a:solidFill>
                            <a:srgbClr val="000000"/>
                          </a:solidFill>
                          <a:latin typeface="Times New Roman"/>
                        </a:rPr>
                        <a:t>September</a:t>
                      </a:r>
                      <a:endParaRPr lang="en-IN"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5B9BD5">
                        <a:alpha val="20000"/>
                      </a:srgbClr>
                    </a:solidFill>
                  </a:tcPr>
                </a:tc>
                <a:tc>
                  <a:txBody>
                    <a:bodyPr/>
                    <a:lstStyle/>
                    <a:p>
                      <a:pPr algn="just">
                        <a:lnSpc>
                          <a:spcPct val="100000"/>
                        </a:lnSpc>
                      </a:pPr>
                      <a:r>
                        <a:rPr lang="en-IN" sz="1800" b="0" strike="noStrike" spc="-1">
                          <a:solidFill>
                            <a:srgbClr val="000000"/>
                          </a:solidFill>
                          <a:latin typeface="Times New Roman"/>
                        </a:rPr>
                        <a:t>Image  Segmentation And image processing</a:t>
                      </a:r>
                      <a:endParaRPr lang="en-IN" sz="1800" b="0" strike="noStrike" spc="-1">
                        <a:latin typeface="Arial"/>
                      </a:endParaRPr>
                    </a:p>
                    <a:p>
                      <a:pPr algn="just">
                        <a:lnSpc>
                          <a:spcPct val="100000"/>
                        </a:lnSpc>
                      </a:pPr>
                      <a:r>
                        <a:rPr lang="en-IN" sz="1800" b="0" strike="noStrike" spc="-1">
                          <a:solidFill>
                            <a:srgbClr val="000000"/>
                          </a:solidFill>
                          <a:latin typeface="Times New Roman"/>
                        </a:rPr>
                        <a:t>algorithms</a:t>
                      </a:r>
                      <a:endParaRPr lang="en-IN" sz="1800" b="0" strike="noStrike" spc="-1">
                        <a:latin typeface="Arial"/>
                      </a:endParaRPr>
                    </a:p>
                    <a:p>
                      <a:pPr>
                        <a:lnSpc>
                          <a:spcPct val="100000"/>
                        </a:lnSpc>
                      </a:pPr>
                      <a:endParaRPr lang="en-IN"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5B9BD5">
                        <a:alpha val="20000"/>
                      </a:srgbClr>
                    </a:solidFill>
                  </a:tcPr>
                </a:tc>
                <a:extLst>
                  <a:ext uri="{0D108BD9-81ED-4DB2-BD59-A6C34878D82A}">
                    <a16:rowId xmlns:a16="http://schemas.microsoft.com/office/drawing/2014/main" val="10003"/>
                  </a:ext>
                </a:extLst>
              </a:tr>
              <a:tr h="515880">
                <a:tc>
                  <a:txBody>
                    <a:bodyPr/>
                    <a:lstStyle/>
                    <a:p>
                      <a:pPr algn="ctr">
                        <a:lnSpc>
                          <a:spcPct val="100000"/>
                        </a:lnSpc>
                      </a:pPr>
                      <a:r>
                        <a:rPr lang="en-IN" sz="1800" b="0" strike="noStrike" spc="-1">
                          <a:solidFill>
                            <a:srgbClr val="000000"/>
                          </a:solidFill>
                          <a:latin typeface="Times New Roman"/>
                        </a:rPr>
                        <a:t>4.</a:t>
                      </a:r>
                      <a:endParaRPr lang="en-IN"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noFill/>
                  </a:tcPr>
                </a:tc>
                <a:tc>
                  <a:txBody>
                    <a:bodyPr/>
                    <a:lstStyle/>
                    <a:p>
                      <a:pPr algn="ctr">
                        <a:lnSpc>
                          <a:spcPct val="100000"/>
                        </a:lnSpc>
                      </a:pPr>
                      <a:r>
                        <a:rPr lang="en-IN" sz="1800" b="0" strike="noStrike" spc="-1">
                          <a:solidFill>
                            <a:srgbClr val="000000"/>
                          </a:solidFill>
                          <a:latin typeface="Times New Roman"/>
                        </a:rPr>
                        <a:t>October</a:t>
                      </a:r>
                      <a:endParaRPr lang="en-IN"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noFill/>
                  </a:tcPr>
                </a:tc>
                <a:tc>
                  <a:txBody>
                    <a:bodyPr/>
                    <a:lstStyle/>
                    <a:p>
                      <a:pPr algn="just">
                        <a:lnSpc>
                          <a:spcPct val="100000"/>
                        </a:lnSpc>
                      </a:pPr>
                      <a:r>
                        <a:rPr lang="en-IN" sz="1800" b="0" strike="noStrike" spc="-1">
                          <a:solidFill>
                            <a:srgbClr val="000000"/>
                          </a:solidFill>
                          <a:latin typeface="Times New Roman"/>
                        </a:rPr>
                        <a:t>Feature Extraction</a:t>
                      </a:r>
                      <a:endParaRPr lang="en-IN" sz="1800" b="0" strike="noStrike" spc="-1">
                        <a:latin typeface="Arial"/>
                      </a:endParaRPr>
                    </a:p>
                    <a:p>
                      <a:pPr>
                        <a:lnSpc>
                          <a:spcPct val="100000"/>
                        </a:lnSpc>
                      </a:pPr>
                      <a:endParaRPr lang="en-IN"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noFill/>
                  </a:tcPr>
                </a:tc>
                <a:extLst>
                  <a:ext uri="{0D108BD9-81ED-4DB2-BD59-A6C34878D82A}">
                    <a16:rowId xmlns:a16="http://schemas.microsoft.com/office/drawing/2014/main" val="10004"/>
                  </a:ext>
                </a:extLst>
              </a:tr>
              <a:tr h="768960">
                <a:tc>
                  <a:txBody>
                    <a:bodyPr/>
                    <a:lstStyle/>
                    <a:p>
                      <a:pPr algn="ctr">
                        <a:lnSpc>
                          <a:spcPct val="100000"/>
                        </a:lnSpc>
                      </a:pPr>
                      <a:r>
                        <a:rPr lang="en-IN" sz="2000" b="0" strike="noStrike" spc="-1">
                          <a:solidFill>
                            <a:srgbClr val="000000"/>
                          </a:solidFill>
                          <a:latin typeface="Times New Roman"/>
                        </a:rPr>
                        <a:t>5.</a:t>
                      </a:r>
                      <a:endParaRPr lang="en-IN" sz="20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5B9BD5">
                        <a:alpha val="20000"/>
                      </a:srgbClr>
                    </a:solidFill>
                  </a:tcPr>
                </a:tc>
                <a:tc>
                  <a:txBody>
                    <a:bodyPr/>
                    <a:lstStyle/>
                    <a:p>
                      <a:pPr algn="ctr">
                        <a:lnSpc>
                          <a:spcPct val="100000"/>
                        </a:lnSpc>
                      </a:pPr>
                      <a:r>
                        <a:rPr lang="en-IN" sz="2000" b="0" strike="noStrike" spc="-1">
                          <a:solidFill>
                            <a:srgbClr val="000000"/>
                          </a:solidFill>
                          <a:latin typeface="Times New Roman"/>
                        </a:rPr>
                        <a:t>November</a:t>
                      </a:r>
                      <a:endParaRPr lang="en-IN" sz="20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5B9BD5">
                        <a:alpha val="20000"/>
                      </a:srgbClr>
                    </a:solidFill>
                  </a:tcPr>
                </a:tc>
                <a:tc>
                  <a:txBody>
                    <a:bodyPr/>
                    <a:lstStyle/>
                    <a:p>
                      <a:pPr algn="just">
                        <a:lnSpc>
                          <a:spcPct val="100000"/>
                        </a:lnSpc>
                      </a:pPr>
                      <a:r>
                        <a:rPr lang="en-IN" sz="1800" b="0" strike="noStrike" spc="-1">
                          <a:solidFill>
                            <a:srgbClr val="000000"/>
                          </a:solidFill>
                          <a:latin typeface="Times New Roman"/>
                        </a:rPr>
                        <a:t>Understanding unsupervised and Supervised machine learning algorithm .</a:t>
                      </a:r>
                      <a:endParaRPr lang="en-IN" sz="1800" b="0" strike="noStrike" spc="-1">
                        <a:latin typeface="Arial"/>
                      </a:endParaRPr>
                    </a:p>
                    <a:p>
                      <a:pPr>
                        <a:lnSpc>
                          <a:spcPct val="100000"/>
                        </a:lnSpc>
                      </a:pPr>
                      <a:endParaRPr lang="en-IN"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5B9BD5">
                        <a:alpha val="20000"/>
                      </a:srgb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Shape 1"/>
          <p:cNvSpPr txBox="1"/>
          <p:nvPr/>
        </p:nvSpPr>
        <p:spPr>
          <a:xfrm>
            <a:off x="628560" y="365040"/>
            <a:ext cx="7886520" cy="838080"/>
          </a:xfrm>
          <a:prstGeom prst="rect">
            <a:avLst/>
          </a:prstGeom>
          <a:noFill/>
          <a:ln>
            <a:noFill/>
          </a:ln>
        </p:spPr>
        <p:txBody>
          <a:bodyPr anchor="ctr">
            <a:noAutofit/>
          </a:bodyPr>
          <a:lstStyle/>
          <a:p>
            <a:pPr algn="ctr">
              <a:lnSpc>
                <a:spcPct val="90000"/>
              </a:lnSpc>
            </a:pPr>
            <a:r>
              <a:rPr lang="en-US" sz="3200" b="1" strike="noStrike" spc="-1" dirty="0">
                <a:solidFill>
                  <a:srgbClr val="4472C4"/>
                </a:solidFill>
                <a:latin typeface="Times New Roman"/>
              </a:rPr>
              <a:t>TIME PLAN OF WORK FOR EVEN SEM</a:t>
            </a:r>
            <a:endParaRPr lang="en-US" sz="3200" b="0" strike="noStrike" spc="-1" dirty="0">
              <a:solidFill>
                <a:srgbClr val="000000"/>
              </a:solidFill>
              <a:latin typeface="Calibri"/>
            </a:endParaRPr>
          </a:p>
        </p:txBody>
      </p:sp>
      <p:graphicFrame>
        <p:nvGraphicFramePr>
          <p:cNvPr id="274" name="Table 2"/>
          <p:cNvGraphicFramePr/>
          <p:nvPr/>
        </p:nvGraphicFramePr>
        <p:xfrm>
          <a:off x="628560" y="1825560"/>
          <a:ext cx="7886520" cy="3535680"/>
        </p:xfrm>
        <a:graphic>
          <a:graphicData uri="http://schemas.openxmlformats.org/drawingml/2006/table">
            <a:tbl>
              <a:tblPr/>
              <a:tblGrid>
                <a:gridCol w="1162800">
                  <a:extLst>
                    <a:ext uri="{9D8B030D-6E8A-4147-A177-3AD203B41FA5}">
                      <a16:colId xmlns:a16="http://schemas.microsoft.com/office/drawing/2014/main" val="20000"/>
                    </a:ext>
                  </a:extLst>
                </a:gridCol>
                <a:gridCol w="2080440">
                  <a:extLst>
                    <a:ext uri="{9D8B030D-6E8A-4147-A177-3AD203B41FA5}">
                      <a16:colId xmlns:a16="http://schemas.microsoft.com/office/drawing/2014/main" val="20001"/>
                    </a:ext>
                  </a:extLst>
                </a:gridCol>
                <a:gridCol w="4643280">
                  <a:extLst>
                    <a:ext uri="{9D8B030D-6E8A-4147-A177-3AD203B41FA5}">
                      <a16:colId xmlns:a16="http://schemas.microsoft.com/office/drawing/2014/main" val="20002"/>
                    </a:ext>
                  </a:extLst>
                </a:gridCol>
              </a:tblGrid>
              <a:tr h="544680">
                <a:tc>
                  <a:txBody>
                    <a:bodyPr/>
                    <a:lstStyle/>
                    <a:p>
                      <a:pPr algn="ctr">
                        <a:lnSpc>
                          <a:spcPct val="100000"/>
                        </a:lnSpc>
                      </a:pPr>
                      <a:r>
                        <a:rPr lang="en-IN" sz="2000" b="1" strike="noStrike" spc="-1">
                          <a:solidFill>
                            <a:srgbClr val="000000"/>
                          </a:solidFill>
                          <a:latin typeface="Times New Roman"/>
                        </a:rPr>
                        <a:t>Sr.no</a:t>
                      </a:r>
                      <a:endParaRPr lang="en-IN" sz="2000" b="0" strike="noStrike" spc="-1">
                        <a:latin typeface="Arial"/>
                      </a:endParaRPr>
                    </a:p>
                    <a:p>
                      <a:pPr>
                        <a:lnSpc>
                          <a:spcPct val="100000"/>
                        </a:lnSpc>
                      </a:pPr>
                      <a:endParaRPr lang="en-IN" sz="2000" b="0" strike="noStrike" spc="-1">
                        <a:latin typeface="Arial"/>
                      </a:endParaRPr>
                    </a:p>
                  </a:txBody>
                  <a:tcPr>
                    <a:lnL w="12240">
                      <a:solidFill>
                        <a:srgbClr val="4472C4"/>
                      </a:solidFill>
                    </a:lnL>
                    <a:lnR w="12240">
                      <a:solidFill>
                        <a:srgbClr val="4472C4"/>
                      </a:solidFill>
                    </a:lnR>
                    <a:lnT w="12240">
                      <a:solidFill>
                        <a:srgbClr val="4472C4"/>
                      </a:solidFill>
                    </a:lnT>
                    <a:lnB w="25200">
                      <a:solidFill>
                        <a:srgbClr val="4472C4"/>
                      </a:solidFill>
                    </a:lnB>
                    <a:noFill/>
                  </a:tcPr>
                </a:tc>
                <a:tc>
                  <a:txBody>
                    <a:bodyPr/>
                    <a:lstStyle/>
                    <a:p>
                      <a:pPr algn="ctr">
                        <a:lnSpc>
                          <a:spcPct val="100000"/>
                        </a:lnSpc>
                      </a:pPr>
                      <a:r>
                        <a:rPr lang="en-IN" sz="2000" b="1" strike="noStrike" spc="-1">
                          <a:solidFill>
                            <a:srgbClr val="000000"/>
                          </a:solidFill>
                          <a:latin typeface="Times New Roman"/>
                        </a:rPr>
                        <a:t>Time span</a:t>
                      </a:r>
                      <a:endParaRPr lang="en-IN" sz="2000" b="0" strike="noStrike" spc="-1">
                        <a:latin typeface="Arial"/>
                      </a:endParaRPr>
                    </a:p>
                  </a:txBody>
                  <a:tcPr>
                    <a:lnL w="12240">
                      <a:solidFill>
                        <a:srgbClr val="4472C4"/>
                      </a:solidFill>
                    </a:lnL>
                    <a:lnR w="12240">
                      <a:solidFill>
                        <a:srgbClr val="4472C4"/>
                      </a:solidFill>
                    </a:lnR>
                    <a:lnT w="12240">
                      <a:solidFill>
                        <a:srgbClr val="4472C4"/>
                      </a:solidFill>
                    </a:lnT>
                    <a:lnB w="25200">
                      <a:solidFill>
                        <a:srgbClr val="4472C4"/>
                      </a:solidFill>
                    </a:lnB>
                    <a:noFill/>
                  </a:tcPr>
                </a:tc>
                <a:tc>
                  <a:txBody>
                    <a:bodyPr/>
                    <a:lstStyle/>
                    <a:p>
                      <a:pPr algn="ctr">
                        <a:lnSpc>
                          <a:spcPct val="100000"/>
                        </a:lnSpc>
                      </a:pPr>
                      <a:r>
                        <a:rPr lang="en-IN" sz="2000" b="1" strike="noStrike" spc="-1">
                          <a:solidFill>
                            <a:srgbClr val="000000"/>
                          </a:solidFill>
                          <a:latin typeface="Times New Roman"/>
                        </a:rPr>
                        <a:t>Objectives</a:t>
                      </a:r>
                      <a:endParaRPr lang="en-IN" sz="2000" b="0" strike="noStrike" spc="-1">
                        <a:latin typeface="Arial"/>
                      </a:endParaRPr>
                    </a:p>
                  </a:txBody>
                  <a:tcPr>
                    <a:lnL w="12240">
                      <a:solidFill>
                        <a:srgbClr val="4472C4"/>
                      </a:solidFill>
                    </a:lnL>
                    <a:lnR w="12240">
                      <a:solidFill>
                        <a:srgbClr val="4472C4"/>
                      </a:solidFill>
                    </a:lnR>
                    <a:lnT w="12240">
                      <a:solidFill>
                        <a:srgbClr val="4472C4"/>
                      </a:solidFill>
                    </a:lnT>
                    <a:lnB w="25200">
                      <a:solidFill>
                        <a:srgbClr val="4472C4"/>
                      </a:solidFill>
                    </a:lnB>
                    <a:noFill/>
                  </a:tcPr>
                </a:tc>
                <a:extLst>
                  <a:ext uri="{0D108BD9-81ED-4DB2-BD59-A6C34878D82A}">
                    <a16:rowId xmlns:a16="http://schemas.microsoft.com/office/drawing/2014/main" val="10000"/>
                  </a:ext>
                </a:extLst>
              </a:tr>
              <a:tr h="344880">
                <a:tc>
                  <a:txBody>
                    <a:bodyPr/>
                    <a:lstStyle/>
                    <a:p>
                      <a:pPr>
                        <a:lnSpc>
                          <a:spcPct val="100000"/>
                        </a:lnSpc>
                      </a:pPr>
                      <a:r>
                        <a:rPr lang="en-IN" sz="1800" b="0" strike="noStrike" spc="-1">
                          <a:solidFill>
                            <a:srgbClr val="000000"/>
                          </a:solidFill>
                          <a:latin typeface="Times New Roman"/>
                        </a:rPr>
                        <a:t>1.</a:t>
                      </a:r>
                      <a:endParaRPr lang="en-IN" sz="1800" b="0" strike="noStrike" spc="-1">
                        <a:latin typeface="Arial"/>
                      </a:endParaRPr>
                    </a:p>
                  </a:txBody>
                  <a:tcPr>
                    <a:lnL w="12240">
                      <a:solidFill>
                        <a:srgbClr val="4472C4"/>
                      </a:solidFill>
                    </a:lnL>
                    <a:lnR w="12240">
                      <a:solidFill>
                        <a:srgbClr val="4472C4"/>
                      </a:solidFill>
                    </a:lnR>
                    <a:lnT w="25200" cap="flat" cmpd="sng" algn="ctr">
                      <a:solidFill>
                        <a:srgbClr val="4472C4"/>
                      </a:solidFill>
                      <a:prstDash val="solid"/>
                      <a:round/>
                      <a:headEnd type="none" w="med" len="med"/>
                      <a:tailEnd type="none" w="med" len="med"/>
                    </a:lnT>
                    <a:lnB w="12240">
                      <a:solidFill>
                        <a:srgbClr val="4472C4"/>
                      </a:solidFill>
                    </a:lnB>
                    <a:solidFill>
                      <a:srgbClr val="4472C4">
                        <a:alpha val="20000"/>
                      </a:srgbClr>
                    </a:solidFill>
                  </a:tcPr>
                </a:tc>
                <a:tc>
                  <a:txBody>
                    <a:bodyPr/>
                    <a:lstStyle/>
                    <a:p>
                      <a:pPr>
                        <a:lnSpc>
                          <a:spcPct val="100000"/>
                        </a:lnSpc>
                      </a:pPr>
                      <a:r>
                        <a:rPr lang="en-IN" sz="1800" b="0" strike="noStrike" spc="-1">
                          <a:solidFill>
                            <a:srgbClr val="000000"/>
                          </a:solidFill>
                          <a:latin typeface="Times New Roman"/>
                        </a:rPr>
                        <a:t>December</a:t>
                      </a:r>
                      <a:endParaRPr lang="en-IN" sz="1800" b="0" strike="noStrike" spc="-1">
                        <a:latin typeface="Arial"/>
                      </a:endParaRPr>
                    </a:p>
                  </a:txBody>
                  <a:tcPr>
                    <a:lnL w="12240">
                      <a:solidFill>
                        <a:srgbClr val="4472C4"/>
                      </a:solidFill>
                    </a:lnL>
                    <a:lnR w="12240">
                      <a:solidFill>
                        <a:srgbClr val="4472C4"/>
                      </a:solidFill>
                    </a:lnR>
                    <a:lnT w="25200" cap="flat" cmpd="sng" algn="ctr">
                      <a:solidFill>
                        <a:srgbClr val="4472C4"/>
                      </a:solidFill>
                      <a:prstDash val="solid"/>
                      <a:round/>
                      <a:headEnd type="none" w="med" len="med"/>
                      <a:tailEnd type="none" w="med" len="med"/>
                    </a:lnT>
                    <a:lnB w="12240">
                      <a:solidFill>
                        <a:srgbClr val="4472C4"/>
                      </a:solidFill>
                    </a:lnB>
                    <a:solidFill>
                      <a:srgbClr val="4472C4">
                        <a:alpha val="20000"/>
                      </a:srgbClr>
                    </a:solidFill>
                  </a:tcPr>
                </a:tc>
                <a:tc>
                  <a:txBody>
                    <a:bodyPr/>
                    <a:lstStyle/>
                    <a:p>
                      <a:pPr algn="just">
                        <a:lnSpc>
                          <a:spcPct val="100000"/>
                        </a:lnSpc>
                      </a:pPr>
                      <a:r>
                        <a:rPr lang="en-IN" sz="1800" b="0" strike="noStrike" spc="-1">
                          <a:solidFill>
                            <a:srgbClr val="000000"/>
                          </a:solidFill>
                          <a:latin typeface="Times New Roman"/>
                        </a:rPr>
                        <a:t>To study Support Vector Machines(SVM)</a:t>
                      </a:r>
                      <a:endParaRPr lang="en-IN" sz="1800" b="0" strike="noStrike" spc="-1">
                        <a:latin typeface="Arial"/>
                      </a:endParaRPr>
                    </a:p>
                  </a:txBody>
                  <a:tcPr>
                    <a:lnL w="12240">
                      <a:solidFill>
                        <a:srgbClr val="4472C4"/>
                      </a:solidFill>
                    </a:lnL>
                    <a:lnR w="12240">
                      <a:solidFill>
                        <a:srgbClr val="4472C4"/>
                      </a:solidFill>
                    </a:lnR>
                    <a:lnT w="25200" cap="flat" cmpd="sng" algn="ctr">
                      <a:solidFill>
                        <a:srgbClr val="4472C4"/>
                      </a:solidFill>
                      <a:prstDash val="solid"/>
                      <a:round/>
                      <a:headEnd type="none" w="med" len="med"/>
                      <a:tailEnd type="none" w="med" len="med"/>
                    </a:lnT>
                    <a:lnB w="12240">
                      <a:solidFill>
                        <a:srgbClr val="4472C4"/>
                      </a:solidFill>
                    </a:lnB>
                    <a:solidFill>
                      <a:srgbClr val="4472C4">
                        <a:alpha val="20000"/>
                      </a:srgbClr>
                    </a:solidFill>
                  </a:tcPr>
                </a:tc>
                <a:extLst>
                  <a:ext uri="{0D108BD9-81ED-4DB2-BD59-A6C34878D82A}">
                    <a16:rowId xmlns:a16="http://schemas.microsoft.com/office/drawing/2014/main" val="10001"/>
                  </a:ext>
                </a:extLst>
              </a:tr>
              <a:tr h="597960">
                <a:tc>
                  <a:txBody>
                    <a:bodyPr/>
                    <a:lstStyle/>
                    <a:p>
                      <a:pPr>
                        <a:lnSpc>
                          <a:spcPct val="100000"/>
                        </a:lnSpc>
                      </a:pPr>
                      <a:r>
                        <a:rPr lang="en-IN" sz="1800" b="0" strike="noStrike" spc="-1">
                          <a:solidFill>
                            <a:srgbClr val="000000"/>
                          </a:solidFill>
                          <a:latin typeface="Times New Roman"/>
                        </a:rPr>
                        <a:t>2.</a:t>
                      </a:r>
                      <a:endParaRPr lang="en-IN" sz="1800" b="0" strike="noStrike" spc="-1">
                        <a:latin typeface="Arial"/>
                      </a:endParaRPr>
                    </a:p>
                  </a:txBody>
                  <a:tcPr>
                    <a:lnL w="12240">
                      <a:solidFill>
                        <a:srgbClr val="4472C4"/>
                      </a:solidFill>
                    </a:lnL>
                    <a:lnR w="12240">
                      <a:solidFill>
                        <a:srgbClr val="4472C4"/>
                      </a:solidFill>
                    </a:lnR>
                    <a:lnT w="12240">
                      <a:solidFill>
                        <a:srgbClr val="4472C4"/>
                      </a:solidFill>
                    </a:lnT>
                    <a:lnB w="12240">
                      <a:solidFill>
                        <a:srgbClr val="4472C4"/>
                      </a:solidFill>
                    </a:lnB>
                    <a:noFill/>
                  </a:tcPr>
                </a:tc>
                <a:tc>
                  <a:txBody>
                    <a:bodyPr/>
                    <a:lstStyle/>
                    <a:p>
                      <a:pPr>
                        <a:lnSpc>
                          <a:spcPct val="100000"/>
                        </a:lnSpc>
                      </a:pPr>
                      <a:r>
                        <a:rPr lang="en-IN" sz="1800" b="0" strike="noStrike" spc="-1">
                          <a:solidFill>
                            <a:srgbClr val="000000"/>
                          </a:solidFill>
                          <a:latin typeface="Times New Roman"/>
                        </a:rPr>
                        <a:t>January</a:t>
                      </a:r>
                      <a:endParaRPr lang="en-IN" sz="1800" b="0" strike="noStrike" spc="-1">
                        <a:latin typeface="Arial"/>
                      </a:endParaRPr>
                    </a:p>
                  </a:txBody>
                  <a:tcPr>
                    <a:lnL w="12240">
                      <a:solidFill>
                        <a:srgbClr val="4472C4"/>
                      </a:solidFill>
                    </a:lnL>
                    <a:lnR w="12240">
                      <a:solidFill>
                        <a:srgbClr val="4472C4"/>
                      </a:solidFill>
                    </a:lnR>
                    <a:lnT w="12240">
                      <a:solidFill>
                        <a:srgbClr val="4472C4"/>
                      </a:solidFill>
                    </a:lnT>
                    <a:lnB w="12240">
                      <a:solidFill>
                        <a:srgbClr val="4472C4"/>
                      </a:solidFill>
                    </a:lnB>
                    <a:noFill/>
                  </a:tcPr>
                </a:tc>
                <a:tc>
                  <a:txBody>
                    <a:bodyPr/>
                    <a:lstStyle/>
                    <a:p>
                      <a:pPr algn="just">
                        <a:lnSpc>
                          <a:spcPct val="100000"/>
                        </a:lnSpc>
                      </a:pPr>
                      <a:r>
                        <a:rPr lang="en-IN" sz="1800" b="0" strike="noStrike" spc="-1">
                          <a:solidFill>
                            <a:srgbClr val="000000"/>
                          </a:solidFill>
                          <a:latin typeface="Times New Roman"/>
                        </a:rPr>
                        <a:t>To start implementation of  SVM</a:t>
                      </a:r>
                      <a:endParaRPr lang="en-IN" sz="1800" b="0" strike="noStrike" spc="-1">
                        <a:latin typeface="Arial"/>
                      </a:endParaRPr>
                    </a:p>
                    <a:p>
                      <a:pPr algn="just">
                        <a:lnSpc>
                          <a:spcPct val="100000"/>
                        </a:lnSpc>
                      </a:pPr>
                      <a:endParaRPr lang="en-IN" sz="1800" b="0" strike="noStrike" spc="-1">
                        <a:latin typeface="Arial"/>
                      </a:endParaRPr>
                    </a:p>
                  </a:txBody>
                  <a:tcPr>
                    <a:lnL w="12240">
                      <a:solidFill>
                        <a:srgbClr val="4472C4"/>
                      </a:solidFill>
                    </a:lnL>
                    <a:lnR w="12240">
                      <a:solidFill>
                        <a:srgbClr val="4472C4"/>
                      </a:solidFill>
                    </a:lnR>
                    <a:lnT w="12240">
                      <a:solidFill>
                        <a:srgbClr val="4472C4"/>
                      </a:solidFill>
                    </a:lnT>
                    <a:lnB w="12240">
                      <a:solidFill>
                        <a:srgbClr val="4472C4"/>
                      </a:solidFill>
                    </a:lnB>
                    <a:noFill/>
                  </a:tcPr>
                </a:tc>
                <a:extLst>
                  <a:ext uri="{0D108BD9-81ED-4DB2-BD59-A6C34878D82A}">
                    <a16:rowId xmlns:a16="http://schemas.microsoft.com/office/drawing/2014/main" val="10002"/>
                  </a:ext>
                </a:extLst>
              </a:tr>
              <a:tr h="597960">
                <a:tc>
                  <a:txBody>
                    <a:bodyPr/>
                    <a:lstStyle/>
                    <a:p>
                      <a:pPr>
                        <a:lnSpc>
                          <a:spcPct val="100000"/>
                        </a:lnSpc>
                      </a:pPr>
                      <a:r>
                        <a:rPr lang="en-IN" sz="1800" b="0" strike="noStrike" spc="-1">
                          <a:solidFill>
                            <a:srgbClr val="000000"/>
                          </a:solidFill>
                          <a:latin typeface="Times New Roman"/>
                        </a:rPr>
                        <a:t>3.</a:t>
                      </a:r>
                      <a:endParaRPr lang="en-IN" sz="1800" b="0" strike="noStrike" spc="-1">
                        <a:latin typeface="Arial"/>
                      </a:endParaRPr>
                    </a:p>
                  </a:txBody>
                  <a:tcP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lstStyle/>
                    <a:p>
                      <a:pPr>
                        <a:lnSpc>
                          <a:spcPct val="100000"/>
                        </a:lnSpc>
                      </a:pPr>
                      <a:r>
                        <a:rPr lang="en-IN" sz="1800" b="0" strike="noStrike" spc="-1">
                          <a:solidFill>
                            <a:srgbClr val="000000"/>
                          </a:solidFill>
                          <a:latin typeface="Times New Roman"/>
                        </a:rPr>
                        <a:t>February</a:t>
                      </a:r>
                      <a:endParaRPr lang="en-IN" sz="1800" b="0" strike="noStrike" spc="-1">
                        <a:latin typeface="Arial"/>
                      </a:endParaRPr>
                    </a:p>
                  </a:txBody>
                  <a:tcP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lstStyle/>
                    <a:p>
                      <a:pPr algn="just">
                        <a:lnSpc>
                          <a:spcPct val="100000"/>
                        </a:lnSpc>
                      </a:pPr>
                      <a:r>
                        <a:rPr lang="en-IN" sz="1800" b="0" strike="noStrike" spc="-1">
                          <a:solidFill>
                            <a:srgbClr val="000000"/>
                          </a:solidFill>
                          <a:latin typeface="Times New Roman"/>
                        </a:rPr>
                        <a:t>To finish it thoroughly</a:t>
                      </a:r>
                      <a:endParaRPr lang="en-IN" sz="1800" b="0" strike="noStrike" spc="-1">
                        <a:latin typeface="Arial"/>
                      </a:endParaRPr>
                    </a:p>
                    <a:p>
                      <a:pPr algn="just">
                        <a:lnSpc>
                          <a:spcPct val="100000"/>
                        </a:lnSpc>
                      </a:pPr>
                      <a:endParaRPr lang="en-IN" sz="1800" b="0" strike="noStrike" spc="-1">
                        <a:latin typeface="Arial"/>
                      </a:endParaRPr>
                    </a:p>
                  </a:txBody>
                  <a:tcP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extLst>
                  <a:ext uri="{0D108BD9-81ED-4DB2-BD59-A6C34878D82A}">
                    <a16:rowId xmlns:a16="http://schemas.microsoft.com/office/drawing/2014/main" val="10003"/>
                  </a:ext>
                </a:extLst>
              </a:tr>
              <a:tr h="1104120">
                <a:tc>
                  <a:txBody>
                    <a:bodyPr/>
                    <a:lstStyle/>
                    <a:p>
                      <a:pPr>
                        <a:lnSpc>
                          <a:spcPct val="100000"/>
                        </a:lnSpc>
                      </a:pPr>
                      <a:r>
                        <a:rPr lang="en-IN" sz="1800" b="0" strike="noStrike" spc="-1">
                          <a:solidFill>
                            <a:srgbClr val="000000"/>
                          </a:solidFill>
                          <a:latin typeface="Times New Roman"/>
                        </a:rPr>
                        <a:t>4.</a:t>
                      </a:r>
                      <a:endParaRPr lang="en-IN" sz="1800" b="0" strike="noStrike" spc="-1">
                        <a:latin typeface="Arial"/>
                      </a:endParaRPr>
                    </a:p>
                  </a:txBody>
                  <a:tcPr>
                    <a:lnL w="12240">
                      <a:solidFill>
                        <a:srgbClr val="4472C4"/>
                      </a:solidFill>
                    </a:lnL>
                    <a:lnR w="12240">
                      <a:solidFill>
                        <a:srgbClr val="4472C4"/>
                      </a:solidFill>
                    </a:lnR>
                    <a:lnT w="12240">
                      <a:solidFill>
                        <a:srgbClr val="4472C4"/>
                      </a:solidFill>
                    </a:lnT>
                    <a:lnB w="12240">
                      <a:solidFill>
                        <a:srgbClr val="4472C4"/>
                      </a:solidFill>
                    </a:lnB>
                    <a:noFill/>
                  </a:tcPr>
                </a:tc>
                <a:tc>
                  <a:txBody>
                    <a:bodyPr/>
                    <a:lstStyle/>
                    <a:p>
                      <a:pPr>
                        <a:lnSpc>
                          <a:spcPct val="100000"/>
                        </a:lnSpc>
                      </a:pPr>
                      <a:r>
                        <a:rPr lang="en-IN" sz="1800" b="0" strike="noStrike" spc="-1">
                          <a:solidFill>
                            <a:srgbClr val="000000"/>
                          </a:solidFill>
                          <a:latin typeface="Times New Roman"/>
                        </a:rPr>
                        <a:t>March</a:t>
                      </a:r>
                      <a:endParaRPr lang="en-IN" sz="1800" b="0" strike="noStrike" spc="-1">
                        <a:latin typeface="Arial"/>
                      </a:endParaRPr>
                    </a:p>
                  </a:txBody>
                  <a:tcPr>
                    <a:lnL w="12240">
                      <a:solidFill>
                        <a:srgbClr val="4472C4"/>
                      </a:solidFill>
                    </a:lnL>
                    <a:lnR w="12240">
                      <a:solidFill>
                        <a:srgbClr val="4472C4"/>
                      </a:solidFill>
                    </a:lnR>
                    <a:lnT w="12240">
                      <a:solidFill>
                        <a:srgbClr val="4472C4"/>
                      </a:solidFill>
                    </a:lnT>
                    <a:lnB w="12240">
                      <a:solidFill>
                        <a:srgbClr val="4472C4"/>
                      </a:solidFill>
                    </a:lnB>
                    <a:noFill/>
                  </a:tcPr>
                </a:tc>
                <a:tc>
                  <a:txBody>
                    <a:bodyPr/>
                    <a:lstStyle/>
                    <a:p>
                      <a:pPr algn="just">
                        <a:lnSpc>
                          <a:spcPct val="100000"/>
                        </a:lnSpc>
                      </a:pPr>
                      <a:r>
                        <a:rPr lang="en-IN" sz="1800" b="0" strike="noStrike" spc="-1">
                          <a:solidFill>
                            <a:srgbClr val="000000"/>
                          </a:solidFill>
                          <a:latin typeface="Times New Roman"/>
                        </a:rPr>
                        <a:t>Test your machine whether it gives predicted results or not. Based on that do necessary corrections</a:t>
                      </a:r>
                      <a:endParaRPr lang="en-IN" sz="1800" b="0" strike="noStrike" spc="-1">
                        <a:latin typeface="Arial"/>
                      </a:endParaRPr>
                    </a:p>
                    <a:p>
                      <a:pPr algn="just">
                        <a:lnSpc>
                          <a:spcPct val="100000"/>
                        </a:lnSpc>
                      </a:pPr>
                      <a:endParaRPr lang="en-IN" sz="1800" b="0" strike="noStrike" spc="-1">
                        <a:latin typeface="Arial"/>
                      </a:endParaRPr>
                    </a:p>
                  </a:txBody>
                  <a:tcPr>
                    <a:lnL w="12240">
                      <a:solidFill>
                        <a:srgbClr val="4472C4"/>
                      </a:solidFill>
                    </a:lnL>
                    <a:lnR w="12240">
                      <a:solidFill>
                        <a:srgbClr val="4472C4"/>
                      </a:solidFill>
                    </a:lnR>
                    <a:lnT w="12240">
                      <a:solidFill>
                        <a:srgbClr val="4472C4"/>
                      </a:solidFill>
                    </a:lnT>
                    <a:lnB w="12240">
                      <a:solidFill>
                        <a:srgbClr val="4472C4"/>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extShape 1"/>
          <p:cNvSpPr txBox="1"/>
          <p:nvPr/>
        </p:nvSpPr>
        <p:spPr>
          <a:xfrm>
            <a:off x="628560" y="365040"/>
            <a:ext cx="7886520" cy="784440"/>
          </a:xfrm>
          <a:prstGeom prst="rect">
            <a:avLst/>
          </a:prstGeom>
          <a:noFill/>
          <a:ln>
            <a:noFill/>
          </a:ln>
        </p:spPr>
        <p:txBody>
          <a:bodyPr anchor="ctr">
            <a:noAutofit/>
          </a:bodyPr>
          <a:lstStyle/>
          <a:p>
            <a:pPr algn="ctr">
              <a:lnSpc>
                <a:spcPct val="90000"/>
              </a:lnSpc>
            </a:pPr>
            <a:r>
              <a:rPr lang="en-US" sz="3200" b="1" strike="noStrike" spc="-1" dirty="0">
                <a:solidFill>
                  <a:srgbClr val="4472C4"/>
                </a:solidFill>
                <a:latin typeface="Times New Roman"/>
              </a:rPr>
              <a:t>REFERENCES</a:t>
            </a:r>
            <a:endParaRPr lang="en-US" sz="3200" b="1" strike="noStrike" spc="-1" dirty="0">
              <a:solidFill>
                <a:srgbClr val="000000"/>
              </a:solidFill>
              <a:latin typeface="Calibri"/>
            </a:endParaRPr>
          </a:p>
        </p:txBody>
      </p:sp>
      <p:sp>
        <p:nvSpPr>
          <p:cNvPr id="305" name="TextShape 2"/>
          <p:cNvSpPr txBox="1"/>
          <p:nvPr/>
        </p:nvSpPr>
        <p:spPr>
          <a:xfrm>
            <a:off x="628560" y="1366920"/>
            <a:ext cx="7886520" cy="4809600"/>
          </a:xfrm>
          <a:prstGeom prst="rect">
            <a:avLst/>
          </a:prstGeom>
          <a:noFill/>
          <a:ln>
            <a:noFill/>
          </a:ln>
        </p:spPr>
        <p:txBody>
          <a:bodyPr>
            <a:normAutofit fontScale="98500" lnSpcReduction="10000"/>
          </a:bodyPr>
          <a:lstStyle/>
          <a:p>
            <a:pPr marL="457200" indent="-456840" algn="just">
              <a:lnSpc>
                <a:spcPct val="90000"/>
              </a:lnSpc>
              <a:spcBef>
                <a:spcPts val="751"/>
              </a:spcBef>
              <a:buClr>
                <a:srgbClr val="000000"/>
              </a:buClr>
              <a:buFont typeface="Calibri Light"/>
              <a:buAutoNum type="arabicPeriod"/>
            </a:pPr>
            <a:r>
              <a:rPr lang="en-US" sz="2000" b="0" strike="noStrike" spc="-1">
                <a:solidFill>
                  <a:srgbClr val="000000"/>
                </a:solidFill>
                <a:latin typeface="Times New Roman"/>
              </a:rPr>
              <a:t>Agung Wibowo, ,Yuri Rahayu, Andi Riyanto, Taufik Hidayatulloh      “Classification Algorithm for Edible Mushroom Identification”, IEEE conference 2018 International Conference on Information and Communication Technology. </a:t>
            </a:r>
            <a:endParaRPr lang="en-US" sz="2000" b="0" strike="noStrike" spc="-1">
              <a:solidFill>
                <a:srgbClr val="000000"/>
              </a:solidFill>
              <a:latin typeface="Calibri"/>
            </a:endParaRPr>
          </a:p>
          <a:p>
            <a:pPr marL="457200" indent="-456840" algn="just">
              <a:lnSpc>
                <a:spcPct val="90000"/>
              </a:lnSpc>
              <a:spcBef>
                <a:spcPts val="751"/>
              </a:spcBef>
              <a:buClr>
                <a:srgbClr val="000000"/>
              </a:buClr>
              <a:buFont typeface="Calibri Light"/>
              <a:buAutoNum type="arabicPeriod"/>
            </a:pPr>
            <a:r>
              <a:rPr lang="en-US" sz="2000" b="0" strike="noStrike" spc="-1">
                <a:solidFill>
                  <a:srgbClr val="000000"/>
                </a:solidFill>
                <a:latin typeface="Times New Roman"/>
              </a:rPr>
              <a:t>Prof. M.S. Prasad Babu, Rajani Thommandru, K.Swapna, E.Nilima                                                                                                                  “Development of Mushroom Expert System based on SVM classifier                 and Naïve Bayes Classifier”, IJCSMC -2014</a:t>
            </a:r>
            <a:endParaRPr lang="en-US" sz="2000" b="0" strike="noStrike" spc="-1">
              <a:solidFill>
                <a:srgbClr val="000000"/>
              </a:solidFill>
              <a:latin typeface="Calibri"/>
            </a:endParaRPr>
          </a:p>
          <a:p>
            <a:pPr marL="457200" indent="-456840" algn="just">
              <a:lnSpc>
                <a:spcPct val="90000"/>
              </a:lnSpc>
              <a:spcBef>
                <a:spcPts val="751"/>
              </a:spcBef>
              <a:buClr>
                <a:srgbClr val="000000"/>
              </a:buClr>
              <a:buFont typeface="Calibri Light"/>
              <a:buAutoNum type="arabicPeriod"/>
            </a:pPr>
            <a:r>
              <a:rPr lang="en-US" sz="2000" b="0" strike="noStrike" spc="-1">
                <a:solidFill>
                  <a:srgbClr val="000000"/>
                </a:solidFill>
                <a:latin typeface="Times New Roman"/>
              </a:rPr>
              <a:t>Hilmy Assodiky, Achmad Basuki, Fadilah Fahrul Hardiansyah, “Macro-sized Basidiomycota Species Recognition Using Shape and             Color Features”, IEEE conference 2016 International Electronics Symposium (IES)</a:t>
            </a:r>
            <a:endParaRPr lang="en-US" sz="2000" b="0" strike="noStrike" spc="-1">
              <a:solidFill>
                <a:srgbClr val="000000"/>
              </a:solidFill>
              <a:latin typeface="Calibri"/>
            </a:endParaRPr>
          </a:p>
          <a:p>
            <a:pPr marL="457200" indent="-456840" algn="just">
              <a:lnSpc>
                <a:spcPct val="90000"/>
              </a:lnSpc>
              <a:spcBef>
                <a:spcPts val="751"/>
              </a:spcBef>
              <a:buClr>
                <a:srgbClr val="000000"/>
              </a:buClr>
              <a:buFont typeface="Calibri Light"/>
              <a:buAutoNum type="arabicPeriod"/>
            </a:pPr>
            <a:r>
              <a:rPr lang="en-US" sz="2000" b="0" strike="noStrike" spc="-1">
                <a:solidFill>
                  <a:srgbClr val="000000"/>
                </a:solidFill>
                <a:latin typeface="Times New Roman"/>
              </a:rPr>
              <a:t>Bhupen Barman, Synrang Batngen Warjri “Amanita Nephrotoxic Syndrome: First case report in India “, Indian Journal of Nephrology- March 2018 </a:t>
            </a:r>
            <a:endParaRPr lang="en-US" sz="2000" b="0" strike="noStrike" spc="-1">
              <a:solidFill>
                <a:srgbClr val="000000"/>
              </a:solidFill>
              <a:latin typeface="Calibri"/>
            </a:endParaRPr>
          </a:p>
          <a:p>
            <a:pPr marL="457200" indent="-456840" algn="just">
              <a:lnSpc>
                <a:spcPct val="90000"/>
              </a:lnSpc>
              <a:spcBef>
                <a:spcPts val="751"/>
              </a:spcBef>
              <a:buClr>
                <a:srgbClr val="000000"/>
              </a:buClr>
              <a:buFont typeface="Calibri Light"/>
              <a:buAutoNum type="arabicPeriod"/>
            </a:pPr>
            <a:r>
              <a:rPr lang="en-US" sz="2000" b="0" strike="noStrike" spc="-1">
                <a:solidFill>
                  <a:srgbClr val="000000"/>
                </a:solidFill>
                <a:latin typeface="Times New Roman"/>
              </a:rPr>
              <a:t>Nipun Verma, Susheel Kumar, “Wild Mushroom Poisoning in north India”, Jounal of Clinical and experimental hepatology – December 2014</a:t>
            </a:r>
            <a:endParaRPr lang="en-US" sz="2000" b="0" strike="noStrike" spc="-1">
              <a:solidFill>
                <a:srgbClr val="000000"/>
              </a:solidFill>
              <a:latin typeface="Calibri"/>
            </a:endParaRPr>
          </a:p>
          <a:p>
            <a:pPr algn="just">
              <a:lnSpc>
                <a:spcPct val="90000"/>
              </a:lnSpc>
              <a:spcBef>
                <a:spcPts val="751"/>
              </a:spcBef>
            </a:pPr>
            <a:endParaRPr lang="en-US" sz="2000" b="0" strike="noStrike" spc="-1">
              <a:solidFill>
                <a:srgbClr val="000000"/>
              </a:solidFill>
              <a:latin typeface="Calibri"/>
            </a:endParaRPr>
          </a:p>
          <a:p>
            <a:pPr algn="just">
              <a:lnSpc>
                <a:spcPct val="90000"/>
              </a:lnSpc>
              <a:spcBef>
                <a:spcPts val="751"/>
              </a:spcBef>
            </a:pPr>
            <a:endParaRPr lang="en-US" sz="2000" b="0" strike="noStrike" spc="-1">
              <a:solidFill>
                <a:srgbClr val="000000"/>
              </a:solidFill>
              <a:latin typeface="Calibri"/>
            </a:endParaRPr>
          </a:p>
          <a:p>
            <a:pPr algn="just">
              <a:lnSpc>
                <a:spcPct val="90000"/>
              </a:lnSpc>
              <a:spcBef>
                <a:spcPts val="751"/>
              </a:spcBef>
            </a:pPr>
            <a:endParaRPr lang="en-US" sz="2000" b="0" strike="noStrike" spc="-1">
              <a:solidFill>
                <a:srgbClr val="000000"/>
              </a:solidFill>
              <a:latin typeface="Calibri"/>
            </a:endParaRPr>
          </a:p>
          <a:p>
            <a:pPr algn="just">
              <a:lnSpc>
                <a:spcPct val="90000"/>
              </a:lnSpc>
              <a:spcBef>
                <a:spcPts val="751"/>
              </a:spcBef>
            </a:pPr>
            <a:endParaRPr lang="en-US" sz="2000" b="0" strike="noStrike" spc="-1">
              <a:solidFill>
                <a:srgbClr val="000000"/>
              </a:solidFill>
              <a:latin typeface="Calibri"/>
            </a:endParaRPr>
          </a:p>
          <a:p>
            <a:pPr algn="just">
              <a:lnSpc>
                <a:spcPct val="90000"/>
              </a:lnSpc>
              <a:spcBef>
                <a:spcPts val="751"/>
              </a:spcBef>
            </a:pPr>
            <a:endParaRPr lang="en-US" sz="2000" b="0" strike="noStrike" spc="-1">
              <a:solidFill>
                <a:srgbClr val="000000"/>
              </a:solidFill>
              <a:latin typeface="Calibri"/>
            </a:endParaRPr>
          </a:p>
          <a:p>
            <a:pPr algn="just">
              <a:lnSpc>
                <a:spcPct val="90000"/>
              </a:lnSpc>
              <a:spcBef>
                <a:spcPts val="751"/>
              </a:spcBef>
            </a:pPr>
            <a:endParaRPr lang="en-US" sz="2000" b="0" strike="noStrike" spc="-1">
              <a:solidFill>
                <a:srgbClr val="000000"/>
              </a:solidFill>
              <a:latin typeface="Calibri"/>
            </a:endParaRPr>
          </a:p>
          <a:p>
            <a:pPr algn="just">
              <a:lnSpc>
                <a:spcPct val="90000"/>
              </a:lnSpc>
              <a:spcBef>
                <a:spcPts val="751"/>
              </a:spcBef>
            </a:pPr>
            <a:endParaRPr lang="en-US" sz="2000" b="0" strike="noStrike" spc="-1">
              <a:solidFill>
                <a:srgbClr val="000000"/>
              </a:solidFill>
              <a:latin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628560" y="1825560"/>
            <a:ext cx="7886520" cy="4350960"/>
          </a:xfrm>
          <a:prstGeom prst="rect">
            <a:avLst/>
          </a:prstGeom>
          <a:noFill/>
          <a:ln>
            <a:noFill/>
          </a:ln>
        </p:spPr>
        <p:txBody>
          <a:bodyPr>
            <a:noAutofit/>
          </a:bodyPr>
          <a:lstStyle/>
          <a:p>
            <a:pPr>
              <a:lnSpc>
                <a:spcPct val="90000"/>
              </a:lnSpc>
              <a:spcBef>
                <a:spcPts val="751"/>
              </a:spcBef>
            </a:pPr>
            <a:endParaRPr lang="en-US" sz="2100" b="0" strike="noStrike" spc="-1">
              <a:solidFill>
                <a:srgbClr val="000000"/>
              </a:solidFill>
              <a:latin typeface="Calibri"/>
            </a:endParaRPr>
          </a:p>
          <a:p>
            <a:pPr>
              <a:lnSpc>
                <a:spcPct val="90000"/>
              </a:lnSpc>
              <a:spcBef>
                <a:spcPts val="751"/>
              </a:spcBef>
            </a:pPr>
            <a:endParaRPr lang="en-US" sz="2100" b="0" strike="noStrike" spc="-1">
              <a:solidFill>
                <a:srgbClr val="000000"/>
              </a:solidFill>
              <a:latin typeface="Calibri"/>
            </a:endParaRPr>
          </a:p>
          <a:p>
            <a:pPr>
              <a:lnSpc>
                <a:spcPct val="90000"/>
              </a:lnSpc>
              <a:spcBef>
                <a:spcPts val="751"/>
              </a:spcBef>
            </a:pPr>
            <a:endParaRPr lang="en-US" sz="2100" b="0" strike="noStrike" spc="-1">
              <a:solidFill>
                <a:srgbClr val="000000"/>
              </a:solidFill>
              <a:latin typeface="Calibri"/>
            </a:endParaRPr>
          </a:p>
          <a:p>
            <a:pPr>
              <a:lnSpc>
                <a:spcPct val="90000"/>
              </a:lnSpc>
              <a:spcBef>
                <a:spcPts val="751"/>
              </a:spcBef>
            </a:pPr>
            <a:endParaRPr lang="en-US" sz="2100" b="0" strike="noStrike" spc="-1">
              <a:solidFill>
                <a:srgbClr val="000000"/>
              </a:solidFill>
              <a:latin typeface="Calibri"/>
            </a:endParaRPr>
          </a:p>
          <a:p>
            <a:pPr marL="171360" indent="-171000">
              <a:lnSpc>
                <a:spcPct val="90000"/>
              </a:lnSpc>
              <a:spcBef>
                <a:spcPts val="751"/>
              </a:spcBef>
            </a:pPr>
            <a:r>
              <a:rPr lang="en-US" sz="2100" b="0" strike="noStrike" spc="-1">
                <a:solidFill>
                  <a:srgbClr val="000000"/>
                </a:solidFill>
                <a:latin typeface="Arial Black"/>
              </a:rPr>
              <a:t>                       </a:t>
            </a:r>
            <a:r>
              <a:rPr lang="en-US" sz="4000" b="0" strike="noStrike" spc="-1">
                <a:solidFill>
                  <a:srgbClr val="FF0000"/>
                </a:solidFill>
                <a:latin typeface="Arial Black"/>
              </a:rPr>
              <a:t>THANK YOU</a:t>
            </a:r>
            <a:endParaRPr lang="en-US" sz="4000" b="0" strike="noStrike" spc="-1">
              <a:solidFill>
                <a:srgbClr val="000000"/>
              </a:solidFill>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628560" y="365040"/>
            <a:ext cx="7886520" cy="492840"/>
          </a:xfrm>
          <a:prstGeom prst="rect">
            <a:avLst/>
          </a:prstGeom>
          <a:noFill/>
          <a:ln>
            <a:noFill/>
          </a:ln>
        </p:spPr>
        <p:txBody>
          <a:bodyPr anchor="ctr">
            <a:noAutofit/>
          </a:bodyPr>
          <a:lstStyle/>
          <a:p>
            <a:pPr algn="ctr">
              <a:lnSpc>
                <a:spcPct val="90000"/>
              </a:lnSpc>
            </a:pPr>
            <a:r>
              <a:rPr lang="en-US" sz="3600" b="1" strike="noStrike" spc="-1" dirty="0">
                <a:solidFill>
                  <a:srgbClr val="4472C4"/>
                </a:solidFill>
                <a:latin typeface="Times New Roman"/>
              </a:rPr>
              <a:t>OBJECTIVES</a:t>
            </a:r>
            <a:endParaRPr lang="en-US" sz="3600" b="0" strike="noStrike" spc="-1" dirty="0">
              <a:solidFill>
                <a:srgbClr val="000000"/>
              </a:solidFill>
              <a:latin typeface="Calibri"/>
            </a:endParaRPr>
          </a:p>
        </p:txBody>
      </p:sp>
      <p:sp>
        <p:nvSpPr>
          <p:cNvPr id="172" name="TextShape 2"/>
          <p:cNvSpPr txBox="1"/>
          <p:nvPr/>
        </p:nvSpPr>
        <p:spPr>
          <a:xfrm>
            <a:off x="628560" y="1212840"/>
            <a:ext cx="7886520" cy="4963680"/>
          </a:xfrm>
          <a:prstGeom prst="rect">
            <a:avLst/>
          </a:prstGeom>
          <a:noFill/>
          <a:ln>
            <a:noFill/>
          </a:ln>
        </p:spPr>
        <p:txBody>
          <a:bodyPr>
            <a:normAutofit/>
          </a:bodyPr>
          <a:lstStyle/>
          <a:p>
            <a:pPr marL="171360" indent="-171000" algn="just">
              <a:lnSpc>
                <a:spcPct val="100000"/>
              </a:lnSpc>
              <a:spcBef>
                <a:spcPts val="751"/>
              </a:spcBef>
              <a:buClr>
                <a:srgbClr val="000000"/>
              </a:buClr>
              <a:buFont typeface="Wingdings" charset="2"/>
              <a:buChar char=""/>
            </a:pPr>
            <a:r>
              <a:rPr lang="en-US" sz="2000" b="0" strike="noStrike" spc="-1" dirty="0">
                <a:solidFill>
                  <a:srgbClr val="000000"/>
                </a:solidFill>
                <a:latin typeface="Times New Roman"/>
              </a:rPr>
              <a:t>To search for categorical data of Mushrooms. </a:t>
            </a:r>
            <a:endParaRPr lang="en-US" sz="2000" b="0" strike="noStrike" spc="-1" dirty="0">
              <a:solidFill>
                <a:srgbClr val="000000"/>
              </a:solidFill>
              <a:latin typeface="Calibri"/>
            </a:endParaRPr>
          </a:p>
          <a:p>
            <a:pPr marL="171360" indent="-171000" algn="just">
              <a:lnSpc>
                <a:spcPct val="100000"/>
              </a:lnSpc>
              <a:spcBef>
                <a:spcPts val="751"/>
              </a:spcBef>
              <a:buClr>
                <a:srgbClr val="000000"/>
              </a:buClr>
              <a:buFont typeface="Wingdings" charset="2"/>
              <a:buChar char=""/>
            </a:pPr>
            <a:r>
              <a:rPr lang="en-US" sz="2000" b="0" strike="noStrike" spc="-1" dirty="0">
                <a:solidFill>
                  <a:srgbClr val="000000"/>
                </a:solidFill>
                <a:latin typeface="Times New Roman"/>
              </a:rPr>
              <a:t>To find research papers and study them in detail.</a:t>
            </a:r>
            <a:endParaRPr lang="en-US" sz="2000" b="0" strike="noStrike" spc="-1" dirty="0">
              <a:solidFill>
                <a:srgbClr val="000000"/>
              </a:solidFill>
              <a:latin typeface="Calibri"/>
            </a:endParaRPr>
          </a:p>
          <a:p>
            <a:pPr marL="171360" indent="-171000" algn="just">
              <a:lnSpc>
                <a:spcPct val="100000"/>
              </a:lnSpc>
              <a:spcBef>
                <a:spcPts val="751"/>
              </a:spcBef>
              <a:buClr>
                <a:srgbClr val="000000"/>
              </a:buClr>
              <a:buFont typeface="Wingdings" charset="2"/>
              <a:buChar char=""/>
            </a:pPr>
            <a:r>
              <a:rPr lang="en-US" sz="2000" b="0" strike="noStrike" spc="-1" dirty="0">
                <a:solidFill>
                  <a:srgbClr val="000000"/>
                </a:solidFill>
                <a:latin typeface="Times New Roman"/>
              </a:rPr>
              <a:t>To study Support Vector Machines</a:t>
            </a:r>
            <a:endParaRPr lang="en-US" sz="2000" b="0" strike="noStrike" spc="-1" dirty="0">
              <a:solidFill>
                <a:srgbClr val="000000"/>
              </a:solidFill>
              <a:latin typeface="Calibri"/>
            </a:endParaRPr>
          </a:p>
          <a:p>
            <a:pPr marL="171360" indent="-171000" algn="just">
              <a:lnSpc>
                <a:spcPct val="100000"/>
              </a:lnSpc>
              <a:spcBef>
                <a:spcPts val="751"/>
              </a:spcBef>
              <a:buClr>
                <a:srgbClr val="000000"/>
              </a:buClr>
              <a:buFont typeface="Wingdings" charset="2"/>
              <a:buChar char=""/>
            </a:pPr>
            <a:r>
              <a:rPr lang="en-US" sz="2000" b="0" strike="noStrike" spc="-1" dirty="0">
                <a:solidFill>
                  <a:srgbClr val="000000"/>
                </a:solidFill>
                <a:latin typeface="Times New Roman"/>
              </a:rPr>
              <a:t>To implement SVM example and understand </a:t>
            </a:r>
            <a:endParaRPr lang="en-US" sz="2000" b="0" strike="noStrike" spc="-1" dirty="0">
              <a:solidFill>
                <a:srgbClr val="000000"/>
              </a:solidFill>
              <a:latin typeface="Calibri"/>
            </a:endParaRPr>
          </a:p>
          <a:p>
            <a:pPr marL="171360" indent="-171000" algn="just">
              <a:lnSpc>
                <a:spcPct val="100000"/>
              </a:lnSpc>
              <a:spcBef>
                <a:spcPts val="751"/>
              </a:spcBef>
              <a:buClr>
                <a:srgbClr val="000000"/>
              </a:buClr>
              <a:buFont typeface="Wingdings" charset="2"/>
              <a:buChar char=""/>
            </a:pPr>
            <a:r>
              <a:rPr lang="en-US" sz="2000" b="0" strike="noStrike" spc="-1" dirty="0">
                <a:solidFill>
                  <a:srgbClr val="000000"/>
                </a:solidFill>
                <a:latin typeface="Times New Roman"/>
              </a:rPr>
              <a:t>To implement SVM for Mushroom classification.</a:t>
            </a:r>
            <a:endParaRPr lang="en-US" sz="2000" b="0" strike="noStrike" spc="-1" dirty="0">
              <a:solidFill>
                <a:srgbClr val="000000"/>
              </a:solidFill>
              <a:latin typeface="Calibri"/>
            </a:endParaRPr>
          </a:p>
          <a:p>
            <a:pPr marL="171360" indent="-171000" algn="just">
              <a:lnSpc>
                <a:spcPct val="100000"/>
              </a:lnSpc>
              <a:spcBef>
                <a:spcPts val="751"/>
              </a:spcBef>
              <a:buClr>
                <a:srgbClr val="000000"/>
              </a:buClr>
              <a:buFont typeface="Wingdings" charset="2"/>
              <a:buChar char=""/>
            </a:pPr>
            <a:r>
              <a:rPr lang="en-US" sz="2000" b="0" strike="noStrike" spc="-1" dirty="0">
                <a:solidFill>
                  <a:srgbClr val="000000"/>
                </a:solidFill>
                <a:latin typeface="Times New Roman"/>
              </a:rPr>
              <a:t>To train the SVM model.</a:t>
            </a:r>
            <a:endParaRPr lang="en-US" sz="2000" b="0" strike="noStrike" spc="-1" dirty="0">
              <a:solidFill>
                <a:srgbClr val="000000"/>
              </a:solidFill>
              <a:latin typeface="Calibri"/>
            </a:endParaRPr>
          </a:p>
          <a:p>
            <a:pPr marL="171360" indent="-171000" algn="just">
              <a:lnSpc>
                <a:spcPct val="100000"/>
              </a:lnSpc>
              <a:spcBef>
                <a:spcPts val="751"/>
              </a:spcBef>
              <a:buClr>
                <a:srgbClr val="000000"/>
              </a:buClr>
              <a:buFont typeface="Wingdings" charset="2"/>
              <a:buChar char=""/>
            </a:pPr>
            <a:r>
              <a:rPr lang="en-US" sz="2000" b="0" strike="noStrike" spc="-1" dirty="0">
                <a:solidFill>
                  <a:srgbClr val="000000"/>
                </a:solidFill>
                <a:latin typeface="Times New Roman"/>
              </a:rPr>
              <a:t>To test the SVM model.</a:t>
            </a:r>
          </a:p>
          <a:p>
            <a:pPr marL="360" algn="just">
              <a:lnSpc>
                <a:spcPct val="100000"/>
              </a:lnSpc>
              <a:spcBef>
                <a:spcPts val="751"/>
              </a:spcBef>
              <a:buClr>
                <a:srgbClr val="000000"/>
              </a:buClr>
            </a:pPr>
            <a:endParaRPr lang="en-US" sz="2000" b="0" strike="noStrike" spc="-1" dirty="0">
              <a:solidFill>
                <a:srgbClr val="000000"/>
              </a:solidFill>
              <a:latin typeface="Calibri"/>
            </a:endParaRPr>
          </a:p>
          <a:p>
            <a:pPr algn="just">
              <a:lnSpc>
                <a:spcPct val="100000"/>
              </a:lnSpc>
              <a:spcBef>
                <a:spcPts val="751"/>
              </a:spcBef>
            </a:pPr>
            <a:endParaRPr lang="en-US" sz="2000" b="0" strike="noStrike" spc="-1" dirty="0">
              <a:solidFill>
                <a:srgbClr val="000000"/>
              </a:solidFill>
              <a:latin typeface="Calibri"/>
            </a:endParaRPr>
          </a:p>
          <a:p>
            <a:pPr algn="just">
              <a:lnSpc>
                <a:spcPct val="100000"/>
              </a:lnSpc>
              <a:spcBef>
                <a:spcPts val="751"/>
              </a:spcBef>
            </a:pPr>
            <a:endParaRPr lang="en-US" sz="2000" b="0" strike="noStrike" spc="-1" dirty="0">
              <a:solidFill>
                <a:srgbClr val="000000"/>
              </a:solidFill>
              <a:latin typeface="Calibri"/>
            </a:endParaRPr>
          </a:p>
          <a:p>
            <a:pPr algn="just">
              <a:lnSpc>
                <a:spcPct val="100000"/>
              </a:lnSpc>
              <a:spcBef>
                <a:spcPts val="751"/>
              </a:spcBef>
            </a:pPr>
            <a:endParaRPr lang="en-US" sz="2000" b="0" strike="noStrike" spc="-1" dirty="0">
              <a:solidFill>
                <a:srgbClr val="000000"/>
              </a:solidFill>
              <a:latin typeface="Calibri"/>
            </a:endParaRPr>
          </a:p>
          <a:p>
            <a:pPr algn="just">
              <a:lnSpc>
                <a:spcPct val="100000"/>
              </a:lnSpc>
              <a:spcBef>
                <a:spcPts val="751"/>
              </a:spcBef>
            </a:pPr>
            <a:endParaRPr lang="en-US" sz="2000" b="0" strike="noStrike" spc="-1" dirty="0">
              <a:solidFill>
                <a:srgbClr val="000000"/>
              </a:solidFill>
              <a:latin typeface="Calibri"/>
            </a:endParaRPr>
          </a:p>
          <a:p>
            <a:pPr algn="just">
              <a:lnSpc>
                <a:spcPct val="100000"/>
              </a:lnSpc>
              <a:spcBef>
                <a:spcPts val="751"/>
              </a:spcBef>
            </a:pPr>
            <a:endParaRPr lang="en-US" sz="2000" b="0" strike="noStrike" spc="-1" dirty="0">
              <a:solidFill>
                <a:srgbClr val="000000"/>
              </a:solidFill>
              <a:latin typeface="Calibri"/>
            </a:endParaRPr>
          </a:p>
          <a:p>
            <a:pPr>
              <a:lnSpc>
                <a:spcPct val="90000"/>
              </a:lnSpc>
              <a:spcBef>
                <a:spcPts val="751"/>
              </a:spcBef>
            </a:pPr>
            <a:endParaRPr lang="en-US" sz="2000" b="0" strike="noStrike" spc="-1" dirty="0">
              <a:solidFill>
                <a:srgbClr val="000000"/>
              </a:solidFill>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628560" y="365040"/>
            <a:ext cx="7886520" cy="652680"/>
          </a:xfrm>
          <a:prstGeom prst="rect">
            <a:avLst/>
          </a:prstGeom>
          <a:noFill/>
          <a:ln>
            <a:noFill/>
          </a:ln>
        </p:spPr>
        <p:txBody>
          <a:bodyPr anchor="ctr">
            <a:normAutofit/>
          </a:bodyPr>
          <a:lstStyle/>
          <a:p>
            <a:pPr algn="ctr">
              <a:lnSpc>
                <a:spcPct val="90000"/>
              </a:lnSpc>
            </a:pPr>
            <a:r>
              <a:rPr lang="en-US" sz="3600" b="1" strike="noStrike" spc="-1" dirty="0">
                <a:solidFill>
                  <a:srgbClr val="4472C4"/>
                </a:solidFill>
                <a:latin typeface="Times New Roman"/>
              </a:rPr>
              <a:t>INTRODUCTION</a:t>
            </a:r>
            <a:endParaRPr lang="en-US" sz="3600" b="0" strike="noStrike" spc="-1" dirty="0">
              <a:solidFill>
                <a:srgbClr val="000000"/>
              </a:solidFill>
              <a:latin typeface="Calibri"/>
            </a:endParaRPr>
          </a:p>
        </p:txBody>
      </p:sp>
      <p:sp>
        <p:nvSpPr>
          <p:cNvPr id="174" name="TextShape 2"/>
          <p:cNvSpPr txBox="1"/>
          <p:nvPr/>
        </p:nvSpPr>
        <p:spPr>
          <a:xfrm>
            <a:off x="628560" y="1989056"/>
            <a:ext cx="7886520" cy="4187464"/>
          </a:xfrm>
          <a:prstGeom prst="rect">
            <a:avLst/>
          </a:prstGeom>
          <a:noFill/>
          <a:ln>
            <a:noFill/>
          </a:ln>
        </p:spPr>
        <p:txBody>
          <a:bodyPr>
            <a:noAutofit/>
          </a:bodyPr>
          <a:lstStyle/>
          <a:p>
            <a:pPr marL="343260" indent="-342900" algn="just">
              <a:lnSpc>
                <a:spcPct val="90000"/>
              </a:lnSpc>
              <a:spcBef>
                <a:spcPts val="751"/>
              </a:spcBef>
              <a:buClr>
                <a:srgbClr val="000000"/>
              </a:buClr>
              <a:buFont typeface="Arial" panose="020B0604020202020204" pitchFamily="34" charset="0"/>
              <a:buChar char="•"/>
            </a:pPr>
            <a:r>
              <a:rPr lang="en-US" sz="2000" b="0" strike="noStrike" spc="-1" dirty="0">
                <a:solidFill>
                  <a:srgbClr val="000000"/>
                </a:solidFill>
                <a:latin typeface="Times New Roman"/>
              </a:rPr>
              <a:t>As we know, Mushroom has become prominent fungi in the global market. Due to different varieties and characteristics, the utilization of mushrooms is proliferating day by day.</a:t>
            </a:r>
            <a:r>
              <a:rPr lang="en-US" sz="2000" spc="-1" dirty="0">
                <a:solidFill>
                  <a:srgbClr val="000000"/>
                </a:solidFill>
                <a:latin typeface="Calibri"/>
              </a:rPr>
              <a:t> </a:t>
            </a:r>
          </a:p>
          <a:p>
            <a:pPr marL="343260" indent="-342900" algn="just">
              <a:lnSpc>
                <a:spcPct val="90000"/>
              </a:lnSpc>
              <a:spcBef>
                <a:spcPts val="751"/>
              </a:spcBef>
              <a:buClr>
                <a:srgbClr val="000000"/>
              </a:buClr>
              <a:buFont typeface="Arial" panose="020B0604020202020204" pitchFamily="34" charset="0"/>
              <a:buChar char="•"/>
            </a:pPr>
            <a:r>
              <a:rPr lang="en-US" sz="2000" b="0" strike="noStrike" spc="-1" dirty="0">
                <a:solidFill>
                  <a:srgbClr val="000000"/>
                </a:solidFill>
                <a:latin typeface="Times New Roman"/>
              </a:rPr>
              <a:t>They come in lots of different shapes, sizes, and colors. For many years they’ve been used for their unique ability to add flavor in lots of different cultures’ cuisines. </a:t>
            </a:r>
          </a:p>
          <a:p>
            <a:pPr marL="343260" indent="-342900" algn="just">
              <a:lnSpc>
                <a:spcPct val="90000"/>
              </a:lnSpc>
              <a:spcBef>
                <a:spcPts val="751"/>
              </a:spcBef>
              <a:buClr>
                <a:srgbClr val="000000"/>
              </a:buClr>
              <a:buFont typeface="Arial" panose="020B0604020202020204" pitchFamily="34" charset="0"/>
              <a:buChar char="•"/>
            </a:pPr>
            <a:r>
              <a:rPr lang="en-US" sz="2000" b="0" strike="noStrike" spc="-1" dirty="0">
                <a:solidFill>
                  <a:srgbClr val="000000"/>
                </a:solidFill>
                <a:latin typeface="Times New Roman"/>
              </a:rPr>
              <a:t>Mushroom production can be used in medicinal purposes due to its vitamins and fibers. </a:t>
            </a:r>
            <a:endParaRPr lang="en-US" sz="2000" b="0" strike="noStrike" spc="-1" dirty="0">
              <a:solidFill>
                <a:srgbClr val="000000"/>
              </a:solidFill>
              <a:latin typeface="Calibri"/>
            </a:endParaRPr>
          </a:p>
          <a:p>
            <a:pPr marL="342900" indent="-342900" algn="just">
              <a:lnSpc>
                <a:spcPct val="90000"/>
              </a:lnSpc>
              <a:spcBef>
                <a:spcPts val="751"/>
              </a:spcBef>
              <a:buFont typeface="Arial" panose="020B0604020202020204" pitchFamily="34" charset="0"/>
              <a:buChar char="•"/>
            </a:pPr>
            <a:endParaRPr lang="en-US" sz="2000" b="0" strike="noStrike" spc="-1" dirty="0">
              <a:solidFill>
                <a:srgbClr val="000000"/>
              </a:solidFill>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628560" y="365040"/>
            <a:ext cx="7893000" cy="869400"/>
          </a:xfrm>
          <a:prstGeom prst="rect">
            <a:avLst/>
          </a:prstGeom>
          <a:noFill/>
          <a:ln>
            <a:noFill/>
          </a:ln>
        </p:spPr>
        <p:txBody>
          <a:bodyPr anchor="ctr">
            <a:normAutofit fontScale="99500"/>
          </a:bodyPr>
          <a:lstStyle/>
          <a:p>
            <a:pPr>
              <a:lnSpc>
                <a:spcPct val="90000"/>
              </a:lnSpc>
            </a:pPr>
            <a:r>
              <a:rPr lang="en-US" sz="3000" b="0" strike="noStrike" spc="-1" dirty="0">
                <a:solidFill>
                  <a:srgbClr val="000000"/>
                </a:solidFill>
                <a:latin typeface="Times New Roman"/>
              </a:rPr>
              <a:t>Global Button Mushroom Market 2017-2022 [5]</a:t>
            </a:r>
            <a:endParaRPr lang="en-US" sz="3000" b="0" strike="noStrike" spc="-1" dirty="0">
              <a:solidFill>
                <a:srgbClr val="000000"/>
              </a:solidFill>
              <a:latin typeface="Calibri"/>
            </a:endParaRPr>
          </a:p>
        </p:txBody>
      </p:sp>
      <p:pic>
        <p:nvPicPr>
          <p:cNvPr id="176" name="Content Placeholder 4"/>
          <p:cNvPicPr/>
          <p:nvPr/>
        </p:nvPicPr>
        <p:blipFill>
          <a:blip r:embed="rId2"/>
          <a:stretch/>
        </p:blipFill>
        <p:spPr>
          <a:xfrm>
            <a:off x="1663560" y="1374840"/>
            <a:ext cx="5571720" cy="3895200"/>
          </a:xfrm>
          <a:prstGeom prst="rect">
            <a:avLst/>
          </a:prstGeom>
          <a:ln>
            <a:noFill/>
          </a:ln>
        </p:spPr>
      </p:pic>
      <p:sp>
        <p:nvSpPr>
          <p:cNvPr id="177" name="CustomShape 2"/>
          <p:cNvSpPr/>
          <p:nvPr/>
        </p:nvSpPr>
        <p:spPr>
          <a:xfrm>
            <a:off x="339480" y="5627880"/>
            <a:ext cx="80877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1800" b="0" strike="noStrike" spc="-1" dirty="0">
                <a:solidFill>
                  <a:srgbClr val="000000"/>
                </a:solidFill>
                <a:latin typeface="Times New Roman"/>
              </a:rPr>
              <a:t>The global button mushroom market is likely to cross USD 19.23 Billion in 2022</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628560" y="365040"/>
            <a:ext cx="7886520" cy="1067834"/>
          </a:xfrm>
          <a:prstGeom prst="rect">
            <a:avLst/>
          </a:prstGeom>
          <a:noFill/>
          <a:ln>
            <a:noFill/>
          </a:ln>
        </p:spPr>
        <p:txBody>
          <a:bodyPr anchor="ctr">
            <a:normAutofit/>
          </a:bodyPr>
          <a:lstStyle/>
          <a:p>
            <a:pPr algn="ctr">
              <a:lnSpc>
                <a:spcPct val="90000"/>
              </a:lnSpc>
            </a:pPr>
            <a:r>
              <a:rPr lang="en-US" sz="3600" b="1" strike="noStrike" spc="-1" dirty="0">
                <a:solidFill>
                  <a:srgbClr val="4472C4"/>
                </a:solidFill>
                <a:latin typeface="Times New Roman"/>
              </a:rPr>
              <a:t>MUSHROOM POISONING</a:t>
            </a:r>
            <a:endParaRPr lang="en-US" sz="3600" b="0" strike="noStrike" spc="-1" dirty="0">
              <a:solidFill>
                <a:srgbClr val="000000"/>
              </a:solidFill>
              <a:latin typeface="Calibri"/>
            </a:endParaRPr>
          </a:p>
        </p:txBody>
      </p:sp>
      <p:sp>
        <p:nvSpPr>
          <p:cNvPr id="179" name="TextShape 2"/>
          <p:cNvSpPr txBox="1"/>
          <p:nvPr/>
        </p:nvSpPr>
        <p:spPr>
          <a:xfrm>
            <a:off x="628560" y="2073896"/>
            <a:ext cx="7886520" cy="4102623"/>
          </a:xfrm>
          <a:prstGeom prst="rect">
            <a:avLst/>
          </a:prstGeom>
          <a:noFill/>
          <a:ln>
            <a:noFill/>
          </a:ln>
        </p:spPr>
        <p:txBody>
          <a:bodyPr>
            <a:noAutofit/>
          </a:bodyPr>
          <a:lstStyle/>
          <a:p>
            <a:pPr marL="171360" indent="-171000" algn="just">
              <a:lnSpc>
                <a:spcPct val="90000"/>
              </a:lnSpc>
              <a:spcBef>
                <a:spcPts val="75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The majority of mushroom poisonings occur due to misidentification as edible variety.</a:t>
            </a:r>
          </a:p>
          <a:p>
            <a:pPr marL="171360" indent="-171000" algn="just">
              <a:lnSpc>
                <a:spcPct val="90000"/>
              </a:lnSpc>
              <a:spcBef>
                <a:spcPts val="75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In India 15 cases of Amanita Phalloides poisoning with major clinical representation with nausea, vomiting, diarrhea, jaundice etc. were found.[6]</a:t>
            </a:r>
          </a:p>
          <a:p>
            <a:pPr marL="171360" indent="-171000" algn="just">
              <a:lnSpc>
                <a:spcPct val="90000"/>
              </a:lnSpc>
              <a:spcBef>
                <a:spcPts val="75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Another such case was found in rural hospital of Meghalaya, and the person had multiple episodes of vomiting.[7]</a:t>
            </a:r>
          </a:p>
          <a:p>
            <a:pPr algn="just">
              <a:lnSpc>
                <a:spcPct val="90000"/>
              </a:lnSpc>
              <a:spcBef>
                <a:spcPts val="751"/>
              </a:spcBef>
            </a:pP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751"/>
              </a:spcBef>
            </a:pP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14740</TotalTime>
  <Words>1922</Words>
  <Application>Microsoft Office PowerPoint</Application>
  <PresentationFormat>On-screen Show (4:3)</PresentationFormat>
  <Paragraphs>302</Paragraphs>
  <Slides>54</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54</vt:i4>
      </vt:variant>
    </vt:vector>
  </HeadingPairs>
  <TitlesOfParts>
    <vt:vector size="64" baseType="lpstr">
      <vt:lpstr>Arial</vt:lpstr>
      <vt:lpstr>Arial Black</vt:lpstr>
      <vt:lpstr>Calibri</vt:lpstr>
      <vt:lpstr>Calibri Light</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 SURVEY </vt:lpstr>
      <vt:lpstr>LITERATURE SURVEY [cntd]</vt:lpstr>
      <vt:lpstr>LITERATURE SURVEY [cntd]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LABELED DATA </vt:lpstr>
      <vt:lpstr>PROPORTION LEVEL</vt:lpstr>
      <vt:lpstr>PROPORTION LEVEL</vt:lpstr>
      <vt:lpstr>PROPORTION LEVEL</vt:lpstr>
      <vt:lpstr>PREDICTED OUTCOME</vt:lpstr>
      <vt:lpstr>CLASSIFICATION REPORT</vt:lpstr>
      <vt:lpstr>OUTPUT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Sarosh</dc:creator>
  <dc:description/>
  <cp:lastModifiedBy>Anjali</cp:lastModifiedBy>
  <cp:revision>475</cp:revision>
  <dcterms:created xsi:type="dcterms:W3CDTF">2006-08-16T00:00:00Z</dcterms:created>
  <dcterms:modified xsi:type="dcterms:W3CDTF">2020-05-25T18:46:49Z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55</vt:i4>
  </property>
</Properties>
</file>