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7" r:id="rId2"/>
    <p:sldId id="259" r:id="rId3"/>
    <p:sldId id="265" r:id="rId4"/>
    <p:sldId id="305" r:id="rId5"/>
    <p:sldId id="283" r:id="rId6"/>
    <p:sldId id="275" r:id="rId7"/>
    <p:sldId id="280" r:id="rId8"/>
    <p:sldId id="273" r:id="rId9"/>
    <p:sldId id="296" r:id="rId10"/>
    <p:sldId id="277" r:id="rId11"/>
    <p:sldId id="281" r:id="rId12"/>
    <p:sldId id="282" r:id="rId13"/>
    <p:sldId id="285" r:id="rId14"/>
    <p:sldId id="286" r:id="rId15"/>
    <p:sldId id="287" r:id="rId16"/>
    <p:sldId id="288" r:id="rId17"/>
    <p:sldId id="289" r:id="rId18"/>
    <p:sldId id="290" r:id="rId19"/>
    <p:sldId id="291" r:id="rId20"/>
    <p:sldId id="292" r:id="rId21"/>
    <p:sldId id="297" r:id="rId22"/>
    <p:sldId id="299" r:id="rId23"/>
    <p:sldId id="300" r:id="rId24"/>
    <p:sldId id="301" r:id="rId25"/>
    <p:sldId id="302" r:id="rId26"/>
    <p:sldId id="303" r:id="rId27"/>
    <p:sldId id="30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t>6/3/2021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6/3/2021</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t>6/3/2021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6/3/2021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6/3/2021</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81192" y="548642"/>
            <a:ext cx="10993546" cy="1359672"/>
          </a:xfrm>
        </p:spPr>
        <p:txBody>
          <a:bodyPr>
            <a:normAutofit fontScale="90000"/>
          </a:bodyPr>
          <a:lstStyle/>
          <a:p>
            <a:r>
              <a:rPr lang="en-US" sz="2800" b="0" i="0" dirty="0">
                <a:solidFill>
                  <a:srgbClr val="333333"/>
                </a:solidFill>
                <a:effectLst/>
              </a:rPr>
              <a:t>            SOFTWARE DEVELOPEMENT</a:t>
            </a:r>
            <a:br>
              <a:rPr lang="en-US" sz="2800" dirty="0"/>
            </a:br>
            <a:br>
              <a:rPr lang="en-US" sz="2800" dirty="0"/>
            </a:br>
            <a:endParaRPr lang="en-US" sz="2800" dirty="0"/>
          </a:p>
        </p:txBody>
      </p:sp>
      <p:sp>
        <p:nvSpPr>
          <p:cNvPr id="3" name="Subtitle 2"/>
          <p:cNvSpPr>
            <a:spLocks noGrp="1"/>
          </p:cNvSpPr>
          <p:nvPr>
            <p:ph type="subTitle" idx="1"/>
          </p:nvPr>
        </p:nvSpPr>
        <p:spPr>
          <a:xfrm>
            <a:off x="581194" y="1219200"/>
            <a:ext cx="10993546" cy="2118358"/>
          </a:xfrm>
        </p:spPr>
        <p:txBody>
          <a:bodyPr>
            <a:noAutofit/>
          </a:bodyPr>
          <a:lstStyle/>
          <a:p>
            <a:r>
              <a:rPr lang="en-US" sz="1500" b="1" dirty="0">
                <a:solidFill>
                  <a:schemeClr val="accent2">
                    <a:lumMod val="50000"/>
                  </a:schemeClr>
                </a:solidFill>
              </a:rPr>
              <a:t>   FACULTY NAME : </a:t>
            </a:r>
            <a:r>
              <a:rPr lang="en-US" sz="1500" b="1" dirty="0">
                <a:solidFill>
                  <a:srgbClr val="333333"/>
                </a:solidFill>
                <a:latin typeface="+mj-lt"/>
              </a:rPr>
              <a:t>SWATI JN	</a:t>
            </a:r>
            <a:endParaRPr lang="en-US" sz="1500" b="1" dirty="0">
              <a:solidFill>
                <a:schemeClr val="accent2">
                  <a:lumMod val="50000"/>
                </a:schemeClr>
              </a:solidFill>
            </a:endParaRPr>
          </a:p>
          <a:p>
            <a:r>
              <a:rPr lang="en-US" sz="1500" b="1" dirty="0">
                <a:solidFill>
                  <a:schemeClr val="accent2">
                    <a:lumMod val="50000"/>
                  </a:schemeClr>
                </a:solidFill>
              </a:rPr>
              <a:t>   SLOT : c2+tc2</a:t>
            </a:r>
          </a:p>
          <a:p>
            <a:r>
              <a:rPr lang="en-US" sz="1500" b="1" dirty="0">
                <a:solidFill>
                  <a:schemeClr val="accent2">
                    <a:lumMod val="50000"/>
                  </a:schemeClr>
                </a:solidFill>
              </a:rPr>
              <a:t>   review-1                                                                                                                                              SIDHARTH BANSAL(19BCE2080)</a:t>
            </a:r>
          </a:p>
          <a:p>
            <a:r>
              <a:rPr lang="en-US" sz="1500" b="1" dirty="0">
                <a:solidFill>
                  <a:schemeClr val="accent2">
                    <a:lumMod val="50000"/>
                  </a:schemeClr>
                </a:solidFill>
              </a:rPr>
              <a:t>																	Aniket </a:t>
            </a:r>
            <a:r>
              <a:rPr lang="en-US" sz="1500" b="1" dirty="0" err="1">
                <a:solidFill>
                  <a:schemeClr val="accent2">
                    <a:lumMod val="50000"/>
                  </a:schemeClr>
                </a:solidFill>
              </a:rPr>
              <a:t>singh</a:t>
            </a:r>
            <a:r>
              <a:rPr lang="en-US" sz="1500" b="1" dirty="0">
                <a:solidFill>
                  <a:schemeClr val="accent2">
                    <a:lumMod val="50000"/>
                  </a:schemeClr>
                </a:solidFill>
              </a:rPr>
              <a:t> (19bce2103)</a:t>
            </a:r>
          </a:p>
          <a:p>
            <a:r>
              <a:rPr lang="en-US" sz="1500" b="1" dirty="0">
                <a:solidFill>
                  <a:schemeClr val="accent2">
                    <a:lumMod val="50000"/>
                  </a:schemeClr>
                </a:solidFill>
              </a:rPr>
              <a:t>																	Madhav h </a:t>
            </a:r>
            <a:r>
              <a:rPr lang="en-US" sz="1500" b="1" dirty="0" err="1">
                <a:solidFill>
                  <a:schemeClr val="accent2">
                    <a:lumMod val="50000"/>
                  </a:schemeClr>
                </a:solidFill>
              </a:rPr>
              <a:t>nair</a:t>
            </a:r>
            <a:r>
              <a:rPr lang="en-US" sz="1500" b="1" dirty="0">
                <a:solidFill>
                  <a:schemeClr val="accent2">
                    <a:lumMod val="50000"/>
                  </a:schemeClr>
                </a:solidFill>
              </a:rPr>
              <a:t> (19BCI0125)</a:t>
            </a:r>
          </a:p>
          <a:p>
            <a:endParaRPr lang="en-US" sz="1500" b="1" dirty="0">
              <a:solidFill>
                <a:schemeClr val="accent2">
                  <a:lumMod val="50000"/>
                </a:schemeClr>
              </a:solidFill>
            </a:endParaRPr>
          </a:p>
          <a:p>
            <a:endParaRPr lang="en-US" sz="1500" b="1" dirty="0">
              <a:solidFill>
                <a:schemeClr val="accent2">
                  <a:lumMod val="50000"/>
                </a:schemeClr>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448733" y="3341115"/>
            <a:ext cx="11260667" cy="30512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600164"/>
          </a:xfrm>
          <a:prstGeom prst="rect">
            <a:avLst/>
          </a:prstGeom>
          <a:noFill/>
        </p:spPr>
        <p:txBody>
          <a:bodyPr wrap="square" rtlCol="0">
            <a:spAutoFit/>
          </a:bodyPr>
          <a:lstStyle/>
          <a:p>
            <a:r>
              <a:rPr lang="en-IN" altLang="en-US" sz="3300" dirty="0">
                <a:solidFill>
                  <a:schemeClr val="bg1"/>
                </a:solidFill>
              </a:rPr>
              <a:t>GUI DESIGN</a:t>
            </a:r>
          </a:p>
        </p:txBody>
      </p:sp>
      <p:pic>
        <p:nvPicPr>
          <p:cNvPr id="6" name="Picture 5" descr="Graphical user interface, application&#10;&#10;Description automatically generated">
            <a:extLst>
              <a:ext uri="{FF2B5EF4-FFF2-40B4-BE49-F238E27FC236}">
                <a16:creationId xmlns:a16="http://schemas.microsoft.com/office/drawing/2014/main" id="{F0280F63-A715-46CD-B6E7-A73755821CCA}"/>
              </a:ext>
            </a:extLst>
          </p:cNvPr>
          <p:cNvPicPr>
            <a:picLocks noChangeAspect="1"/>
          </p:cNvPicPr>
          <p:nvPr/>
        </p:nvPicPr>
        <p:blipFill>
          <a:blip r:embed="rId3"/>
          <a:stretch>
            <a:fillRect/>
          </a:stretch>
        </p:blipFill>
        <p:spPr>
          <a:xfrm>
            <a:off x="4465468" y="1788811"/>
            <a:ext cx="7613510" cy="3616417"/>
          </a:xfrm>
          <a:prstGeom prst="rect">
            <a:avLst/>
          </a:prstGeom>
        </p:spPr>
      </p:pic>
    </p:spTree>
    <p:extLst>
      <p:ext uri="{BB962C8B-B14F-4D97-AF65-F5344CB8AC3E}">
        <p14:creationId xmlns:p14="http://schemas.microsoft.com/office/powerpoint/2010/main" val="3152147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600164"/>
          </a:xfrm>
          <a:prstGeom prst="rect">
            <a:avLst/>
          </a:prstGeom>
          <a:noFill/>
        </p:spPr>
        <p:txBody>
          <a:bodyPr wrap="square" rtlCol="0">
            <a:spAutoFit/>
          </a:bodyPr>
          <a:lstStyle/>
          <a:p>
            <a:r>
              <a:rPr lang="en-IN" altLang="en-US" sz="3300" dirty="0">
                <a:solidFill>
                  <a:schemeClr val="bg1"/>
                </a:solidFill>
              </a:rPr>
              <a:t>GUI DESIGN</a:t>
            </a:r>
          </a:p>
        </p:txBody>
      </p:sp>
      <p:pic>
        <p:nvPicPr>
          <p:cNvPr id="3" name="Picture 2" descr="Graphical user interface, application&#10;&#10;Description automatically generated">
            <a:extLst>
              <a:ext uri="{FF2B5EF4-FFF2-40B4-BE49-F238E27FC236}">
                <a16:creationId xmlns:a16="http://schemas.microsoft.com/office/drawing/2014/main" id="{9D8649D6-3B8C-4B7F-A3A1-C30F1BEFCE9B}"/>
              </a:ext>
            </a:extLst>
          </p:cNvPr>
          <p:cNvPicPr>
            <a:picLocks noChangeAspect="1"/>
          </p:cNvPicPr>
          <p:nvPr/>
        </p:nvPicPr>
        <p:blipFill>
          <a:blip r:embed="rId3"/>
          <a:stretch>
            <a:fillRect/>
          </a:stretch>
        </p:blipFill>
        <p:spPr>
          <a:xfrm>
            <a:off x="4471332" y="1850072"/>
            <a:ext cx="7664705" cy="3293428"/>
          </a:xfrm>
          <a:prstGeom prst="rect">
            <a:avLst/>
          </a:prstGeom>
        </p:spPr>
      </p:pic>
    </p:spTree>
    <p:extLst>
      <p:ext uri="{BB962C8B-B14F-4D97-AF65-F5344CB8AC3E}">
        <p14:creationId xmlns:p14="http://schemas.microsoft.com/office/powerpoint/2010/main" val="352781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1107996"/>
          </a:xfrm>
          <a:prstGeom prst="rect">
            <a:avLst/>
          </a:prstGeom>
          <a:noFill/>
        </p:spPr>
        <p:txBody>
          <a:bodyPr wrap="square" rtlCol="0">
            <a:spAutoFit/>
          </a:bodyPr>
          <a:lstStyle/>
          <a:p>
            <a:r>
              <a:rPr lang="en-IN" altLang="en-US" sz="3300" dirty="0">
                <a:solidFill>
                  <a:schemeClr val="bg1"/>
                </a:solidFill>
              </a:rPr>
              <a:t>Work breakdown structure</a:t>
            </a:r>
          </a:p>
        </p:txBody>
      </p:sp>
      <p:pic>
        <p:nvPicPr>
          <p:cNvPr id="4" name="Picture 3">
            <a:extLst>
              <a:ext uri="{FF2B5EF4-FFF2-40B4-BE49-F238E27FC236}">
                <a16:creationId xmlns:a16="http://schemas.microsoft.com/office/drawing/2014/main" id="{6CC1BEC5-7386-4B1C-87A9-133A18098A18}"/>
              </a:ext>
            </a:extLst>
          </p:cNvPr>
          <p:cNvPicPr>
            <a:picLocks noChangeAspect="1"/>
          </p:cNvPicPr>
          <p:nvPr/>
        </p:nvPicPr>
        <p:blipFill>
          <a:blip r:embed="rId3"/>
          <a:stretch>
            <a:fillRect/>
          </a:stretch>
        </p:blipFill>
        <p:spPr>
          <a:xfrm>
            <a:off x="5133197" y="627869"/>
            <a:ext cx="6506483" cy="5992061"/>
          </a:xfrm>
          <a:prstGeom prst="rect">
            <a:avLst/>
          </a:prstGeom>
        </p:spPr>
      </p:pic>
    </p:spTree>
    <p:extLst>
      <p:ext uri="{BB962C8B-B14F-4D97-AF65-F5344CB8AC3E}">
        <p14:creationId xmlns:p14="http://schemas.microsoft.com/office/powerpoint/2010/main" val="371944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600164"/>
          </a:xfrm>
          <a:prstGeom prst="rect">
            <a:avLst/>
          </a:prstGeom>
          <a:noFill/>
        </p:spPr>
        <p:txBody>
          <a:bodyPr wrap="square" rtlCol="0">
            <a:spAutoFit/>
          </a:bodyPr>
          <a:lstStyle/>
          <a:p>
            <a:r>
              <a:rPr lang="en-US" altLang="en-US" sz="3300" dirty="0">
                <a:solidFill>
                  <a:schemeClr val="bg1"/>
                </a:solidFill>
              </a:rPr>
              <a:t>G</a:t>
            </a:r>
            <a:r>
              <a:rPr lang="en-IN" altLang="en-US" sz="3300" dirty="0" err="1">
                <a:solidFill>
                  <a:schemeClr val="bg1"/>
                </a:solidFill>
              </a:rPr>
              <a:t>antt</a:t>
            </a:r>
            <a:r>
              <a:rPr lang="en-IN" altLang="en-US" sz="3300" dirty="0">
                <a:solidFill>
                  <a:schemeClr val="bg1"/>
                </a:solidFill>
              </a:rPr>
              <a:t> chart</a:t>
            </a:r>
          </a:p>
        </p:txBody>
      </p:sp>
      <p:pic>
        <p:nvPicPr>
          <p:cNvPr id="4" name="Picture 3">
            <a:extLst>
              <a:ext uri="{FF2B5EF4-FFF2-40B4-BE49-F238E27FC236}">
                <a16:creationId xmlns:a16="http://schemas.microsoft.com/office/drawing/2014/main" id="{DBFD9971-84E8-410E-839A-E3F22BEC26C7}"/>
              </a:ext>
            </a:extLst>
          </p:cNvPr>
          <p:cNvPicPr>
            <a:picLocks noChangeAspect="1"/>
          </p:cNvPicPr>
          <p:nvPr/>
        </p:nvPicPr>
        <p:blipFill>
          <a:blip r:embed="rId3"/>
          <a:stretch>
            <a:fillRect/>
          </a:stretch>
        </p:blipFill>
        <p:spPr>
          <a:xfrm>
            <a:off x="4532077" y="1587580"/>
            <a:ext cx="7393263" cy="3682839"/>
          </a:xfrm>
          <a:prstGeom prst="rect">
            <a:avLst/>
          </a:prstGeom>
        </p:spPr>
      </p:pic>
    </p:spTree>
    <p:extLst>
      <p:ext uri="{BB962C8B-B14F-4D97-AF65-F5344CB8AC3E}">
        <p14:creationId xmlns:p14="http://schemas.microsoft.com/office/powerpoint/2010/main" val="104971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1107996"/>
          </a:xfrm>
          <a:prstGeom prst="rect">
            <a:avLst/>
          </a:prstGeom>
          <a:noFill/>
        </p:spPr>
        <p:txBody>
          <a:bodyPr wrap="square" rtlCol="0">
            <a:spAutoFit/>
          </a:bodyPr>
          <a:lstStyle/>
          <a:p>
            <a:r>
              <a:rPr lang="en-US" altLang="en-US" sz="3300" dirty="0">
                <a:solidFill>
                  <a:schemeClr val="bg1"/>
                </a:solidFill>
              </a:rPr>
              <a:t>Architecture design</a:t>
            </a:r>
            <a:endParaRPr lang="en-IN" altLang="en-US" sz="3300" dirty="0">
              <a:solidFill>
                <a:schemeClr val="bg1"/>
              </a:solidFill>
            </a:endParaRPr>
          </a:p>
        </p:txBody>
      </p:sp>
      <p:pic>
        <p:nvPicPr>
          <p:cNvPr id="2050" name="Picture 1">
            <a:extLst>
              <a:ext uri="{FF2B5EF4-FFF2-40B4-BE49-F238E27FC236}">
                <a16:creationId xmlns:a16="http://schemas.microsoft.com/office/drawing/2014/main" id="{652C941C-AC63-4841-813E-32C0D279B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966" y="1070083"/>
            <a:ext cx="7064393" cy="433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65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1107996"/>
          </a:xfrm>
          <a:prstGeom prst="rect">
            <a:avLst/>
          </a:prstGeom>
          <a:noFill/>
        </p:spPr>
        <p:txBody>
          <a:bodyPr wrap="square" rtlCol="0">
            <a:spAutoFit/>
          </a:bodyPr>
          <a:lstStyle/>
          <a:p>
            <a:r>
              <a:rPr lang="en-US" altLang="en-US" sz="3300" dirty="0">
                <a:solidFill>
                  <a:schemeClr val="bg1"/>
                </a:solidFill>
              </a:rPr>
              <a:t>Sequence diagram</a:t>
            </a:r>
            <a:endParaRPr lang="en-IN" altLang="en-US" sz="3300" dirty="0">
              <a:solidFill>
                <a:schemeClr val="bg1"/>
              </a:solidFill>
            </a:endParaRPr>
          </a:p>
        </p:txBody>
      </p:sp>
      <p:pic>
        <p:nvPicPr>
          <p:cNvPr id="3074" name="Picture 2">
            <a:extLst>
              <a:ext uri="{FF2B5EF4-FFF2-40B4-BE49-F238E27FC236}">
                <a16:creationId xmlns:a16="http://schemas.microsoft.com/office/drawing/2014/main" id="{ED1876A7-F9BA-4D1D-9B82-9812D4F3C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696" y="840733"/>
            <a:ext cx="6749620" cy="583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451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1107996"/>
          </a:xfrm>
          <a:prstGeom prst="rect">
            <a:avLst/>
          </a:prstGeom>
          <a:noFill/>
        </p:spPr>
        <p:txBody>
          <a:bodyPr wrap="square" rtlCol="0">
            <a:spAutoFit/>
          </a:bodyPr>
          <a:lstStyle/>
          <a:p>
            <a:r>
              <a:rPr lang="en-US" altLang="en-US" sz="3300" dirty="0">
                <a:solidFill>
                  <a:schemeClr val="bg1"/>
                </a:solidFill>
              </a:rPr>
              <a:t>Sequence diagram</a:t>
            </a:r>
            <a:endParaRPr lang="en-IN" altLang="en-US" sz="3300" dirty="0">
              <a:solidFill>
                <a:schemeClr val="bg1"/>
              </a:solidFill>
            </a:endParaRPr>
          </a:p>
        </p:txBody>
      </p:sp>
      <p:pic>
        <p:nvPicPr>
          <p:cNvPr id="4098" name="Picture 2">
            <a:extLst>
              <a:ext uri="{FF2B5EF4-FFF2-40B4-BE49-F238E27FC236}">
                <a16:creationId xmlns:a16="http://schemas.microsoft.com/office/drawing/2014/main" id="{A2D59B8F-3A08-434E-A94D-047DBCF37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519" y="777111"/>
            <a:ext cx="6592386" cy="569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8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1107996"/>
          </a:xfrm>
          <a:prstGeom prst="rect">
            <a:avLst/>
          </a:prstGeom>
          <a:noFill/>
        </p:spPr>
        <p:txBody>
          <a:bodyPr wrap="square" rtlCol="0">
            <a:spAutoFit/>
          </a:bodyPr>
          <a:lstStyle/>
          <a:p>
            <a:r>
              <a:rPr lang="en-US" altLang="en-US" sz="3300" dirty="0">
                <a:solidFill>
                  <a:schemeClr val="bg1"/>
                </a:solidFill>
              </a:rPr>
              <a:t>Sequence diagram</a:t>
            </a:r>
            <a:endParaRPr lang="en-IN" altLang="en-US" sz="3300" dirty="0">
              <a:solidFill>
                <a:schemeClr val="bg1"/>
              </a:solidFill>
            </a:endParaRPr>
          </a:p>
        </p:txBody>
      </p:sp>
      <p:pic>
        <p:nvPicPr>
          <p:cNvPr id="5122" name="Picture 2">
            <a:extLst>
              <a:ext uri="{FF2B5EF4-FFF2-40B4-BE49-F238E27FC236}">
                <a16:creationId xmlns:a16="http://schemas.microsoft.com/office/drawing/2014/main" id="{BCED0892-8F97-4B43-B898-12D703638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429" y="975949"/>
            <a:ext cx="6660781" cy="563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92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1107996"/>
          </a:xfrm>
          <a:prstGeom prst="rect">
            <a:avLst/>
          </a:prstGeom>
          <a:noFill/>
        </p:spPr>
        <p:txBody>
          <a:bodyPr wrap="square" rtlCol="0">
            <a:spAutoFit/>
          </a:bodyPr>
          <a:lstStyle/>
          <a:p>
            <a:r>
              <a:rPr lang="en-US" altLang="en-US" sz="3300" dirty="0">
                <a:solidFill>
                  <a:schemeClr val="bg1"/>
                </a:solidFill>
              </a:rPr>
              <a:t>Sequence diagram</a:t>
            </a:r>
            <a:endParaRPr lang="en-IN" altLang="en-US" sz="3300" dirty="0">
              <a:solidFill>
                <a:schemeClr val="bg1"/>
              </a:solidFill>
            </a:endParaRPr>
          </a:p>
        </p:txBody>
      </p:sp>
      <p:pic>
        <p:nvPicPr>
          <p:cNvPr id="6146" name="Picture 2">
            <a:extLst>
              <a:ext uri="{FF2B5EF4-FFF2-40B4-BE49-F238E27FC236}">
                <a16:creationId xmlns:a16="http://schemas.microsoft.com/office/drawing/2014/main" id="{36CC7008-FFFB-4C16-B2D8-AD90121A5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6718" y="948962"/>
            <a:ext cx="6812311" cy="5782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333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1107996"/>
          </a:xfrm>
          <a:prstGeom prst="rect">
            <a:avLst/>
          </a:prstGeom>
          <a:noFill/>
        </p:spPr>
        <p:txBody>
          <a:bodyPr wrap="square" rtlCol="0">
            <a:spAutoFit/>
          </a:bodyPr>
          <a:lstStyle/>
          <a:p>
            <a:r>
              <a:rPr lang="en-US" altLang="en-US" sz="3300" dirty="0">
                <a:solidFill>
                  <a:schemeClr val="bg1"/>
                </a:solidFill>
              </a:rPr>
              <a:t>Sequence diagram</a:t>
            </a:r>
            <a:endParaRPr lang="en-IN" altLang="en-US" sz="3300" dirty="0">
              <a:solidFill>
                <a:schemeClr val="bg1"/>
              </a:solidFill>
            </a:endParaRPr>
          </a:p>
        </p:txBody>
      </p:sp>
      <p:pic>
        <p:nvPicPr>
          <p:cNvPr id="7170" name="Picture 2">
            <a:extLst>
              <a:ext uri="{FF2B5EF4-FFF2-40B4-BE49-F238E27FC236}">
                <a16:creationId xmlns:a16="http://schemas.microsoft.com/office/drawing/2014/main" id="{56B4775C-2870-48A9-8E82-44DF97F20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030" y="1044212"/>
            <a:ext cx="6672286" cy="576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6889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35500" y="686539"/>
            <a:ext cx="6540161" cy="449803"/>
          </a:xfrm>
        </p:spPr>
        <p:txBody>
          <a:bodyPr>
            <a:normAutofit fontScale="90000"/>
          </a:bodyPr>
          <a:lstStyle/>
          <a:p>
            <a:br>
              <a:rPr lang="en-US" dirty="0"/>
            </a:br>
            <a:r>
              <a:rPr lang="en-US" dirty="0"/>
              <a:t>ABSTRACT</a:t>
            </a:r>
            <a:endParaRPr lang="ru-RU" dirty="0"/>
          </a:p>
        </p:txBody>
      </p:sp>
      <p:sp>
        <p:nvSpPr>
          <p:cNvPr id="9" name="TextBox 8"/>
          <p:cNvSpPr txBox="1"/>
          <p:nvPr/>
        </p:nvSpPr>
        <p:spPr>
          <a:xfrm>
            <a:off x="803275" y="1754397"/>
            <a:ext cx="4722882" cy="369332"/>
          </a:xfrm>
          <a:prstGeom prst="rect">
            <a:avLst/>
          </a:prstGeom>
          <a:noFill/>
        </p:spPr>
        <p:txBody>
          <a:bodyPr wrap="square">
            <a:spAutoFit/>
          </a:bodyPr>
          <a:lstStyle/>
          <a:p>
            <a:r>
              <a:rPr lang="en-US" sz="1800" dirty="0">
                <a:solidFill>
                  <a:srgbClr val="FF0000"/>
                </a:solidFill>
              </a:rPr>
              <a:t>       </a:t>
            </a:r>
            <a:endParaRPr lang="en-IN" dirty="0">
              <a:solidFill>
                <a:srgbClr val="FF0000"/>
              </a:solidFill>
            </a:endParaRPr>
          </a:p>
        </p:txBody>
      </p:sp>
      <p:pic>
        <p:nvPicPr>
          <p:cNvPr id="12" name="Picture 11"/>
          <p:cNvPicPr>
            <a:picLocks noChangeAspect="1"/>
          </p:cNvPicPr>
          <p:nvPr/>
        </p:nvPicPr>
        <p:blipFill>
          <a:blip r:embed="rId2"/>
          <a:stretch>
            <a:fillRect/>
          </a:stretch>
        </p:blipFill>
        <p:spPr>
          <a:xfrm>
            <a:off x="309935" y="2112527"/>
            <a:ext cx="4722882" cy="3158002"/>
          </a:xfrm>
          <a:prstGeom prst="rect">
            <a:avLst/>
          </a:prstGeom>
        </p:spPr>
      </p:pic>
      <p:sp>
        <p:nvSpPr>
          <p:cNvPr id="13" name="TextBox 12"/>
          <p:cNvSpPr txBox="1"/>
          <p:nvPr/>
        </p:nvSpPr>
        <p:spPr>
          <a:xfrm>
            <a:off x="407590" y="2728532"/>
            <a:ext cx="4722882" cy="1815882"/>
          </a:xfrm>
          <a:prstGeom prst="rect">
            <a:avLst/>
          </a:prstGeom>
          <a:noFill/>
        </p:spPr>
        <p:txBody>
          <a:bodyPr wrap="square" rtlCol="0">
            <a:spAutoFit/>
          </a:bodyPr>
          <a:lstStyle/>
          <a:p>
            <a:pPr algn="ctr"/>
            <a:endParaRPr lang="en-US" sz="2800" dirty="0">
              <a:solidFill>
                <a:srgbClr val="FF0000"/>
              </a:solidFill>
            </a:endParaRPr>
          </a:p>
          <a:p>
            <a:pPr algn="ctr"/>
            <a:r>
              <a:rPr lang="en-US" sz="2800" dirty="0">
                <a:solidFill>
                  <a:srgbClr val="FF0000"/>
                </a:solidFill>
              </a:rPr>
              <a:t>REVERSE ENGINEERING TOOL TO CONVERT JAVA CODE INTO UML DIAGRAM</a:t>
            </a:r>
            <a:endParaRPr lang="en-IN" sz="2800" dirty="0">
              <a:solidFill>
                <a:srgbClr val="FF0000"/>
              </a:solidFill>
            </a:endParaRPr>
          </a:p>
        </p:txBody>
      </p:sp>
      <p:sp>
        <p:nvSpPr>
          <p:cNvPr id="2" name="TextBox 1"/>
          <p:cNvSpPr txBox="1"/>
          <p:nvPr/>
        </p:nvSpPr>
        <p:spPr>
          <a:xfrm>
            <a:off x="5130472" y="1136342"/>
            <a:ext cx="6665843" cy="5110373"/>
          </a:xfrm>
          <a:prstGeom prst="rect">
            <a:avLst/>
          </a:prstGeom>
          <a:noFill/>
        </p:spPr>
        <p:txBody>
          <a:bodyPr wrap="square" rtlCol="0">
            <a:spAutoFit/>
          </a:bodyPr>
          <a:lstStyle/>
          <a:p>
            <a:pPr marL="6350" indent="-6350" algn="just">
              <a:lnSpc>
                <a:spcPct val="107000"/>
              </a:lnSpc>
              <a:spcAft>
                <a:spcPts val="765"/>
              </a:spcAft>
            </a:pPr>
            <a:r>
              <a:rPr lang="en-US" dirty="0"/>
              <a:t>In this project, we propose a software tool to extract unified modelling language (UML) class diagrams. The UML class diagram facilitates the developers' ability to examine the entities and their relationships in the software system. The extracted diagrams enhance software maintenance and evolution. Many developers who implement computational science and engineering software have adopted the object-oriented (OO) Fortran paradigm. One of the challenges faced by OO Fortran developers is the inability to obtain high level software design descriptions of existing applications. Knowledge of the overall software design is not only valuable in the absence of documentation, it can also serve to assist developers with accomplishing different tasks during the software development process, especially maintenance and refactoring. The software engineering community commonly uses reverse engineering techniques to deal with this challenge. A number of reverse engineering-based tools have been proposed, but few of them can be applied to OO Fortran applications. </a:t>
            </a:r>
            <a:endParaRPr lang="en-IN" sz="1800" b="1" u="sng" kern="0" dirty="0">
              <a:solidFill>
                <a:srgbClr val="FF0000"/>
              </a:solidFill>
              <a:effectLst/>
              <a:uFill>
                <a:solidFill>
                  <a:srgbClr val="FF0000"/>
                </a:solidFill>
              </a:uFill>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6684" y="3623900"/>
            <a:ext cx="3194685" cy="600164"/>
          </a:xfrm>
          <a:prstGeom prst="rect">
            <a:avLst/>
          </a:prstGeom>
          <a:noFill/>
        </p:spPr>
        <p:txBody>
          <a:bodyPr wrap="square" rtlCol="0">
            <a:spAutoFit/>
          </a:bodyPr>
          <a:lstStyle/>
          <a:p>
            <a:r>
              <a:rPr lang="en-US" altLang="en-US" sz="3300" dirty="0">
                <a:solidFill>
                  <a:schemeClr val="bg1"/>
                </a:solidFill>
              </a:rPr>
              <a:t>Class diagram</a:t>
            </a:r>
            <a:endParaRPr lang="en-IN" altLang="en-US" sz="3300" dirty="0">
              <a:solidFill>
                <a:schemeClr val="bg1"/>
              </a:solidFill>
            </a:endParaRPr>
          </a:p>
        </p:txBody>
      </p:sp>
      <p:pic>
        <p:nvPicPr>
          <p:cNvPr id="8194" name="Picture 2">
            <a:extLst>
              <a:ext uri="{FF2B5EF4-FFF2-40B4-BE49-F238E27FC236}">
                <a16:creationId xmlns:a16="http://schemas.microsoft.com/office/drawing/2014/main" id="{86368713-30FD-41C8-B3AC-1A61D7475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986" y="777120"/>
            <a:ext cx="7339842" cy="472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835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88" y="927100"/>
            <a:ext cx="7308912" cy="369332"/>
          </a:xfrm>
          <a:prstGeom prst="rect">
            <a:avLst/>
          </a:prstGeom>
          <a:noFill/>
        </p:spPr>
        <p:txBody>
          <a:bodyPr wrap="square" rtlCol="0">
            <a:spAutoFit/>
          </a:bodyPr>
          <a:lstStyle/>
          <a:p>
            <a:r>
              <a:rPr lang="en-US" dirty="0"/>
              <a:t>File structure</a:t>
            </a: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465458" y="3152001"/>
            <a:ext cx="3419061" cy="1015663"/>
          </a:xfrm>
          <a:prstGeom prst="rect">
            <a:avLst/>
          </a:prstGeom>
          <a:noFill/>
        </p:spPr>
        <p:txBody>
          <a:bodyPr wrap="square" rtlCol="0">
            <a:spAutoFit/>
          </a:bodyPr>
          <a:lstStyle/>
          <a:p>
            <a:r>
              <a:rPr lang="en-US" sz="3000" dirty="0">
                <a:solidFill>
                  <a:schemeClr val="bg1"/>
                </a:solidFill>
              </a:rPr>
              <a:t>Code standards used</a:t>
            </a:r>
          </a:p>
        </p:txBody>
      </p:sp>
      <p:pic>
        <p:nvPicPr>
          <p:cNvPr id="9218" name="Picture 2">
            <a:extLst>
              <a:ext uri="{FF2B5EF4-FFF2-40B4-BE49-F238E27FC236}">
                <a16:creationId xmlns:a16="http://schemas.microsoft.com/office/drawing/2014/main" id="{5B08852B-EDC4-44B2-861F-A571ECF2E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238" y="1540138"/>
            <a:ext cx="3341963" cy="315800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A1A97B6-5A7D-4D56-AEC1-FCCC76EECB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959" y="1081087"/>
            <a:ext cx="2162175"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36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88" y="927100"/>
            <a:ext cx="7308912" cy="369332"/>
          </a:xfrm>
          <a:prstGeom prst="rect">
            <a:avLst/>
          </a:prstGeom>
          <a:noFill/>
        </p:spPr>
        <p:txBody>
          <a:bodyPr wrap="square" rtlCol="0">
            <a:spAutoFit/>
          </a:bodyPr>
          <a:lstStyle/>
          <a:p>
            <a:r>
              <a:rPr lang="en-US" dirty="0"/>
              <a:t>Naming convention for good readability</a:t>
            </a: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465458" y="3152001"/>
            <a:ext cx="3419061" cy="1015663"/>
          </a:xfrm>
          <a:prstGeom prst="rect">
            <a:avLst/>
          </a:prstGeom>
          <a:noFill/>
        </p:spPr>
        <p:txBody>
          <a:bodyPr wrap="square" rtlCol="0">
            <a:spAutoFit/>
          </a:bodyPr>
          <a:lstStyle/>
          <a:p>
            <a:r>
              <a:rPr lang="en-US" sz="3000" dirty="0">
                <a:solidFill>
                  <a:schemeClr val="bg1"/>
                </a:solidFill>
              </a:rPr>
              <a:t>Code standards used</a:t>
            </a:r>
          </a:p>
        </p:txBody>
      </p:sp>
      <p:pic>
        <p:nvPicPr>
          <p:cNvPr id="6" name="Picture 5">
            <a:extLst>
              <a:ext uri="{FF2B5EF4-FFF2-40B4-BE49-F238E27FC236}">
                <a16:creationId xmlns:a16="http://schemas.microsoft.com/office/drawing/2014/main" id="{5ACB4A43-C996-45D5-B49E-63CD909D36ED}"/>
              </a:ext>
            </a:extLst>
          </p:cNvPr>
          <p:cNvPicPr>
            <a:picLocks noChangeAspect="1"/>
          </p:cNvPicPr>
          <p:nvPr/>
        </p:nvPicPr>
        <p:blipFill>
          <a:blip r:embed="rId3"/>
          <a:stretch>
            <a:fillRect/>
          </a:stretch>
        </p:blipFill>
        <p:spPr>
          <a:xfrm>
            <a:off x="4805169" y="1296432"/>
            <a:ext cx="6754168" cy="5249008"/>
          </a:xfrm>
          <a:prstGeom prst="rect">
            <a:avLst/>
          </a:prstGeom>
        </p:spPr>
      </p:pic>
    </p:spTree>
    <p:extLst>
      <p:ext uri="{BB962C8B-B14F-4D97-AF65-F5344CB8AC3E}">
        <p14:creationId xmlns:p14="http://schemas.microsoft.com/office/powerpoint/2010/main" val="2899697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88" y="927100"/>
            <a:ext cx="7308912" cy="369332"/>
          </a:xfrm>
          <a:prstGeom prst="rect">
            <a:avLst/>
          </a:prstGeom>
          <a:noFill/>
        </p:spPr>
        <p:txBody>
          <a:bodyPr wrap="square" rtlCol="0">
            <a:spAutoFit/>
          </a:bodyPr>
          <a:lstStyle/>
          <a:p>
            <a:r>
              <a:rPr lang="en-US" dirty="0"/>
              <a:t>Handling errors and exceptions</a:t>
            </a: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465458" y="3152001"/>
            <a:ext cx="3419061" cy="1015663"/>
          </a:xfrm>
          <a:prstGeom prst="rect">
            <a:avLst/>
          </a:prstGeom>
          <a:noFill/>
        </p:spPr>
        <p:txBody>
          <a:bodyPr wrap="square" rtlCol="0">
            <a:spAutoFit/>
          </a:bodyPr>
          <a:lstStyle/>
          <a:p>
            <a:r>
              <a:rPr lang="en-US" sz="3000" dirty="0">
                <a:solidFill>
                  <a:schemeClr val="bg1"/>
                </a:solidFill>
              </a:rPr>
              <a:t>Code standards used</a:t>
            </a:r>
          </a:p>
        </p:txBody>
      </p:sp>
      <p:pic>
        <p:nvPicPr>
          <p:cNvPr id="6" name="Picture 5">
            <a:extLst>
              <a:ext uri="{FF2B5EF4-FFF2-40B4-BE49-F238E27FC236}">
                <a16:creationId xmlns:a16="http://schemas.microsoft.com/office/drawing/2014/main" id="{346F01D8-3B06-41AA-A1C3-BC5E7B17BFD4}"/>
              </a:ext>
            </a:extLst>
          </p:cNvPr>
          <p:cNvPicPr>
            <a:picLocks noChangeAspect="1"/>
          </p:cNvPicPr>
          <p:nvPr/>
        </p:nvPicPr>
        <p:blipFill>
          <a:blip r:embed="rId3"/>
          <a:stretch>
            <a:fillRect/>
          </a:stretch>
        </p:blipFill>
        <p:spPr>
          <a:xfrm>
            <a:off x="4884519" y="1533260"/>
            <a:ext cx="6697010" cy="3791479"/>
          </a:xfrm>
          <a:prstGeom prst="rect">
            <a:avLst/>
          </a:prstGeom>
        </p:spPr>
      </p:pic>
    </p:spTree>
    <p:extLst>
      <p:ext uri="{BB962C8B-B14F-4D97-AF65-F5344CB8AC3E}">
        <p14:creationId xmlns:p14="http://schemas.microsoft.com/office/powerpoint/2010/main" val="3888795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88" y="927100"/>
            <a:ext cx="7308912" cy="369332"/>
          </a:xfrm>
          <a:prstGeom prst="rect">
            <a:avLst/>
          </a:prstGeom>
          <a:noFill/>
        </p:spPr>
        <p:txBody>
          <a:bodyPr wrap="square" rtlCol="0">
            <a:spAutoFit/>
          </a:bodyPr>
          <a:lstStyle/>
          <a:p>
            <a:r>
              <a:rPr lang="en-US" dirty="0"/>
              <a:t>Providing comments</a:t>
            </a: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465458" y="3152001"/>
            <a:ext cx="3419061" cy="1015663"/>
          </a:xfrm>
          <a:prstGeom prst="rect">
            <a:avLst/>
          </a:prstGeom>
          <a:noFill/>
        </p:spPr>
        <p:txBody>
          <a:bodyPr wrap="square" rtlCol="0">
            <a:spAutoFit/>
          </a:bodyPr>
          <a:lstStyle/>
          <a:p>
            <a:r>
              <a:rPr lang="en-US" sz="3000" dirty="0">
                <a:solidFill>
                  <a:schemeClr val="bg1"/>
                </a:solidFill>
              </a:rPr>
              <a:t>Code standards used</a:t>
            </a:r>
          </a:p>
        </p:txBody>
      </p:sp>
      <p:pic>
        <p:nvPicPr>
          <p:cNvPr id="6" name="Picture 5">
            <a:extLst>
              <a:ext uri="{FF2B5EF4-FFF2-40B4-BE49-F238E27FC236}">
                <a16:creationId xmlns:a16="http://schemas.microsoft.com/office/drawing/2014/main" id="{AEC78369-873D-43AB-89F4-87B5A7CBEA5B}"/>
              </a:ext>
            </a:extLst>
          </p:cNvPr>
          <p:cNvPicPr>
            <a:picLocks noChangeAspect="1"/>
          </p:cNvPicPr>
          <p:nvPr/>
        </p:nvPicPr>
        <p:blipFill>
          <a:blip r:embed="rId3"/>
          <a:stretch>
            <a:fillRect/>
          </a:stretch>
        </p:blipFill>
        <p:spPr>
          <a:xfrm>
            <a:off x="4616387" y="1442760"/>
            <a:ext cx="7036501" cy="4167927"/>
          </a:xfrm>
          <a:prstGeom prst="rect">
            <a:avLst/>
          </a:prstGeom>
        </p:spPr>
      </p:pic>
    </p:spTree>
    <p:extLst>
      <p:ext uri="{BB962C8B-B14F-4D97-AF65-F5344CB8AC3E}">
        <p14:creationId xmlns:p14="http://schemas.microsoft.com/office/powerpoint/2010/main" val="1293626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0776" y="1014332"/>
            <a:ext cx="7308912" cy="3970318"/>
          </a:xfrm>
          <a:prstGeom prst="rect">
            <a:avLst/>
          </a:prstGeom>
          <a:noFill/>
        </p:spPr>
        <p:txBody>
          <a:bodyPr wrap="square" rtlCol="0">
            <a:spAutoFit/>
          </a:bodyPr>
          <a:lstStyle/>
          <a:p>
            <a:pPr marL="457200" rtl="0">
              <a:spcBef>
                <a:spcPts val="0"/>
              </a:spcBef>
              <a:spcAft>
                <a:spcPts val="0"/>
              </a:spcAft>
            </a:pPr>
            <a:r>
              <a:rPr lang="en-US" sz="1800" b="0" i="0" u="none" strike="noStrike" dirty="0">
                <a:solidFill>
                  <a:srgbClr val="000000"/>
                </a:solidFill>
                <a:effectLst/>
                <a:latin typeface="Helvetica Neue"/>
              </a:rPr>
              <a:t>Constraints</a:t>
            </a:r>
          </a:p>
          <a:p>
            <a:pPr marL="457200" rtl="0">
              <a:spcBef>
                <a:spcPts val="0"/>
              </a:spcBef>
              <a:spcAft>
                <a:spcPts val="0"/>
              </a:spcAft>
            </a:pPr>
            <a:r>
              <a:rPr lang="en-US" sz="1800" b="0" i="0" u="none" strike="noStrike" dirty="0">
                <a:solidFill>
                  <a:srgbClr val="000000"/>
                </a:solidFill>
                <a:effectLst/>
                <a:latin typeface="Helvetica Neue"/>
              </a:rPr>
              <a:t>The uploaded files SHALL only be processed if:</a:t>
            </a:r>
            <a:endParaRPr lang="en-US" dirty="0"/>
          </a:p>
          <a:p>
            <a:pPr marL="457200" rtl="0">
              <a:spcBef>
                <a:spcPts val="0"/>
              </a:spcBef>
              <a:spcAft>
                <a:spcPts val="0"/>
              </a:spcAft>
            </a:pPr>
            <a:r>
              <a:rPr lang="en-US" sz="1800" b="0" i="0" u="none" strike="noStrike" dirty="0">
                <a:solidFill>
                  <a:srgbClr val="000000"/>
                </a:solidFill>
                <a:effectLst/>
                <a:latin typeface="Helvetica Neue"/>
              </a:rPr>
              <a:t>1. File size less than 15 MB</a:t>
            </a:r>
          </a:p>
          <a:p>
            <a:pPr marL="457200" rtl="0">
              <a:spcBef>
                <a:spcPts val="0"/>
              </a:spcBef>
              <a:spcAft>
                <a:spcPts val="0"/>
              </a:spcAft>
            </a:pPr>
            <a:r>
              <a:rPr lang="en-US" dirty="0">
                <a:solidFill>
                  <a:srgbClr val="000000"/>
                </a:solidFill>
                <a:latin typeface="Helvetica Neue"/>
              </a:rPr>
              <a:t>2. </a:t>
            </a:r>
            <a:r>
              <a:rPr lang="en-US" sz="1800" b="0" i="0" u="none" strike="noStrike" dirty="0">
                <a:solidFill>
                  <a:srgbClr val="000000"/>
                </a:solidFill>
                <a:effectLst/>
                <a:latin typeface="Helvetica Neue"/>
              </a:rPr>
              <a:t>The file must be a .zip file</a:t>
            </a:r>
          </a:p>
          <a:p>
            <a:pPr marL="457200" rtl="0">
              <a:spcBef>
                <a:spcPts val="0"/>
              </a:spcBef>
              <a:spcAft>
                <a:spcPts val="0"/>
              </a:spcAft>
            </a:pPr>
            <a:r>
              <a:rPr lang="en-US" sz="1800" b="0" i="0" u="none" strike="noStrike" dirty="0">
                <a:solidFill>
                  <a:srgbClr val="000000"/>
                </a:solidFill>
                <a:effectLst/>
                <a:latin typeface="Helvetica Neue"/>
              </a:rPr>
              <a:t>3. The zip file should contains Java code</a:t>
            </a:r>
          </a:p>
          <a:p>
            <a:pPr marL="457200" rtl="0">
              <a:spcBef>
                <a:spcPts val="0"/>
              </a:spcBef>
              <a:spcAft>
                <a:spcPts val="0"/>
              </a:spcAft>
            </a:pPr>
            <a:r>
              <a:rPr lang="en-US" dirty="0">
                <a:solidFill>
                  <a:srgbClr val="000000"/>
                </a:solidFill>
                <a:latin typeface="Helvetica Neue"/>
              </a:rPr>
              <a:t>4. The java code should be compiled</a:t>
            </a:r>
          </a:p>
          <a:p>
            <a:pPr marL="228600" rtl="0" fontAlgn="base">
              <a:spcBef>
                <a:spcPts val="0"/>
              </a:spcBef>
              <a:spcAft>
                <a:spcPts val="0"/>
              </a:spcAft>
            </a:pPr>
            <a:endParaRPr lang="en-US" dirty="0">
              <a:solidFill>
                <a:srgbClr val="000000"/>
              </a:solidFill>
              <a:latin typeface="Helvetica Neue"/>
            </a:endParaRPr>
          </a:p>
          <a:p>
            <a:pPr marL="228600" rtl="0" fontAlgn="base">
              <a:spcBef>
                <a:spcPts val="0"/>
              </a:spcBef>
              <a:spcAft>
                <a:spcPts val="0"/>
              </a:spcAft>
            </a:pPr>
            <a:r>
              <a:rPr lang="en-US" dirty="0">
                <a:solidFill>
                  <a:srgbClr val="000000"/>
                </a:solidFill>
                <a:latin typeface="Helvetica Neue"/>
              </a:rPr>
              <a:t>Alternatives</a:t>
            </a:r>
          </a:p>
          <a:p>
            <a:pPr marL="228600" rtl="0" fontAlgn="base">
              <a:spcBef>
                <a:spcPts val="0"/>
              </a:spcBef>
              <a:spcAft>
                <a:spcPts val="0"/>
              </a:spcAft>
            </a:pPr>
            <a:r>
              <a:rPr lang="en-US" dirty="0">
                <a:solidFill>
                  <a:srgbClr val="000000"/>
                </a:solidFill>
                <a:latin typeface="Helvetica Neue"/>
              </a:rPr>
              <a:t>We could have used react instead of using HTML, CSS and JavaScript.</a:t>
            </a:r>
          </a:p>
          <a:p>
            <a:pPr marL="228600" rtl="0" fontAlgn="base">
              <a:spcBef>
                <a:spcPts val="0"/>
              </a:spcBef>
              <a:spcAft>
                <a:spcPts val="0"/>
              </a:spcAft>
            </a:pPr>
            <a:endParaRPr lang="en-US" dirty="0">
              <a:solidFill>
                <a:srgbClr val="000000"/>
              </a:solidFill>
              <a:latin typeface="Helvetica Neue"/>
            </a:endParaRPr>
          </a:p>
          <a:p>
            <a:pPr marL="228600" rtl="0" fontAlgn="base">
              <a:spcBef>
                <a:spcPts val="0"/>
              </a:spcBef>
              <a:spcAft>
                <a:spcPts val="0"/>
              </a:spcAft>
            </a:pPr>
            <a:r>
              <a:rPr lang="en-US" dirty="0">
                <a:solidFill>
                  <a:srgbClr val="000000"/>
                </a:solidFill>
                <a:latin typeface="Helvetica Neue"/>
              </a:rPr>
              <a:t>For backend we could have used python and can use it in Django/  Flask frameworks.</a:t>
            </a:r>
          </a:p>
          <a:p>
            <a:pPr marL="228600" rtl="0" fontAlgn="base">
              <a:spcBef>
                <a:spcPts val="0"/>
              </a:spcBef>
              <a:spcAft>
                <a:spcPts val="0"/>
              </a:spcAft>
            </a:pPr>
            <a:endParaRPr lang="en-US" sz="1800" b="0" i="0" u="none" strike="noStrike"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465458" y="3152001"/>
            <a:ext cx="3419061" cy="1015663"/>
          </a:xfrm>
          <a:prstGeom prst="rect">
            <a:avLst/>
          </a:prstGeom>
          <a:noFill/>
        </p:spPr>
        <p:txBody>
          <a:bodyPr wrap="square" rtlCol="0">
            <a:spAutoFit/>
          </a:bodyPr>
          <a:lstStyle/>
          <a:p>
            <a:r>
              <a:rPr lang="en-US" sz="3000" dirty="0">
                <a:solidFill>
                  <a:schemeClr val="bg1"/>
                </a:solidFill>
              </a:rPr>
              <a:t>Constraints and alternatives</a:t>
            </a:r>
          </a:p>
        </p:txBody>
      </p:sp>
    </p:spTree>
    <p:extLst>
      <p:ext uri="{BB962C8B-B14F-4D97-AF65-F5344CB8AC3E}">
        <p14:creationId xmlns:p14="http://schemas.microsoft.com/office/powerpoint/2010/main" val="3753974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0776" y="1014332"/>
            <a:ext cx="7308912" cy="3416320"/>
          </a:xfrm>
          <a:prstGeom prst="rect">
            <a:avLst/>
          </a:prstGeom>
          <a:noFill/>
        </p:spPr>
        <p:txBody>
          <a:bodyPr wrap="square" rtlCol="0">
            <a:spAutoFit/>
          </a:bodyPr>
          <a:lstStyle/>
          <a:p>
            <a:pPr marL="457200" rtl="0">
              <a:spcBef>
                <a:spcPts val="0"/>
              </a:spcBef>
              <a:spcAft>
                <a:spcPts val="0"/>
              </a:spcAft>
            </a:pPr>
            <a:r>
              <a:rPr lang="en-US" dirty="0">
                <a:solidFill>
                  <a:srgbClr val="000000"/>
                </a:solidFill>
                <a:latin typeface="Helvetica Neue"/>
              </a:rPr>
              <a:t>Key Features</a:t>
            </a:r>
          </a:p>
          <a:p>
            <a:pPr marL="457200" rtl="0">
              <a:spcBef>
                <a:spcPts val="0"/>
              </a:spcBef>
              <a:spcAft>
                <a:spcPts val="0"/>
              </a:spcAft>
            </a:pPr>
            <a:r>
              <a:rPr lang="en-US" dirty="0">
                <a:solidFill>
                  <a:srgbClr val="000000"/>
                </a:solidFill>
                <a:latin typeface="Helvetica Neue"/>
              </a:rPr>
              <a:t>1. The project is implemented using open source tools like plant UML, </a:t>
            </a:r>
            <a:r>
              <a:rPr lang="en-US" dirty="0" err="1">
                <a:solidFill>
                  <a:srgbClr val="000000"/>
                </a:solidFill>
                <a:latin typeface="Helvetica Neue"/>
              </a:rPr>
              <a:t>GraphViz</a:t>
            </a:r>
            <a:r>
              <a:rPr lang="en-US" dirty="0">
                <a:solidFill>
                  <a:srgbClr val="000000"/>
                </a:solidFill>
                <a:latin typeface="Helvetica Neue"/>
              </a:rPr>
              <a:t> and language used is java. So we can ensure that the project will be maintained forever.</a:t>
            </a:r>
          </a:p>
          <a:p>
            <a:pPr marL="457200" rtl="0">
              <a:spcBef>
                <a:spcPts val="0"/>
              </a:spcBef>
              <a:spcAft>
                <a:spcPts val="0"/>
              </a:spcAft>
            </a:pPr>
            <a:r>
              <a:rPr lang="en-US" dirty="0">
                <a:solidFill>
                  <a:srgbClr val="000000"/>
                </a:solidFill>
                <a:latin typeface="Helvetica Neue"/>
              </a:rPr>
              <a:t>2. The design is simple and easy to understand. User will have no difficulty in using the website.</a:t>
            </a:r>
          </a:p>
          <a:p>
            <a:pPr marL="457200" rtl="0">
              <a:spcBef>
                <a:spcPts val="0"/>
              </a:spcBef>
              <a:spcAft>
                <a:spcPts val="0"/>
              </a:spcAft>
            </a:pPr>
            <a:r>
              <a:rPr lang="en-US" dirty="0">
                <a:solidFill>
                  <a:srgbClr val="000000"/>
                </a:solidFill>
                <a:latin typeface="Helvetica Neue"/>
              </a:rPr>
              <a:t>3. User only sees a single functionality i.e. generation of UML class diagram but there are many functionalities that are abstract from the user.</a:t>
            </a:r>
          </a:p>
          <a:p>
            <a:pPr marL="457200" rtl="0">
              <a:spcBef>
                <a:spcPts val="0"/>
              </a:spcBef>
              <a:spcAft>
                <a:spcPts val="0"/>
              </a:spcAft>
            </a:pPr>
            <a:r>
              <a:rPr lang="en-US" dirty="0">
                <a:solidFill>
                  <a:srgbClr val="000000"/>
                </a:solidFill>
                <a:latin typeface="Helvetica Neue"/>
              </a:rPr>
              <a:t>4. The diagram obtained is error free as all the conditions are checked before generating diagram.</a:t>
            </a:r>
          </a:p>
          <a:p>
            <a:pPr marL="228600" rtl="0" fontAlgn="base">
              <a:spcBef>
                <a:spcPts val="0"/>
              </a:spcBef>
              <a:spcAft>
                <a:spcPts val="0"/>
              </a:spcAft>
            </a:pPr>
            <a:endParaRPr lang="en-US" sz="1800" b="0" i="0" u="none" strike="noStrike"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465458" y="3152001"/>
            <a:ext cx="3419061" cy="1015663"/>
          </a:xfrm>
          <a:prstGeom prst="rect">
            <a:avLst/>
          </a:prstGeom>
          <a:noFill/>
        </p:spPr>
        <p:txBody>
          <a:bodyPr wrap="square" rtlCol="0">
            <a:spAutoFit/>
          </a:bodyPr>
          <a:lstStyle/>
          <a:p>
            <a:r>
              <a:rPr lang="en-US" sz="3000" dirty="0">
                <a:solidFill>
                  <a:schemeClr val="bg1"/>
                </a:solidFill>
              </a:rPr>
              <a:t>Result and discussion</a:t>
            </a:r>
          </a:p>
        </p:txBody>
      </p:sp>
    </p:spTree>
    <p:extLst>
      <p:ext uri="{BB962C8B-B14F-4D97-AF65-F5344CB8AC3E}">
        <p14:creationId xmlns:p14="http://schemas.microsoft.com/office/powerpoint/2010/main" val="3318753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0776" y="1014332"/>
            <a:ext cx="7308912" cy="4801314"/>
          </a:xfrm>
          <a:prstGeom prst="rect">
            <a:avLst/>
          </a:prstGeom>
          <a:noFill/>
        </p:spPr>
        <p:txBody>
          <a:bodyPr wrap="square" rtlCol="0">
            <a:spAutoFit/>
          </a:bodyPr>
          <a:lstStyle/>
          <a:p>
            <a:pPr marL="457200" rtl="0">
              <a:spcBef>
                <a:spcPts val="0"/>
              </a:spcBef>
              <a:spcAft>
                <a:spcPts val="0"/>
              </a:spcAft>
            </a:pPr>
            <a:r>
              <a:rPr lang="en-US" dirty="0">
                <a:solidFill>
                  <a:srgbClr val="000000"/>
                </a:solidFill>
                <a:latin typeface="Helvetica Neue"/>
              </a:rPr>
              <a:t>Does the project satisfy the major requirement?</a:t>
            </a:r>
          </a:p>
          <a:p>
            <a:pPr marL="457200" rtl="0">
              <a:spcBef>
                <a:spcPts val="0"/>
              </a:spcBef>
              <a:spcAft>
                <a:spcPts val="0"/>
              </a:spcAft>
            </a:pPr>
            <a:r>
              <a:rPr lang="en-US" dirty="0">
                <a:solidFill>
                  <a:srgbClr val="000000"/>
                </a:solidFill>
                <a:latin typeface="Helvetica Neue"/>
              </a:rPr>
              <a:t>The major requirement is to generate an error free UML class diagram. It is generated by checking various conditions like syntax error, is the file compiled etc. So the project satisfies the major requirements.</a:t>
            </a:r>
          </a:p>
          <a:p>
            <a:pPr marL="457200" rtl="0">
              <a:spcBef>
                <a:spcPts val="0"/>
              </a:spcBef>
              <a:spcAft>
                <a:spcPts val="0"/>
              </a:spcAft>
            </a:pPr>
            <a:endParaRPr lang="en-US" dirty="0">
              <a:solidFill>
                <a:srgbClr val="000000"/>
              </a:solidFill>
              <a:latin typeface="Helvetica Neue"/>
            </a:endParaRPr>
          </a:p>
          <a:p>
            <a:pPr marL="457200" rtl="0">
              <a:spcBef>
                <a:spcPts val="0"/>
              </a:spcBef>
              <a:spcAft>
                <a:spcPts val="0"/>
              </a:spcAft>
            </a:pPr>
            <a:endParaRPr lang="en-US" dirty="0">
              <a:solidFill>
                <a:srgbClr val="000000"/>
              </a:solidFill>
              <a:latin typeface="Helvetica Neue"/>
            </a:endParaRPr>
          </a:p>
          <a:p>
            <a:pPr marL="228600" rtl="0" fontAlgn="base">
              <a:spcBef>
                <a:spcPts val="0"/>
              </a:spcBef>
              <a:spcAft>
                <a:spcPts val="0"/>
              </a:spcAft>
            </a:pPr>
            <a:r>
              <a:rPr lang="en-US" sz="1800" b="0" i="0" u="none" strike="noStrike" dirty="0">
                <a:solidFill>
                  <a:srgbClr val="000000"/>
                </a:solidFill>
                <a:effectLst/>
                <a:latin typeface="Helvetica Neue"/>
              </a:rPr>
              <a:t>What is the future version of the project?</a:t>
            </a:r>
          </a:p>
          <a:p>
            <a:pPr marL="228600" rtl="0" fontAlgn="base">
              <a:spcBef>
                <a:spcPts val="0"/>
              </a:spcBef>
              <a:spcAft>
                <a:spcPts val="0"/>
              </a:spcAft>
            </a:pPr>
            <a:r>
              <a:rPr lang="en-US" dirty="0">
                <a:solidFill>
                  <a:srgbClr val="000000"/>
                </a:solidFill>
                <a:latin typeface="Helvetica Neue"/>
              </a:rPr>
              <a:t>The future version of the project will allow the user to create an account and save his UML diagrams in the website. It will also allow the user to share and download the UML diagram.</a:t>
            </a:r>
          </a:p>
          <a:p>
            <a:pPr marL="228600" rtl="0" fontAlgn="base">
              <a:spcBef>
                <a:spcPts val="0"/>
              </a:spcBef>
              <a:spcAft>
                <a:spcPts val="0"/>
              </a:spcAft>
            </a:pPr>
            <a:endParaRPr lang="en-US" sz="1800" b="0" i="0" u="none" strike="noStrike" dirty="0">
              <a:solidFill>
                <a:srgbClr val="000000"/>
              </a:solidFill>
              <a:effectLst/>
              <a:latin typeface="Helvetica Neue"/>
            </a:endParaRPr>
          </a:p>
          <a:p>
            <a:pPr marL="228600" rtl="0" fontAlgn="base">
              <a:spcBef>
                <a:spcPts val="0"/>
              </a:spcBef>
              <a:spcAft>
                <a:spcPts val="0"/>
              </a:spcAft>
            </a:pPr>
            <a:r>
              <a:rPr lang="en-US" dirty="0">
                <a:solidFill>
                  <a:srgbClr val="000000"/>
                </a:solidFill>
                <a:latin typeface="Helvetica Neue"/>
              </a:rPr>
              <a:t>Can it be improved?</a:t>
            </a:r>
          </a:p>
          <a:p>
            <a:pPr marL="228600" rtl="0" fontAlgn="base">
              <a:spcBef>
                <a:spcPts val="0"/>
              </a:spcBef>
              <a:spcAft>
                <a:spcPts val="0"/>
              </a:spcAft>
            </a:pPr>
            <a:r>
              <a:rPr lang="en-US" dirty="0">
                <a:solidFill>
                  <a:srgbClr val="000000"/>
                </a:solidFill>
                <a:latin typeface="Helvetica Neue"/>
              </a:rPr>
              <a:t>The project performs one major functionality i.e. generating UML class diagram which does not require any improvement. The class diagram standards will never change. The improvement can be done in design part.</a:t>
            </a:r>
            <a:endParaRPr lang="en-US" sz="1800" b="0" i="0" u="none" strike="noStrike"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465458" y="3152001"/>
            <a:ext cx="3419061" cy="1015663"/>
          </a:xfrm>
          <a:prstGeom prst="rect">
            <a:avLst/>
          </a:prstGeom>
          <a:noFill/>
        </p:spPr>
        <p:txBody>
          <a:bodyPr wrap="square" rtlCol="0">
            <a:spAutoFit/>
          </a:bodyPr>
          <a:lstStyle/>
          <a:p>
            <a:r>
              <a:rPr lang="en-US" sz="3000" dirty="0">
                <a:solidFill>
                  <a:schemeClr val="bg1"/>
                </a:solidFill>
              </a:rPr>
              <a:t>Result and discussion</a:t>
            </a:r>
          </a:p>
        </p:txBody>
      </p:sp>
    </p:spTree>
    <p:extLst>
      <p:ext uri="{BB962C8B-B14F-4D97-AF65-F5344CB8AC3E}">
        <p14:creationId xmlns:p14="http://schemas.microsoft.com/office/powerpoint/2010/main" val="377641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88" y="927100"/>
            <a:ext cx="7308912" cy="3170099"/>
          </a:xfrm>
          <a:prstGeom prst="rect">
            <a:avLst/>
          </a:prstGeom>
          <a:noFill/>
        </p:spPr>
        <p:txBody>
          <a:bodyPr wrap="square" rtlCol="0">
            <a:spAutoFit/>
          </a:bodyPr>
          <a:lstStyle/>
          <a:p>
            <a:r>
              <a:rPr lang="en-US" sz="2000" dirty="0"/>
              <a:t>It is in the scope of Java to UML diagram converter to provide the UML diagram of the java code that is given as an input in a ZIP file.</a:t>
            </a:r>
          </a:p>
          <a:p>
            <a:endParaRPr lang="en-US" sz="2000" dirty="0"/>
          </a:p>
          <a:p>
            <a:r>
              <a:rPr lang="en-US" sz="2000" dirty="0"/>
              <a:t>It can be used as a software in many schools and universities to teach students how to code in java. It can also be used by software developers working in big tech companies to resolve any bugs in the huge code base.</a:t>
            </a:r>
          </a:p>
          <a:p>
            <a:endParaRPr lang="en-US" sz="2000" dirty="0"/>
          </a:p>
          <a:p>
            <a:r>
              <a:rPr lang="en-US" sz="2000" dirty="0"/>
              <a:t>It is not in the scope of the current software to accept the code in any other language or in any other file format.</a:t>
            </a:r>
            <a:endParaRPr lang="en-US" dirty="0"/>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820565" y="3152001"/>
            <a:ext cx="3419061" cy="553998"/>
          </a:xfrm>
          <a:prstGeom prst="rect">
            <a:avLst/>
          </a:prstGeom>
          <a:noFill/>
        </p:spPr>
        <p:txBody>
          <a:bodyPr wrap="square" rtlCol="0">
            <a:spAutoFit/>
          </a:bodyPr>
          <a:lstStyle/>
          <a:p>
            <a:r>
              <a:rPr lang="en-US" sz="3000" dirty="0">
                <a:solidFill>
                  <a:schemeClr val="bg1"/>
                </a:solidFill>
              </a:rPr>
              <a:t>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88" y="927100"/>
            <a:ext cx="7308912" cy="1561005"/>
          </a:xfrm>
          <a:prstGeom prst="rect">
            <a:avLst/>
          </a:prstGeom>
          <a:noFill/>
        </p:spPr>
        <p:txBody>
          <a:bodyPr wrap="square" rtlCol="0">
            <a:spAutoFit/>
          </a:bodyPr>
          <a:lstStyle/>
          <a:p>
            <a:pPr>
              <a:lnSpc>
                <a:spcPct val="107000"/>
              </a:lnSpc>
              <a:spcAft>
                <a:spcPts val="800"/>
              </a:spcAft>
            </a:pPr>
            <a:r>
              <a:rPr lang="en-IN" sz="1800" spc="75">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The objective of this project is to help software developers to understand complex architecture written in java and teachers in school and universities can use this to explain their code to students in a graphical way to understand complex concepts of java object-oriented programming.</a:t>
            </a: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820565" y="3152001"/>
            <a:ext cx="3419061" cy="553998"/>
          </a:xfrm>
          <a:prstGeom prst="rect">
            <a:avLst/>
          </a:prstGeom>
          <a:noFill/>
        </p:spPr>
        <p:txBody>
          <a:bodyPr wrap="square" rtlCol="0">
            <a:spAutoFit/>
          </a:bodyPr>
          <a:lstStyle/>
          <a:p>
            <a:r>
              <a:rPr lang="en-US" sz="3000" dirty="0">
                <a:solidFill>
                  <a:schemeClr val="bg1"/>
                </a:solidFill>
              </a:rPr>
              <a:t>Objective</a:t>
            </a:r>
          </a:p>
        </p:txBody>
      </p:sp>
    </p:spTree>
    <p:extLst>
      <p:ext uri="{BB962C8B-B14F-4D97-AF65-F5344CB8AC3E}">
        <p14:creationId xmlns:p14="http://schemas.microsoft.com/office/powerpoint/2010/main" val="224096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88" y="927100"/>
            <a:ext cx="7308912" cy="1477328"/>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online UML parsers that are available online are not free and requires login. So, we wanted to make a UML parser available to every software developer and professors who teach Java in schools or universities. This parser does not require any authentication and free to use for everybody.</a:t>
            </a:r>
            <a:endParaRPr lang="en-US" dirty="0"/>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465458" y="3152001"/>
            <a:ext cx="3419061" cy="553998"/>
          </a:xfrm>
          <a:prstGeom prst="rect">
            <a:avLst/>
          </a:prstGeom>
          <a:noFill/>
        </p:spPr>
        <p:txBody>
          <a:bodyPr wrap="square" rtlCol="0">
            <a:spAutoFit/>
          </a:bodyPr>
          <a:lstStyle/>
          <a:p>
            <a:r>
              <a:rPr lang="en-US" sz="3000" dirty="0">
                <a:solidFill>
                  <a:schemeClr val="bg1"/>
                </a:solidFill>
              </a:rPr>
              <a:t>Motivation</a:t>
            </a:r>
          </a:p>
        </p:txBody>
      </p:sp>
    </p:spTree>
    <p:extLst>
      <p:ext uri="{BB962C8B-B14F-4D97-AF65-F5344CB8AC3E}">
        <p14:creationId xmlns:p14="http://schemas.microsoft.com/office/powerpoint/2010/main" val="39823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6388" y="927100"/>
            <a:ext cx="7308912" cy="3970318"/>
          </a:xfrm>
          <a:prstGeom prst="rect">
            <a:avLst/>
          </a:prstGeom>
          <a:noFill/>
        </p:spPr>
        <p:txBody>
          <a:bodyPr wrap="square" rtlCol="0">
            <a:spAutoFit/>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A parser which converts Java source code into UML class diagram and sequence diagram.</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Java is an object-oriented programming language. Everything in java is an object. Object are made of classes which consist of different data members like variables, constructors, functions etc.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Classes have certain properties like inheritance through which we can access the data members of inherited class.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User through a project will be able to make a class diagram which will get converted to an image. The image will show all the classes with its variables and constructors including all the relationships between the classes. </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667196" y="3098735"/>
            <a:ext cx="3419061" cy="1046440"/>
          </a:xfrm>
          <a:prstGeom prst="rect">
            <a:avLst/>
          </a:prstGeom>
          <a:noFill/>
        </p:spPr>
        <p:txBody>
          <a:bodyPr wrap="square" rtlCol="0">
            <a:spAutoFit/>
          </a:bodyPr>
          <a:lstStyle/>
          <a:p>
            <a:r>
              <a:rPr lang="en-US" sz="3200" dirty="0">
                <a:solidFill>
                  <a:schemeClr val="bg1"/>
                </a:solidFill>
              </a:rPr>
              <a:t>Project Description</a:t>
            </a:r>
            <a:endParaRPr lang="en-IN" sz="3200" dirty="0">
              <a:solidFill>
                <a:schemeClr val="bg1"/>
              </a:solidFill>
            </a:endParaRPr>
          </a:p>
          <a:p>
            <a:endParaRPr lang="en-US" sz="3000" dirty="0">
              <a:solidFill>
                <a:schemeClr val="bg1"/>
              </a:solidFill>
            </a:endParaRPr>
          </a:p>
        </p:txBody>
      </p:sp>
    </p:spTree>
    <p:extLst>
      <p:ext uri="{BB962C8B-B14F-4D97-AF65-F5344CB8AC3E}">
        <p14:creationId xmlns:p14="http://schemas.microsoft.com/office/powerpoint/2010/main" val="366946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858" y="842689"/>
            <a:ext cx="7308912" cy="4062651"/>
          </a:xfrm>
          <a:prstGeom prst="rect">
            <a:avLst/>
          </a:prstGeom>
          <a:noFill/>
        </p:spPr>
        <p:txBody>
          <a:bodyPr wrap="square" rtlCol="0">
            <a:spAutoFit/>
          </a:bodyPr>
          <a:lstStyle/>
          <a:p>
            <a:r>
              <a:rPr lang="en-US" sz="2000" b="1" i="0" dirty="0">
                <a:effectLst/>
                <a:latin typeface="Roboto" panose="02000000000000000000" pitchFamily="2" charset="0"/>
              </a:rPr>
              <a:t>Software developer</a:t>
            </a: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Any software developer working in java will face bugs in his code so with the help of this UML parser he can generate class diagram of his code. Therefore, debugging will be easier in a large code base.</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a:p>
            <a:endParaRPr lang="en-US" dirty="0"/>
          </a:p>
          <a:p>
            <a:r>
              <a:rPr lang="en-US" sz="2000" b="1" i="0" dirty="0">
                <a:effectLst/>
                <a:latin typeface="Roboto" panose="02000000000000000000" pitchFamily="2" charset="0"/>
              </a:rPr>
              <a:t>Teacher</a:t>
            </a: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teacher or professor can explain the code better with the help of UML parser which will give the image of class diagram. Through this they can explain all the properties like inheritance, excess specifier easily.</a:t>
            </a:r>
            <a:endParaRPr lang="en-IN"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sz="2000" b="1" i="0" dirty="0">
              <a:effectLst/>
              <a:latin typeface="Roboto" panose="02000000000000000000" pitchFamily="2" charset="0"/>
            </a:endParaRPr>
          </a:p>
          <a:p>
            <a:endParaRPr lang="en-US" dirty="0"/>
          </a:p>
          <a:p>
            <a:endParaRPr lang="en-US" dirty="0"/>
          </a:p>
        </p:txBody>
      </p:sp>
      <p:pic>
        <p:nvPicPr>
          <p:cNvPr id="3" name="Picture 2"/>
          <p:cNvPicPr>
            <a:picLocks noChangeAspect="1"/>
          </p:cNvPicPr>
          <p:nvPr/>
        </p:nvPicPr>
        <p:blipFill>
          <a:blip r:embed="rId2"/>
          <a:stretch>
            <a:fillRect/>
          </a:stretch>
        </p:blipFill>
        <p:spPr>
          <a:xfrm>
            <a:off x="262597" y="1849999"/>
            <a:ext cx="4228261" cy="31580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p:cNvSpPr txBox="1"/>
          <p:nvPr/>
        </p:nvSpPr>
        <p:spPr>
          <a:xfrm>
            <a:off x="1197327" y="3187512"/>
            <a:ext cx="3419061" cy="1046440"/>
          </a:xfrm>
          <a:prstGeom prst="rect">
            <a:avLst/>
          </a:prstGeom>
          <a:noFill/>
        </p:spPr>
        <p:txBody>
          <a:bodyPr wrap="square" rtlCol="0">
            <a:spAutoFit/>
          </a:bodyPr>
          <a:lstStyle/>
          <a:p>
            <a:r>
              <a:rPr lang="en-US" sz="3200" dirty="0">
                <a:solidFill>
                  <a:schemeClr val="bg1"/>
                </a:solidFill>
              </a:rPr>
              <a:t>Stakeholders</a:t>
            </a:r>
            <a:endParaRPr lang="en-IN" sz="3200" dirty="0">
              <a:solidFill>
                <a:schemeClr val="bg1"/>
              </a:solidFill>
            </a:endParaRPr>
          </a:p>
          <a:p>
            <a:endParaRPr lang="en-US" sz="3000" dirty="0">
              <a:solidFill>
                <a:schemeClr val="bg1"/>
              </a:solidFill>
            </a:endParaRPr>
          </a:p>
        </p:txBody>
      </p:sp>
    </p:spTree>
    <p:extLst>
      <p:ext uri="{BB962C8B-B14F-4D97-AF65-F5344CB8AC3E}">
        <p14:creationId xmlns:p14="http://schemas.microsoft.com/office/powerpoint/2010/main" val="270757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0" y="2345055"/>
            <a:ext cx="4352290" cy="31578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308525" y="3238932"/>
            <a:ext cx="3194685" cy="1107996"/>
          </a:xfrm>
          <a:prstGeom prst="rect">
            <a:avLst/>
          </a:prstGeom>
          <a:noFill/>
        </p:spPr>
        <p:txBody>
          <a:bodyPr wrap="square" rtlCol="0">
            <a:spAutoFit/>
          </a:bodyPr>
          <a:lstStyle/>
          <a:p>
            <a:r>
              <a:rPr lang="en-IN" altLang="en-US" sz="3300" dirty="0">
                <a:solidFill>
                  <a:schemeClr val="bg1"/>
                </a:solidFill>
              </a:rPr>
              <a:t>Use case diagram</a:t>
            </a:r>
          </a:p>
        </p:txBody>
      </p:sp>
      <p:pic>
        <p:nvPicPr>
          <p:cNvPr id="2" name="Picture 2">
            <a:extLst>
              <a:ext uri="{FF2B5EF4-FFF2-40B4-BE49-F238E27FC236}">
                <a16:creationId xmlns:a16="http://schemas.microsoft.com/office/drawing/2014/main" id="{DE2AF458-4AE3-42CE-A8BB-CFC468489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525" y="823096"/>
            <a:ext cx="6755282" cy="49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59C17-FED8-4CE9-BFFF-ACADF477F6E4}"/>
              </a:ext>
            </a:extLst>
          </p:cNvPr>
          <p:cNvSpPr>
            <a:spLocks noGrp="1"/>
          </p:cNvSpPr>
          <p:nvPr>
            <p:ph type="title"/>
          </p:nvPr>
        </p:nvSpPr>
        <p:spPr>
          <a:xfrm>
            <a:off x="5521910" y="702156"/>
            <a:ext cx="6088897" cy="5441192"/>
          </a:xfrm>
        </p:spPr>
        <p:txBody>
          <a:bodyPr>
            <a:normAutofit fontScale="90000"/>
          </a:bodyPr>
          <a:lstStyle/>
          <a:p>
            <a:r>
              <a:rPr lang="en-US" dirty="0"/>
              <a:t>Milestone1: user is able to upload zip file, zip file is validated and java files are validated</a:t>
            </a:r>
            <a:br>
              <a:rPr lang="en-US" dirty="0"/>
            </a:br>
            <a:br>
              <a:rPr lang="en-US" dirty="0"/>
            </a:br>
            <a:r>
              <a:rPr lang="en-US" dirty="0"/>
              <a:t>milestone2: User is able to generate class diagram in </a:t>
            </a:r>
            <a:r>
              <a:rPr lang="en-US" dirty="0" err="1"/>
              <a:t>cmd</a:t>
            </a:r>
            <a:br>
              <a:rPr lang="en-US" dirty="0"/>
            </a:br>
            <a:br>
              <a:rPr lang="en-US" dirty="0"/>
            </a:br>
            <a:r>
              <a:rPr lang="en-US" dirty="0"/>
              <a:t>milestone3: User is able to view class diagram in website</a:t>
            </a:r>
            <a:br>
              <a:rPr lang="en-US" dirty="0"/>
            </a:br>
            <a:br>
              <a:rPr lang="en-US" dirty="0"/>
            </a:br>
            <a:r>
              <a:rPr lang="en-US" dirty="0"/>
              <a:t>deliverable1: user is able to upload zip file, generate class diagram and download class diagram image</a:t>
            </a:r>
            <a:endParaRPr lang="en-IN" dirty="0"/>
          </a:p>
        </p:txBody>
      </p:sp>
      <p:pic>
        <p:nvPicPr>
          <p:cNvPr id="7" name="Content Placeholder 6"/>
          <p:cNvPicPr>
            <a:picLocks noGrp="1" noChangeAspect="1"/>
          </p:cNvPicPr>
          <p:nvPr>
            <p:ph idx="1"/>
          </p:nvPr>
        </p:nvPicPr>
        <p:blipFill>
          <a:blip r:embed="rId2"/>
          <a:stretch>
            <a:fillRect/>
          </a:stretch>
        </p:blipFill>
        <p:spPr>
          <a:xfrm>
            <a:off x="280873" y="2490678"/>
            <a:ext cx="4140207" cy="29218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 Box 7"/>
          <p:cNvSpPr txBox="1"/>
          <p:nvPr/>
        </p:nvSpPr>
        <p:spPr>
          <a:xfrm>
            <a:off x="1003177" y="3238932"/>
            <a:ext cx="2956264" cy="1107996"/>
          </a:xfrm>
          <a:prstGeom prst="rect">
            <a:avLst/>
          </a:prstGeom>
          <a:noFill/>
        </p:spPr>
        <p:txBody>
          <a:bodyPr wrap="square" rtlCol="0">
            <a:spAutoFit/>
          </a:bodyPr>
          <a:lstStyle/>
          <a:p>
            <a:r>
              <a:rPr lang="en-IN" altLang="en-US" sz="3300" dirty="0">
                <a:solidFill>
                  <a:schemeClr val="bg1"/>
                </a:solidFill>
              </a:rPr>
              <a:t>Milestones and deliverables</a:t>
            </a:r>
          </a:p>
        </p:txBody>
      </p:sp>
    </p:spTree>
    <p:extLst>
      <p:ext uri="{BB962C8B-B14F-4D97-AF65-F5344CB8AC3E}">
        <p14:creationId xmlns:p14="http://schemas.microsoft.com/office/powerpoint/2010/main" val="13204253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{C7DEF2D8-321B-480B-8399-FFEE1BFDF2FA}tf33552983_win32</Template>
  <TotalTime>458</TotalTime>
  <Words>1092</Words>
  <Application>Microsoft Office PowerPoint</Application>
  <PresentationFormat>Widescreen</PresentationFormat>
  <Paragraphs>87</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Corbel</vt:lpstr>
      <vt:lpstr>Franklin Gothic Book</vt:lpstr>
      <vt:lpstr>Franklin Gothic Demi</vt:lpstr>
      <vt:lpstr>Helvetica Neue</vt:lpstr>
      <vt:lpstr>Roboto</vt:lpstr>
      <vt:lpstr>Times New Roman</vt:lpstr>
      <vt:lpstr>Wingdings 2</vt:lpstr>
      <vt:lpstr>DividendVTI</vt:lpstr>
      <vt:lpstr>            SOFTWARE DEVELOPEMENT  </vt:lpstr>
      <vt:lpstr> ABSTRACT</vt:lpstr>
      <vt:lpstr>PowerPoint Presentation</vt:lpstr>
      <vt:lpstr>PowerPoint Presentation</vt:lpstr>
      <vt:lpstr>PowerPoint Presentation</vt:lpstr>
      <vt:lpstr>PowerPoint Presentation</vt:lpstr>
      <vt:lpstr>PowerPoint Presentation</vt:lpstr>
      <vt:lpstr>PowerPoint Presentation</vt:lpstr>
      <vt:lpstr>Milestone1: user is able to upload zip file, zip file is validated and java files are validated  milestone2: User is able to generate class diagram in cmd  milestone3: User is able to view class diagram in website  deliverable1: user is able to upload zip file, generate class diagram and download class diagram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and analysis and audit(cse3501) project title : Root cause analysis tool using sqlmp</dc:title>
  <dc:creator>prabhakar kumar</dc:creator>
  <cp:lastModifiedBy>Aniket Singh</cp:lastModifiedBy>
  <cp:revision>73</cp:revision>
  <dcterms:created xsi:type="dcterms:W3CDTF">2020-08-20T03:57:00Z</dcterms:created>
  <dcterms:modified xsi:type="dcterms:W3CDTF">2021-06-03T07:23:57Z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1033-11.2.0.10017</vt:lpwstr>
  </property>
</Properties>
</file>