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70"/>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1/28/24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1/28/24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1/28/24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1/28/24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1/28/24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1/28/24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1/28/24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1/28/24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1/28/24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1/28/24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1/28/24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1/28/24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6602AD-6F83-844A-BD13-B3ABAF11D01D}"/>
              </a:ext>
            </a:extLst>
          </p:cNvPr>
          <p:cNvPicPr>
            <a:picLocks noChangeAspect="1"/>
          </p:cNvPicPr>
          <p:nvPr/>
        </p:nvPicPr>
        <p:blipFill>
          <a:blip r:embed="rId2"/>
          <a:stretch>
            <a:fillRect/>
          </a:stretch>
        </p:blipFill>
        <p:spPr>
          <a:xfrm>
            <a:off x="0" y="-11499"/>
            <a:ext cx="8932985" cy="5998310"/>
          </a:xfrm>
          <a:prstGeom prst="rect">
            <a:avLst/>
          </a:prstGeom>
        </p:spPr>
      </p:pic>
      <p:sp>
        <p:nvSpPr>
          <p:cNvPr id="2" name="Title 1">
            <a:extLst>
              <a:ext uri="{FF2B5EF4-FFF2-40B4-BE49-F238E27FC236}">
                <a16:creationId xmlns:a16="http://schemas.microsoft.com/office/drawing/2014/main" id="{8F011B3F-CCE1-7144-89C2-F4D33558D7C0}"/>
              </a:ext>
            </a:extLst>
          </p:cNvPr>
          <p:cNvSpPr>
            <a:spLocks noGrp="1"/>
          </p:cNvSpPr>
          <p:nvPr>
            <p:ph type="ctrTitle"/>
          </p:nvPr>
        </p:nvSpPr>
        <p:spPr>
          <a:xfrm>
            <a:off x="1101969" y="5986811"/>
            <a:ext cx="7573301" cy="2268559"/>
          </a:xfrm>
        </p:spPr>
        <p:txBody>
          <a:bodyPr>
            <a:noAutofit/>
          </a:bodyPr>
          <a:lstStyle/>
          <a:p>
            <a:pPr algn="l"/>
            <a:r>
              <a:rPr lang="en-US" sz="2800" b="1" dirty="0"/>
              <a:t>Digital Upskilling for Employment Opportunities in Africa</a:t>
            </a:r>
          </a:p>
        </p:txBody>
      </p:sp>
      <p:sp>
        <p:nvSpPr>
          <p:cNvPr id="3" name="Subtitle 2">
            <a:extLst>
              <a:ext uri="{FF2B5EF4-FFF2-40B4-BE49-F238E27FC236}">
                <a16:creationId xmlns:a16="http://schemas.microsoft.com/office/drawing/2014/main" id="{241C150D-FAFE-9F4F-855A-A4A29C7122B2}"/>
              </a:ext>
            </a:extLst>
          </p:cNvPr>
          <p:cNvSpPr>
            <a:spLocks noGrp="1"/>
          </p:cNvSpPr>
          <p:nvPr>
            <p:ph type="subTitle" idx="1"/>
          </p:nvPr>
        </p:nvSpPr>
        <p:spPr>
          <a:xfrm>
            <a:off x="4948372" y="5986811"/>
            <a:ext cx="3726898" cy="821461"/>
          </a:xfrm>
        </p:spPr>
        <p:txBody>
          <a:bodyPr>
            <a:normAutofit/>
          </a:bodyPr>
          <a:lstStyle/>
          <a:p>
            <a:r>
              <a:rPr lang="en-US" sz="1400" dirty="0">
                <a:solidFill>
                  <a:srgbClr val="FFFF00"/>
                </a:solidFill>
              </a:rPr>
              <a:t>Employment and Livelihoods Development</a:t>
            </a:r>
          </a:p>
        </p:txBody>
      </p:sp>
      <p:sp>
        <p:nvSpPr>
          <p:cNvPr id="5" name="TextBox 4">
            <a:extLst>
              <a:ext uri="{FF2B5EF4-FFF2-40B4-BE49-F238E27FC236}">
                <a16:creationId xmlns:a16="http://schemas.microsoft.com/office/drawing/2014/main" id="{BEE892C7-2BAE-DD4F-BD38-8FB528C18000}"/>
              </a:ext>
            </a:extLst>
          </p:cNvPr>
          <p:cNvSpPr txBox="1"/>
          <p:nvPr/>
        </p:nvSpPr>
        <p:spPr>
          <a:xfrm>
            <a:off x="9301009" y="1367029"/>
            <a:ext cx="2555572" cy="369332"/>
          </a:xfrm>
          <a:prstGeom prst="rect">
            <a:avLst/>
          </a:prstGeom>
          <a:noFill/>
        </p:spPr>
        <p:txBody>
          <a:bodyPr wrap="none" rtlCol="0">
            <a:spAutoFit/>
          </a:bodyPr>
          <a:lstStyle/>
          <a:p>
            <a:pPr algn="r"/>
            <a:r>
              <a:rPr lang="en-US" sz="1200" dirty="0">
                <a:solidFill>
                  <a:schemeClr val="bg1"/>
                </a:solidFill>
              </a:rPr>
              <a:t>Presentation by: </a:t>
            </a:r>
            <a:r>
              <a:rPr lang="en-US" dirty="0">
                <a:solidFill>
                  <a:srgbClr val="FF0000"/>
                </a:solidFill>
              </a:rPr>
              <a:t>Mary Addai </a:t>
            </a:r>
          </a:p>
        </p:txBody>
      </p:sp>
      <p:pic>
        <p:nvPicPr>
          <p:cNvPr id="9" name="Picture 8">
            <a:extLst>
              <a:ext uri="{FF2B5EF4-FFF2-40B4-BE49-F238E27FC236}">
                <a16:creationId xmlns:a16="http://schemas.microsoft.com/office/drawing/2014/main" id="{488BEE29-F4E8-3644-98F8-F0B66A8A2643}"/>
              </a:ext>
            </a:extLst>
          </p:cNvPr>
          <p:cNvPicPr>
            <a:picLocks noChangeAspect="1"/>
          </p:cNvPicPr>
          <p:nvPr/>
        </p:nvPicPr>
        <p:blipFill>
          <a:blip r:embed="rId3"/>
          <a:stretch>
            <a:fillRect/>
          </a:stretch>
        </p:blipFill>
        <p:spPr>
          <a:xfrm>
            <a:off x="9301009" y="272714"/>
            <a:ext cx="2377032" cy="852960"/>
          </a:xfrm>
          <a:prstGeom prst="rect">
            <a:avLst/>
          </a:prstGeom>
        </p:spPr>
      </p:pic>
    </p:spTree>
    <p:extLst>
      <p:ext uri="{BB962C8B-B14F-4D97-AF65-F5344CB8AC3E}">
        <p14:creationId xmlns:p14="http://schemas.microsoft.com/office/powerpoint/2010/main" val="289054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2D16-25C7-FB49-AA54-76C6F90A9932}"/>
              </a:ext>
            </a:extLst>
          </p:cNvPr>
          <p:cNvSpPr>
            <a:spLocks noGrp="1"/>
          </p:cNvSpPr>
          <p:nvPr>
            <p:ph type="title"/>
          </p:nvPr>
        </p:nvSpPr>
        <p:spPr/>
        <p:txBody>
          <a:bodyPr/>
          <a:lstStyle/>
          <a:p>
            <a:r>
              <a:rPr lang="en-US" dirty="0"/>
              <a:t>REAL – WORLD IMPACT</a:t>
            </a:r>
          </a:p>
        </p:txBody>
      </p:sp>
      <p:sp>
        <p:nvSpPr>
          <p:cNvPr id="3" name="Content Placeholder 2">
            <a:extLst>
              <a:ext uri="{FF2B5EF4-FFF2-40B4-BE49-F238E27FC236}">
                <a16:creationId xmlns:a16="http://schemas.microsoft.com/office/drawing/2014/main" id="{062A2EED-928D-F047-8C19-A8B5A1081A3A}"/>
              </a:ext>
            </a:extLst>
          </p:cNvPr>
          <p:cNvSpPr>
            <a:spLocks noGrp="1"/>
          </p:cNvSpPr>
          <p:nvPr>
            <p:ph idx="1"/>
          </p:nvPr>
        </p:nvSpPr>
        <p:spPr>
          <a:xfrm>
            <a:off x="1312985" y="1594339"/>
            <a:ext cx="9257154" cy="5030036"/>
          </a:xfrm>
        </p:spPr>
        <p:txBody>
          <a:bodyPr>
            <a:normAutofit fontScale="70000" lnSpcReduction="20000"/>
          </a:bodyPr>
          <a:lstStyle/>
          <a:p>
            <a:pPr marL="0" indent="0">
              <a:buNone/>
            </a:pPr>
            <a:r>
              <a:rPr lang="en-US" dirty="0"/>
              <a:t>The outlined initiative has the potential to generate </a:t>
            </a:r>
            <a:r>
              <a:rPr lang="en-US" dirty="0">
                <a:solidFill>
                  <a:srgbClr val="FFFF00"/>
                </a:solidFill>
              </a:rPr>
              <a:t>significant real-world impact </a:t>
            </a:r>
            <a:r>
              <a:rPr lang="en-US" dirty="0"/>
              <a:t>across various dimensions:</a:t>
            </a:r>
          </a:p>
          <a:p>
            <a:r>
              <a:rPr lang="en-US" b="1" dirty="0">
                <a:solidFill>
                  <a:srgbClr val="FFFF00"/>
                </a:solidFill>
              </a:rPr>
              <a:t>Youth Enrichment through Digital Skills</a:t>
            </a:r>
            <a:r>
              <a:rPr lang="en-US" b="1" dirty="0"/>
              <a:t>:</a:t>
            </a:r>
            <a:r>
              <a:rPr lang="en-US" dirty="0"/>
              <a:t> Equipping the youth with digital skills prepares them for the job market, fostering employability and entrepreneurship to contribute to Sub-Saharan Africa's economic development.</a:t>
            </a:r>
          </a:p>
          <a:p>
            <a:r>
              <a:rPr lang="en-US" b="1" dirty="0">
                <a:solidFill>
                  <a:srgbClr val="FFFF00"/>
                </a:solidFill>
              </a:rPr>
              <a:t>Addressing Market Demands and Enhancing Workforce Readiness</a:t>
            </a:r>
            <a:r>
              <a:rPr lang="en-US" b="1" dirty="0"/>
              <a:t>:</a:t>
            </a:r>
            <a:r>
              <a:rPr lang="en-US" dirty="0"/>
              <a:t> Meeting the increasing demand for digital skills aligns the workforce with market needs, enhancing their readiness for evolving industries.</a:t>
            </a:r>
          </a:p>
          <a:p>
            <a:r>
              <a:rPr lang="en-US" b="1" dirty="0">
                <a:solidFill>
                  <a:srgbClr val="FFFF00"/>
                </a:solidFill>
              </a:rPr>
              <a:t>Nurturing Entrepreneurship and Supporting MSMEs</a:t>
            </a:r>
            <a:r>
              <a:rPr lang="en-US" b="1" dirty="0"/>
              <a:t>:</a:t>
            </a:r>
            <a:r>
              <a:rPr lang="en-US" dirty="0"/>
              <a:t> Focusing on Micro, Small, and Medium Enterprises (MSMEs) with digital skills promotes economic vitality by enabling entrepreneurs to navigate global markets and foster business growth.</a:t>
            </a:r>
          </a:p>
          <a:p>
            <a:r>
              <a:rPr lang="en-US" b="1" dirty="0">
                <a:solidFill>
                  <a:srgbClr val="FFFF00"/>
                </a:solidFill>
              </a:rPr>
              <a:t>Digital Empowerment for Rural Livelihoods:</a:t>
            </a:r>
            <a:r>
              <a:rPr lang="en-US" dirty="0">
                <a:solidFill>
                  <a:srgbClr val="FFFF00"/>
                </a:solidFill>
              </a:rPr>
              <a:t> </a:t>
            </a:r>
            <a:r>
              <a:rPr lang="en-US" dirty="0"/>
              <a:t>Targeting rural areas with digital upskilling programs empowers individuals in agriculture and other sectors, leading to increased productivity and overall rural development.</a:t>
            </a:r>
          </a:p>
          <a:p>
            <a:r>
              <a:rPr lang="en-US" b="1" dirty="0">
                <a:solidFill>
                  <a:srgbClr val="FFFF00"/>
                </a:solidFill>
              </a:rPr>
              <a:t>Economic Empowerment through Infrastructure Enhancement:</a:t>
            </a:r>
            <a:r>
              <a:rPr lang="en-US" dirty="0">
                <a:solidFill>
                  <a:srgbClr val="FFFF00"/>
                </a:solidFill>
              </a:rPr>
              <a:t> </a:t>
            </a:r>
            <a:r>
              <a:rPr lang="en-US" dirty="0"/>
              <a:t>Collaborating to boost digital infrastructure and advocate for simplified regulations opens economic opportunities, fostering entrepreneurship and job creation.</a:t>
            </a:r>
          </a:p>
          <a:p>
            <a:r>
              <a:rPr lang="en-US" b="1" dirty="0">
                <a:solidFill>
                  <a:srgbClr val="FFFF00"/>
                </a:solidFill>
              </a:rPr>
              <a:t>Promoting Financial Inclusion with Microfinance Initiatives:</a:t>
            </a:r>
            <a:r>
              <a:rPr lang="en-US" dirty="0">
                <a:solidFill>
                  <a:srgbClr val="FFFF00"/>
                </a:solidFill>
              </a:rPr>
              <a:t> </a:t>
            </a:r>
            <a:r>
              <a:rPr lang="en-US" dirty="0"/>
              <a:t>Emphasizing microfinance initiatives and expanding digital infrastructure in remote areas supports financial inclusion and economic activities, particularly for those excluded from formal finance.</a:t>
            </a:r>
          </a:p>
          <a:p>
            <a:pPr marL="0" indent="0">
              <a:buNone/>
            </a:pPr>
            <a:endParaRPr lang="en-US" dirty="0"/>
          </a:p>
        </p:txBody>
      </p:sp>
      <p:pic>
        <p:nvPicPr>
          <p:cNvPr id="4" name="Picture 3">
            <a:extLst>
              <a:ext uri="{FF2B5EF4-FFF2-40B4-BE49-F238E27FC236}">
                <a16:creationId xmlns:a16="http://schemas.microsoft.com/office/drawing/2014/main" id="{DFC74B7F-F570-0344-AA1A-1598A6764D36}"/>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231461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AEAC-4612-9248-A30D-FE7CC2DB4D68}"/>
              </a:ext>
            </a:extLst>
          </p:cNvPr>
          <p:cNvSpPr>
            <a:spLocks noGrp="1"/>
          </p:cNvSpPr>
          <p:nvPr>
            <p:ph type="title"/>
          </p:nvPr>
        </p:nvSpPr>
        <p:spPr>
          <a:xfrm>
            <a:off x="2611807" y="550149"/>
            <a:ext cx="7958331" cy="1077229"/>
          </a:xfrm>
        </p:spPr>
        <p:txBody>
          <a:bodyPr/>
          <a:lstStyle/>
          <a:p>
            <a:r>
              <a:rPr lang="en-US" dirty="0"/>
              <a:t>NEXT STEPS </a:t>
            </a:r>
          </a:p>
        </p:txBody>
      </p:sp>
      <p:sp>
        <p:nvSpPr>
          <p:cNvPr id="3" name="Content Placeholder 2">
            <a:extLst>
              <a:ext uri="{FF2B5EF4-FFF2-40B4-BE49-F238E27FC236}">
                <a16:creationId xmlns:a16="http://schemas.microsoft.com/office/drawing/2014/main" id="{341E0E49-B36E-8A4E-A705-9DA7DB8232A1}"/>
              </a:ext>
            </a:extLst>
          </p:cNvPr>
          <p:cNvSpPr>
            <a:spLocks noGrp="1"/>
          </p:cNvSpPr>
          <p:nvPr>
            <p:ph idx="1"/>
          </p:nvPr>
        </p:nvSpPr>
        <p:spPr>
          <a:xfrm>
            <a:off x="1280420" y="1281710"/>
            <a:ext cx="5310553" cy="5322276"/>
          </a:xfrm>
        </p:spPr>
        <p:txBody>
          <a:bodyPr>
            <a:normAutofit/>
          </a:bodyPr>
          <a:lstStyle/>
          <a:p>
            <a:pPr marL="0" indent="0">
              <a:buNone/>
            </a:pPr>
            <a:r>
              <a:rPr lang="en-US" sz="1200" dirty="0"/>
              <a:t>Creating a detailed project plan involves breaking down the initiative into specific tasks, assigning responsibilities, setting timelines, and defining key milestones. </a:t>
            </a:r>
          </a:p>
          <a:p>
            <a:pPr marL="0" indent="0">
              <a:buNone/>
            </a:pPr>
            <a:r>
              <a:rPr lang="en-US" sz="1200" b="1" dirty="0">
                <a:solidFill>
                  <a:srgbClr val="FFFF00"/>
                </a:solidFill>
              </a:rPr>
              <a:t>Project Initiation</a:t>
            </a:r>
            <a:r>
              <a:rPr lang="en-US" sz="1200" b="1" dirty="0"/>
              <a:t>: </a:t>
            </a:r>
            <a:r>
              <a:rPr lang="en-US" sz="1200" dirty="0"/>
              <a:t>Define project goals, engage stakeholders, and establish a charter to align interests and kickstart the initiative.</a:t>
            </a:r>
          </a:p>
          <a:p>
            <a:pPr marL="0" indent="0">
              <a:buNone/>
            </a:pPr>
            <a:r>
              <a:rPr lang="en-US" sz="1200" b="1" dirty="0">
                <a:solidFill>
                  <a:srgbClr val="FFFF00"/>
                </a:solidFill>
              </a:rPr>
              <a:t>Curriculum Development and Tech Infrastructure: </a:t>
            </a:r>
            <a:r>
              <a:rPr lang="en-US" sz="1200" dirty="0"/>
              <a:t>Form a team, collaborate on curriculum design with industry experts, and set up a secure online learning environment.</a:t>
            </a:r>
          </a:p>
          <a:p>
            <a:pPr marL="0" indent="0">
              <a:buNone/>
            </a:pPr>
            <a:r>
              <a:rPr lang="en-US" sz="1200" b="1" dirty="0">
                <a:solidFill>
                  <a:srgbClr val="FFFF00"/>
                </a:solidFill>
              </a:rPr>
              <a:t>Training Program Implementation and Monitoring</a:t>
            </a:r>
            <a:r>
              <a:rPr lang="en-US" sz="1200" b="1" dirty="0"/>
              <a:t>: </a:t>
            </a:r>
            <a:r>
              <a:rPr lang="en-US" sz="1200" dirty="0"/>
              <a:t>Launch diverse training methods, including pilot programs, and implement monitoring systems to assess progress and impact.</a:t>
            </a:r>
          </a:p>
          <a:p>
            <a:pPr marL="0" indent="0">
              <a:buNone/>
            </a:pPr>
            <a:r>
              <a:rPr lang="en-US" sz="1200" b="1" dirty="0">
                <a:solidFill>
                  <a:srgbClr val="FFFF00"/>
                </a:solidFill>
              </a:rPr>
              <a:t>Community Engagement and Partnerships</a:t>
            </a:r>
            <a:r>
              <a:rPr lang="en-US" sz="1200" b="1" dirty="0"/>
              <a:t>: </a:t>
            </a:r>
            <a:r>
              <a:rPr lang="en-US" sz="1200" dirty="0"/>
              <a:t>Connect with communities, raise awareness through campaigns, and forge partnerships for resources and support.</a:t>
            </a:r>
          </a:p>
          <a:p>
            <a:pPr marL="0" indent="0">
              <a:buNone/>
            </a:pPr>
            <a:r>
              <a:rPr lang="en-US" sz="1200" b="1" dirty="0">
                <a:solidFill>
                  <a:srgbClr val="FFFF00"/>
                </a:solidFill>
              </a:rPr>
              <a:t>Expansion, Advocacy, and Sustainability: </a:t>
            </a:r>
            <a:r>
              <a:rPr lang="en-US" sz="1200" b="1" dirty="0"/>
              <a:t>Assess the success of pilot programs, strategize for scalable implementations, and champion policies conducive to fostering digital upskilling initiatives.</a:t>
            </a:r>
            <a:endParaRPr lang="en-US" sz="1200" dirty="0"/>
          </a:p>
          <a:p>
            <a:pPr marL="0" indent="0">
              <a:buNone/>
            </a:pPr>
            <a:endParaRPr lang="en-US" sz="1200" dirty="0"/>
          </a:p>
        </p:txBody>
      </p:sp>
      <p:pic>
        <p:nvPicPr>
          <p:cNvPr id="4" name="Picture 3">
            <a:extLst>
              <a:ext uri="{FF2B5EF4-FFF2-40B4-BE49-F238E27FC236}">
                <a16:creationId xmlns:a16="http://schemas.microsoft.com/office/drawing/2014/main" id="{8769D5DA-0A41-D04B-BB47-48B5FC05C8F8}"/>
              </a:ext>
            </a:extLst>
          </p:cNvPr>
          <p:cNvPicPr>
            <a:picLocks noChangeAspect="1"/>
          </p:cNvPicPr>
          <p:nvPr/>
        </p:nvPicPr>
        <p:blipFill>
          <a:blip r:embed="rId2"/>
          <a:stretch>
            <a:fillRect/>
          </a:stretch>
        </p:blipFill>
        <p:spPr>
          <a:xfrm>
            <a:off x="66260" y="6452448"/>
            <a:ext cx="844613" cy="303076"/>
          </a:xfrm>
          <a:prstGeom prst="rect">
            <a:avLst/>
          </a:prstGeom>
        </p:spPr>
      </p:pic>
      <p:pic>
        <p:nvPicPr>
          <p:cNvPr id="6" name="Picture 5">
            <a:extLst>
              <a:ext uri="{FF2B5EF4-FFF2-40B4-BE49-F238E27FC236}">
                <a16:creationId xmlns:a16="http://schemas.microsoft.com/office/drawing/2014/main" id="{F46C73B3-6AF9-F74E-827D-C2FAB2ABD265}"/>
              </a:ext>
            </a:extLst>
          </p:cNvPr>
          <p:cNvPicPr>
            <a:picLocks noChangeAspect="1"/>
          </p:cNvPicPr>
          <p:nvPr/>
        </p:nvPicPr>
        <p:blipFill>
          <a:blip r:embed="rId3"/>
          <a:stretch>
            <a:fillRect/>
          </a:stretch>
        </p:blipFill>
        <p:spPr>
          <a:xfrm>
            <a:off x="7151076" y="1346670"/>
            <a:ext cx="3741328" cy="5110335"/>
          </a:xfrm>
          <a:prstGeom prst="rect">
            <a:avLst/>
          </a:prstGeom>
        </p:spPr>
      </p:pic>
    </p:spTree>
    <p:extLst>
      <p:ext uri="{BB962C8B-B14F-4D97-AF65-F5344CB8AC3E}">
        <p14:creationId xmlns:p14="http://schemas.microsoft.com/office/powerpoint/2010/main" val="347018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245A-4416-5841-99DB-DC367858C1B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238B4DA-EF3C-CB45-9D2A-05417712BF91}"/>
              </a:ext>
            </a:extLst>
          </p:cNvPr>
          <p:cNvSpPr>
            <a:spLocks noGrp="1"/>
          </p:cNvSpPr>
          <p:nvPr>
            <p:ph idx="1"/>
          </p:nvPr>
        </p:nvSpPr>
        <p:spPr>
          <a:xfrm>
            <a:off x="1355105" y="1501130"/>
            <a:ext cx="9430125" cy="5005177"/>
          </a:xfrm>
        </p:spPr>
        <p:txBody>
          <a:bodyPr>
            <a:normAutofit/>
          </a:bodyPr>
          <a:lstStyle/>
          <a:p>
            <a:pPr marL="0" indent="0">
              <a:buNone/>
            </a:pPr>
            <a:r>
              <a:rPr lang="en-US" dirty="0"/>
              <a:t>In conclusion, the Digital Empowerment for Sub-Saharan Africa project presents a comprehensive and strategic approach to addressing the evolving needs of the region. By focusing on youth empowerment, market demands, entrepreneurship, and rural livelihood development, the initiative aims to bridge the digital skills gap and contribute to economic vitality. Through collaborative efforts, dynamic curriculum development, and community engagement, the project sets out to empower individuals, particularly in rural areas, with essential skills for the digital era. As the initiative progresses, continuous monitoring, adaptive strategies, and advocacy for supportive policies will be crucial for ensuring the project's success and lasting impact. By fostering strategic partnerships, leveraging technology, and prioritizing sustainability, the project aims to not only equip individuals with digital skills but also to create a ripple effect that positively influences economic growth and innovation throughout Sub-Saharan Africa.</a:t>
            </a:r>
          </a:p>
        </p:txBody>
      </p:sp>
      <p:pic>
        <p:nvPicPr>
          <p:cNvPr id="4" name="Picture 3">
            <a:extLst>
              <a:ext uri="{FF2B5EF4-FFF2-40B4-BE49-F238E27FC236}">
                <a16:creationId xmlns:a16="http://schemas.microsoft.com/office/drawing/2014/main" id="{97C07A13-0546-784A-9E9F-355136E590C3}"/>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306685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763B-A1F6-A842-A157-8891B9483FA6}"/>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B8A034F2-806F-264D-9CC2-FF1D0FFD76A5}"/>
              </a:ext>
            </a:extLst>
          </p:cNvPr>
          <p:cNvSpPr>
            <a:spLocks noGrp="1"/>
          </p:cNvSpPr>
          <p:nvPr>
            <p:ph idx="1"/>
          </p:nvPr>
        </p:nvSpPr>
        <p:spPr>
          <a:xfrm>
            <a:off x="1718521" y="1571469"/>
            <a:ext cx="8632955" cy="4688653"/>
          </a:xfrm>
        </p:spPr>
        <p:txBody>
          <a:bodyPr>
            <a:normAutofit/>
          </a:bodyPr>
          <a:lstStyle/>
          <a:p>
            <a:pPr marL="0" indent="0">
              <a:buNone/>
            </a:pPr>
            <a:r>
              <a:rPr lang="en-US" dirty="0" err="1"/>
              <a:t>Kuteyi</a:t>
            </a:r>
            <a:r>
              <a:rPr lang="en-US" dirty="0"/>
              <a:t>, D., &amp; Winkler, H. (2022). Logistics Challenges in Sub-Saharan Africa and Opportunities for Digitalization. </a:t>
            </a:r>
            <a:r>
              <a:rPr lang="en-US" i="1" dirty="0"/>
              <a:t>Sustainability</a:t>
            </a:r>
            <a:r>
              <a:rPr lang="en-US" dirty="0"/>
              <a:t>. </a:t>
            </a:r>
          </a:p>
          <a:p>
            <a:pPr marL="0" indent="0">
              <a:buNone/>
            </a:pPr>
            <a:r>
              <a:rPr lang="en-US" dirty="0" err="1"/>
              <a:t>Elsayary</a:t>
            </a:r>
            <a:r>
              <a:rPr lang="en-US" dirty="0"/>
              <a:t>, A. (2023). The impact of a professional upskilling training </a:t>
            </a:r>
            <a:r>
              <a:rPr lang="en-US" dirty="0" err="1"/>
              <a:t>programme</a:t>
            </a:r>
            <a:r>
              <a:rPr lang="en-US" dirty="0"/>
              <a:t> on developing teachers' digital competence. </a:t>
            </a:r>
            <a:r>
              <a:rPr lang="en-US" i="1" dirty="0"/>
              <a:t>Journal of Computer Assisted Learning</a:t>
            </a:r>
            <a:r>
              <a:rPr lang="en-US" dirty="0"/>
              <a:t>. </a:t>
            </a:r>
          </a:p>
          <a:p>
            <a:pPr marL="0" indent="0">
              <a:buNone/>
            </a:pPr>
            <a:r>
              <a:rPr lang="en-US" dirty="0"/>
              <a:t>Ackermann, N. (2023). Community Research Fellows Training Program: Evaluation of a COVID-19-Precipitated Virtual Adaptation. </a:t>
            </a:r>
            <a:r>
              <a:rPr lang="en-US" i="1" dirty="0"/>
              <a:t>International Journal of Environmental Research and Public Health</a:t>
            </a:r>
            <a:r>
              <a:rPr lang="en-US" dirty="0"/>
              <a:t>, 20. </a:t>
            </a:r>
          </a:p>
        </p:txBody>
      </p:sp>
      <p:pic>
        <p:nvPicPr>
          <p:cNvPr id="4" name="Picture 3">
            <a:extLst>
              <a:ext uri="{FF2B5EF4-FFF2-40B4-BE49-F238E27FC236}">
                <a16:creationId xmlns:a16="http://schemas.microsoft.com/office/drawing/2014/main" id="{FDD07F14-DC18-8440-9179-4A5E50D5815D}"/>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419156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625A2-90AA-B14D-BC48-8D157E6C40DB}"/>
              </a:ext>
            </a:extLst>
          </p:cNvPr>
          <p:cNvSpPr>
            <a:spLocks noGrp="1"/>
          </p:cNvSpPr>
          <p:nvPr>
            <p:ph idx="1"/>
          </p:nvPr>
        </p:nvSpPr>
        <p:spPr/>
        <p:txBody>
          <a:bodyPr>
            <a:normAutofit/>
          </a:bodyPr>
          <a:lstStyle/>
          <a:p>
            <a:pPr marL="0" indent="0">
              <a:buNone/>
            </a:pPr>
            <a:r>
              <a:rPr lang="en-US" sz="6600" dirty="0"/>
              <a:t>THANK YOU !!</a:t>
            </a:r>
          </a:p>
        </p:txBody>
      </p:sp>
      <p:pic>
        <p:nvPicPr>
          <p:cNvPr id="4" name="Picture 3">
            <a:extLst>
              <a:ext uri="{FF2B5EF4-FFF2-40B4-BE49-F238E27FC236}">
                <a16:creationId xmlns:a16="http://schemas.microsoft.com/office/drawing/2014/main" id="{95C1DBF8-DED2-8E45-8093-0814100B19F9}"/>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371969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2E81-9FD7-8D40-8D6E-0455C9551E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9B2FDA-AD21-1246-A794-301DE0CFAD38}"/>
              </a:ext>
            </a:extLst>
          </p:cNvPr>
          <p:cNvSpPr>
            <a:spLocks noGrp="1"/>
          </p:cNvSpPr>
          <p:nvPr>
            <p:ph idx="1"/>
          </p:nvPr>
        </p:nvSpPr>
        <p:spPr>
          <a:xfrm>
            <a:off x="1352061" y="714855"/>
            <a:ext cx="7655169" cy="4138246"/>
          </a:xfrm>
        </p:spPr>
        <p:txBody>
          <a:bodyPr>
            <a:normAutofit/>
          </a:bodyPr>
          <a:lstStyle/>
          <a:p>
            <a:pPr marL="0" indent="0">
              <a:buNone/>
            </a:pPr>
            <a:r>
              <a:rPr lang="en-US" dirty="0"/>
              <a:t>In the ever-changing landscape of </a:t>
            </a:r>
            <a:r>
              <a:rPr lang="en-US" dirty="0">
                <a:solidFill>
                  <a:srgbClr val="FFFF00"/>
                </a:solidFill>
              </a:rPr>
              <a:t>Sub-Saharan Africa</a:t>
            </a:r>
            <a:r>
              <a:rPr lang="en-US" dirty="0"/>
              <a:t>, the </a:t>
            </a:r>
            <a:r>
              <a:rPr lang="en-US" dirty="0">
                <a:solidFill>
                  <a:srgbClr val="FF0000"/>
                </a:solidFill>
              </a:rPr>
              <a:t>rise of digitalization and technological</a:t>
            </a:r>
            <a:r>
              <a:rPr lang="en-US" dirty="0"/>
              <a:t> advancements is paving the way for a revolutionary era in the realm of work. Projections suggest that in the next decade, around </a:t>
            </a:r>
            <a:r>
              <a:rPr lang="en-US" dirty="0">
                <a:solidFill>
                  <a:srgbClr val="FFFF00"/>
                </a:solidFill>
              </a:rPr>
              <a:t>230 million jobs</a:t>
            </a:r>
            <a:r>
              <a:rPr lang="en-US" dirty="0"/>
              <a:t> in the region will </a:t>
            </a:r>
            <a:r>
              <a:rPr lang="en-US" dirty="0">
                <a:solidFill>
                  <a:srgbClr val="FFFF00"/>
                </a:solidFill>
              </a:rPr>
              <a:t>require digital skills</a:t>
            </a:r>
            <a:r>
              <a:rPr lang="en-US" dirty="0"/>
              <a:t>, creating a remarkable opportunity for the growing youth population (</a:t>
            </a:r>
            <a:r>
              <a:rPr lang="en-US" dirty="0" err="1"/>
              <a:t>Kuteyi</a:t>
            </a:r>
            <a:r>
              <a:rPr lang="en-US" dirty="0"/>
              <a:t> &amp; Winkler, 2022) . However, there are significant obstacles that hinder the acquisition of these crucial skills, especially for young Africans. </a:t>
            </a:r>
            <a:endParaRPr lang="en-US" dirty="0">
              <a:solidFill>
                <a:srgbClr val="FFFF00"/>
              </a:solidFill>
            </a:endParaRPr>
          </a:p>
        </p:txBody>
      </p:sp>
      <p:pic>
        <p:nvPicPr>
          <p:cNvPr id="5" name="Picture 4">
            <a:extLst>
              <a:ext uri="{FF2B5EF4-FFF2-40B4-BE49-F238E27FC236}">
                <a16:creationId xmlns:a16="http://schemas.microsoft.com/office/drawing/2014/main" id="{D9B10A66-520F-9F41-8629-37545FCF098B}"/>
              </a:ext>
            </a:extLst>
          </p:cNvPr>
          <p:cNvPicPr>
            <a:picLocks noChangeAspect="1"/>
          </p:cNvPicPr>
          <p:nvPr/>
        </p:nvPicPr>
        <p:blipFill>
          <a:blip r:embed="rId2"/>
          <a:stretch>
            <a:fillRect/>
          </a:stretch>
        </p:blipFill>
        <p:spPr>
          <a:xfrm>
            <a:off x="1352061" y="4413491"/>
            <a:ext cx="3600938" cy="2019657"/>
          </a:xfrm>
          <a:prstGeom prst="rect">
            <a:avLst/>
          </a:prstGeom>
        </p:spPr>
      </p:pic>
      <p:sp>
        <p:nvSpPr>
          <p:cNvPr id="7" name="TextBox 6">
            <a:extLst>
              <a:ext uri="{FF2B5EF4-FFF2-40B4-BE49-F238E27FC236}">
                <a16:creationId xmlns:a16="http://schemas.microsoft.com/office/drawing/2014/main" id="{7F068D3C-439E-E742-B889-773863DED206}"/>
              </a:ext>
            </a:extLst>
          </p:cNvPr>
          <p:cNvSpPr txBox="1"/>
          <p:nvPr/>
        </p:nvSpPr>
        <p:spPr>
          <a:xfrm>
            <a:off x="5179645" y="4236888"/>
            <a:ext cx="5685183" cy="2308324"/>
          </a:xfrm>
          <a:prstGeom prst="rect">
            <a:avLst/>
          </a:prstGeom>
          <a:noFill/>
        </p:spPr>
        <p:txBody>
          <a:bodyPr wrap="square" rtlCol="0">
            <a:spAutoFit/>
          </a:bodyPr>
          <a:lstStyle/>
          <a:p>
            <a:r>
              <a:rPr lang="en-US" dirty="0"/>
              <a:t>This introduction sets the stage for a comprehensive exploration  of entrepreneurship and the nurturing of Micro, Small, and Medium Enterprises (MSMEs), a holistic approach to skills development, the positive impact of  digital upskilling on livelihoods, the direct correlation between digital upskilling and  economic empowerment, the importance of financial literacy and individual empowerment. </a:t>
            </a:r>
          </a:p>
        </p:txBody>
      </p:sp>
      <p:pic>
        <p:nvPicPr>
          <p:cNvPr id="9" name="Picture 8">
            <a:extLst>
              <a:ext uri="{FF2B5EF4-FFF2-40B4-BE49-F238E27FC236}">
                <a16:creationId xmlns:a16="http://schemas.microsoft.com/office/drawing/2014/main" id="{DB75BB2C-3754-8A4B-A5BC-54A054936AF0}"/>
              </a:ext>
            </a:extLst>
          </p:cNvPr>
          <p:cNvPicPr>
            <a:picLocks noChangeAspect="1"/>
          </p:cNvPicPr>
          <p:nvPr/>
        </p:nvPicPr>
        <p:blipFill>
          <a:blip r:embed="rId3"/>
          <a:stretch>
            <a:fillRect/>
          </a:stretch>
        </p:blipFill>
        <p:spPr>
          <a:xfrm>
            <a:off x="66260" y="6452448"/>
            <a:ext cx="844613" cy="303076"/>
          </a:xfrm>
          <a:prstGeom prst="rect">
            <a:avLst/>
          </a:prstGeom>
        </p:spPr>
      </p:pic>
    </p:spTree>
    <p:extLst>
      <p:ext uri="{BB962C8B-B14F-4D97-AF65-F5344CB8AC3E}">
        <p14:creationId xmlns:p14="http://schemas.microsoft.com/office/powerpoint/2010/main" val="136801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56C6-A862-6C4F-9953-F196D6758DC8}"/>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AEE498C4-4B16-C141-90C8-2A74F39EE17E}"/>
              </a:ext>
            </a:extLst>
          </p:cNvPr>
          <p:cNvSpPr>
            <a:spLocks noGrp="1"/>
          </p:cNvSpPr>
          <p:nvPr>
            <p:ph idx="1"/>
          </p:nvPr>
        </p:nvSpPr>
        <p:spPr>
          <a:xfrm>
            <a:off x="1019907" y="1885285"/>
            <a:ext cx="5263661" cy="4372709"/>
          </a:xfrm>
        </p:spPr>
        <p:txBody>
          <a:bodyPr>
            <a:normAutofit/>
          </a:bodyPr>
          <a:lstStyle/>
          <a:p>
            <a:pPr marL="0" indent="0">
              <a:buNone/>
            </a:pPr>
            <a:r>
              <a:rPr lang="en-US" sz="1200" dirty="0">
                <a:solidFill>
                  <a:srgbClr val="FFFF00"/>
                </a:solidFill>
              </a:rPr>
              <a:t>Objective : </a:t>
            </a:r>
            <a:r>
              <a:rPr lang="en-US" sz="1200" dirty="0"/>
              <a:t>Our primary goal is to empower the young generation in Sub-Saharan Africa by tackling obstacles and embracing the possibilities brought about by digitalization. We aim to equip them with vital digital skills that will prepare them for the future job market.</a:t>
            </a:r>
          </a:p>
          <a:p>
            <a:pPr marL="0" indent="0">
              <a:buNone/>
            </a:pPr>
            <a:r>
              <a:rPr lang="en-US" sz="1200" dirty="0">
                <a:solidFill>
                  <a:srgbClr val="FFFF00"/>
                </a:solidFill>
              </a:rPr>
              <a:t>Focus Area </a:t>
            </a:r>
            <a:r>
              <a:rPr lang="en-US" sz="1200" dirty="0"/>
              <a:t>: The focus area of this project is to collaboratively develop and implement digital skills training programs in Sub-Saharan Africa, aiming to equip the youth with essential skills, foster employability, entrepreneurship, and partnerships with businesses, ultimately contributing to the economic vitality and innovation of the African continent.</a:t>
            </a:r>
          </a:p>
          <a:p>
            <a:pPr marL="0" indent="0">
              <a:buNone/>
            </a:pPr>
            <a:r>
              <a:rPr lang="en-US" sz="1200" dirty="0">
                <a:solidFill>
                  <a:srgbClr val="FFFF00"/>
                </a:solidFill>
              </a:rPr>
              <a:t>Market Demand </a:t>
            </a:r>
            <a:r>
              <a:rPr lang="en-US" sz="1200" dirty="0"/>
              <a:t>: The market demand in this context refers to the increasing need for digital skills in Sub-Saharan Africa. Projections indicate that around 230 million jobs in the region will require digital skills by 2030, creating a substantial demand for a workforce proficient in technology.</a:t>
            </a:r>
          </a:p>
        </p:txBody>
      </p:sp>
      <p:pic>
        <p:nvPicPr>
          <p:cNvPr id="5" name="Picture 4">
            <a:extLst>
              <a:ext uri="{FF2B5EF4-FFF2-40B4-BE49-F238E27FC236}">
                <a16:creationId xmlns:a16="http://schemas.microsoft.com/office/drawing/2014/main" id="{439DD8D6-F4A4-2846-B732-E447ABA5A978}"/>
              </a:ext>
            </a:extLst>
          </p:cNvPr>
          <p:cNvPicPr>
            <a:picLocks noChangeAspect="1"/>
          </p:cNvPicPr>
          <p:nvPr/>
        </p:nvPicPr>
        <p:blipFill>
          <a:blip r:embed="rId2"/>
          <a:stretch>
            <a:fillRect/>
          </a:stretch>
        </p:blipFill>
        <p:spPr>
          <a:xfrm>
            <a:off x="6365631" y="2579054"/>
            <a:ext cx="4777344" cy="2911194"/>
          </a:xfrm>
          <a:prstGeom prst="rect">
            <a:avLst/>
          </a:prstGeom>
        </p:spPr>
      </p:pic>
      <p:pic>
        <p:nvPicPr>
          <p:cNvPr id="7" name="Picture 6">
            <a:extLst>
              <a:ext uri="{FF2B5EF4-FFF2-40B4-BE49-F238E27FC236}">
                <a16:creationId xmlns:a16="http://schemas.microsoft.com/office/drawing/2014/main" id="{DB3C6F68-49B1-B945-BF60-1595C435898F}"/>
              </a:ext>
            </a:extLst>
          </p:cNvPr>
          <p:cNvPicPr>
            <a:picLocks noChangeAspect="1"/>
          </p:cNvPicPr>
          <p:nvPr/>
        </p:nvPicPr>
        <p:blipFill>
          <a:blip r:embed="rId3"/>
          <a:stretch>
            <a:fillRect/>
          </a:stretch>
        </p:blipFill>
        <p:spPr>
          <a:xfrm>
            <a:off x="66260" y="6452448"/>
            <a:ext cx="844613" cy="303076"/>
          </a:xfrm>
          <a:prstGeom prst="rect">
            <a:avLst/>
          </a:prstGeom>
        </p:spPr>
      </p:pic>
    </p:spTree>
    <p:extLst>
      <p:ext uri="{BB962C8B-B14F-4D97-AF65-F5344CB8AC3E}">
        <p14:creationId xmlns:p14="http://schemas.microsoft.com/office/powerpoint/2010/main" val="340227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7778-8180-4A47-84A8-88AF96C0F477}"/>
              </a:ext>
            </a:extLst>
          </p:cNvPr>
          <p:cNvSpPr>
            <a:spLocks noGrp="1"/>
          </p:cNvSpPr>
          <p:nvPr>
            <p:ph type="title"/>
          </p:nvPr>
        </p:nvSpPr>
        <p:spPr/>
        <p:txBody>
          <a:bodyPr/>
          <a:lstStyle/>
          <a:p>
            <a:r>
              <a:rPr lang="en-US" dirty="0"/>
              <a:t>PROJECT OVERVIEW </a:t>
            </a:r>
            <a:r>
              <a:rPr lang="en-US" sz="1800" dirty="0"/>
              <a:t>Continued</a:t>
            </a:r>
            <a:endParaRPr lang="en-US" dirty="0"/>
          </a:p>
        </p:txBody>
      </p:sp>
      <p:sp>
        <p:nvSpPr>
          <p:cNvPr id="3" name="Content Placeholder 2">
            <a:extLst>
              <a:ext uri="{FF2B5EF4-FFF2-40B4-BE49-F238E27FC236}">
                <a16:creationId xmlns:a16="http://schemas.microsoft.com/office/drawing/2014/main" id="{E0D4F1B4-69F1-0444-8369-F67C00E6ECA7}"/>
              </a:ext>
            </a:extLst>
          </p:cNvPr>
          <p:cNvSpPr>
            <a:spLocks noGrp="1"/>
          </p:cNvSpPr>
          <p:nvPr>
            <p:ph idx="1"/>
          </p:nvPr>
        </p:nvSpPr>
        <p:spPr>
          <a:xfrm>
            <a:off x="1090246" y="1594338"/>
            <a:ext cx="9796417" cy="5381729"/>
          </a:xfrm>
        </p:spPr>
        <p:txBody>
          <a:bodyPr>
            <a:normAutofit/>
          </a:bodyPr>
          <a:lstStyle/>
          <a:p>
            <a:pPr marL="0" indent="0">
              <a:buNone/>
            </a:pPr>
            <a:r>
              <a:rPr lang="en-US" dirty="0">
                <a:solidFill>
                  <a:srgbClr val="FFFF00"/>
                </a:solidFill>
              </a:rPr>
              <a:t>Key Players </a:t>
            </a:r>
            <a:r>
              <a:rPr lang="en-US" dirty="0"/>
              <a:t>: Project Team, Local Community Leaders, International Organizations, Educational Institutions, Corporate Partners, Technology Partners, Media and Communication Partners and Community Members.</a:t>
            </a:r>
          </a:p>
          <a:p>
            <a:pPr marL="0" indent="0">
              <a:buNone/>
            </a:pPr>
            <a:r>
              <a:rPr lang="en-US" dirty="0">
                <a:solidFill>
                  <a:srgbClr val="FFFF00"/>
                </a:solidFill>
              </a:rPr>
              <a:t>Digital Evolution</a:t>
            </a:r>
            <a:r>
              <a:rPr lang="en-US" dirty="0"/>
              <a:t>: Enhanced Digital Literacy, Entrepreneurial Mindset, MSME Growth, Advanced Skills Development , Rural Livelihood Improvement, employability and Job Opportunities. </a:t>
            </a:r>
          </a:p>
          <a:p>
            <a:pPr marL="0" indent="0">
              <a:buNone/>
            </a:pPr>
            <a:r>
              <a:rPr lang="en-US" dirty="0">
                <a:solidFill>
                  <a:srgbClr val="FFFF00"/>
                </a:solidFill>
              </a:rPr>
              <a:t>Success Factors </a:t>
            </a:r>
            <a:r>
              <a:rPr lang="en-US" dirty="0"/>
              <a:t>: Community Engagement, Government Support, Accessible Training Programs, Partnership and Collaborations, Monitoring &amp; Evaluations, Technology Infrastructure, Financial Inclusion, Mentorship &amp; Support, Marketing.</a:t>
            </a:r>
          </a:p>
          <a:p>
            <a:pPr marL="0" indent="0">
              <a:buNone/>
            </a:pPr>
            <a:r>
              <a:rPr lang="en-US" dirty="0">
                <a:solidFill>
                  <a:srgbClr val="FFFF00"/>
                </a:solidFill>
              </a:rPr>
              <a:t>Potential Impact </a:t>
            </a:r>
            <a:r>
              <a:rPr lang="en-US" dirty="0"/>
              <a:t>: Community Upliftment, Global Recognition, Increased Employment Opportunities. </a:t>
            </a:r>
          </a:p>
          <a:p>
            <a:endParaRPr lang="en-US" dirty="0"/>
          </a:p>
        </p:txBody>
      </p:sp>
      <p:pic>
        <p:nvPicPr>
          <p:cNvPr id="4" name="Picture 3">
            <a:extLst>
              <a:ext uri="{FF2B5EF4-FFF2-40B4-BE49-F238E27FC236}">
                <a16:creationId xmlns:a16="http://schemas.microsoft.com/office/drawing/2014/main" id="{6FA289BC-5419-0D44-A0FB-8D1CF9E85CE2}"/>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402544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A6EC-3B1D-DC4B-86CF-2A5AFCEE6165}"/>
              </a:ext>
            </a:extLst>
          </p:cNvPr>
          <p:cNvSpPr>
            <a:spLocks noGrp="1"/>
          </p:cNvSpPr>
          <p:nvPr>
            <p:ph type="title"/>
          </p:nvPr>
        </p:nvSpPr>
        <p:spPr/>
        <p:txBody>
          <a:bodyPr/>
          <a:lstStyle/>
          <a:p>
            <a:r>
              <a:rPr lang="en-US" dirty="0"/>
              <a:t>ENTREPRENEURSHIP &amp; MSME</a:t>
            </a:r>
          </a:p>
        </p:txBody>
      </p:sp>
      <p:sp>
        <p:nvSpPr>
          <p:cNvPr id="3" name="Content Placeholder 2">
            <a:extLst>
              <a:ext uri="{FF2B5EF4-FFF2-40B4-BE49-F238E27FC236}">
                <a16:creationId xmlns:a16="http://schemas.microsoft.com/office/drawing/2014/main" id="{BF7830C5-FAD6-3B4F-A52F-0AAE22AA682D}"/>
              </a:ext>
            </a:extLst>
          </p:cNvPr>
          <p:cNvSpPr>
            <a:spLocks noGrp="1"/>
          </p:cNvSpPr>
          <p:nvPr>
            <p:ph idx="1"/>
          </p:nvPr>
        </p:nvSpPr>
        <p:spPr>
          <a:xfrm>
            <a:off x="1126435" y="1537252"/>
            <a:ext cx="9443704" cy="4512692"/>
          </a:xfrm>
        </p:spPr>
        <p:txBody>
          <a:bodyPr>
            <a:normAutofit fontScale="85000" lnSpcReduction="20000"/>
          </a:bodyPr>
          <a:lstStyle/>
          <a:p>
            <a:pPr marL="0" indent="0">
              <a:buNone/>
            </a:pPr>
            <a:r>
              <a:rPr lang="en-US" dirty="0"/>
              <a:t>In our quest to foster entrepreneurship and support Micro, Small, and Medium Enterprises (MSMEs) in Africa, our approach to digital upskilling involves the meticulous design and implementation of a variety of training programs. These initiatives consist of comprehensive </a:t>
            </a:r>
            <a:r>
              <a:rPr lang="en-US" dirty="0">
                <a:solidFill>
                  <a:srgbClr val="FFC000"/>
                </a:solidFill>
              </a:rPr>
              <a:t>workshops </a:t>
            </a:r>
            <a:r>
              <a:rPr lang="en-US" dirty="0"/>
              <a:t>and </a:t>
            </a:r>
            <a:r>
              <a:rPr lang="en-US" dirty="0">
                <a:solidFill>
                  <a:srgbClr val="FFC000"/>
                </a:solidFill>
              </a:rPr>
              <a:t>courses</a:t>
            </a:r>
            <a:r>
              <a:rPr lang="en-US" dirty="0"/>
              <a:t> that are carefully tailored to enhance participants' digital literacy and skills. The curriculum covers a wide range of relevant topics, such as </a:t>
            </a:r>
            <a:r>
              <a:rPr lang="en-US" dirty="0">
                <a:solidFill>
                  <a:srgbClr val="FF0000"/>
                </a:solidFill>
              </a:rPr>
              <a:t>digital marketing strategies, </a:t>
            </a:r>
            <a:r>
              <a:rPr lang="en-US" dirty="0"/>
              <a:t>effective utilization of </a:t>
            </a:r>
            <a:r>
              <a:rPr lang="en-US" dirty="0">
                <a:solidFill>
                  <a:srgbClr val="FF0000"/>
                </a:solidFill>
              </a:rPr>
              <a:t>e-commerce platforms</a:t>
            </a:r>
            <a:r>
              <a:rPr lang="en-US" dirty="0"/>
              <a:t>, integration of </a:t>
            </a:r>
            <a:r>
              <a:rPr lang="en-US" dirty="0">
                <a:solidFill>
                  <a:srgbClr val="FF0000"/>
                </a:solidFill>
              </a:rPr>
              <a:t>financial management tools</a:t>
            </a:r>
            <a:r>
              <a:rPr lang="en-US" dirty="0"/>
              <a:t>, and the seamless incorporation of technology into daily business operations. To ensure accessible and practical </a:t>
            </a:r>
            <a:r>
              <a:rPr lang="en-US" dirty="0">
                <a:solidFill>
                  <a:srgbClr val="FF0000"/>
                </a:solidFill>
              </a:rPr>
              <a:t>learning experiences</a:t>
            </a:r>
            <a:r>
              <a:rPr lang="en-US" dirty="0"/>
              <a:t>, we utilize dynamic online learning platforms, engaging workshops, and mentorship programs. We collaborate with esteemed educational institutions, industry experts, and technology firms to ensure that our content remains up-to-date and relevant. Additionally, we form strategic partnerships with governmental bodies, non-governmental organizations (NGOs), and international entities to access the necessary resources and infrastructure for scaling these initiatives effectively. Through targeted training, mentorship, and collaborative partnerships, our digital upskilling efforts aim to empower entrepreneurs and MSMEs, equipping them with the skills to navigate the digital landscape, tap into global markets, and make significant contributions to economic growth and job creation throughout Africa (</a:t>
            </a:r>
            <a:r>
              <a:rPr lang="en-US" dirty="0" err="1"/>
              <a:t>Elsayary</a:t>
            </a:r>
            <a:r>
              <a:rPr lang="en-US" dirty="0"/>
              <a:t>, 2023).</a:t>
            </a:r>
          </a:p>
        </p:txBody>
      </p:sp>
      <p:pic>
        <p:nvPicPr>
          <p:cNvPr id="5" name="Picture 4">
            <a:extLst>
              <a:ext uri="{FF2B5EF4-FFF2-40B4-BE49-F238E27FC236}">
                <a16:creationId xmlns:a16="http://schemas.microsoft.com/office/drawing/2014/main" id="{019AFDFA-B28B-5F41-937E-7D173E22D0A0}"/>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58020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1362-ABC5-3A44-901C-8B5369F6E9E9}"/>
              </a:ext>
            </a:extLst>
          </p:cNvPr>
          <p:cNvSpPr>
            <a:spLocks noGrp="1"/>
          </p:cNvSpPr>
          <p:nvPr>
            <p:ph type="title"/>
          </p:nvPr>
        </p:nvSpPr>
        <p:spPr/>
        <p:txBody>
          <a:bodyPr/>
          <a:lstStyle/>
          <a:p>
            <a:r>
              <a:rPr lang="en-US" dirty="0"/>
              <a:t>SKILLS DEVELOPMENT AND TRAINING</a:t>
            </a:r>
          </a:p>
        </p:txBody>
      </p:sp>
      <p:sp>
        <p:nvSpPr>
          <p:cNvPr id="3" name="Content Placeholder 2">
            <a:extLst>
              <a:ext uri="{FF2B5EF4-FFF2-40B4-BE49-F238E27FC236}">
                <a16:creationId xmlns:a16="http://schemas.microsoft.com/office/drawing/2014/main" id="{5E1A4D13-C554-2A41-9CBD-75C7B91FDE7B}"/>
              </a:ext>
            </a:extLst>
          </p:cNvPr>
          <p:cNvSpPr>
            <a:spLocks noGrp="1"/>
          </p:cNvSpPr>
          <p:nvPr>
            <p:ph idx="1"/>
          </p:nvPr>
        </p:nvSpPr>
        <p:spPr>
          <a:xfrm>
            <a:off x="1121968" y="1253144"/>
            <a:ext cx="5796922" cy="3875447"/>
          </a:xfrm>
        </p:spPr>
        <p:txBody>
          <a:bodyPr>
            <a:normAutofit fontScale="85000" lnSpcReduction="20000"/>
          </a:bodyPr>
          <a:lstStyle/>
          <a:p>
            <a:pPr marL="0" indent="0">
              <a:buNone/>
            </a:pPr>
            <a:r>
              <a:rPr lang="en-US" dirty="0"/>
              <a:t>The carefully curated skills development and </a:t>
            </a:r>
            <a:r>
              <a:rPr lang="en-US" dirty="0">
                <a:solidFill>
                  <a:srgbClr val="FF0000"/>
                </a:solidFill>
              </a:rPr>
              <a:t>training programs </a:t>
            </a:r>
            <a:r>
              <a:rPr lang="en-US" dirty="0"/>
              <a:t>provide a </a:t>
            </a:r>
            <a:r>
              <a:rPr lang="en-US" dirty="0">
                <a:solidFill>
                  <a:srgbClr val="FF0000"/>
                </a:solidFill>
              </a:rPr>
              <a:t>comprehensive learning experience </a:t>
            </a:r>
            <a:r>
              <a:rPr lang="en-US" dirty="0"/>
              <a:t>that seamlessly combines theoretical knowledge with practical application. These programs cover a wide range of skills, including </a:t>
            </a:r>
            <a:r>
              <a:rPr lang="en-US" dirty="0">
                <a:solidFill>
                  <a:srgbClr val="FFFF00"/>
                </a:solidFill>
              </a:rPr>
              <a:t>digital skills</a:t>
            </a:r>
            <a:r>
              <a:rPr lang="en-US" dirty="0"/>
              <a:t>, </a:t>
            </a:r>
            <a:r>
              <a:rPr lang="en-US" dirty="0">
                <a:solidFill>
                  <a:srgbClr val="FFFF00"/>
                </a:solidFill>
              </a:rPr>
              <a:t>technical expertise</a:t>
            </a:r>
            <a:r>
              <a:rPr lang="en-US" dirty="0"/>
              <a:t>, </a:t>
            </a:r>
            <a:r>
              <a:rPr lang="en-US" dirty="0">
                <a:solidFill>
                  <a:srgbClr val="FFFF00"/>
                </a:solidFill>
              </a:rPr>
              <a:t>soft skills</a:t>
            </a:r>
            <a:r>
              <a:rPr lang="en-US" dirty="0"/>
              <a:t>, and </a:t>
            </a:r>
            <a:r>
              <a:rPr lang="en-US" dirty="0">
                <a:solidFill>
                  <a:srgbClr val="FFFF00"/>
                </a:solidFill>
              </a:rPr>
              <a:t>industry-recognized certifications. </a:t>
            </a:r>
            <a:r>
              <a:rPr lang="en-US" dirty="0"/>
              <a:t>Participants engage in hands-on training, workshops, and </a:t>
            </a:r>
            <a:r>
              <a:rPr lang="en-US" dirty="0">
                <a:solidFill>
                  <a:srgbClr val="FF0000"/>
                </a:solidFill>
              </a:rPr>
              <a:t>real-world case studies </a:t>
            </a:r>
            <a:r>
              <a:rPr lang="en-US" dirty="0"/>
              <a:t>to enhance their digital literacy and technical capabilities. The programs offer flexibility and accessibility through various delivery methods, such as </a:t>
            </a:r>
            <a:r>
              <a:rPr lang="en-US" dirty="0">
                <a:solidFill>
                  <a:srgbClr val="FF0000"/>
                </a:solidFill>
              </a:rPr>
              <a:t>in-person workshops </a:t>
            </a:r>
            <a:r>
              <a:rPr lang="en-US" dirty="0"/>
              <a:t>and </a:t>
            </a:r>
            <a:r>
              <a:rPr lang="en-US" dirty="0">
                <a:solidFill>
                  <a:srgbClr val="FF0000"/>
                </a:solidFill>
              </a:rPr>
              <a:t>online courses</a:t>
            </a:r>
            <a:r>
              <a:rPr lang="en-US" dirty="0"/>
              <a:t>. Collaborations with educational institutions and industry partners enrich the learning journey, while continuous monitoring and evaluation ensure participant progress. </a:t>
            </a:r>
          </a:p>
        </p:txBody>
      </p:sp>
      <p:pic>
        <p:nvPicPr>
          <p:cNvPr id="4" name="Picture 3">
            <a:extLst>
              <a:ext uri="{FF2B5EF4-FFF2-40B4-BE49-F238E27FC236}">
                <a16:creationId xmlns:a16="http://schemas.microsoft.com/office/drawing/2014/main" id="{7EB9D54B-C30E-BA4B-9C8F-698847BAE139}"/>
              </a:ext>
            </a:extLst>
          </p:cNvPr>
          <p:cNvPicPr>
            <a:picLocks noChangeAspect="1"/>
          </p:cNvPicPr>
          <p:nvPr/>
        </p:nvPicPr>
        <p:blipFill>
          <a:blip r:embed="rId2"/>
          <a:stretch>
            <a:fillRect/>
          </a:stretch>
        </p:blipFill>
        <p:spPr>
          <a:xfrm>
            <a:off x="66260" y="6452448"/>
            <a:ext cx="844613" cy="303076"/>
          </a:xfrm>
          <a:prstGeom prst="rect">
            <a:avLst/>
          </a:prstGeom>
        </p:spPr>
      </p:pic>
      <p:pic>
        <p:nvPicPr>
          <p:cNvPr id="6" name="Picture 5">
            <a:extLst>
              <a:ext uri="{FF2B5EF4-FFF2-40B4-BE49-F238E27FC236}">
                <a16:creationId xmlns:a16="http://schemas.microsoft.com/office/drawing/2014/main" id="{C054AACA-0019-1241-BAD0-D3D33BA28672}"/>
              </a:ext>
            </a:extLst>
          </p:cNvPr>
          <p:cNvPicPr>
            <a:picLocks noChangeAspect="1"/>
          </p:cNvPicPr>
          <p:nvPr/>
        </p:nvPicPr>
        <p:blipFill>
          <a:blip r:embed="rId3"/>
          <a:stretch>
            <a:fillRect/>
          </a:stretch>
        </p:blipFill>
        <p:spPr>
          <a:xfrm>
            <a:off x="6808607" y="1982988"/>
            <a:ext cx="4518296" cy="2589011"/>
          </a:xfrm>
          <a:prstGeom prst="rect">
            <a:avLst/>
          </a:prstGeom>
        </p:spPr>
      </p:pic>
      <p:sp>
        <p:nvSpPr>
          <p:cNvPr id="7" name="TextBox 6">
            <a:extLst>
              <a:ext uri="{FF2B5EF4-FFF2-40B4-BE49-F238E27FC236}">
                <a16:creationId xmlns:a16="http://schemas.microsoft.com/office/drawing/2014/main" id="{DE984DD5-8F25-684F-8847-331BDC345ECC}"/>
              </a:ext>
            </a:extLst>
          </p:cNvPr>
          <p:cNvSpPr txBox="1"/>
          <p:nvPr/>
        </p:nvSpPr>
        <p:spPr>
          <a:xfrm>
            <a:off x="1121968" y="5044316"/>
            <a:ext cx="10190610" cy="1569660"/>
          </a:xfrm>
          <a:prstGeom prst="rect">
            <a:avLst/>
          </a:prstGeom>
          <a:noFill/>
        </p:spPr>
        <p:txBody>
          <a:bodyPr wrap="none" rtlCol="0">
            <a:spAutoFit/>
          </a:bodyPr>
          <a:lstStyle/>
          <a:p>
            <a:r>
              <a:rPr lang="en-US" sz="1600" dirty="0"/>
              <a:t>These programs not only equip participants with skills during the sessions but also foster a </a:t>
            </a:r>
            <a:br>
              <a:rPr lang="en-US" sz="1600" dirty="0"/>
            </a:br>
            <a:r>
              <a:rPr lang="en-US" sz="1600" dirty="0"/>
              <a:t>commitment to lifelong learning for sustained professional growth. By emphasizing accessibility</a:t>
            </a:r>
          </a:p>
          <a:p>
            <a:r>
              <a:rPr lang="en-US" sz="1600" dirty="0"/>
              <a:t>and inclusivity, these programs aim to reach </a:t>
            </a:r>
            <a:r>
              <a:rPr lang="en-US" sz="1600" dirty="0">
                <a:solidFill>
                  <a:srgbClr val="FF0000"/>
                </a:solidFill>
              </a:rPr>
              <a:t>diverse audiences and underserved communities</a:t>
            </a:r>
            <a:r>
              <a:rPr lang="en-US" sz="1600" dirty="0"/>
              <a:t>. </a:t>
            </a:r>
          </a:p>
          <a:p>
            <a:r>
              <a:rPr lang="en-US" sz="1600" dirty="0"/>
              <a:t>These dynamic and industry-relevant programs empower participants in Africa with a versatile</a:t>
            </a:r>
          </a:p>
          <a:p>
            <a:r>
              <a:rPr lang="en-US" sz="1600" dirty="0"/>
              <a:t>skill set, preparing them for success in the modern workforce and creating opportunities for digital employment</a:t>
            </a:r>
          </a:p>
          <a:p>
            <a:r>
              <a:rPr lang="en-US" sz="1600" dirty="0"/>
              <a:t>(Ackermann, 2023)</a:t>
            </a:r>
          </a:p>
        </p:txBody>
      </p:sp>
    </p:spTree>
    <p:extLst>
      <p:ext uri="{BB962C8B-B14F-4D97-AF65-F5344CB8AC3E}">
        <p14:creationId xmlns:p14="http://schemas.microsoft.com/office/powerpoint/2010/main" val="327179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E974-BB06-C34C-8EA2-FC1B63A5E86D}"/>
              </a:ext>
            </a:extLst>
          </p:cNvPr>
          <p:cNvSpPr>
            <a:spLocks noGrp="1"/>
          </p:cNvSpPr>
          <p:nvPr>
            <p:ph type="title"/>
          </p:nvPr>
        </p:nvSpPr>
        <p:spPr/>
        <p:txBody>
          <a:bodyPr/>
          <a:lstStyle/>
          <a:p>
            <a:r>
              <a:rPr lang="en-US" dirty="0"/>
              <a:t>RURAL LIVELIHOOD DEVELOPMENT </a:t>
            </a:r>
          </a:p>
        </p:txBody>
      </p:sp>
      <p:sp>
        <p:nvSpPr>
          <p:cNvPr id="3" name="Content Placeholder 2">
            <a:extLst>
              <a:ext uri="{FF2B5EF4-FFF2-40B4-BE49-F238E27FC236}">
                <a16:creationId xmlns:a16="http://schemas.microsoft.com/office/drawing/2014/main" id="{1AEFA977-7810-2041-92DF-11589F44137C}"/>
              </a:ext>
            </a:extLst>
          </p:cNvPr>
          <p:cNvSpPr>
            <a:spLocks noGrp="1"/>
          </p:cNvSpPr>
          <p:nvPr>
            <p:ph idx="1"/>
          </p:nvPr>
        </p:nvSpPr>
        <p:spPr>
          <a:xfrm>
            <a:off x="1156834" y="1346669"/>
            <a:ext cx="5919827" cy="5213157"/>
          </a:xfrm>
        </p:spPr>
        <p:txBody>
          <a:bodyPr>
            <a:normAutofit fontScale="85000" lnSpcReduction="10000"/>
          </a:bodyPr>
          <a:lstStyle/>
          <a:p>
            <a:pPr marL="0" indent="0">
              <a:buNone/>
            </a:pPr>
            <a:r>
              <a:rPr lang="en-US" dirty="0"/>
              <a:t>The Digital Upskilling for Employment Opportunities in Africa project aims to significantly impact Rural Livelihood Development by addressing specific challenges faced in rural communities. Through targeted digital upskilling programs, the project intends to empower individuals in </a:t>
            </a:r>
            <a:r>
              <a:rPr lang="en-US" dirty="0">
                <a:solidFill>
                  <a:srgbClr val="FF0000"/>
                </a:solidFill>
              </a:rPr>
              <a:t>rural areas </a:t>
            </a:r>
            <a:r>
              <a:rPr lang="en-US" dirty="0"/>
              <a:t>with the skills necessary for </a:t>
            </a:r>
            <a:r>
              <a:rPr lang="en-US" dirty="0">
                <a:solidFill>
                  <a:srgbClr val="FF0000"/>
                </a:solidFill>
              </a:rPr>
              <a:t>online work</a:t>
            </a:r>
            <a:r>
              <a:rPr lang="en-US" dirty="0"/>
              <a:t>, </a:t>
            </a:r>
            <a:r>
              <a:rPr lang="en-US" dirty="0">
                <a:solidFill>
                  <a:srgbClr val="FF0000"/>
                </a:solidFill>
              </a:rPr>
              <a:t>entrepreneurship</a:t>
            </a:r>
            <a:r>
              <a:rPr lang="en-US" dirty="0"/>
              <a:t>, and participation in the digital economy. The focus includes </a:t>
            </a:r>
            <a:r>
              <a:rPr lang="en-US" dirty="0">
                <a:solidFill>
                  <a:srgbClr val="FF0000"/>
                </a:solidFill>
              </a:rPr>
              <a:t>agricultural technology training</a:t>
            </a:r>
            <a:r>
              <a:rPr lang="en-US" dirty="0"/>
              <a:t>, financial inclusion, and the </a:t>
            </a:r>
            <a:r>
              <a:rPr lang="en-US" dirty="0">
                <a:solidFill>
                  <a:srgbClr val="FF0000"/>
                </a:solidFill>
              </a:rPr>
              <a:t>establishment of community hubs. </a:t>
            </a:r>
            <a:r>
              <a:rPr lang="en-US" dirty="0"/>
              <a:t>Collaborations with </a:t>
            </a:r>
            <a:r>
              <a:rPr lang="en-US" dirty="0">
                <a:solidFill>
                  <a:srgbClr val="FFFF00"/>
                </a:solidFill>
              </a:rPr>
              <a:t>local entities </a:t>
            </a:r>
            <a:r>
              <a:rPr lang="en-US" dirty="0"/>
              <a:t>ensure </a:t>
            </a:r>
            <a:r>
              <a:rPr lang="en-US" dirty="0">
                <a:solidFill>
                  <a:srgbClr val="FFFF00"/>
                </a:solidFill>
              </a:rPr>
              <a:t>cultural sensitivity</a:t>
            </a:r>
            <a:r>
              <a:rPr lang="en-US" dirty="0"/>
              <a:t>, while robust monitoring and evaluation mechanisms assess the impact and allow for adaptive strategies. The project envisions fostering comprehensive rural development by </a:t>
            </a:r>
            <a:r>
              <a:rPr lang="en-US" dirty="0">
                <a:solidFill>
                  <a:srgbClr val="FFFF00"/>
                </a:solidFill>
              </a:rPr>
              <a:t>leveraging digital skills </a:t>
            </a:r>
            <a:r>
              <a:rPr lang="en-US" dirty="0"/>
              <a:t>to create sustainable opportunities and contribute to economic growth in African rural communities.</a:t>
            </a:r>
          </a:p>
        </p:txBody>
      </p:sp>
      <p:pic>
        <p:nvPicPr>
          <p:cNvPr id="6" name="Picture 5">
            <a:extLst>
              <a:ext uri="{FF2B5EF4-FFF2-40B4-BE49-F238E27FC236}">
                <a16:creationId xmlns:a16="http://schemas.microsoft.com/office/drawing/2014/main" id="{17A99195-C8A1-3D41-9EC3-F7345780CE93}"/>
              </a:ext>
            </a:extLst>
          </p:cNvPr>
          <p:cNvPicPr>
            <a:picLocks noChangeAspect="1"/>
          </p:cNvPicPr>
          <p:nvPr/>
        </p:nvPicPr>
        <p:blipFill>
          <a:blip r:embed="rId2"/>
          <a:stretch>
            <a:fillRect/>
          </a:stretch>
        </p:blipFill>
        <p:spPr>
          <a:xfrm>
            <a:off x="7076661" y="2629451"/>
            <a:ext cx="4070902" cy="2713935"/>
          </a:xfrm>
          <a:prstGeom prst="rect">
            <a:avLst/>
          </a:prstGeom>
        </p:spPr>
      </p:pic>
      <p:pic>
        <p:nvPicPr>
          <p:cNvPr id="7" name="Picture 6">
            <a:extLst>
              <a:ext uri="{FF2B5EF4-FFF2-40B4-BE49-F238E27FC236}">
                <a16:creationId xmlns:a16="http://schemas.microsoft.com/office/drawing/2014/main" id="{3E465A33-EFF8-5140-994F-1FAF3B91579A}"/>
              </a:ext>
            </a:extLst>
          </p:cNvPr>
          <p:cNvPicPr>
            <a:picLocks noChangeAspect="1"/>
          </p:cNvPicPr>
          <p:nvPr/>
        </p:nvPicPr>
        <p:blipFill>
          <a:blip r:embed="rId3"/>
          <a:stretch>
            <a:fillRect/>
          </a:stretch>
        </p:blipFill>
        <p:spPr>
          <a:xfrm>
            <a:off x="66260" y="6452448"/>
            <a:ext cx="844613" cy="303076"/>
          </a:xfrm>
          <a:prstGeom prst="rect">
            <a:avLst/>
          </a:prstGeom>
        </p:spPr>
      </p:pic>
    </p:spTree>
    <p:extLst>
      <p:ext uri="{BB962C8B-B14F-4D97-AF65-F5344CB8AC3E}">
        <p14:creationId xmlns:p14="http://schemas.microsoft.com/office/powerpoint/2010/main" val="333094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E355-A670-224D-A730-A8E38942459E}"/>
              </a:ext>
            </a:extLst>
          </p:cNvPr>
          <p:cNvSpPr>
            <a:spLocks noGrp="1"/>
          </p:cNvSpPr>
          <p:nvPr>
            <p:ph type="title"/>
          </p:nvPr>
        </p:nvSpPr>
        <p:spPr/>
        <p:txBody>
          <a:bodyPr/>
          <a:lstStyle/>
          <a:p>
            <a:r>
              <a:rPr lang="en-US" dirty="0"/>
              <a:t>ECONOMIC EMPOWERMENT</a:t>
            </a:r>
          </a:p>
        </p:txBody>
      </p:sp>
      <p:sp>
        <p:nvSpPr>
          <p:cNvPr id="3" name="Content Placeholder 2">
            <a:extLst>
              <a:ext uri="{FF2B5EF4-FFF2-40B4-BE49-F238E27FC236}">
                <a16:creationId xmlns:a16="http://schemas.microsoft.com/office/drawing/2014/main" id="{4D17F95F-4E85-CC4B-9144-62507F31383D}"/>
              </a:ext>
            </a:extLst>
          </p:cNvPr>
          <p:cNvSpPr>
            <a:spLocks noGrp="1"/>
          </p:cNvSpPr>
          <p:nvPr>
            <p:ph idx="1"/>
          </p:nvPr>
        </p:nvSpPr>
        <p:spPr>
          <a:xfrm>
            <a:off x="1101969" y="1498423"/>
            <a:ext cx="9468170" cy="4937545"/>
          </a:xfrm>
        </p:spPr>
        <p:txBody>
          <a:bodyPr>
            <a:normAutofit lnSpcReduction="10000"/>
          </a:bodyPr>
          <a:lstStyle/>
          <a:p>
            <a:pPr marL="0" indent="0">
              <a:buNone/>
            </a:pPr>
            <a:r>
              <a:rPr lang="en-US" dirty="0"/>
              <a:t>For this project, </a:t>
            </a:r>
            <a:r>
              <a:rPr lang="en-US" dirty="0">
                <a:solidFill>
                  <a:srgbClr val="FFFF00"/>
                </a:solidFill>
              </a:rPr>
              <a:t>the Economic Empowerment initiative </a:t>
            </a:r>
            <a:r>
              <a:rPr lang="en-US" dirty="0"/>
              <a:t>involves teaming up with various partners such as </a:t>
            </a:r>
            <a:r>
              <a:rPr lang="en-US" dirty="0">
                <a:solidFill>
                  <a:srgbClr val="FF0000"/>
                </a:solidFill>
              </a:rPr>
              <a:t>governments,</a:t>
            </a:r>
            <a:r>
              <a:rPr lang="en-US" dirty="0"/>
              <a:t> </a:t>
            </a:r>
            <a:r>
              <a:rPr lang="en-US" dirty="0">
                <a:solidFill>
                  <a:srgbClr val="FF0000"/>
                </a:solidFill>
              </a:rPr>
              <a:t>private sector organizations</a:t>
            </a:r>
            <a:r>
              <a:rPr lang="en-US" dirty="0"/>
              <a:t>, </a:t>
            </a:r>
            <a:r>
              <a:rPr lang="en-US" dirty="0">
                <a:solidFill>
                  <a:srgbClr val="FF0000"/>
                </a:solidFill>
              </a:rPr>
              <a:t>NGOs, and international entitie</a:t>
            </a:r>
            <a:r>
              <a:rPr lang="en-US" dirty="0"/>
              <a:t>s to bring about positive change. Together, they are pooling their </a:t>
            </a:r>
            <a:r>
              <a:rPr lang="en-US" dirty="0">
                <a:solidFill>
                  <a:srgbClr val="FFFF00"/>
                </a:solidFill>
              </a:rPr>
              <a:t>resources</a:t>
            </a:r>
            <a:r>
              <a:rPr lang="en-US" dirty="0"/>
              <a:t> and </a:t>
            </a:r>
            <a:r>
              <a:rPr lang="en-US" dirty="0">
                <a:solidFill>
                  <a:srgbClr val="FFFF00"/>
                </a:solidFill>
              </a:rPr>
              <a:t>expertise</a:t>
            </a:r>
            <a:r>
              <a:rPr lang="en-US" dirty="0"/>
              <a:t> to implement this strategic project that will boost the economy. The focus is on improving digital infrastructure, advocating for simplified regulations, and </a:t>
            </a:r>
            <a:r>
              <a:rPr lang="en-US" dirty="0">
                <a:solidFill>
                  <a:srgbClr val="FFFF00"/>
                </a:solidFill>
              </a:rPr>
              <a:t>supporting efficient e-commerce operations</a:t>
            </a:r>
            <a:r>
              <a:rPr lang="en-US" dirty="0"/>
              <a:t>. By providing customized digital literacy programs, individuals are equipped with essential skills and given access to global markets, fostering entrepreneurship. Continuous monitoring and evaluation ensure that the programs remain relevant and adaptable. Additionally, initiatives supporting entrepreneurship, enhancing </a:t>
            </a:r>
            <a:r>
              <a:rPr lang="en-US" dirty="0">
                <a:solidFill>
                  <a:srgbClr val="FF0000"/>
                </a:solidFill>
              </a:rPr>
              <a:t>payment systems</a:t>
            </a:r>
            <a:r>
              <a:rPr lang="en-US" dirty="0"/>
              <a:t>, and building consumer trust contribute to sustainable economic opportunities and job creation across Africa. The goal is to empower individuals through digital skills, creating a lasting and positive impact on economic prosperity in the region.</a:t>
            </a:r>
          </a:p>
        </p:txBody>
      </p:sp>
      <p:pic>
        <p:nvPicPr>
          <p:cNvPr id="4" name="Picture 3">
            <a:extLst>
              <a:ext uri="{FF2B5EF4-FFF2-40B4-BE49-F238E27FC236}">
                <a16:creationId xmlns:a16="http://schemas.microsoft.com/office/drawing/2014/main" id="{F31FEEAC-13CA-C449-A14C-C8E142A2AEAC}"/>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233236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97F0-937E-F14F-A2D3-2725E1E0BA98}"/>
              </a:ext>
            </a:extLst>
          </p:cNvPr>
          <p:cNvSpPr>
            <a:spLocks noGrp="1"/>
          </p:cNvSpPr>
          <p:nvPr>
            <p:ph type="title"/>
          </p:nvPr>
        </p:nvSpPr>
        <p:spPr/>
        <p:txBody>
          <a:bodyPr/>
          <a:lstStyle/>
          <a:p>
            <a:r>
              <a:rPr lang="en-US" dirty="0"/>
              <a:t>FINANCIAL INCLUSION AND EMPLOYMENT</a:t>
            </a:r>
          </a:p>
        </p:txBody>
      </p:sp>
      <p:sp>
        <p:nvSpPr>
          <p:cNvPr id="3" name="Content Placeholder 2">
            <a:extLst>
              <a:ext uri="{FF2B5EF4-FFF2-40B4-BE49-F238E27FC236}">
                <a16:creationId xmlns:a16="http://schemas.microsoft.com/office/drawing/2014/main" id="{8D472855-81AF-E847-BD58-50F0DD7F1D2C}"/>
              </a:ext>
            </a:extLst>
          </p:cNvPr>
          <p:cNvSpPr>
            <a:spLocks noGrp="1"/>
          </p:cNvSpPr>
          <p:nvPr>
            <p:ph idx="1"/>
          </p:nvPr>
        </p:nvSpPr>
        <p:spPr>
          <a:xfrm>
            <a:off x="1312985" y="1914781"/>
            <a:ext cx="9339216" cy="4537667"/>
          </a:xfrm>
        </p:spPr>
        <p:txBody>
          <a:bodyPr>
            <a:normAutofit/>
          </a:bodyPr>
          <a:lstStyle/>
          <a:p>
            <a:pPr marL="0" indent="0">
              <a:buNone/>
            </a:pPr>
            <a:r>
              <a:rPr lang="en-US" dirty="0"/>
              <a:t>The project initiative is dedicated to </a:t>
            </a:r>
            <a:r>
              <a:rPr lang="en-US" dirty="0">
                <a:solidFill>
                  <a:srgbClr val="FF0000"/>
                </a:solidFill>
              </a:rPr>
              <a:t>bridging the digital skills gap and promoting financial inclusion</a:t>
            </a:r>
            <a:r>
              <a:rPr lang="en-US" dirty="0"/>
              <a:t>, with a special emphasis on </a:t>
            </a:r>
            <a:r>
              <a:rPr lang="en-US" dirty="0">
                <a:solidFill>
                  <a:srgbClr val="FFFF00"/>
                </a:solidFill>
              </a:rPr>
              <a:t>utilizing microfinance initiatives </a:t>
            </a:r>
            <a:r>
              <a:rPr lang="en-US" dirty="0"/>
              <a:t>to </a:t>
            </a:r>
            <a:r>
              <a:rPr lang="en-US" dirty="0">
                <a:solidFill>
                  <a:srgbClr val="FF0000"/>
                </a:solidFill>
              </a:rPr>
              <a:t>enhance accessibility. </a:t>
            </a:r>
            <a:r>
              <a:rPr lang="en-US" dirty="0"/>
              <a:t>The comprehensive curriculum covers both basic digital literacy and advanced technical skills, providing individuals with the necessary tools for the digital era. By combining online resources and workshops, the program aims to empower participants with practical skills. Additionally, efforts are being made to </a:t>
            </a:r>
            <a:r>
              <a:rPr lang="en-US" dirty="0">
                <a:solidFill>
                  <a:srgbClr val="FFFF00"/>
                </a:solidFill>
              </a:rPr>
              <a:t>expand digital infrastructure </a:t>
            </a:r>
            <a:r>
              <a:rPr lang="en-US" dirty="0"/>
              <a:t>in remote areas and promote </a:t>
            </a:r>
            <a:r>
              <a:rPr lang="en-US" dirty="0">
                <a:solidFill>
                  <a:srgbClr val="FFFF00"/>
                </a:solidFill>
              </a:rPr>
              <a:t>mobile banking</a:t>
            </a:r>
            <a:r>
              <a:rPr lang="en-US" dirty="0"/>
              <a:t>, specifically targeting support for </a:t>
            </a:r>
            <a:r>
              <a:rPr lang="en-US" dirty="0">
                <a:solidFill>
                  <a:srgbClr val="FFFF00"/>
                </a:solidFill>
              </a:rPr>
              <a:t>microfinance initiatives</a:t>
            </a:r>
            <a:r>
              <a:rPr lang="en-US" dirty="0"/>
              <a:t>. These initiatives are vital in promoting </a:t>
            </a:r>
            <a:r>
              <a:rPr lang="en-US" dirty="0">
                <a:solidFill>
                  <a:srgbClr val="FFFF00"/>
                </a:solidFill>
              </a:rPr>
              <a:t>financial inclusion </a:t>
            </a:r>
            <a:r>
              <a:rPr lang="en-US" dirty="0"/>
              <a:t>and ensuring that individuals, especially those excluded from formal finance, can actively participate in the digital economy. Ongoing assessments guide the project's evolution and potential expansion across different regions in Africa.</a:t>
            </a:r>
          </a:p>
        </p:txBody>
      </p:sp>
      <p:pic>
        <p:nvPicPr>
          <p:cNvPr id="4" name="Picture 3">
            <a:extLst>
              <a:ext uri="{FF2B5EF4-FFF2-40B4-BE49-F238E27FC236}">
                <a16:creationId xmlns:a16="http://schemas.microsoft.com/office/drawing/2014/main" id="{6FD5B2F4-BA16-A540-8B8C-4781C64045D9}"/>
              </a:ext>
            </a:extLst>
          </p:cNvPr>
          <p:cNvPicPr>
            <a:picLocks noChangeAspect="1"/>
          </p:cNvPicPr>
          <p:nvPr/>
        </p:nvPicPr>
        <p:blipFill>
          <a:blip r:embed="rId2"/>
          <a:stretch>
            <a:fillRect/>
          </a:stretch>
        </p:blipFill>
        <p:spPr>
          <a:xfrm>
            <a:off x="66260" y="6452448"/>
            <a:ext cx="844613" cy="303076"/>
          </a:xfrm>
          <a:prstGeom prst="rect">
            <a:avLst/>
          </a:prstGeom>
        </p:spPr>
      </p:pic>
    </p:spTree>
    <p:extLst>
      <p:ext uri="{BB962C8B-B14F-4D97-AF65-F5344CB8AC3E}">
        <p14:creationId xmlns:p14="http://schemas.microsoft.com/office/powerpoint/2010/main" val="375941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211</TotalTime>
  <Words>1740</Words>
  <Application>Microsoft Macintosh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Digital Upskilling for Employment Opportunities in Africa</vt:lpstr>
      <vt:lpstr>INTRODUCTION</vt:lpstr>
      <vt:lpstr>PROJECT OVERVIEW </vt:lpstr>
      <vt:lpstr>PROJECT OVERVIEW Continued</vt:lpstr>
      <vt:lpstr>ENTREPRENEURSHIP &amp; MSME</vt:lpstr>
      <vt:lpstr>SKILLS DEVELOPMENT AND TRAINING</vt:lpstr>
      <vt:lpstr>RURAL LIVELIHOOD DEVELOPMENT </vt:lpstr>
      <vt:lpstr>ECONOMIC EMPOWERMENT</vt:lpstr>
      <vt:lpstr>FINANCIAL INCLUSION AND EMPLOYMENT</vt:lpstr>
      <vt:lpstr>REAL – WORLD IMPACT</vt:lpstr>
      <vt:lpstr>NEXT STEPS </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Upskilling for Employment Opportunities in Africa</dc:title>
  <dc:creator>Microsoft Office User</dc:creator>
  <cp:lastModifiedBy>Microsoft Office User</cp:lastModifiedBy>
  <cp:revision>20</cp:revision>
  <cp:lastPrinted>2024-01-28T15:14:12Z</cp:lastPrinted>
  <dcterms:created xsi:type="dcterms:W3CDTF">2024-01-28T11:44:46Z</dcterms:created>
  <dcterms:modified xsi:type="dcterms:W3CDTF">2024-01-28T15:17:33Z</dcterms:modified>
</cp:coreProperties>
</file>