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5.jpg" ContentType="image/jpeg"/>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Nuni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527320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48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8caed828e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8caed828e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434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6fcded137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6fcded137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64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8caed828e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8caed828e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14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8caed828e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78caed828e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167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6fcded13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6fcded13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904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e367549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e367549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410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e36754b6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e36754b6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427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6fcded13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6fcded13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778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78caed828e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78caed828e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697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75af5ff0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75af5ff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02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8caed828e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8caed828e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60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8caed828e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8caed828e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098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8caed828e_0_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8caed828e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901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8caed828e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8caed828e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06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8caed828e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8caed828e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768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f8ca543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af8ca543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515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af8ca543f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af8ca543f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68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e477da860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e477da860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303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ae477da86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ae477da86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925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95f630d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95f630d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786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8caed828e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8caed828e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65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8caed82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8caed82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724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e3675490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e3675490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944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95f630d5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95f630d5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37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8caed828e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8caed828e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71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707e6a1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707e6a1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6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e477da86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e477da86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690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f8ca543f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f8ca543f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58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8caed828e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8caed828e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319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8caed828e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8caed828e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90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ieeexplore.ieee.org/document/6291349"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ieeexplore.ieee.org/document/9104200"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031500" y="1123650"/>
            <a:ext cx="6913800" cy="1448100"/>
          </a:xfrm>
          <a:prstGeom prst="rect">
            <a:avLst/>
          </a:prstGeom>
        </p:spPr>
        <p:txBody>
          <a:bodyPr spcFirstLastPara="1" wrap="square" lIns="91425" tIns="91425" rIns="91425" bIns="91425" anchor="ctr" anchorCtr="0">
            <a:normAutofit fontScale="90000"/>
          </a:bodyPr>
          <a:lstStyle/>
          <a:p>
            <a:pPr lvl="0">
              <a:lnSpc>
                <a:spcPct val="115000"/>
              </a:lnSpc>
            </a:pPr>
            <a:r>
              <a:rPr lang="en" sz="3200" dirty="0">
                <a:solidFill>
                  <a:srgbClr val="000000"/>
                </a:solidFill>
              </a:rPr>
              <a:t>Snakebite  Detection &amp; </a:t>
            </a:r>
            <a:r>
              <a:rPr lang="en" sz="3200" dirty="0" smtClean="0">
                <a:solidFill>
                  <a:srgbClr val="000000"/>
                </a:solidFill>
              </a:rPr>
              <a:t>Identification </a:t>
            </a:r>
            <a:r>
              <a:rPr lang="en" sz="3200" dirty="0">
                <a:solidFill>
                  <a:srgbClr val="000000"/>
                </a:solidFill>
              </a:rPr>
              <a:t>With Snakebite Mark Using Machine Learning Approach</a:t>
            </a:r>
            <a:endParaRPr dirty="0"/>
          </a:p>
        </p:txBody>
      </p:sp>
      <p:sp>
        <p:nvSpPr>
          <p:cNvPr id="129" name="Google Shape;129;p13"/>
          <p:cNvSpPr txBox="1">
            <a:spLocks noGrp="1"/>
          </p:cNvSpPr>
          <p:nvPr>
            <p:ph type="subTitle" idx="1"/>
          </p:nvPr>
        </p:nvSpPr>
        <p:spPr>
          <a:xfrm>
            <a:off x="2052606" y="2989384"/>
            <a:ext cx="4725300" cy="932573"/>
          </a:xfrm>
          <a:prstGeom prst="rect">
            <a:avLst/>
          </a:prstGeom>
        </p:spPr>
        <p:txBody>
          <a:bodyPr spcFirstLastPara="1" wrap="square" lIns="91425" tIns="91425" rIns="91425" bIns="91425" anchor="t" anchorCtr="0">
            <a:normAutofit fontScale="47500" lnSpcReduction="20000"/>
          </a:bodyPr>
          <a:lstStyle/>
          <a:p>
            <a:pPr marL="0" lvl="0" indent="0" algn="ctr" rtl="0">
              <a:lnSpc>
                <a:spcPct val="115000"/>
              </a:lnSpc>
              <a:spcBef>
                <a:spcPts val="600"/>
              </a:spcBef>
              <a:spcAft>
                <a:spcPts val="0"/>
              </a:spcAft>
              <a:buNone/>
            </a:pPr>
            <a:r>
              <a:rPr lang="en" sz="2400" b="1" dirty="0">
                <a:solidFill>
                  <a:srgbClr val="000000"/>
                </a:solidFill>
              </a:rPr>
              <a:t>Department of  CSE</a:t>
            </a:r>
            <a:endParaRPr sz="2400" b="1" dirty="0">
              <a:solidFill>
                <a:srgbClr val="000000"/>
              </a:solidFill>
            </a:endParaRPr>
          </a:p>
          <a:p>
            <a:pPr marL="0" lvl="0" indent="0" algn="ctr" rtl="0">
              <a:lnSpc>
                <a:spcPct val="115000"/>
              </a:lnSpc>
              <a:spcBef>
                <a:spcPts val="600"/>
              </a:spcBef>
              <a:spcAft>
                <a:spcPts val="0"/>
              </a:spcAft>
              <a:buNone/>
            </a:pPr>
            <a:r>
              <a:rPr lang="en" sz="2400" b="1" dirty="0">
                <a:solidFill>
                  <a:srgbClr val="000000"/>
                </a:solidFill>
              </a:rPr>
              <a:t>Jyothi  Engineering  College</a:t>
            </a:r>
            <a:endParaRPr sz="2400" b="1" dirty="0">
              <a:solidFill>
                <a:srgbClr val="000000"/>
              </a:solidFill>
            </a:endParaRPr>
          </a:p>
          <a:p>
            <a:pPr marL="0" lvl="0" indent="0" algn="ctr" rtl="0">
              <a:lnSpc>
                <a:spcPct val="115000"/>
              </a:lnSpc>
              <a:spcBef>
                <a:spcPts val="600"/>
              </a:spcBef>
              <a:spcAft>
                <a:spcPts val="0"/>
              </a:spcAft>
              <a:buNone/>
            </a:pPr>
            <a:r>
              <a:rPr lang="en" sz="2400" b="1" dirty="0">
                <a:solidFill>
                  <a:srgbClr val="000000"/>
                </a:solidFill>
              </a:rPr>
              <a:t>Thrissur</a:t>
            </a:r>
            <a:endParaRPr dirty="0"/>
          </a:p>
        </p:txBody>
      </p:sp>
      <p:sp>
        <p:nvSpPr>
          <p:cNvPr id="130" name="Google Shape;130;p13"/>
          <p:cNvSpPr txBox="1">
            <a:spLocks noGrp="1"/>
          </p:cNvSpPr>
          <p:nvPr>
            <p:ph type="sldNum" idx="12"/>
          </p:nvPr>
        </p:nvSpPr>
        <p:spPr>
          <a:xfrm>
            <a:off x="8349525" y="4543675"/>
            <a:ext cx="6132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
        <p:nvSpPr>
          <p:cNvPr id="131" name="Google Shape;131;p13"/>
          <p:cNvSpPr txBox="1"/>
          <p:nvPr/>
        </p:nvSpPr>
        <p:spPr>
          <a:xfrm>
            <a:off x="3415050" y="4543675"/>
            <a:ext cx="2035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819150" y="8222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rgbClr val="000000"/>
              </a:buClr>
              <a:buSzPts val="990"/>
              <a:buFont typeface="Arial"/>
              <a:buNone/>
            </a:pPr>
            <a:r>
              <a:rPr lang="en" sz="3011">
                <a:solidFill>
                  <a:srgbClr val="000000"/>
                </a:solidFill>
              </a:rPr>
              <a:t>LITERATURE SURVEY-1</a:t>
            </a:r>
            <a:endParaRPr/>
          </a:p>
        </p:txBody>
      </p:sp>
      <p:sp>
        <p:nvSpPr>
          <p:cNvPr id="199" name="Google Shape;199;p22"/>
          <p:cNvSpPr txBox="1">
            <a:spLocks noGrp="1"/>
          </p:cNvSpPr>
          <p:nvPr>
            <p:ph type="body" idx="1"/>
          </p:nvPr>
        </p:nvSpPr>
        <p:spPr>
          <a:xfrm>
            <a:off x="819150" y="1646925"/>
            <a:ext cx="7505700" cy="279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50" b="1" u="sng">
                <a:solidFill>
                  <a:srgbClr val="000000"/>
                </a:solidFill>
                <a:latin typeface="Nunito"/>
                <a:ea typeface="Nunito"/>
                <a:cs typeface="Nunito"/>
                <a:sym typeface="Nunito"/>
              </a:rPr>
              <a:t>Detection of Knee Osteoarthritis Using X-Ray</a:t>
            </a:r>
            <a:endParaRPr sz="1550" b="1" u="sng">
              <a:solidFill>
                <a:srgbClr val="000000"/>
              </a:solidFill>
              <a:latin typeface="Nunito"/>
              <a:ea typeface="Nunito"/>
              <a:cs typeface="Nunito"/>
              <a:sym typeface="Nunito"/>
            </a:endParaRPr>
          </a:p>
          <a:p>
            <a:pPr marL="0" lvl="0" indent="0" algn="l" rtl="0">
              <a:spcBef>
                <a:spcPts val="1200"/>
              </a:spcBef>
              <a:spcAft>
                <a:spcPts val="0"/>
              </a:spcAft>
              <a:buNone/>
            </a:pPr>
            <a:r>
              <a:rPr lang="en" sz="1550" b="1" u="sng">
                <a:solidFill>
                  <a:srgbClr val="000000"/>
                </a:solidFill>
                <a:latin typeface="Nunito"/>
                <a:ea typeface="Nunito"/>
                <a:cs typeface="Nunito"/>
                <a:sym typeface="Nunito"/>
              </a:rPr>
              <a:t>Features</a:t>
            </a:r>
            <a:endParaRPr sz="1550" b="1" u="sng">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system detect osteoarthritis (OA) from knee X-ray images using image processing technique.</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Using this approach better diagnosis treatment can be applied to the patient since a computed automated measurements leads to accurate values.</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Using Kellgren Lawrence scale severity of osteoarthritis can measure easily.</a:t>
            </a:r>
            <a:endParaRPr sz="1550">
              <a:solidFill>
                <a:srgbClr val="000000"/>
              </a:solidFill>
              <a:latin typeface="Nunito"/>
              <a:ea typeface="Nunito"/>
              <a:cs typeface="Nunito"/>
              <a:sym typeface="Nunito"/>
            </a:endParaRPr>
          </a:p>
        </p:txBody>
      </p:sp>
      <p:sp>
        <p:nvSpPr>
          <p:cNvPr id="200" name="Google Shape;200;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201" name="Google Shape;201;p22"/>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11">
                <a:solidFill>
                  <a:srgbClr val="000000"/>
                </a:solidFill>
              </a:rPr>
              <a:t>LITERATURE SURVEY-1</a:t>
            </a:r>
            <a:endParaRPr/>
          </a:p>
        </p:txBody>
      </p:sp>
      <p:sp>
        <p:nvSpPr>
          <p:cNvPr id="207" name="Google Shape;207;p23"/>
          <p:cNvSpPr txBox="1">
            <a:spLocks noGrp="1"/>
          </p:cNvSpPr>
          <p:nvPr>
            <p:ph type="body" idx="1"/>
          </p:nvPr>
        </p:nvSpPr>
        <p:spPr>
          <a:xfrm>
            <a:off x="819150" y="1608925"/>
            <a:ext cx="7505700" cy="2783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b="1" u="sng">
                <a:solidFill>
                  <a:srgbClr val="000000"/>
                </a:solidFill>
                <a:latin typeface="Nunito"/>
                <a:ea typeface="Nunito"/>
                <a:cs typeface="Nunito"/>
                <a:sym typeface="Nunito"/>
              </a:rPr>
              <a:t>ADVANTAGE</a:t>
            </a:r>
            <a:endParaRPr sz="6200" b="1" u="sng">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Predict KL-Scale grade automatically.</a:t>
            </a:r>
            <a:endParaRPr sz="620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Reduce radiologist work and burden.</a:t>
            </a:r>
            <a:endParaRPr sz="620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Diagnosis make easier.</a:t>
            </a:r>
            <a:endParaRPr sz="6200">
              <a:solidFill>
                <a:srgbClr val="000000"/>
              </a:solidFill>
              <a:latin typeface="Nunito"/>
              <a:ea typeface="Nunito"/>
              <a:cs typeface="Nunito"/>
              <a:sym typeface="Nunito"/>
            </a:endParaRPr>
          </a:p>
          <a:p>
            <a:pPr marL="0" lvl="0" indent="0" algn="l" rtl="0">
              <a:spcBef>
                <a:spcPts val="1200"/>
              </a:spcBef>
              <a:spcAft>
                <a:spcPts val="0"/>
              </a:spcAft>
              <a:buNone/>
            </a:pPr>
            <a:r>
              <a:rPr lang="en" sz="6200" b="1" u="sng">
                <a:solidFill>
                  <a:srgbClr val="000000"/>
                </a:solidFill>
                <a:latin typeface="Nunito"/>
                <a:ea typeface="Nunito"/>
                <a:cs typeface="Nunito"/>
                <a:sym typeface="Nunito"/>
              </a:rPr>
              <a:t>DISADVANTAGE</a:t>
            </a:r>
            <a:endParaRPr sz="6200" b="1" u="sng">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Patient age and region affect the accuracy of result.</a:t>
            </a:r>
            <a:endParaRPr sz="620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Precision of result depants on quality of X-Ray.</a:t>
            </a:r>
            <a:endParaRPr sz="620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ct val="100000"/>
              <a:buFont typeface="Nunito"/>
              <a:buChar char="●"/>
            </a:pPr>
            <a:r>
              <a:rPr lang="en" sz="6200">
                <a:solidFill>
                  <a:srgbClr val="000000"/>
                </a:solidFill>
                <a:latin typeface="Nunito"/>
                <a:ea typeface="Nunito"/>
                <a:cs typeface="Nunito"/>
                <a:sym typeface="Nunito"/>
              </a:rPr>
              <a:t>Lack of sufficient data data set affect the KL-Grading</a:t>
            </a:r>
            <a:endParaRPr sz="6200">
              <a:solidFill>
                <a:srgbClr val="000000"/>
              </a:solidFill>
              <a:latin typeface="Nunito"/>
              <a:ea typeface="Nunito"/>
              <a:cs typeface="Nunito"/>
              <a:sym typeface="Nunito"/>
            </a:endParaRPr>
          </a:p>
          <a:p>
            <a:pPr marL="0" lvl="0" indent="0" algn="l" rtl="0">
              <a:spcBef>
                <a:spcPts val="1200"/>
              </a:spcBef>
              <a:spcAft>
                <a:spcPts val="0"/>
              </a:spcAft>
              <a:buNone/>
            </a:pPr>
            <a:endParaRPr sz="1500">
              <a:solidFill>
                <a:srgbClr val="000000"/>
              </a:solidFill>
              <a:latin typeface="Nunito"/>
              <a:ea typeface="Nunito"/>
              <a:cs typeface="Nunito"/>
              <a:sym typeface="Nunito"/>
            </a:endParaRPr>
          </a:p>
          <a:p>
            <a:pPr marL="457200" lvl="0" indent="0" algn="l" rtl="0">
              <a:spcBef>
                <a:spcPts val="1200"/>
              </a:spcBef>
              <a:spcAft>
                <a:spcPts val="1200"/>
              </a:spcAft>
              <a:buNone/>
            </a:pPr>
            <a:endParaRPr sz="1500">
              <a:solidFill>
                <a:srgbClr val="000000"/>
              </a:solidFill>
              <a:latin typeface="Nunito"/>
              <a:ea typeface="Nunito"/>
              <a:cs typeface="Nunito"/>
              <a:sym typeface="Nunito"/>
            </a:endParaRPr>
          </a:p>
        </p:txBody>
      </p:sp>
      <p:sp>
        <p:nvSpPr>
          <p:cNvPr id="208" name="Google Shape;208;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209" name="Google Shape;209;p23"/>
          <p:cNvSpPr txBox="1"/>
          <p:nvPr/>
        </p:nvSpPr>
        <p:spPr>
          <a:xfrm>
            <a:off x="3597925" y="4497400"/>
            <a:ext cx="1570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951850" y="593425"/>
            <a:ext cx="7505700" cy="8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11">
                <a:solidFill>
                  <a:srgbClr val="000000"/>
                </a:solidFill>
              </a:rPr>
              <a:t>LITERATURE SURVEY-2</a:t>
            </a:r>
            <a:endParaRPr sz="3011">
              <a:solidFill>
                <a:srgbClr val="000000"/>
              </a:solidFill>
            </a:endParaRPr>
          </a:p>
        </p:txBody>
      </p:sp>
      <p:sp>
        <p:nvSpPr>
          <p:cNvPr id="215" name="Google Shape;215;p24"/>
          <p:cNvSpPr txBox="1">
            <a:spLocks noGrp="1"/>
          </p:cNvSpPr>
          <p:nvPr>
            <p:ph type="body" idx="1"/>
          </p:nvPr>
        </p:nvSpPr>
        <p:spPr>
          <a:xfrm>
            <a:off x="819150" y="1449625"/>
            <a:ext cx="7505700" cy="298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50" b="1" u="sng">
                <a:solidFill>
                  <a:srgbClr val="000000"/>
                </a:solidFill>
                <a:latin typeface="Nunito"/>
                <a:ea typeface="Nunito"/>
                <a:cs typeface="Nunito"/>
                <a:sym typeface="Nunito"/>
              </a:rPr>
              <a:t>A Development of Snake Bite Identification System (N'viteR) using NEURO-GA</a:t>
            </a:r>
            <a:endParaRPr sz="1550" b="1" u="sng">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Differentiate between venomous and non-venomous snake</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hybrid technique has achieved 97.6% of accuracy</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Enables early identification of snake</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Immediate medication can be administered</a:t>
            </a:r>
            <a:endParaRPr sz="1550">
              <a:solidFill>
                <a:srgbClr val="000000"/>
              </a:solidFill>
              <a:latin typeface="Nunito"/>
              <a:ea typeface="Nunito"/>
              <a:cs typeface="Nunito"/>
              <a:sym typeface="Nunito"/>
            </a:endParaRPr>
          </a:p>
          <a:p>
            <a:pPr marL="0" lvl="0" indent="0" algn="l" rtl="0">
              <a:spcBef>
                <a:spcPts val="1200"/>
              </a:spcBef>
              <a:spcAft>
                <a:spcPts val="0"/>
              </a:spcAft>
              <a:buNone/>
            </a:pPr>
            <a:endParaRPr sz="1550">
              <a:solidFill>
                <a:srgbClr val="000000"/>
              </a:solidFill>
              <a:latin typeface="Nunito"/>
              <a:ea typeface="Nunito"/>
              <a:cs typeface="Nunito"/>
              <a:sym typeface="Nunito"/>
            </a:endParaRPr>
          </a:p>
          <a:p>
            <a:pPr marL="0" lvl="0" indent="0" algn="l" rtl="0">
              <a:spcBef>
                <a:spcPts val="1200"/>
              </a:spcBef>
              <a:spcAft>
                <a:spcPts val="0"/>
              </a:spcAft>
              <a:buNone/>
            </a:pPr>
            <a:endParaRPr sz="1550">
              <a:solidFill>
                <a:srgbClr val="000000"/>
              </a:solidFill>
              <a:latin typeface="Nunito"/>
              <a:ea typeface="Nunito"/>
              <a:cs typeface="Nunito"/>
              <a:sym typeface="Nunito"/>
            </a:endParaRPr>
          </a:p>
          <a:p>
            <a:pPr marL="0" lvl="0" indent="0" algn="l" rtl="0">
              <a:spcBef>
                <a:spcPts val="1200"/>
              </a:spcBef>
              <a:spcAft>
                <a:spcPts val="1200"/>
              </a:spcAft>
              <a:buNone/>
            </a:pPr>
            <a:endParaRPr sz="1550">
              <a:solidFill>
                <a:srgbClr val="000000"/>
              </a:solidFill>
              <a:latin typeface="Nunito"/>
              <a:ea typeface="Nunito"/>
              <a:cs typeface="Nunito"/>
              <a:sym typeface="Nunito"/>
            </a:endParaRPr>
          </a:p>
        </p:txBody>
      </p:sp>
      <p:sp>
        <p:nvSpPr>
          <p:cNvPr id="216" name="Google Shape;216;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217" name="Google Shape;217;p24"/>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a:t>
            </a:r>
            <a:r>
              <a:rPr lang="en" dirty="0">
                <a:latin typeface="Calibri"/>
                <a:ea typeface="Calibri"/>
                <a:cs typeface="Calibri"/>
                <a:sym typeface="Calibri"/>
              </a:rPr>
              <a:t>0</a:t>
            </a:r>
            <a:r>
              <a:rPr lang="en" dirty="0" smtClean="0">
                <a:latin typeface="Calibri"/>
                <a:ea typeface="Calibri"/>
                <a:cs typeface="Calibri"/>
                <a:sym typeface="Calibri"/>
              </a:rPr>
              <a:t>-01-2021</a:t>
            </a:r>
            <a:endParaRPr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951850" y="593425"/>
            <a:ext cx="7505700" cy="8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11">
                <a:solidFill>
                  <a:srgbClr val="000000"/>
                </a:solidFill>
              </a:rPr>
              <a:t>LITERATURE SURVEY-2</a:t>
            </a:r>
            <a:endParaRPr sz="3011">
              <a:solidFill>
                <a:srgbClr val="000000"/>
              </a:solidFill>
            </a:endParaRPr>
          </a:p>
        </p:txBody>
      </p:sp>
      <p:sp>
        <p:nvSpPr>
          <p:cNvPr id="223" name="Google Shape;223;p25"/>
          <p:cNvSpPr txBox="1">
            <a:spLocks noGrp="1"/>
          </p:cNvSpPr>
          <p:nvPr>
            <p:ph type="body" idx="1"/>
          </p:nvPr>
        </p:nvSpPr>
        <p:spPr>
          <a:xfrm>
            <a:off x="819150" y="1380225"/>
            <a:ext cx="7505700" cy="3058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50" b="1" u="sng">
                <a:solidFill>
                  <a:srgbClr val="000000"/>
                </a:solidFill>
                <a:latin typeface="Nunito"/>
                <a:ea typeface="Nunito"/>
                <a:cs typeface="Nunito"/>
                <a:sym typeface="Nunito"/>
              </a:rPr>
              <a:t>A Development of Snake Bite Identification System (N'viteR) using NEURO-GA</a:t>
            </a:r>
            <a:endParaRPr sz="1550" b="1" u="sng">
              <a:latin typeface="Nunito"/>
              <a:ea typeface="Nunito"/>
              <a:cs typeface="Nunito"/>
              <a:sym typeface="Nunito"/>
            </a:endParaRPr>
          </a:p>
          <a:p>
            <a:pPr marL="0" lvl="0" indent="0" algn="l" rtl="0">
              <a:spcBef>
                <a:spcPts val="1200"/>
              </a:spcBef>
              <a:spcAft>
                <a:spcPts val="0"/>
              </a:spcAft>
              <a:buNone/>
            </a:pPr>
            <a:r>
              <a:rPr lang="en" sz="1550">
                <a:solidFill>
                  <a:srgbClr val="000000"/>
                </a:solidFill>
                <a:latin typeface="Nunito"/>
                <a:ea typeface="Nunito"/>
                <a:cs typeface="Nunito"/>
                <a:sym typeface="Nunito"/>
              </a:rPr>
              <a:t>ADVANTAGES :</a:t>
            </a:r>
            <a:endParaRPr sz="1550">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Based on the experiments it shows that epoch 4000 give a high accuracy</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Even better than BPNN, this is a combination with GA yields a high accuracy to identify a venomous and non-venomous snake based on cases provided</a:t>
            </a:r>
            <a:endParaRPr sz="1550">
              <a:solidFill>
                <a:srgbClr val="000000"/>
              </a:solidFill>
              <a:latin typeface="Nunito"/>
              <a:ea typeface="Nunito"/>
              <a:cs typeface="Nunito"/>
              <a:sym typeface="Nunito"/>
            </a:endParaRPr>
          </a:p>
          <a:p>
            <a:pPr marL="0" lvl="0" indent="0" algn="l" rtl="0">
              <a:spcBef>
                <a:spcPts val="1200"/>
              </a:spcBef>
              <a:spcAft>
                <a:spcPts val="0"/>
              </a:spcAft>
              <a:buNone/>
            </a:pPr>
            <a:r>
              <a:rPr lang="en" sz="1550">
                <a:solidFill>
                  <a:srgbClr val="000000"/>
                </a:solidFill>
                <a:latin typeface="Nunito"/>
                <a:ea typeface="Nunito"/>
                <a:cs typeface="Nunito"/>
                <a:sym typeface="Nunito"/>
              </a:rPr>
              <a:t>DISADVANTAGES :</a:t>
            </a:r>
            <a:endParaRPr sz="1550">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technique may give higher accuracy but it will take a longer time to finish the training process</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Data will not determine any specific feature other than info about venom</a:t>
            </a:r>
            <a:endParaRPr sz="1550">
              <a:solidFill>
                <a:srgbClr val="000000"/>
              </a:solidFill>
              <a:latin typeface="Nunito"/>
              <a:ea typeface="Nunito"/>
              <a:cs typeface="Nunito"/>
              <a:sym typeface="Nunito"/>
            </a:endParaRPr>
          </a:p>
        </p:txBody>
      </p:sp>
      <p:sp>
        <p:nvSpPr>
          <p:cNvPr id="224" name="Google Shape;224;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225" name="Google Shape;225;p25"/>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819150" y="4613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rgbClr val="000000"/>
              </a:buClr>
              <a:buSzPct val="29601"/>
              <a:buFont typeface="Arial"/>
              <a:buNone/>
            </a:pPr>
            <a:r>
              <a:rPr lang="en" sz="3344">
                <a:solidFill>
                  <a:srgbClr val="000000"/>
                </a:solidFill>
              </a:rPr>
              <a:t>LITERATURE SURVEY-3</a:t>
            </a:r>
            <a:endParaRPr sz="3344">
              <a:solidFill>
                <a:srgbClr val="000000"/>
              </a:solidFill>
            </a:endParaRPr>
          </a:p>
          <a:p>
            <a:pPr marL="0" lvl="0" indent="0" algn="l" rtl="0">
              <a:spcBef>
                <a:spcPts val="0"/>
              </a:spcBef>
              <a:spcAft>
                <a:spcPts val="0"/>
              </a:spcAft>
              <a:buNone/>
            </a:pPr>
            <a:endParaRPr>
              <a:solidFill>
                <a:srgbClr val="000000"/>
              </a:solidFill>
            </a:endParaRPr>
          </a:p>
        </p:txBody>
      </p:sp>
      <p:sp>
        <p:nvSpPr>
          <p:cNvPr id="231" name="Google Shape;231;p26"/>
          <p:cNvSpPr txBox="1">
            <a:spLocks noGrp="1"/>
          </p:cNvSpPr>
          <p:nvPr>
            <p:ph type="body" idx="1"/>
          </p:nvPr>
        </p:nvSpPr>
        <p:spPr>
          <a:xfrm>
            <a:off x="819150" y="1127850"/>
            <a:ext cx="7505700" cy="331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u="sng">
                <a:solidFill>
                  <a:srgbClr val="000000"/>
                </a:solidFill>
                <a:latin typeface="Nunito"/>
                <a:ea typeface="Nunito"/>
                <a:cs typeface="Nunito"/>
                <a:sym typeface="Nunito"/>
              </a:rPr>
              <a:t>An efficient Harris hawks-inspired image segmentation method</a:t>
            </a:r>
            <a:endParaRPr sz="1500" b="1" u="sng">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multilevel thresholding method is more efficient for segmenting digital mammograms.</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An efficient methodology for multilevel segmentation is proposed using the Harris Hawks Optimization (HHO) algorithm and the minimum cross- entropy as a fitness function.</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Char char="●"/>
            </a:pPr>
            <a:r>
              <a:rPr lang="en" sz="1550">
                <a:solidFill>
                  <a:srgbClr val="000000"/>
                </a:solidFill>
              </a:rPr>
              <a:t>Efficient tool that can be used as a preprocessing step in different image processing systems is called MCET-HHO.</a:t>
            </a:r>
            <a:endParaRPr sz="1550">
              <a:solidFill>
                <a:srgbClr val="000000"/>
              </a:solidFill>
            </a:endParaRPr>
          </a:p>
          <a:p>
            <a:pPr marL="457200" lvl="0" indent="-327025" algn="l" rtl="0">
              <a:spcBef>
                <a:spcPts val="0"/>
              </a:spcBef>
              <a:spcAft>
                <a:spcPts val="0"/>
              </a:spcAft>
              <a:buClr>
                <a:srgbClr val="000000"/>
              </a:buClr>
              <a:buSzPts val="1550"/>
              <a:buChar char="●"/>
            </a:pPr>
            <a:r>
              <a:rPr lang="en" sz="1550">
                <a:solidFill>
                  <a:srgbClr val="000000"/>
                </a:solidFill>
              </a:rPr>
              <a:t>Proposed method optimizes the search for the best solution of a function inspired by the behavior of the Harris hawks.</a:t>
            </a:r>
            <a:endParaRPr sz="1550">
              <a:solidFill>
                <a:srgbClr val="000000"/>
              </a:solidFill>
            </a:endParaRPr>
          </a:p>
        </p:txBody>
      </p:sp>
      <p:sp>
        <p:nvSpPr>
          <p:cNvPr id="232" name="Google Shape;232;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33" name="Google Shape;233;p26"/>
          <p:cNvSpPr txBox="1"/>
          <p:nvPr/>
        </p:nvSpPr>
        <p:spPr>
          <a:xfrm>
            <a:off x="3927300" y="4573400"/>
            <a:ext cx="173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819150" y="4613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891"/>
              <a:buFont typeface="Arial"/>
              <a:buNone/>
            </a:pPr>
            <a:r>
              <a:rPr lang="en" sz="3010">
                <a:solidFill>
                  <a:srgbClr val="000000"/>
                </a:solidFill>
              </a:rPr>
              <a:t>LITERATURE SURVEY-3</a:t>
            </a:r>
            <a:endParaRPr sz="3010">
              <a:solidFill>
                <a:srgbClr val="000000"/>
              </a:solidFill>
            </a:endParaRPr>
          </a:p>
          <a:p>
            <a:pPr marL="0" lvl="0" indent="0" algn="l" rtl="0">
              <a:spcBef>
                <a:spcPts val="0"/>
              </a:spcBef>
              <a:spcAft>
                <a:spcPts val="0"/>
              </a:spcAft>
              <a:buSzPts val="990"/>
              <a:buNone/>
            </a:pPr>
            <a:endParaRPr sz="2700">
              <a:solidFill>
                <a:srgbClr val="000000"/>
              </a:solidFill>
            </a:endParaRPr>
          </a:p>
        </p:txBody>
      </p:sp>
      <p:sp>
        <p:nvSpPr>
          <p:cNvPr id="239" name="Google Shape;239;p27"/>
          <p:cNvSpPr txBox="1">
            <a:spLocks noGrp="1"/>
          </p:cNvSpPr>
          <p:nvPr>
            <p:ph type="body" idx="1"/>
          </p:nvPr>
        </p:nvSpPr>
        <p:spPr>
          <a:xfrm>
            <a:off x="819150" y="1127850"/>
            <a:ext cx="7505700" cy="3482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550" b="1" u="sng">
                <a:solidFill>
                  <a:srgbClr val="000000"/>
                </a:solidFill>
                <a:latin typeface="Nunito"/>
                <a:ea typeface="Nunito"/>
                <a:cs typeface="Nunito"/>
                <a:sym typeface="Nunito"/>
              </a:rPr>
              <a:t>An efficient Harris hawks-inspired image segmentation method</a:t>
            </a:r>
            <a:endParaRPr sz="1550" b="1" u="sng">
              <a:solidFill>
                <a:srgbClr val="000000"/>
              </a:solidFill>
              <a:latin typeface="Nunito"/>
              <a:ea typeface="Nunito"/>
              <a:cs typeface="Nunito"/>
              <a:sym typeface="Nunito"/>
            </a:endParaRPr>
          </a:p>
          <a:p>
            <a:pPr marL="0" lvl="0" indent="0" algn="l" rtl="0">
              <a:spcBef>
                <a:spcPts val="1200"/>
              </a:spcBef>
              <a:spcAft>
                <a:spcPts val="0"/>
              </a:spcAft>
              <a:buNone/>
            </a:pPr>
            <a:r>
              <a:rPr lang="en" sz="1550">
                <a:solidFill>
                  <a:srgbClr val="000000"/>
                </a:solidFill>
                <a:latin typeface="Nunito"/>
                <a:ea typeface="Nunito"/>
                <a:cs typeface="Nunito"/>
                <a:sym typeface="Nunito"/>
              </a:rPr>
              <a:t>     Advantage:                                                              </a:t>
            </a:r>
            <a:endParaRPr sz="1550">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More efficient for segmentation method.</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algorithm presents robustness in its behavior.</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Produces efficient and reliable results in terms of quality, consistency, and accuracy    </a:t>
            </a:r>
            <a:endParaRPr sz="1550">
              <a:solidFill>
                <a:srgbClr val="000000"/>
              </a:solidFill>
              <a:latin typeface="Nunito"/>
              <a:ea typeface="Nunito"/>
              <a:cs typeface="Nunito"/>
              <a:sym typeface="Nunito"/>
            </a:endParaRPr>
          </a:p>
          <a:p>
            <a:pPr marL="0" lvl="0" indent="0" algn="l" rtl="0">
              <a:spcBef>
                <a:spcPts val="1200"/>
              </a:spcBef>
              <a:spcAft>
                <a:spcPts val="0"/>
              </a:spcAft>
              <a:buNone/>
            </a:pPr>
            <a:r>
              <a:rPr lang="en" sz="1550">
                <a:solidFill>
                  <a:srgbClr val="000000"/>
                </a:solidFill>
                <a:latin typeface="Nunito"/>
                <a:ea typeface="Nunito"/>
                <a:cs typeface="Nunito"/>
                <a:sym typeface="Nunito"/>
              </a:rPr>
              <a:t>      Disadvantage:</a:t>
            </a:r>
            <a:endParaRPr sz="1550">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has shown a potential  in jumping of local optimum solution.</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is not able to handle RGB images.</a:t>
            </a:r>
            <a:endParaRPr sz="1650">
              <a:solidFill>
                <a:srgbClr val="000000"/>
              </a:solidFill>
              <a:latin typeface="Nunito"/>
              <a:ea typeface="Nunito"/>
              <a:cs typeface="Nunito"/>
              <a:sym typeface="Nunito"/>
            </a:endParaRPr>
          </a:p>
          <a:p>
            <a:pPr marL="0" lvl="0" indent="0" algn="l" rtl="0">
              <a:spcBef>
                <a:spcPts val="1200"/>
              </a:spcBef>
              <a:spcAft>
                <a:spcPts val="1200"/>
              </a:spcAft>
              <a:buNone/>
            </a:pPr>
            <a:r>
              <a:rPr lang="en" sz="1550">
                <a:latin typeface="Nunito"/>
                <a:ea typeface="Nunito"/>
                <a:cs typeface="Nunito"/>
                <a:sym typeface="Nunito"/>
              </a:rPr>
              <a:t>        </a:t>
            </a:r>
            <a:endParaRPr sz="1550">
              <a:latin typeface="Nunito"/>
              <a:ea typeface="Nunito"/>
              <a:cs typeface="Nunito"/>
              <a:sym typeface="Nunito"/>
            </a:endParaRPr>
          </a:p>
        </p:txBody>
      </p:sp>
      <p:sp>
        <p:nvSpPr>
          <p:cNvPr id="240" name="Google Shape;240;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41" name="Google Shape;241;p27"/>
          <p:cNvSpPr txBox="1"/>
          <p:nvPr/>
        </p:nvSpPr>
        <p:spPr>
          <a:xfrm>
            <a:off x="3673925" y="4548075"/>
            <a:ext cx="139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990"/>
              <a:buFont typeface="Arial"/>
              <a:buNone/>
            </a:pPr>
            <a:r>
              <a:rPr lang="en" sz="3010">
                <a:solidFill>
                  <a:srgbClr val="000000"/>
                </a:solidFill>
              </a:rPr>
              <a:t>LITERATURE SURVEY-4</a:t>
            </a:r>
            <a:endParaRPr sz="3010">
              <a:solidFill>
                <a:srgbClr val="000000"/>
              </a:solidFill>
            </a:endParaRPr>
          </a:p>
          <a:p>
            <a:pPr marL="0" lvl="0" indent="0" algn="l" rtl="0">
              <a:spcBef>
                <a:spcPts val="0"/>
              </a:spcBef>
              <a:spcAft>
                <a:spcPts val="0"/>
              </a:spcAft>
              <a:buSzPts val="990"/>
              <a:buNone/>
            </a:pPr>
            <a:endParaRPr sz="2700"/>
          </a:p>
        </p:txBody>
      </p:sp>
      <p:sp>
        <p:nvSpPr>
          <p:cNvPr id="247" name="Google Shape;247;p28"/>
          <p:cNvSpPr txBox="1">
            <a:spLocks noGrp="1"/>
          </p:cNvSpPr>
          <p:nvPr>
            <p:ph type="body" idx="1"/>
          </p:nvPr>
        </p:nvSpPr>
        <p:spPr>
          <a:xfrm>
            <a:off x="819150" y="1138400"/>
            <a:ext cx="7505700" cy="349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50" b="1" u="sng">
                <a:solidFill>
                  <a:srgbClr val="000000"/>
                </a:solidFill>
                <a:latin typeface="Nunito"/>
                <a:ea typeface="Nunito"/>
                <a:cs typeface="Nunito"/>
                <a:sym typeface="Nunito"/>
              </a:rPr>
              <a:t>Deep Learning Model for Identifying Snakes by using Snakes’ Bite Marks</a:t>
            </a:r>
            <a:endParaRPr sz="1550" b="1" u="sng">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Identifying snakes by using their bite marks</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They are classifying them as venomous and nonvenomous using CNN.</a:t>
            </a:r>
            <a:endParaRPr sz="1550">
              <a:solidFill>
                <a:srgbClr val="000000"/>
              </a:solidFill>
              <a:latin typeface="Nunito"/>
              <a:ea typeface="Nunito"/>
              <a:cs typeface="Nunito"/>
              <a:sym typeface="Nunito"/>
            </a:endParaRPr>
          </a:p>
          <a:p>
            <a:pPr marL="0" lvl="0" indent="0" algn="l" rtl="0">
              <a:spcBef>
                <a:spcPts val="1200"/>
              </a:spcBef>
              <a:spcAft>
                <a:spcPts val="0"/>
              </a:spcAft>
              <a:buNone/>
            </a:pPr>
            <a:r>
              <a:rPr lang="en" sz="1550">
                <a:solidFill>
                  <a:srgbClr val="000000"/>
                </a:solidFill>
                <a:latin typeface="Nunito"/>
                <a:ea typeface="Nunito"/>
                <a:cs typeface="Nunito"/>
                <a:sym typeface="Nunito"/>
              </a:rPr>
              <a:t>  Advantage:</a:t>
            </a:r>
            <a:endParaRPr sz="1550">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To identify which species of snake.</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Can start fast treatment.</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Idea may help the public to stop about afraid of snakes bites.</a:t>
            </a:r>
            <a:endParaRPr sz="1550">
              <a:solidFill>
                <a:srgbClr val="000000"/>
              </a:solidFill>
              <a:latin typeface="Nunito"/>
              <a:ea typeface="Nunito"/>
              <a:cs typeface="Nunito"/>
              <a:sym typeface="Nunito"/>
            </a:endParaRPr>
          </a:p>
          <a:p>
            <a:pPr marL="0" lvl="0" indent="0" algn="l" rtl="0">
              <a:spcBef>
                <a:spcPts val="1200"/>
              </a:spcBef>
              <a:spcAft>
                <a:spcPts val="0"/>
              </a:spcAft>
              <a:buNone/>
            </a:pPr>
            <a:r>
              <a:rPr lang="en" sz="1550">
                <a:solidFill>
                  <a:srgbClr val="000000"/>
                </a:solidFill>
                <a:latin typeface="Nunito"/>
                <a:ea typeface="Nunito"/>
                <a:cs typeface="Nunito"/>
                <a:sym typeface="Nunito"/>
              </a:rPr>
              <a:t>  Disadvantage:</a:t>
            </a:r>
            <a:endParaRPr sz="1550">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When a new pattern is identified then the system should updated.</a:t>
            </a:r>
            <a:endParaRPr sz="1550">
              <a:solidFill>
                <a:srgbClr val="000000"/>
              </a:solidFill>
              <a:latin typeface="Nunito"/>
              <a:ea typeface="Nunito"/>
              <a:cs typeface="Nunito"/>
              <a:sym typeface="Nunito"/>
            </a:endParaRPr>
          </a:p>
          <a:p>
            <a:pPr marL="0" lvl="0" indent="0" algn="l" rtl="0">
              <a:spcBef>
                <a:spcPts val="1200"/>
              </a:spcBef>
              <a:spcAft>
                <a:spcPts val="1200"/>
              </a:spcAft>
              <a:buNone/>
            </a:pPr>
            <a:endParaRPr sz="1550">
              <a:latin typeface="Nunito"/>
              <a:ea typeface="Nunito"/>
              <a:cs typeface="Nunito"/>
              <a:sym typeface="Nunito"/>
            </a:endParaRPr>
          </a:p>
        </p:txBody>
      </p:sp>
      <p:sp>
        <p:nvSpPr>
          <p:cNvPr id="248" name="Google Shape;248;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49" name="Google Shape;249;p28"/>
          <p:cNvSpPr txBox="1"/>
          <p:nvPr/>
        </p:nvSpPr>
        <p:spPr>
          <a:xfrm>
            <a:off x="3699275" y="4573400"/>
            <a:ext cx="1570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rPr>
              <a:t>  DESCRIPTION OF THE PROPOSED SYSTEM</a:t>
            </a:r>
            <a:endParaRPr>
              <a:solidFill>
                <a:srgbClr val="000000"/>
              </a:solidFill>
            </a:endParaRPr>
          </a:p>
        </p:txBody>
      </p:sp>
      <p:sp>
        <p:nvSpPr>
          <p:cNvPr id="255" name="Google Shape;255;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27025" algn="l" rtl="0">
              <a:spcBef>
                <a:spcPts val="1200"/>
              </a:spcBef>
              <a:spcAft>
                <a:spcPts val="0"/>
              </a:spcAft>
              <a:buClr>
                <a:srgbClr val="000000"/>
              </a:buClr>
              <a:buSzPts val="1550"/>
              <a:buFont typeface="Nunito"/>
              <a:buChar char="●"/>
            </a:pPr>
            <a:r>
              <a:rPr lang="en" sz="1550" dirty="0">
                <a:solidFill>
                  <a:srgbClr val="000000"/>
                </a:solidFill>
                <a:latin typeface="Nunito"/>
                <a:ea typeface="Nunito"/>
                <a:cs typeface="Nunito"/>
                <a:sym typeface="Nunito"/>
              </a:rPr>
              <a:t>The system is to identify the snakebite </a:t>
            </a:r>
            <a:r>
              <a:rPr lang="en" sz="1550" dirty="0" smtClean="0">
                <a:solidFill>
                  <a:srgbClr val="000000"/>
                </a:solidFill>
                <a:latin typeface="Nunito"/>
                <a:ea typeface="Nunito"/>
                <a:cs typeface="Nunito"/>
                <a:sym typeface="Nunito"/>
              </a:rPr>
              <a:t> </a:t>
            </a:r>
            <a:r>
              <a:rPr lang="en" sz="1550" dirty="0">
                <a:solidFill>
                  <a:srgbClr val="000000"/>
                </a:solidFill>
                <a:latin typeface="Nunito"/>
                <a:ea typeface="Nunito"/>
                <a:cs typeface="Nunito"/>
                <a:sym typeface="Nunito"/>
              </a:rPr>
              <a:t>and the </a:t>
            </a:r>
            <a:r>
              <a:rPr lang="en" sz="1550" dirty="0" smtClean="0">
                <a:solidFill>
                  <a:srgbClr val="000000"/>
                </a:solidFill>
                <a:latin typeface="Nunito"/>
                <a:ea typeface="Nunito"/>
                <a:cs typeface="Nunito"/>
                <a:sym typeface="Nunito"/>
              </a:rPr>
              <a:t>symptoms from the snakebite image that </a:t>
            </a:r>
            <a:r>
              <a:rPr lang="en" sz="1550">
                <a:solidFill>
                  <a:srgbClr val="000000"/>
                </a:solidFill>
                <a:latin typeface="Nunito"/>
                <a:ea typeface="Nunito"/>
                <a:cs typeface="Nunito"/>
                <a:sym typeface="Nunito"/>
              </a:rPr>
              <a:t>can </a:t>
            </a:r>
            <a:r>
              <a:rPr lang="en" sz="1550" smtClean="0">
                <a:solidFill>
                  <a:srgbClr val="000000"/>
                </a:solidFill>
                <a:latin typeface="Nunito"/>
                <a:ea typeface="Nunito"/>
                <a:cs typeface="Nunito"/>
                <a:sym typeface="Nunito"/>
              </a:rPr>
              <a:t>help </a:t>
            </a:r>
            <a:r>
              <a:rPr lang="en" sz="1550" dirty="0">
                <a:solidFill>
                  <a:srgbClr val="000000"/>
                </a:solidFill>
                <a:latin typeface="Nunito"/>
                <a:ea typeface="Nunito"/>
                <a:cs typeface="Nunito"/>
                <a:sym typeface="Nunito"/>
              </a:rPr>
              <a:t>to get faster medical aid</a:t>
            </a:r>
            <a:endParaRPr sz="1550" dirty="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dirty="0">
                <a:solidFill>
                  <a:srgbClr val="000000"/>
                </a:solidFill>
                <a:latin typeface="Nunito"/>
                <a:ea typeface="Nunito"/>
                <a:cs typeface="Nunito"/>
                <a:sym typeface="Nunito"/>
              </a:rPr>
              <a:t>Speeds up the process of pinpointing the species before being late </a:t>
            </a:r>
            <a:endParaRPr sz="1550" dirty="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dirty="0">
                <a:solidFill>
                  <a:srgbClr val="000000"/>
                </a:solidFill>
                <a:latin typeface="Nunito"/>
                <a:ea typeface="Nunito"/>
                <a:cs typeface="Nunito"/>
                <a:sym typeface="Nunito"/>
              </a:rPr>
              <a:t>Concepts of Machine Learning and Image Processing for the identification and classification of snakebites</a:t>
            </a:r>
            <a:endParaRPr sz="1550" dirty="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dirty="0">
                <a:solidFill>
                  <a:srgbClr val="000000"/>
                </a:solidFill>
                <a:latin typeface="Nunito"/>
                <a:ea typeface="Nunito"/>
                <a:cs typeface="Nunito"/>
                <a:sym typeface="Nunito"/>
              </a:rPr>
              <a:t>Doctors also can use our system to identify the snake and start administering medication</a:t>
            </a:r>
            <a:endParaRPr sz="1550" dirty="0">
              <a:solidFill>
                <a:srgbClr val="000000"/>
              </a:solidFill>
              <a:latin typeface="Nunito"/>
              <a:ea typeface="Nunito"/>
              <a:cs typeface="Nunito"/>
              <a:sym typeface="Nunito"/>
            </a:endParaRPr>
          </a:p>
          <a:p>
            <a:pPr marL="0" lvl="0" indent="0" algn="l" rtl="0">
              <a:spcBef>
                <a:spcPts val="1200"/>
              </a:spcBef>
              <a:spcAft>
                <a:spcPts val="1200"/>
              </a:spcAft>
              <a:buNone/>
            </a:pPr>
            <a:endParaRPr sz="1550" dirty="0">
              <a:latin typeface="Nunito"/>
              <a:ea typeface="Nunito"/>
              <a:cs typeface="Nunito"/>
              <a:sym typeface="Nunito"/>
            </a:endParaRPr>
          </a:p>
        </p:txBody>
      </p:sp>
      <p:sp>
        <p:nvSpPr>
          <p:cNvPr id="256" name="Google Shape;256;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57" name="Google Shape;257;p29"/>
          <p:cNvSpPr txBox="1"/>
          <p:nvPr/>
        </p:nvSpPr>
        <p:spPr>
          <a:xfrm>
            <a:off x="3547250" y="4438725"/>
            <a:ext cx="188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FEATURES OF PROPOSED SYSTEM</a:t>
            </a:r>
            <a:endParaRPr>
              <a:solidFill>
                <a:srgbClr val="000000"/>
              </a:solidFill>
            </a:endParaRPr>
          </a:p>
        </p:txBody>
      </p:sp>
      <p:sp>
        <p:nvSpPr>
          <p:cNvPr id="263" name="Google Shape;263;p30"/>
          <p:cNvSpPr txBox="1">
            <a:spLocks noGrp="1"/>
          </p:cNvSpPr>
          <p:nvPr>
            <p:ph type="body" idx="1"/>
          </p:nvPr>
        </p:nvSpPr>
        <p:spPr>
          <a:xfrm>
            <a:off x="819150" y="1914525"/>
            <a:ext cx="7505700" cy="2448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The system provide necessary information regarding the snake using the snake bitten mark</a:t>
            </a:r>
            <a:endParaRPr sz="1500">
              <a:solidFill>
                <a:srgbClr val="000000"/>
              </a:solidFill>
              <a:latin typeface="Nunito"/>
              <a:ea typeface="Nunito"/>
              <a:cs typeface="Nunito"/>
              <a:sym typeface="Nunito"/>
            </a:endParaRPr>
          </a:p>
          <a:p>
            <a:pPr marL="457200" lvl="0" indent="-323850" algn="l" rtl="0">
              <a:spcBef>
                <a:spcPts val="0"/>
              </a:spcBef>
              <a:spcAft>
                <a:spcPts val="0"/>
              </a:spcAft>
              <a:buClr>
                <a:srgbClr val="000000"/>
              </a:buClr>
              <a:buSzPts val="1500"/>
              <a:buFont typeface="Nunito"/>
              <a:buChar char="●"/>
            </a:pPr>
            <a:r>
              <a:rPr lang="en" sz="1500">
                <a:solidFill>
                  <a:srgbClr val="000000"/>
                </a:solidFill>
                <a:latin typeface="Nunito"/>
                <a:ea typeface="Nunito"/>
                <a:cs typeface="Nunito"/>
                <a:sym typeface="Nunito"/>
              </a:rPr>
              <a:t>Identifying snakes by using bite mark helps the doctor to diagnose the victim with proper anti venom</a:t>
            </a:r>
            <a:endParaRPr sz="150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Helps to decrease the snakebite envenoming deaths to a certain length</a:t>
            </a:r>
            <a:endParaRPr sz="1550">
              <a:solidFill>
                <a:srgbClr val="000000"/>
              </a:solidFill>
              <a:latin typeface="Nunito"/>
              <a:ea typeface="Nunito"/>
              <a:cs typeface="Nunito"/>
              <a:sym typeface="Nunito"/>
            </a:endParaRPr>
          </a:p>
          <a:p>
            <a:pPr marL="0" lvl="0" indent="0" algn="l" rtl="0">
              <a:spcBef>
                <a:spcPts val="1200"/>
              </a:spcBef>
              <a:spcAft>
                <a:spcPts val="1200"/>
              </a:spcAft>
              <a:buNone/>
            </a:pPr>
            <a:r>
              <a:rPr lang="en" sz="1100">
                <a:solidFill>
                  <a:srgbClr val="000000"/>
                </a:solidFill>
                <a:latin typeface="Arial"/>
                <a:ea typeface="Arial"/>
                <a:cs typeface="Arial"/>
                <a:sym typeface="Arial"/>
              </a:rPr>
              <a:t> </a:t>
            </a:r>
            <a:endParaRPr sz="1500">
              <a:solidFill>
                <a:srgbClr val="000000"/>
              </a:solidFill>
              <a:latin typeface="Nunito"/>
              <a:ea typeface="Nunito"/>
              <a:cs typeface="Nunito"/>
              <a:sym typeface="Nunito"/>
            </a:endParaRPr>
          </a:p>
        </p:txBody>
      </p:sp>
      <p:sp>
        <p:nvSpPr>
          <p:cNvPr id="264" name="Google Shape;264;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65" name="Google Shape;265;p30"/>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1"/>
          <p:cNvSpPr txBox="1">
            <a:spLocks noGrp="1"/>
          </p:cNvSpPr>
          <p:nvPr>
            <p:ph type="title"/>
          </p:nvPr>
        </p:nvSpPr>
        <p:spPr>
          <a:xfrm>
            <a:off x="819150" y="404225"/>
            <a:ext cx="7505700" cy="696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SRS</a:t>
            </a:r>
            <a:endParaRPr>
              <a:solidFill>
                <a:srgbClr val="000000"/>
              </a:solidFill>
            </a:endParaRPr>
          </a:p>
        </p:txBody>
      </p:sp>
      <p:sp>
        <p:nvSpPr>
          <p:cNvPr id="271" name="Google Shape;271;p31"/>
          <p:cNvSpPr txBox="1">
            <a:spLocks noGrp="1"/>
          </p:cNvSpPr>
          <p:nvPr>
            <p:ph type="body" idx="1"/>
          </p:nvPr>
        </p:nvSpPr>
        <p:spPr>
          <a:xfrm>
            <a:off x="819150" y="975725"/>
            <a:ext cx="7505700" cy="36519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600"/>
              </a:spcBef>
              <a:spcAft>
                <a:spcPts val="0"/>
              </a:spcAft>
              <a:buNone/>
            </a:pPr>
            <a:r>
              <a:rPr lang="en" sz="4600" b="1">
                <a:solidFill>
                  <a:srgbClr val="000000"/>
                </a:solidFill>
                <a:latin typeface="Nunito"/>
                <a:ea typeface="Nunito"/>
                <a:cs typeface="Nunito"/>
                <a:sym typeface="Nunito"/>
              </a:rPr>
              <a:t>Functional Requirements</a:t>
            </a:r>
            <a:endParaRPr sz="4600" b="1">
              <a:solidFill>
                <a:srgbClr val="000000"/>
              </a:solidFill>
              <a:latin typeface="Nunito"/>
              <a:ea typeface="Nunito"/>
              <a:cs typeface="Nunito"/>
              <a:sym typeface="Nunito"/>
            </a:endParaRPr>
          </a:p>
          <a:p>
            <a:pPr marL="457200" lvl="0" indent="-301625" algn="l" rtl="0">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be anyone like Doctor, medical experts etc.</a:t>
            </a:r>
            <a:endParaRPr sz="4600">
              <a:solidFill>
                <a:srgbClr val="000000"/>
              </a:solidFill>
              <a:latin typeface="Nunito"/>
              <a:ea typeface="Nunito"/>
              <a:cs typeface="Nunito"/>
              <a:sym typeface="Nunito"/>
            </a:endParaRPr>
          </a:p>
          <a:p>
            <a:pPr marL="457200" lvl="0" indent="-301625" algn="l" rtl="0">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directly scan the snake bitten area.</a:t>
            </a:r>
            <a:endParaRPr sz="4600">
              <a:solidFill>
                <a:srgbClr val="000000"/>
              </a:solidFill>
              <a:latin typeface="Nunito"/>
              <a:ea typeface="Nunito"/>
              <a:cs typeface="Nunito"/>
              <a:sym typeface="Nunito"/>
            </a:endParaRPr>
          </a:p>
          <a:p>
            <a:pPr marL="457200" lvl="0" indent="-301625" algn="l" rtl="0">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User can easily identify which snake has bitten.</a:t>
            </a:r>
            <a:endParaRPr sz="4600">
              <a:solidFill>
                <a:srgbClr val="000000"/>
              </a:solidFill>
              <a:latin typeface="Nunito"/>
              <a:ea typeface="Nunito"/>
              <a:cs typeface="Nunito"/>
              <a:sym typeface="Nunito"/>
            </a:endParaRPr>
          </a:p>
          <a:p>
            <a:pPr marL="457200" lvl="0" indent="-301625" algn="l" rtl="0">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Appropriate medication can be taken.</a:t>
            </a:r>
            <a:endParaRPr sz="4600">
              <a:solidFill>
                <a:srgbClr val="000000"/>
              </a:solidFill>
              <a:latin typeface="Nunito"/>
              <a:ea typeface="Nunito"/>
              <a:cs typeface="Nunito"/>
              <a:sym typeface="Nunito"/>
            </a:endParaRPr>
          </a:p>
          <a:p>
            <a:pPr marL="0" lvl="0" indent="0" algn="l" rtl="0">
              <a:lnSpc>
                <a:spcPct val="100000"/>
              </a:lnSpc>
              <a:spcBef>
                <a:spcPts val="1200"/>
              </a:spcBef>
              <a:spcAft>
                <a:spcPts val="0"/>
              </a:spcAft>
              <a:buNone/>
            </a:pPr>
            <a:r>
              <a:rPr lang="en" sz="4600" b="1">
                <a:solidFill>
                  <a:srgbClr val="000000"/>
                </a:solidFill>
                <a:latin typeface="Nunito"/>
                <a:ea typeface="Nunito"/>
                <a:cs typeface="Nunito"/>
                <a:sym typeface="Nunito"/>
              </a:rPr>
              <a:t>Nonfunctional Requirements</a:t>
            </a:r>
            <a:endParaRPr sz="4600" b="1">
              <a:solidFill>
                <a:srgbClr val="000000"/>
              </a:solidFill>
              <a:latin typeface="Nunito"/>
              <a:ea typeface="Nunito"/>
              <a:cs typeface="Nunito"/>
              <a:sym typeface="Nunito"/>
            </a:endParaRPr>
          </a:p>
          <a:p>
            <a:pPr marL="457200" lvl="0" indent="-301625" algn="l" rtl="0">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Performance Requirements</a:t>
            </a:r>
            <a:endParaRPr sz="4600">
              <a:solidFill>
                <a:srgbClr val="000000"/>
              </a:solidFill>
              <a:latin typeface="Nunito"/>
              <a:ea typeface="Nunito"/>
              <a:cs typeface="Nunito"/>
              <a:sym typeface="Nunito"/>
            </a:endParaRPr>
          </a:p>
          <a:p>
            <a:pPr marL="0" lvl="0" indent="0" algn="l" rtl="0">
              <a:lnSpc>
                <a:spcPct val="100000"/>
              </a:lnSpc>
              <a:spcBef>
                <a:spcPts val="600"/>
              </a:spcBef>
              <a:spcAft>
                <a:spcPts val="0"/>
              </a:spcAft>
              <a:buNone/>
            </a:pPr>
            <a:r>
              <a:rPr lang="en" sz="4600">
                <a:solidFill>
                  <a:srgbClr val="000000"/>
                </a:solidFill>
                <a:latin typeface="Nunito"/>
                <a:ea typeface="Nunito"/>
                <a:cs typeface="Nunito"/>
                <a:sym typeface="Nunito"/>
              </a:rPr>
              <a:t>The application should provide correct output. It will correctly detect the snake. The performance  will be good. The usage and understandability will be easy. The app will mostly give the true answer.</a:t>
            </a:r>
            <a:endParaRPr sz="4600">
              <a:solidFill>
                <a:srgbClr val="000000"/>
              </a:solidFill>
              <a:latin typeface="Nunito"/>
              <a:ea typeface="Nunito"/>
              <a:cs typeface="Nunito"/>
              <a:sym typeface="Nunito"/>
            </a:endParaRPr>
          </a:p>
          <a:p>
            <a:pPr marL="457200" lvl="0" indent="-301625" algn="l" rtl="0">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Safety Requirements</a:t>
            </a:r>
            <a:endParaRPr sz="4600">
              <a:solidFill>
                <a:srgbClr val="000000"/>
              </a:solidFill>
              <a:latin typeface="Nunito"/>
              <a:ea typeface="Nunito"/>
              <a:cs typeface="Nunito"/>
              <a:sym typeface="Nunito"/>
            </a:endParaRPr>
          </a:p>
          <a:p>
            <a:pPr marL="0" lvl="0" indent="0" algn="l" rtl="0">
              <a:lnSpc>
                <a:spcPct val="100000"/>
              </a:lnSpc>
              <a:spcBef>
                <a:spcPts val="600"/>
              </a:spcBef>
              <a:spcAft>
                <a:spcPts val="0"/>
              </a:spcAft>
              <a:buNone/>
            </a:pPr>
            <a:r>
              <a:rPr lang="en" sz="4600">
                <a:solidFill>
                  <a:srgbClr val="000000"/>
                </a:solidFill>
                <a:latin typeface="Nunito"/>
                <a:ea typeface="Nunito"/>
                <a:cs typeface="Nunito"/>
                <a:sym typeface="Nunito"/>
              </a:rPr>
              <a:t>This provides a confidential data from the database, gives about the bit mark. Doctor can take the safety measurement and apply the medicine.</a:t>
            </a:r>
            <a:endParaRPr sz="4600">
              <a:solidFill>
                <a:srgbClr val="000000"/>
              </a:solidFill>
              <a:latin typeface="Nunito"/>
              <a:ea typeface="Nunito"/>
              <a:cs typeface="Nunito"/>
              <a:sym typeface="Nunito"/>
            </a:endParaRPr>
          </a:p>
          <a:p>
            <a:pPr marL="457200" lvl="0" indent="-301625" algn="l" rtl="0">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Security Requirements -The database should be secure. No crash or damage can be occur to the   database.</a:t>
            </a:r>
            <a:endParaRPr sz="4600">
              <a:solidFill>
                <a:srgbClr val="000000"/>
              </a:solidFill>
              <a:latin typeface="Nunito"/>
              <a:ea typeface="Nunito"/>
              <a:cs typeface="Nunito"/>
              <a:sym typeface="Nunito"/>
            </a:endParaRPr>
          </a:p>
          <a:p>
            <a:pPr marL="0" lvl="0" indent="0" algn="l" rtl="0">
              <a:lnSpc>
                <a:spcPct val="100000"/>
              </a:lnSpc>
              <a:spcBef>
                <a:spcPts val="600"/>
              </a:spcBef>
              <a:spcAft>
                <a:spcPts val="0"/>
              </a:spcAft>
              <a:buNone/>
            </a:pPr>
            <a:r>
              <a:rPr lang="en" sz="4600">
                <a:solidFill>
                  <a:srgbClr val="000000"/>
                </a:solidFill>
                <a:latin typeface="Nunito"/>
                <a:ea typeface="Nunito"/>
                <a:cs typeface="Nunito"/>
                <a:sym typeface="Nunito"/>
              </a:rPr>
              <a:t>            Software Quality Attributes</a:t>
            </a:r>
            <a:endParaRPr sz="4600">
              <a:solidFill>
                <a:srgbClr val="000000"/>
              </a:solidFill>
              <a:latin typeface="Nunito"/>
              <a:ea typeface="Nunito"/>
              <a:cs typeface="Nunito"/>
              <a:sym typeface="Nunito"/>
            </a:endParaRPr>
          </a:p>
          <a:p>
            <a:pPr marL="457200" lvl="0" indent="-301625" algn="l" rtl="0">
              <a:lnSpc>
                <a:spcPct val="100000"/>
              </a:lnSpc>
              <a:spcBef>
                <a:spcPts val="60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Correctness - They will process the image and gives correct snake bite.</a:t>
            </a:r>
            <a:endParaRPr sz="4600">
              <a:solidFill>
                <a:srgbClr val="000000"/>
              </a:solidFill>
              <a:latin typeface="Nunito"/>
              <a:ea typeface="Nunito"/>
              <a:cs typeface="Nunito"/>
              <a:sym typeface="Nunito"/>
            </a:endParaRPr>
          </a:p>
          <a:p>
            <a:pPr marL="457200" lvl="0" indent="-301625" algn="l" rtl="0">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Availability-   The app will be available in app store.</a:t>
            </a:r>
            <a:endParaRPr sz="4600">
              <a:solidFill>
                <a:srgbClr val="000000"/>
              </a:solidFill>
              <a:latin typeface="Nunito"/>
              <a:ea typeface="Nunito"/>
              <a:cs typeface="Nunito"/>
              <a:sym typeface="Nunito"/>
            </a:endParaRPr>
          </a:p>
          <a:p>
            <a:pPr marL="457200" lvl="0" indent="-301625" algn="l" rtl="0">
              <a:lnSpc>
                <a:spcPct val="100000"/>
              </a:lnSpc>
              <a:spcBef>
                <a:spcPts val="0"/>
              </a:spcBef>
              <a:spcAft>
                <a:spcPts val="0"/>
              </a:spcAft>
              <a:buClr>
                <a:srgbClr val="000000"/>
              </a:buClr>
              <a:buSzPct val="100000"/>
              <a:buFont typeface="Nunito"/>
              <a:buChar char="❖"/>
            </a:pPr>
            <a:r>
              <a:rPr lang="en" sz="4600">
                <a:solidFill>
                  <a:srgbClr val="000000"/>
                </a:solidFill>
                <a:latin typeface="Nunito"/>
                <a:ea typeface="Nunito"/>
                <a:cs typeface="Nunito"/>
                <a:sym typeface="Nunito"/>
              </a:rPr>
              <a:t>                 Adaptability- The application can be used in any android version platform. </a:t>
            </a:r>
            <a:endParaRPr sz="4600">
              <a:solidFill>
                <a:srgbClr val="000000"/>
              </a:solidFill>
              <a:latin typeface="Nunito"/>
              <a:ea typeface="Nunito"/>
              <a:cs typeface="Nunito"/>
              <a:sym typeface="Nunito"/>
            </a:endParaRPr>
          </a:p>
          <a:p>
            <a:pPr marL="0" lvl="0" indent="0" algn="l" rtl="0">
              <a:lnSpc>
                <a:spcPct val="80000"/>
              </a:lnSpc>
              <a:spcBef>
                <a:spcPts val="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0" algn="l" rtl="0">
              <a:spcBef>
                <a:spcPts val="1200"/>
              </a:spcBef>
              <a:spcAft>
                <a:spcPts val="0"/>
              </a:spcAft>
              <a:buNone/>
            </a:pPr>
            <a:endParaRPr>
              <a:solidFill>
                <a:srgbClr val="000000"/>
              </a:solidFill>
              <a:latin typeface="Arial"/>
              <a:ea typeface="Arial"/>
              <a:cs typeface="Arial"/>
              <a:sym typeface="Arial"/>
            </a:endParaRPr>
          </a:p>
          <a:p>
            <a:pPr marL="0" lvl="0" indent="0" algn="l" rtl="0">
              <a:spcBef>
                <a:spcPts val="1200"/>
              </a:spcBef>
              <a:spcAft>
                <a:spcPts val="0"/>
              </a:spcAft>
              <a:buNone/>
            </a:pPr>
            <a:endParaRPr sz="1800" b="1">
              <a:solidFill>
                <a:srgbClr val="00000A"/>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
        <p:nvSpPr>
          <p:cNvPr id="272" name="Google Shape;272;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body" idx="1"/>
          </p:nvPr>
        </p:nvSpPr>
        <p:spPr>
          <a:xfrm>
            <a:off x="819150" y="724825"/>
            <a:ext cx="7505700" cy="3714000"/>
          </a:xfrm>
          <a:prstGeom prst="rect">
            <a:avLst/>
          </a:prstGeom>
        </p:spPr>
        <p:txBody>
          <a:bodyPr spcFirstLastPara="1" wrap="square" lIns="91425" tIns="91425" rIns="91425" bIns="91425" anchor="t" anchorCtr="0">
            <a:noAutofit/>
          </a:bodyPr>
          <a:lstStyle/>
          <a:p>
            <a:pPr marL="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GROUP NUMBER          	: 23</a:t>
            </a:r>
            <a:endParaRPr sz="1550">
              <a:solidFill>
                <a:srgbClr val="000000"/>
              </a:solidFill>
              <a:latin typeface="Nunito"/>
              <a:ea typeface="Nunito"/>
              <a:cs typeface="Nunito"/>
              <a:sym typeface="Nunito"/>
            </a:endParaRPr>
          </a:p>
          <a:p>
            <a:pPr marL="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GUIDE NAME                 	: Dr Aswathy S U</a:t>
            </a:r>
            <a:endParaRPr sz="1550">
              <a:solidFill>
                <a:srgbClr val="000000"/>
              </a:solidFill>
              <a:latin typeface="Nunito"/>
              <a:ea typeface="Nunito"/>
              <a:cs typeface="Nunito"/>
              <a:sym typeface="Nunito"/>
            </a:endParaRPr>
          </a:p>
          <a:p>
            <a:pPr marL="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GROUP MEMBERS       	: Saranya K (JEC17CS090)</a:t>
            </a:r>
            <a:endParaRPr sz="1550">
              <a:solidFill>
                <a:srgbClr val="000000"/>
              </a:solidFill>
              <a:latin typeface="Nunito"/>
              <a:ea typeface="Nunito"/>
              <a:cs typeface="Nunito"/>
              <a:sym typeface="Nunito"/>
            </a:endParaRPr>
          </a:p>
          <a:p>
            <a:pPr marL="34290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                                        Mary Jose (JEC17CS064)</a:t>
            </a:r>
            <a:endParaRPr sz="1550">
              <a:solidFill>
                <a:srgbClr val="000000"/>
              </a:solidFill>
              <a:latin typeface="Nunito"/>
              <a:ea typeface="Nunito"/>
              <a:cs typeface="Nunito"/>
              <a:sym typeface="Nunito"/>
            </a:endParaRPr>
          </a:p>
          <a:p>
            <a:pPr marL="34290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                                        Sijin K (JEC17CS096)</a:t>
            </a:r>
            <a:endParaRPr sz="1550">
              <a:solidFill>
                <a:srgbClr val="000000"/>
              </a:solidFill>
              <a:latin typeface="Nunito"/>
              <a:ea typeface="Nunito"/>
              <a:cs typeface="Nunito"/>
              <a:sym typeface="Nunito"/>
            </a:endParaRPr>
          </a:p>
          <a:p>
            <a:pPr marL="34290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                                        Yashif V S (JEC17CS106)</a:t>
            </a:r>
            <a:endParaRPr sz="1550">
              <a:solidFill>
                <a:srgbClr val="000000"/>
              </a:solidFill>
              <a:latin typeface="Nunito"/>
              <a:ea typeface="Nunito"/>
              <a:cs typeface="Nunito"/>
              <a:sym typeface="Nunito"/>
            </a:endParaRPr>
          </a:p>
          <a:p>
            <a:pPr marL="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NAME OF THE PROJECT  : Snakebite Identification &amp; Detection With </a:t>
            </a:r>
            <a:endParaRPr sz="1550">
              <a:solidFill>
                <a:srgbClr val="000000"/>
              </a:solidFill>
              <a:latin typeface="Nunito"/>
              <a:ea typeface="Nunito"/>
              <a:cs typeface="Nunito"/>
              <a:sym typeface="Nunito"/>
            </a:endParaRPr>
          </a:p>
          <a:p>
            <a:pPr marL="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                                               Snakebite Mark Using Machine Learning Approach</a:t>
            </a:r>
            <a:endParaRPr sz="1550">
              <a:solidFill>
                <a:srgbClr val="000000"/>
              </a:solidFill>
              <a:latin typeface="Nunito"/>
              <a:ea typeface="Nunito"/>
              <a:cs typeface="Nunito"/>
              <a:sym typeface="Nunito"/>
            </a:endParaRPr>
          </a:p>
          <a:p>
            <a:pPr marL="0" lvl="0" indent="0" algn="l" rtl="0">
              <a:lnSpc>
                <a:spcPct val="93000"/>
              </a:lnSpc>
              <a:spcBef>
                <a:spcPts val="1200"/>
              </a:spcBef>
              <a:spcAft>
                <a:spcPts val="0"/>
              </a:spcAft>
              <a:buNone/>
            </a:pPr>
            <a:r>
              <a:rPr lang="en" sz="1550">
                <a:solidFill>
                  <a:srgbClr val="000000"/>
                </a:solidFill>
                <a:latin typeface="Nunito"/>
                <a:ea typeface="Nunito"/>
                <a:cs typeface="Nunito"/>
                <a:sym typeface="Nunito"/>
              </a:rPr>
              <a:t>PROJECT REPOSITORY : https://github.com/MARY2726/group-no-23-main-project</a:t>
            </a:r>
            <a:endParaRPr sz="1550">
              <a:solidFill>
                <a:srgbClr val="000000"/>
              </a:solidFill>
              <a:latin typeface="Nunito"/>
              <a:ea typeface="Nunito"/>
              <a:cs typeface="Nunito"/>
              <a:sym typeface="Nunito"/>
            </a:endParaRPr>
          </a:p>
          <a:p>
            <a:pPr marL="0" lvl="0" indent="0" algn="l" rtl="0">
              <a:lnSpc>
                <a:spcPct val="93000"/>
              </a:lnSpc>
              <a:spcBef>
                <a:spcPts val="1200"/>
              </a:spcBef>
              <a:spcAft>
                <a:spcPts val="0"/>
              </a:spcAft>
              <a:buNone/>
            </a:pPr>
            <a:endParaRPr sz="1550">
              <a:solidFill>
                <a:srgbClr val="000000"/>
              </a:solidFill>
              <a:latin typeface="Nunito"/>
              <a:ea typeface="Nunito"/>
              <a:cs typeface="Nunito"/>
              <a:sym typeface="Nunito"/>
            </a:endParaRPr>
          </a:p>
          <a:p>
            <a:pPr marL="342900" lvl="0" indent="0" algn="l" rtl="0">
              <a:lnSpc>
                <a:spcPct val="93000"/>
              </a:lnSpc>
              <a:spcBef>
                <a:spcPts val="1200"/>
              </a:spcBef>
              <a:spcAft>
                <a:spcPts val="0"/>
              </a:spcAft>
              <a:buNone/>
            </a:pPr>
            <a:endParaRPr sz="3750"/>
          </a:p>
        </p:txBody>
      </p:sp>
      <p:sp>
        <p:nvSpPr>
          <p:cNvPr id="137" name="Google Shape;137;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138" name="Google Shape;138;p14"/>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819138" y="238275"/>
            <a:ext cx="7505700" cy="567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rgbClr val="000000"/>
                </a:solidFill>
              </a:rPr>
              <a:t>STRUCTURE CHART</a:t>
            </a:r>
            <a:endParaRPr dirty="0">
              <a:solidFill>
                <a:srgbClr val="000000"/>
              </a:solidFill>
            </a:endParaRPr>
          </a:p>
        </p:txBody>
      </p:sp>
      <p:sp>
        <p:nvSpPr>
          <p:cNvPr id="278" name="Google Shape;278;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2"/>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415" y="661182"/>
            <a:ext cx="4663440" cy="388248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819150" y="845600"/>
            <a:ext cx="7505700" cy="478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000000"/>
                </a:solidFill>
              </a:rPr>
              <a:t>DFD &amp; UML DIAGRAMS</a:t>
            </a:r>
            <a:endParaRPr>
              <a:solidFill>
                <a:srgbClr val="000000"/>
              </a:solidFill>
            </a:endParaRPr>
          </a:p>
        </p:txBody>
      </p:sp>
      <p:sp>
        <p:nvSpPr>
          <p:cNvPr id="286" name="Google Shape;286;p33"/>
          <p:cNvSpPr txBox="1">
            <a:spLocks noGrp="1"/>
          </p:cNvSpPr>
          <p:nvPr>
            <p:ph type="body" idx="1"/>
          </p:nvPr>
        </p:nvSpPr>
        <p:spPr>
          <a:xfrm>
            <a:off x="819150" y="1379975"/>
            <a:ext cx="7505700" cy="305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287" name="Google Shape;287;p3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88" name="Google Shape;288;p33"/>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03" y="1324100"/>
            <a:ext cx="8088922" cy="32195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4"/>
          <p:cNvSpPr txBox="1">
            <a:spLocks noGrp="1"/>
          </p:cNvSpPr>
          <p:nvPr>
            <p:ph type="body" idx="1"/>
          </p:nvPr>
        </p:nvSpPr>
        <p:spPr>
          <a:xfrm>
            <a:off x="819150" y="1379975"/>
            <a:ext cx="7505700" cy="305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95" name="Google Shape;295;p3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96" name="Google Shape;296;p34"/>
          <p:cNvSpPr txBox="1"/>
          <p:nvPr/>
        </p:nvSpPr>
        <p:spPr>
          <a:xfrm>
            <a:off x="3582300" y="443877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pic>
        <p:nvPicPr>
          <p:cNvPr id="297" name="Google Shape;297;p34"/>
          <p:cNvPicPr preferRelativeResize="0"/>
          <p:nvPr/>
        </p:nvPicPr>
        <p:blipFill>
          <a:blip r:embed="rId3">
            <a:alphaModFix/>
          </a:blip>
          <a:stretch>
            <a:fillRect/>
          </a:stretch>
        </p:blipFill>
        <p:spPr>
          <a:xfrm>
            <a:off x="362425" y="460000"/>
            <a:ext cx="8433100" cy="3978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body" idx="1"/>
          </p:nvPr>
        </p:nvSpPr>
        <p:spPr>
          <a:xfrm>
            <a:off x="432100" y="619932"/>
            <a:ext cx="8210100" cy="371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03" name="Google Shape;303;p3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304" name="Google Shape;304;p35"/>
          <p:cNvSpPr txBox="1"/>
          <p:nvPr/>
        </p:nvSpPr>
        <p:spPr>
          <a:xfrm>
            <a:off x="3582300" y="443877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99" y="422031"/>
            <a:ext cx="8374275" cy="40167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11" name="Google Shape;311;p36"/>
          <p:cNvSpPr txBox="1"/>
          <p:nvPr/>
        </p:nvSpPr>
        <p:spPr>
          <a:xfrm>
            <a:off x="3582300" y="443877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pic>
        <p:nvPicPr>
          <p:cNvPr id="312" name="Google Shape;312;p36"/>
          <p:cNvPicPr preferRelativeResize="0"/>
          <p:nvPr/>
        </p:nvPicPr>
        <p:blipFill>
          <a:blip r:embed="rId3">
            <a:alphaModFix/>
          </a:blip>
          <a:stretch>
            <a:fillRect/>
          </a:stretch>
        </p:blipFill>
        <p:spPr>
          <a:xfrm>
            <a:off x="1988975" y="755163"/>
            <a:ext cx="4204450" cy="365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18" name="Google Shape;318;p37"/>
          <p:cNvSpPr txBox="1"/>
          <p:nvPr/>
        </p:nvSpPr>
        <p:spPr>
          <a:xfrm>
            <a:off x="3582300" y="443877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
        <p:nvSpPr>
          <p:cNvPr id="319" name="Google Shape;319;p37"/>
          <p:cNvSpPr txBox="1">
            <a:spLocks noGrp="1"/>
          </p:cNvSpPr>
          <p:nvPr>
            <p:ph type="title"/>
          </p:nvPr>
        </p:nvSpPr>
        <p:spPr>
          <a:xfrm>
            <a:off x="819300" y="845600"/>
            <a:ext cx="7505700" cy="662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APPLICATIONS </a:t>
            </a:r>
            <a:endParaRPr>
              <a:solidFill>
                <a:srgbClr val="000000"/>
              </a:solidFill>
            </a:endParaRPr>
          </a:p>
        </p:txBody>
      </p:sp>
      <p:sp>
        <p:nvSpPr>
          <p:cNvPr id="320" name="Google Shape;320;p37"/>
          <p:cNvSpPr txBox="1">
            <a:spLocks noGrp="1"/>
          </p:cNvSpPr>
          <p:nvPr>
            <p:ph type="body" idx="1"/>
          </p:nvPr>
        </p:nvSpPr>
        <p:spPr>
          <a:xfrm>
            <a:off x="819150" y="1539375"/>
            <a:ext cx="7505700" cy="28992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Medical Field</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Can be used in future for antivenom administration</a:t>
            </a:r>
            <a:endParaRPr sz="1550">
              <a:solidFill>
                <a:srgbClr val="000000"/>
              </a:solidFill>
              <a:latin typeface="Nunito"/>
              <a:ea typeface="Nunito"/>
              <a:cs typeface="Nunito"/>
              <a:sym typeface="Nunito"/>
            </a:endParaRPr>
          </a:p>
          <a:p>
            <a:pPr marL="457200" lvl="0" indent="0" algn="l" rtl="0">
              <a:spcBef>
                <a:spcPts val="1200"/>
              </a:spcBef>
              <a:spcAft>
                <a:spcPts val="0"/>
              </a:spcAft>
              <a:buNone/>
            </a:pPr>
            <a:endParaRPr sz="1550">
              <a:solidFill>
                <a:srgbClr val="000000"/>
              </a:solidFill>
              <a:latin typeface="Nunito"/>
              <a:ea typeface="Nunito"/>
              <a:cs typeface="Nunito"/>
              <a:sym typeface="Nunito"/>
            </a:endParaRPr>
          </a:p>
          <a:p>
            <a:pPr marL="457200" lvl="0" indent="0" algn="l" rtl="0">
              <a:spcBef>
                <a:spcPts val="1200"/>
              </a:spcBef>
              <a:spcAft>
                <a:spcPts val="1200"/>
              </a:spcAft>
              <a:buNone/>
            </a:pPr>
            <a:endParaRPr sz="155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26" name="Google Shape;326;p38"/>
          <p:cNvSpPr txBox="1"/>
          <p:nvPr/>
        </p:nvSpPr>
        <p:spPr>
          <a:xfrm>
            <a:off x="3582300" y="443877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
        <p:nvSpPr>
          <p:cNvPr id="327" name="Google Shape;327;p38"/>
          <p:cNvSpPr txBox="1">
            <a:spLocks noGrp="1"/>
          </p:cNvSpPr>
          <p:nvPr>
            <p:ph type="title"/>
          </p:nvPr>
        </p:nvSpPr>
        <p:spPr>
          <a:xfrm>
            <a:off x="819300" y="845600"/>
            <a:ext cx="7505700" cy="662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COURSE OUTCOMES </a:t>
            </a:r>
            <a:endParaRPr>
              <a:solidFill>
                <a:srgbClr val="000000"/>
              </a:solidFill>
            </a:endParaRPr>
          </a:p>
        </p:txBody>
      </p:sp>
      <p:sp>
        <p:nvSpPr>
          <p:cNvPr id="328" name="Google Shape;328;p38"/>
          <p:cNvSpPr txBox="1">
            <a:spLocks noGrp="1"/>
          </p:cNvSpPr>
          <p:nvPr>
            <p:ph type="body" idx="1"/>
          </p:nvPr>
        </p:nvSpPr>
        <p:spPr>
          <a:xfrm>
            <a:off x="819300" y="1523638"/>
            <a:ext cx="7505700" cy="28992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2450">
                <a:solidFill>
                  <a:srgbClr val="000000"/>
                </a:solidFill>
                <a:latin typeface="Nunito"/>
                <a:ea typeface="Nunito"/>
                <a:cs typeface="Nunito"/>
                <a:sym typeface="Nunito"/>
              </a:rPr>
              <a:t>C410.1 The students will be able to analyse a current topic of professional</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          interest and present it before an audience.</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C410.2 Students will be able to identify an engineering problem, analyse it and </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         	propose a work plan to solve it.</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C410.3 Students will have gained thorough knowledge in design,  </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        	implementations and execution of Computer science related projects.</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C410.4 Students will have attained the practical knowledge of what they learned</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        	in theory subjects.</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C410.5 Students will become familiar with usage of modern tools.</a:t>
            </a:r>
            <a:endParaRPr sz="2450">
              <a:solidFill>
                <a:srgbClr val="000000"/>
              </a:solidFill>
              <a:latin typeface="Nunito"/>
              <a:ea typeface="Nunito"/>
              <a:cs typeface="Nunito"/>
              <a:sym typeface="Nunito"/>
            </a:endParaRPr>
          </a:p>
          <a:p>
            <a:pPr marL="0" lvl="0" indent="0" algn="l" rtl="0">
              <a:spcBef>
                <a:spcPts val="0"/>
              </a:spcBef>
              <a:spcAft>
                <a:spcPts val="0"/>
              </a:spcAft>
              <a:buNone/>
            </a:pPr>
            <a:r>
              <a:rPr lang="en" sz="2450">
                <a:solidFill>
                  <a:srgbClr val="000000"/>
                </a:solidFill>
                <a:latin typeface="Nunito"/>
                <a:ea typeface="Nunito"/>
                <a:cs typeface="Nunito"/>
                <a:sym typeface="Nunito"/>
              </a:rPr>
              <a:t>C410.6 Students will have ability to plan and work in a team.</a:t>
            </a:r>
            <a:endParaRPr sz="2450">
              <a:solidFill>
                <a:srgbClr val="000000"/>
              </a:solidFill>
              <a:latin typeface="Nunito"/>
              <a:ea typeface="Nunito"/>
              <a:cs typeface="Nunito"/>
              <a:sym typeface="Nunito"/>
            </a:endParaRPr>
          </a:p>
          <a:p>
            <a:pPr marL="457200" lvl="0" indent="0" algn="l" rtl="0">
              <a:spcBef>
                <a:spcPts val="0"/>
              </a:spcBef>
              <a:spcAft>
                <a:spcPts val="0"/>
              </a:spcAft>
              <a:buNone/>
            </a:pPr>
            <a:endParaRPr sz="1550">
              <a:latin typeface="Nunito"/>
              <a:ea typeface="Nunito"/>
              <a:cs typeface="Nunito"/>
              <a:sym typeface="Nunito"/>
            </a:endParaRPr>
          </a:p>
          <a:p>
            <a:pPr marL="457200" lvl="0" indent="0" algn="l" rtl="0">
              <a:spcBef>
                <a:spcPts val="1200"/>
              </a:spcBef>
              <a:spcAft>
                <a:spcPts val="1200"/>
              </a:spcAft>
              <a:buNone/>
            </a:pPr>
            <a:endParaRPr sz="155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4" name="Google Shape;334;p39"/>
          <p:cNvSpPr txBox="1"/>
          <p:nvPr/>
        </p:nvSpPr>
        <p:spPr>
          <a:xfrm>
            <a:off x="3582300" y="443877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
        <p:nvSpPr>
          <p:cNvPr id="335" name="Google Shape;335;p39"/>
          <p:cNvSpPr txBox="1">
            <a:spLocks noGrp="1"/>
          </p:cNvSpPr>
          <p:nvPr>
            <p:ph type="title"/>
          </p:nvPr>
        </p:nvSpPr>
        <p:spPr>
          <a:xfrm>
            <a:off x="819300" y="620775"/>
            <a:ext cx="7505700" cy="658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COURSE OUTCOMES</a:t>
            </a:r>
            <a:endParaRPr>
              <a:solidFill>
                <a:srgbClr val="000000"/>
              </a:solidFill>
            </a:endParaRPr>
          </a:p>
        </p:txBody>
      </p:sp>
      <p:sp>
        <p:nvSpPr>
          <p:cNvPr id="336" name="Google Shape;336;p39"/>
          <p:cNvSpPr txBox="1">
            <a:spLocks noGrp="1"/>
          </p:cNvSpPr>
          <p:nvPr>
            <p:ph type="body" idx="1"/>
          </p:nvPr>
        </p:nvSpPr>
        <p:spPr>
          <a:xfrm>
            <a:off x="833225" y="1311325"/>
            <a:ext cx="7505700" cy="30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142"/>
          </a:p>
          <a:p>
            <a:pPr marL="457200" lvl="0" indent="0" algn="l" rtl="0">
              <a:spcBef>
                <a:spcPts val="0"/>
              </a:spcBef>
              <a:spcAft>
                <a:spcPts val="1200"/>
              </a:spcAft>
              <a:buNone/>
            </a:pPr>
            <a:endParaRPr sz="1631">
              <a:latin typeface="Nunito"/>
              <a:ea typeface="Nunito"/>
              <a:cs typeface="Nunito"/>
              <a:sym typeface="Nunito"/>
            </a:endParaRPr>
          </a:p>
        </p:txBody>
      </p:sp>
      <p:pic>
        <p:nvPicPr>
          <p:cNvPr id="337" name="Google Shape;337;p39"/>
          <p:cNvPicPr preferRelativeResize="0"/>
          <p:nvPr/>
        </p:nvPicPr>
        <p:blipFill>
          <a:blip r:embed="rId3">
            <a:alphaModFix/>
          </a:blip>
          <a:stretch>
            <a:fillRect/>
          </a:stretch>
        </p:blipFill>
        <p:spPr>
          <a:xfrm>
            <a:off x="899475" y="1342521"/>
            <a:ext cx="7373200" cy="3095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PENDING TASKS</a:t>
            </a:r>
            <a:endParaRPr>
              <a:solidFill>
                <a:srgbClr val="000000"/>
              </a:solidFill>
            </a:endParaRPr>
          </a:p>
        </p:txBody>
      </p:sp>
      <p:sp>
        <p:nvSpPr>
          <p:cNvPr id="343" name="Google Shape;343;p4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27025" algn="just" rtl="0">
              <a:lnSpc>
                <a:spcPct val="150000"/>
              </a:lnSpc>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dataset for the model is to be populated</a:t>
            </a:r>
            <a:endParaRPr sz="1550">
              <a:solidFill>
                <a:srgbClr val="000000"/>
              </a:solidFill>
              <a:latin typeface="Nunito"/>
              <a:ea typeface="Nunito"/>
              <a:cs typeface="Nunito"/>
              <a:sym typeface="Nunito"/>
            </a:endParaRPr>
          </a:p>
          <a:p>
            <a:pPr marL="457200" lvl="0" indent="-327025" algn="just" rtl="0">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to be implemented and coded</a:t>
            </a:r>
            <a:endParaRPr sz="1550">
              <a:solidFill>
                <a:srgbClr val="000000"/>
              </a:solidFill>
              <a:latin typeface="Nunito"/>
              <a:ea typeface="Nunito"/>
              <a:cs typeface="Nunito"/>
              <a:sym typeface="Nunito"/>
            </a:endParaRPr>
          </a:p>
          <a:p>
            <a:pPr marL="457200" lvl="0" indent="-327025" algn="just" rtl="0">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to be trained using the training data</a:t>
            </a:r>
            <a:endParaRPr sz="1550">
              <a:solidFill>
                <a:srgbClr val="000000"/>
              </a:solidFill>
              <a:latin typeface="Nunito"/>
              <a:ea typeface="Nunito"/>
              <a:cs typeface="Nunito"/>
              <a:sym typeface="Nunito"/>
            </a:endParaRPr>
          </a:p>
          <a:p>
            <a:pPr marL="457200" lvl="0" indent="-327025" algn="just" rtl="0">
              <a:lnSpc>
                <a:spcPct val="15000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The model is to be tested for accuracy</a:t>
            </a:r>
            <a:endParaRPr sz="1550">
              <a:solidFill>
                <a:srgbClr val="000000"/>
              </a:solidFill>
              <a:latin typeface="Nunito"/>
              <a:ea typeface="Nunito"/>
              <a:cs typeface="Nunito"/>
              <a:sym typeface="Nunito"/>
            </a:endParaRPr>
          </a:p>
          <a:p>
            <a:pPr marL="0" lvl="0" indent="0" algn="l" rtl="0">
              <a:spcBef>
                <a:spcPts val="0"/>
              </a:spcBef>
              <a:spcAft>
                <a:spcPts val="1200"/>
              </a:spcAft>
              <a:buNone/>
            </a:pPr>
            <a:endParaRPr/>
          </a:p>
        </p:txBody>
      </p:sp>
      <p:sp>
        <p:nvSpPr>
          <p:cNvPr id="344" name="Google Shape;344;p4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1"/>
          <p:cNvSpPr txBox="1">
            <a:spLocks noGrp="1"/>
          </p:cNvSpPr>
          <p:nvPr>
            <p:ph type="title"/>
          </p:nvPr>
        </p:nvSpPr>
        <p:spPr>
          <a:xfrm>
            <a:off x="819150" y="655125"/>
            <a:ext cx="7505700" cy="66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CONCLUSION</a:t>
            </a:r>
            <a:endParaRPr>
              <a:solidFill>
                <a:srgbClr val="000000"/>
              </a:solidFill>
            </a:endParaRPr>
          </a:p>
        </p:txBody>
      </p:sp>
      <p:sp>
        <p:nvSpPr>
          <p:cNvPr id="350" name="Google Shape;350;p41"/>
          <p:cNvSpPr txBox="1">
            <a:spLocks noGrp="1"/>
          </p:cNvSpPr>
          <p:nvPr>
            <p:ph type="body" idx="1"/>
          </p:nvPr>
        </p:nvSpPr>
        <p:spPr>
          <a:xfrm>
            <a:off x="819150" y="1366000"/>
            <a:ext cx="7505700" cy="3072600"/>
          </a:xfrm>
          <a:prstGeom prst="rect">
            <a:avLst/>
          </a:prstGeom>
        </p:spPr>
        <p:txBody>
          <a:bodyPr spcFirstLastPara="1" wrap="square" lIns="91425" tIns="91425" rIns="91425" bIns="91425" anchor="t" anchorCtr="0">
            <a:normAutofit/>
          </a:bodyPr>
          <a:lstStyle/>
          <a:p>
            <a:pPr marL="457200" lvl="0" indent="-327025" algn="just" rtl="0">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is possible to identify which snake has been bitten and give the appropriate treatment</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app can bring new benefits in the field of health</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Mortality rate due to envenoming can be decreased</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Implementation of this system avoids future medical negligence </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More cost effective.</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High accuracy </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Cross checking can help in pinpointing the species</a:t>
            </a:r>
            <a:endParaRPr sz="1550">
              <a:solidFill>
                <a:srgbClr val="000000"/>
              </a:solidFill>
              <a:latin typeface="Nunito"/>
              <a:ea typeface="Nunito"/>
              <a:cs typeface="Nunito"/>
              <a:sym typeface="Nunito"/>
            </a:endParaRPr>
          </a:p>
          <a:p>
            <a:pPr marL="0" lvl="0" indent="0" algn="just" rtl="0">
              <a:spcBef>
                <a:spcPts val="700"/>
              </a:spcBef>
              <a:spcAft>
                <a:spcPts val="0"/>
              </a:spcAft>
              <a:buNone/>
            </a:pPr>
            <a:endParaRPr sz="1550">
              <a:latin typeface="Nunito"/>
              <a:ea typeface="Nunito"/>
              <a:cs typeface="Nunito"/>
              <a:sym typeface="Nunito"/>
            </a:endParaRPr>
          </a:p>
          <a:p>
            <a:pPr marL="0" lvl="0" indent="0" algn="l" rtl="0">
              <a:spcBef>
                <a:spcPts val="0"/>
              </a:spcBef>
              <a:spcAft>
                <a:spcPts val="1200"/>
              </a:spcAft>
              <a:buNone/>
            </a:pPr>
            <a:endParaRPr sz="1550">
              <a:latin typeface="Nunito"/>
              <a:ea typeface="Nunito"/>
              <a:cs typeface="Nunito"/>
              <a:sym typeface="Nunito"/>
            </a:endParaRPr>
          </a:p>
        </p:txBody>
      </p:sp>
      <p:sp>
        <p:nvSpPr>
          <p:cNvPr id="351" name="Google Shape;351;p4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52" name="Google Shape;352;p41"/>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body" idx="1"/>
          </p:nvPr>
        </p:nvSpPr>
        <p:spPr>
          <a:xfrm>
            <a:off x="819150" y="823650"/>
            <a:ext cx="7505700" cy="36912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500"/>
              </a:spcBef>
              <a:spcAft>
                <a:spcPts val="0"/>
              </a:spcAft>
              <a:buNone/>
            </a:pPr>
            <a:r>
              <a:rPr lang="en" sz="2000" b="1" u="sng">
                <a:solidFill>
                  <a:srgbClr val="000000"/>
                </a:solidFill>
                <a:latin typeface="Nunito"/>
                <a:ea typeface="Nunito"/>
                <a:cs typeface="Nunito"/>
                <a:sym typeface="Nunito"/>
              </a:rPr>
              <a:t>Vision of the Department</a:t>
            </a:r>
            <a:endParaRPr sz="2000" b="1" u="sng">
              <a:solidFill>
                <a:srgbClr val="000000"/>
              </a:solidFill>
              <a:latin typeface="Nunito"/>
              <a:ea typeface="Nunito"/>
              <a:cs typeface="Nunito"/>
              <a:sym typeface="Nunito"/>
            </a:endParaRPr>
          </a:p>
          <a:p>
            <a:pPr marL="0" lvl="0" indent="0" algn="just" rtl="0">
              <a:spcBef>
                <a:spcPts val="500"/>
              </a:spcBef>
              <a:spcAft>
                <a:spcPts val="0"/>
              </a:spcAft>
              <a:buNone/>
            </a:pPr>
            <a:r>
              <a:rPr lang="en" sz="2000">
                <a:solidFill>
                  <a:srgbClr val="000000"/>
                </a:solidFill>
                <a:latin typeface="Nunito"/>
                <a:ea typeface="Nunito"/>
                <a:cs typeface="Nunito"/>
                <a:sym typeface="Nunito"/>
              </a:rPr>
              <a:t>•Creating eminent and ethical leaders in the domain of Computational Sciences through quality professional education with a focus on holistic learning and excellence.</a:t>
            </a:r>
            <a:endParaRPr sz="2000">
              <a:solidFill>
                <a:srgbClr val="000000"/>
              </a:solidFill>
              <a:latin typeface="Nunito"/>
              <a:ea typeface="Nunito"/>
              <a:cs typeface="Nunito"/>
              <a:sym typeface="Nunito"/>
            </a:endParaRPr>
          </a:p>
          <a:p>
            <a:pPr marL="0" lvl="0" indent="0" algn="just" rtl="0">
              <a:spcBef>
                <a:spcPts val="500"/>
              </a:spcBef>
              <a:spcAft>
                <a:spcPts val="0"/>
              </a:spcAft>
              <a:buNone/>
            </a:pPr>
            <a:r>
              <a:rPr lang="en" sz="2000" b="1" u="sng">
                <a:solidFill>
                  <a:srgbClr val="000000"/>
                </a:solidFill>
                <a:latin typeface="Nunito"/>
                <a:ea typeface="Nunito"/>
                <a:cs typeface="Nunito"/>
                <a:sym typeface="Nunito"/>
              </a:rPr>
              <a:t>Mission of the Department</a:t>
            </a:r>
            <a:endParaRPr sz="2000" b="1" u="sng">
              <a:solidFill>
                <a:srgbClr val="000000"/>
              </a:solidFill>
              <a:latin typeface="Nunito"/>
              <a:ea typeface="Nunito"/>
              <a:cs typeface="Nunito"/>
              <a:sym typeface="Nunito"/>
            </a:endParaRPr>
          </a:p>
          <a:p>
            <a:pPr marL="0" lvl="0" indent="0" algn="just" rtl="0">
              <a:spcBef>
                <a:spcPts val="500"/>
              </a:spcBef>
              <a:spcAft>
                <a:spcPts val="0"/>
              </a:spcAft>
              <a:buNone/>
            </a:pPr>
            <a:r>
              <a:rPr lang="en" sz="2000">
                <a:solidFill>
                  <a:srgbClr val="000000"/>
                </a:solidFill>
                <a:latin typeface="Nunito"/>
                <a:ea typeface="Nunito"/>
                <a:cs typeface="Nunito"/>
                <a:sym typeface="Nunito"/>
              </a:rPr>
              <a:t>•To create technically competent and ethically conscious graduates in the field of Computer Science and Engineering by encouraging holistic learning and excellence.</a:t>
            </a:r>
            <a:endParaRPr sz="2000">
              <a:solidFill>
                <a:srgbClr val="000000"/>
              </a:solidFill>
              <a:latin typeface="Nunito"/>
              <a:ea typeface="Nunito"/>
              <a:cs typeface="Nunito"/>
              <a:sym typeface="Nunito"/>
            </a:endParaRPr>
          </a:p>
          <a:p>
            <a:pPr marL="0" lvl="0" indent="0" algn="just" rtl="0">
              <a:spcBef>
                <a:spcPts val="500"/>
              </a:spcBef>
              <a:spcAft>
                <a:spcPts val="0"/>
              </a:spcAft>
              <a:buNone/>
            </a:pPr>
            <a:r>
              <a:rPr lang="en" sz="2000">
                <a:solidFill>
                  <a:srgbClr val="000000"/>
                </a:solidFill>
                <a:latin typeface="Nunito"/>
                <a:ea typeface="Nunito"/>
                <a:cs typeface="Nunito"/>
                <a:sym typeface="Nunito"/>
              </a:rPr>
              <a:t>•To prepare students for careers in Industry, Academia and the Government.</a:t>
            </a:r>
            <a:endParaRPr sz="2000">
              <a:solidFill>
                <a:srgbClr val="000000"/>
              </a:solidFill>
              <a:latin typeface="Nunito"/>
              <a:ea typeface="Nunito"/>
              <a:cs typeface="Nunito"/>
              <a:sym typeface="Nunito"/>
            </a:endParaRPr>
          </a:p>
          <a:p>
            <a:pPr marL="0" lvl="0" indent="0" algn="just" rtl="0">
              <a:spcBef>
                <a:spcPts val="500"/>
              </a:spcBef>
              <a:spcAft>
                <a:spcPts val="0"/>
              </a:spcAft>
              <a:buNone/>
            </a:pPr>
            <a:r>
              <a:rPr lang="en" sz="2000">
                <a:solidFill>
                  <a:srgbClr val="000000"/>
                </a:solidFill>
                <a:latin typeface="Nunito"/>
                <a:ea typeface="Nunito"/>
                <a:cs typeface="Nunito"/>
                <a:sym typeface="Nunito"/>
              </a:rPr>
              <a:t>•To instill Entrepreneurial Orientation and research motivation among the students of the department.</a:t>
            </a:r>
            <a:endParaRPr sz="2000">
              <a:solidFill>
                <a:srgbClr val="000000"/>
              </a:solidFill>
              <a:latin typeface="Nunito"/>
              <a:ea typeface="Nunito"/>
              <a:cs typeface="Nunito"/>
              <a:sym typeface="Nunito"/>
            </a:endParaRPr>
          </a:p>
          <a:p>
            <a:pPr marL="0" lvl="0" indent="0" algn="just" rtl="0">
              <a:spcBef>
                <a:spcPts val="500"/>
              </a:spcBef>
              <a:spcAft>
                <a:spcPts val="0"/>
              </a:spcAft>
              <a:buNone/>
            </a:pPr>
            <a:r>
              <a:rPr lang="en" sz="2000">
                <a:solidFill>
                  <a:srgbClr val="000000"/>
                </a:solidFill>
                <a:latin typeface="Nunito"/>
                <a:ea typeface="Nunito"/>
                <a:cs typeface="Nunito"/>
                <a:sym typeface="Nunito"/>
              </a:rPr>
              <a:t>•To emerge as a leader in education in the region by encouraging teaching, learning, industry and societal connect.</a:t>
            </a:r>
            <a:endParaRPr sz="2000">
              <a:solidFill>
                <a:srgbClr val="000000"/>
              </a:solidFill>
              <a:latin typeface="Nunito"/>
              <a:ea typeface="Nunito"/>
              <a:cs typeface="Nunito"/>
              <a:sym typeface="Nunito"/>
            </a:endParaRPr>
          </a:p>
          <a:p>
            <a:pPr marL="0" lvl="0" indent="0" algn="l" rtl="0">
              <a:spcBef>
                <a:spcPts val="0"/>
              </a:spcBef>
              <a:spcAft>
                <a:spcPts val="1200"/>
              </a:spcAft>
              <a:buNone/>
            </a:pPr>
            <a:endParaRPr/>
          </a:p>
        </p:txBody>
      </p:sp>
      <p:sp>
        <p:nvSpPr>
          <p:cNvPr id="144" name="Google Shape;144;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45" name="Google Shape;145;p15"/>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2"/>
          <p:cNvSpPr txBox="1">
            <a:spLocks noGrp="1"/>
          </p:cNvSpPr>
          <p:nvPr>
            <p:ph type="title"/>
          </p:nvPr>
        </p:nvSpPr>
        <p:spPr>
          <a:xfrm>
            <a:off x="819150" y="461375"/>
            <a:ext cx="7505700" cy="666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REFERENCES</a:t>
            </a:r>
            <a:endParaRPr>
              <a:solidFill>
                <a:srgbClr val="000000"/>
              </a:solidFill>
            </a:endParaRPr>
          </a:p>
        </p:txBody>
      </p:sp>
      <p:sp>
        <p:nvSpPr>
          <p:cNvPr id="358" name="Google Shape;358;p42"/>
          <p:cNvSpPr txBox="1">
            <a:spLocks noGrp="1"/>
          </p:cNvSpPr>
          <p:nvPr>
            <p:ph type="body" idx="1"/>
          </p:nvPr>
        </p:nvSpPr>
        <p:spPr>
          <a:xfrm>
            <a:off x="819150" y="1127850"/>
            <a:ext cx="7505700" cy="33108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rgbClr val="000000"/>
              </a:buClr>
              <a:buSzPts val="1550"/>
              <a:buFont typeface="Nunito"/>
              <a:buAutoNum type="arabicPeriod"/>
            </a:pPr>
            <a:r>
              <a:rPr lang="en" sz="1550">
                <a:solidFill>
                  <a:schemeClr val="hlink"/>
                </a:solidFill>
                <a:uFill>
                  <a:noFill/>
                </a:uFill>
                <a:latin typeface="Nunito"/>
                <a:ea typeface="Nunito"/>
                <a:cs typeface="Nunito"/>
                <a:sym typeface="Nunito"/>
                <a:hlinkClick r:id="rId3"/>
              </a:rPr>
              <a:t>https://ieeexplore.ieee.org/document/6291349</a:t>
            </a:r>
            <a:endParaRPr sz="1550">
              <a:latin typeface="Nunito"/>
              <a:ea typeface="Nunito"/>
              <a:cs typeface="Nunito"/>
              <a:sym typeface="Nunito"/>
            </a:endParaRPr>
          </a:p>
          <a:p>
            <a:pPr marL="457200" lvl="0" indent="-327025" algn="l" rtl="0">
              <a:spcBef>
                <a:spcPts val="0"/>
              </a:spcBef>
              <a:spcAft>
                <a:spcPts val="0"/>
              </a:spcAft>
              <a:buClr>
                <a:srgbClr val="000000"/>
              </a:buClr>
              <a:buSzPts val="1550"/>
              <a:buFont typeface="Arial"/>
              <a:buAutoNum type="arabicPeriod"/>
            </a:pPr>
            <a:r>
              <a:rPr lang="en" sz="1550">
                <a:solidFill>
                  <a:schemeClr val="hlink"/>
                </a:solidFill>
                <a:uFill>
                  <a:noFill/>
                </a:uFill>
                <a:latin typeface="Arial"/>
                <a:ea typeface="Arial"/>
                <a:cs typeface="Arial"/>
                <a:sym typeface="Arial"/>
                <a:hlinkClick r:id="rId4"/>
              </a:rPr>
              <a:t>https://ieeexplore.ieee.org/document/9104200</a:t>
            </a:r>
            <a:endParaRPr sz="1500">
              <a:solidFill>
                <a:schemeClr val="accent5"/>
              </a:solidFill>
              <a:latin typeface="Nunito"/>
              <a:ea typeface="Nunito"/>
              <a:cs typeface="Nunito"/>
              <a:sym typeface="Nunito"/>
            </a:endParaRPr>
          </a:p>
          <a:p>
            <a:pPr marL="457200" lvl="0" indent="-327025" algn="l" rtl="0">
              <a:spcBef>
                <a:spcPts val="0"/>
              </a:spcBef>
              <a:spcAft>
                <a:spcPts val="0"/>
              </a:spcAft>
              <a:buClr>
                <a:srgbClr val="000000"/>
              </a:buClr>
              <a:buSzPts val="1550"/>
              <a:buFont typeface="Arial"/>
              <a:buAutoNum type="arabicPeriod"/>
            </a:pPr>
            <a:r>
              <a:rPr lang="en" sz="1500">
                <a:solidFill>
                  <a:schemeClr val="accent5"/>
                </a:solidFill>
                <a:latin typeface="Nunito"/>
                <a:ea typeface="Nunito"/>
                <a:cs typeface="Nunito"/>
                <a:sym typeface="Nunito"/>
              </a:rPr>
              <a:t>Image processing for snake identification based on bite using local binary pattern and support vector machine method-</a:t>
            </a:r>
            <a:r>
              <a:rPr lang="en" sz="1500" i="1">
                <a:solidFill>
                  <a:schemeClr val="accent5"/>
                </a:solidFill>
                <a:latin typeface="Nunito"/>
                <a:ea typeface="Nunito"/>
                <a:cs typeface="Nunito"/>
                <a:sym typeface="Nunito"/>
              </a:rPr>
              <a:t>Yoga Widi Pamungkas, Adiwijaya Adiwijaya,Dody Qori Utama</a:t>
            </a:r>
            <a:endParaRPr sz="1500" i="1">
              <a:solidFill>
                <a:schemeClr val="accent5"/>
              </a:solidFill>
              <a:latin typeface="Nunito"/>
              <a:ea typeface="Nunito"/>
              <a:cs typeface="Nunito"/>
              <a:sym typeface="Nunito"/>
            </a:endParaRPr>
          </a:p>
          <a:p>
            <a:pPr marL="457200" lvl="0" indent="-323850" algn="l" rtl="0">
              <a:spcBef>
                <a:spcPts val="0"/>
              </a:spcBef>
              <a:spcAft>
                <a:spcPts val="0"/>
              </a:spcAft>
              <a:buClr>
                <a:srgbClr val="000000"/>
              </a:buClr>
              <a:buSzPts val="1500"/>
              <a:buFont typeface="Nunito"/>
              <a:buAutoNum type="arabicPeriod"/>
            </a:pPr>
            <a:r>
              <a:rPr lang="en" sz="1500" i="1">
                <a:solidFill>
                  <a:schemeClr val="accent5"/>
                </a:solidFill>
                <a:latin typeface="Nunito"/>
                <a:ea typeface="Nunito"/>
                <a:cs typeface="Nunito"/>
                <a:sym typeface="Nunito"/>
              </a:rPr>
              <a:t>https://www.google.com/url?sa=t&amp;source=web&amp;rct=j&amp;url=http://ijcsit.com/docs/aceit-conference-2016/aceit201618.pdf&amp;ved=2ahUKEwiA-_S7gqXuAhXDR30KHWHXBjEQFjAAegQIARAB&amp;usg=AOvVaw3KGeALO15FLSQkVPajYB5K</a:t>
            </a:r>
            <a:endParaRPr sz="1500" i="1">
              <a:solidFill>
                <a:schemeClr val="accent5"/>
              </a:solidFill>
              <a:latin typeface="Nunito"/>
              <a:ea typeface="Nunito"/>
              <a:cs typeface="Nunito"/>
              <a:sym typeface="Nunito"/>
            </a:endParaRPr>
          </a:p>
          <a:p>
            <a:pPr marL="0" lvl="0" indent="0" algn="l" rtl="0">
              <a:spcBef>
                <a:spcPts val="1200"/>
              </a:spcBef>
              <a:spcAft>
                <a:spcPts val="0"/>
              </a:spcAft>
              <a:buNone/>
            </a:pPr>
            <a:endParaRPr sz="1550">
              <a:solidFill>
                <a:schemeClr val="hlink"/>
              </a:solidFill>
              <a:latin typeface="Arial"/>
              <a:ea typeface="Arial"/>
              <a:cs typeface="Arial"/>
              <a:sym typeface="Arial"/>
            </a:endParaRPr>
          </a:p>
          <a:p>
            <a:pPr marL="0" lvl="0" indent="0" algn="l" rtl="0">
              <a:spcBef>
                <a:spcPts val="1200"/>
              </a:spcBef>
              <a:spcAft>
                <a:spcPts val="1200"/>
              </a:spcAft>
              <a:buNone/>
            </a:pPr>
            <a:endParaRPr sz="1500" b="1" u="sng"/>
          </a:p>
        </p:txBody>
      </p:sp>
      <p:sp>
        <p:nvSpPr>
          <p:cNvPr id="359" name="Google Shape;359;p4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65" name="Google Shape;365;p43"/>
          <p:cNvSpPr txBox="1">
            <a:spLocks noGrp="1"/>
          </p:cNvSpPr>
          <p:nvPr>
            <p:ph type="body" idx="1"/>
          </p:nvPr>
        </p:nvSpPr>
        <p:spPr>
          <a:xfrm>
            <a:off x="819150" y="845600"/>
            <a:ext cx="7505700" cy="3593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66" name="Google Shape;366;p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367" name="Google Shape;367;p43"/>
          <p:cNvPicPr preferRelativeResize="0"/>
          <p:nvPr/>
        </p:nvPicPr>
        <p:blipFill>
          <a:blip r:embed="rId3">
            <a:alphaModFix/>
          </a:blip>
          <a:stretch>
            <a:fillRect/>
          </a:stretch>
        </p:blipFill>
        <p:spPr>
          <a:xfrm>
            <a:off x="681500" y="284325"/>
            <a:ext cx="7709225" cy="4574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819150" y="845600"/>
            <a:ext cx="7505700" cy="81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ABSTRACT</a:t>
            </a:r>
            <a:endParaRPr>
              <a:solidFill>
                <a:srgbClr val="000000"/>
              </a:solidFill>
            </a:endParaRPr>
          </a:p>
        </p:txBody>
      </p:sp>
      <p:sp>
        <p:nvSpPr>
          <p:cNvPr id="151" name="Google Shape;151;p16"/>
          <p:cNvSpPr txBox="1">
            <a:spLocks noGrp="1"/>
          </p:cNvSpPr>
          <p:nvPr>
            <p:ph type="body" idx="1"/>
          </p:nvPr>
        </p:nvSpPr>
        <p:spPr>
          <a:xfrm>
            <a:off x="819150" y="1658900"/>
            <a:ext cx="7505700" cy="2648400"/>
          </a:xfrm>
          <a:prstGeom prst="rect">
            <a:avLst/>
          </a:prstGeom>
        </p:spPr>
        <p:txBody>
          <a:bodyPr spcFirstLastPara="1" wrap="square" lIns="91425" tIns="91425" rIns="91425" bIns="91425" anchor="t" anchorCtr="0">
            <a:noAutofit/>
          </a:bodyPr>
          <a:lstStyle/>
          <a:p>
            <a:pPr marL="457200" lvl="0" indent="-327025" algn="just" rtl="0">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Estimates of 81,410 – 1,37,880 deaths and 4,00,000 cases of disability globally every year</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Complement current approach to snakebite envenoming</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Both symptoms and bite mark are taken into consideration to speed up the process of pinpointing the species before being late</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Avoids fake panicking situations</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Identification of the bite mark to perform anti-venom administration</a:t>
            </a:r>
            <a:endParaRPr sz="1550">
              <a:solidFill>
                <a:srgbClr val="000000"/>
              </a:solidFill>
              <a:latin typeface="Nunito"/>
              <a:ea typeface="Nunito"/>
              <a:cs typeface="Nunito"/>
              <a:sym typeface="Nunito"/>
            </a:endParaRPr>
          </a:p>
        </p:txBody>
      </p:sp>
      <p:sp>
        <p:nvSpPr>
          <p:cNvPr id="152" name="Google Shape;152;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153" name="Google Shape;153;p16"/>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                       INTRODUCTION</a:t>
            </a:r>
            <a:endParaRPr>
              <a:solidFill>
                <a:srgbClr val="000000"/>
              </a:solidFill>
            </a:endParaRPr>
          </a:p>
        </p:txBody>
      </p:sp>
      <p:sp>
        <p:nvSpPr>
          <p:cNvPr id="159" name="Google Shape;159;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27025" algn="just" rtl="0">
              <a:spcBef>
                <a:spcPts val="7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Snakes are one of the dangerous reptiles due to their venoms</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Snakebite envenoming needs urgent attention</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 great deal of damage occurs following the delay in medical services</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Misidentification can lead to inadequate treatment for the victim</a:t>
            </a:r>
            <a:endParaRPr sz="1550">
              <a:solidFill>
                <a:srgbClr val="000000"/>
              </a:solidFill>
              <a:latin typeface="Nunito"/>
              <a:ea typeface="Nunito"/>
              <a:cs typeface="Nunito"/>
              <a:sym typeface="Nunito"/>
            </a:endParaRPr>
          </a:p>
          <a:p>
            <a:pPr marL="457200" lvl="0" indent="-327025" algn="just"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Currently, a syndromic approach is widely used but, this strategy has limitations</a:t>
            </a:r>
            <a:endParaRPr sz="1550">
              <a:solidFill>
                <a:srgbClr val="000000"/>
              </a:solidFill>
              <a:latin typeface="Nunito"/>
              <a:ea typeface="Nunito"/>
              <a:cs typeface="Nunito"/>
              <a:sym typeface="Nunito"/>
            </a:endParaRPr>
          </a:p>
        </p:txBody>
      </p:sp>
      <p:sp>
        <p:nvSpPr>
          <p:cNvPr id="160" name="Google Shape;160;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61" name="Google Shape;161;p17"/>
          <p:cNvSpPr txBox="1"/>
          <p:nvPr/>
        </p:nvSpPr>
        <p:spPr>
          <a:xfrm>
            <a:off x="3483900" y="4497400"/>
            <a:ext cx="1786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                       OBJECTIVES</a:t>
            </a:r>
            <a:endParaRPr>
              <a:solidFill>
                <a:srgbClr val="000000"/>
              </a:solidFill>
            </a:endParaRPr>
          </a:p>
        </p:txBody>
      </p:sp>
      <p:sp>
        <p:nvSpPr>
          <p:cNvPr id="167" name="Google Shape;167;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27025" algn="just" rtl="0">
              <a:spcBef>
                <a:spcPts val="700"/>
              </a:spcBef>
              <a:spcAft>
                <a:spcPts val="0"/>
              </a:spcAft>
              <a:buSzPts val="1550"/>
              <a:buFont typeface="Nunito"/>
              <a:buChar char="●"/>
            </a:pPr>
            <a:r>
              <a:rPr lang="en" sz="1550" dirty="0">
                <a:latin typeface="Nunito"/>
                <a:ea typeface="Nunito"/>
                <a:cs typeface="Nunito"/>
                <a:sym typeface="Nunito"/>
              </a:rPr>
              <a:t>Speed up the process of pinpointing the species before being late</a:t>
            </a:r>
            <a:endParaRPr sz="1550" dirty="0">
              <a:latin typeface="Nunito"/>
              <a:ea typeface="Nunito"/>
              <a:cs typeface="Nunito"/>
              <a:sym typeface="Nunito"/>
            </a:endParaRPr>
          </a:p>
          <a:p>
            <a:pPr marL="457200" lvl="0" indent="-327025" algn="just" rtl="0">
              <a:spcBef>
                <a:spcPts val="0"/>
              </a:spcBef>
              <a:spcAft>
                <a:spcPts val="0"/>
              </a:spcAft>
              <a:buSzPts val="1550"/>
              <a:buFont typeface="Nunito"/>
              <a:buChar char="●"/>
            </a:pPr>
            <a:r>
              <a:rPr lang="en" sz="1550" dirty="0">
                <a:latin typeface="Nunito"/>
                <a:ea typeface="Nunito"/>
                <a:cs typeface="Nunito"/>
                <a:sym typeface="Nunito"/>
              </a:rPr>
              <a:t>To collect snake bite cases and identify the clinical effects of snake bites</a:t>
            </a:r>
            <a:endParaRPr sz="1550" dirty="0">
              <a:latin typeface="Nunito"/>
              <a:ea typeface="Nunito"/>
              <a:cs typeface="Nunito"/>
              <a:sym typeface="Nunito"/>
            </a:endParaRPr>
          </a:p>
          <a:p>
            <a:pPr marL="457200" lvl="0" indent="-327025" algn="just" rtl="0">
              <a:spcBef>
                <a:spcPts val="0"/>
              </a:spcBef>
              <a:spcAft>
                <a:spcPts val="0"/>
              </a:spcAft>
              <a:buSzPts val="1550"/>
              <a:buFont typeface="Nunito"/>
              <a:buChar char="●"/>
            </a:pPr>
            <a:r>
              <a:rPr lang="en" sz="1550" dirty="0" smtClean="0">
                <a:solidFill>
                  <a:srgbClr val="000000"/>
                </a:solidFill>
                <a:latin typeface="Nunito"/>
                <a:ea typeface="Nunito"/>
                <a:cs typeface="Nunito"/>
                <a:sym typeface="Nunito"/>
              </a:rPr>
              <a:t>Combining </a:t>
            </a:r>
            <a:r>
              <a:rPr lang="en" sz="1550" dirty="0">
                <a:solidFill>
                  <a:srgbClr val="000000"/>
                </a:solidFill>
                <a:latin typeface="Nunito"/>
                <a:ea typeface="Nunito"/>
                <a:cs typeface="Nunito"/>
                <a:sym typeface="Nunito"/>
              </a:rPr>
              <a:t>with symptoms which enables early identification of snake</a:t>
            </a:r>
            <a:r>
              <a:rPr lang="en" sz="1550" dirty="0">
                <a:latin typeface="Nunito"/>
                <a:ea typeface="Nunito"/>
                <a:cs typeface="Nunito"/>
                <a:sym typeface="Nunito"/>
              </a:rPr>
              <a:t> </a:t>
            </a:r>
            <a:endParaRPr sz="1550" dirty="0">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dirty="0">
                <a:solidFill>
                  <a:srgbClr val="000000"/>
                </a:solidFill>
                <a:latin typeface="Nunito"/>
                <a:ea typeface="Nunito"/>
                <a:cs typeface="Nunito"/>
                <a:sym typeface="Nunito"/>
              </a:rPr>
              <a:t>Immediate medication can be administered</a:t>
            </a:r>
            <a:endParaRPr sz="1550" dirty="0">
              <a:solidFill>
                <a:srgbClr val="000000"/>
              </a:solidFill>
              <a:latin typeface="Nunito"/>
              <a:ea typeface="Nunito"/>
              <a:cs typeface="Nunito"/>
              <a:sym typeface="Nunito"/>
            </a:endParaRPr>
          </a:p>
          <a:p>
            <a:pPr marL="457200" lvl="0" indent="0" algn="just" rtl="0">
              <a:spcBef>
                <a:spcPts val="1200"/>
              </a:spcBef>
              <a:spcAft>
                <a:spcPts val="0"/>
              </a:spcAft>
              <a:buNone/>
            </a:pPr>
            <a:endParaRPr sz="1550" dirty="0">
              <a:latin typeface="Nunito"/>
              <a:ea typeface="Nunito"/>
              <a:cs typeface="Nunito"/>
              <a:sym typeface="Nunito"/>
            </a:endParaRPr>
          </a:p>
        </p:txBody>
      </p:sp>
      <p:sp>
        <p:nvSpPr>
          <p:cNvPr id="168" name="Google Shape;168;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69" name="Google Shape;169;p18"/>
          <p:cNvSpPr txBox="1"/>
          <p:nvPr/>
        </p:nvSpPr>
        <p:spPr>
          <a:xfrm>
            <a:off x="3483900" y="4484725"/>
            <a:ext cx="2039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57950" y="816125"/>
            <a:ext cx="7103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rPr>
              <a:t>MOTIVATION </a:t>
            </a:r>
            <a:endParaRPr>
              <a:solidFill>
                <a:srgbClr val="000000"/>
              </a:solidFill>
            </a:endParaRPr>
          </a:p>
        </p:txBody>
      </p:sp>
      <p:sp>
        <p:nvSpPr>
          <p:cNvPr id="175" name="Google Shape;175;p19"/>
          <p:cNvSpPr txBox="1">
            <a:spLocks noGrp="1"/>
          </p:cNvSpPr>
          <p:nvPr>
            <p:ph type="body" idx="1"/>
          </p:nvPr>
        </p:nvSpPr>
        <p:spPr>
          <a:xfrm>
            <a:off x="819150" y="1521975"/>
            <a:ext cx="7505700" cy="2448000"/>
          </a:xfrm>
          <a:prstGeom prst="rect">
            <a:avLst/>
          </a:prstGeom>
        </p:spPr>
        <p:txBody>
          <a:bodyPr spcFirstLastPara="1" wrap="square" lIns="91425" tIns="91425" rIns="91425" bIns="91425" anchor="ctr" anchorCtr="0">
            <a:normAutofit/>
          </a:bodyPr>
          <a:lstStyle/>
          <a:p>
            <a:pPr marL="0" lvl="0" indent="0" algn="ctr" rtl="0">
              <a:spcBef>
                <a:spcPts val="700"/>
              </a:spcBef>
              <a:spcAft>
                <a:spcPts val="0"/>
              </a:spcAft>
              <a:buNone/>
            </a:pPr>
            <a:r>
              <a:rPr lang="en" sz="1550" b="1">
                <a:latin typeface="Nunito"/>
                <a:ea typeface="Nunito"/>
                <a:cs typeface="Nunito"/>
                <a:sym typeface="Nunito"/>
              </a:rPr>
              <a:t>“Identification and recognition of distinct snake bite at the earliest, resulting in antivenom administration, which in turn narrows the mortality rate due to the envenomation”</a:t>
            </a:r>
            <a:endParaRPr sz="1550" b="1">
              <a:latin typeface="Nunito"/>
              <a:ea typeface="Nunito"/>
              <a:cs typeface="Nunito"/>
              <a:sym typeface="Nunito"/>
            </a:endParaRPr>
          </a:p>
        </p:txBody>
      </p:sp>
      <p:sp>
        <p:nvSpPr>
          <p:cNvPr id="176" name="Google Shape;176;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77" name="Google Shape;177;p19"/>
          <p:cNvSpPr txBox="1"/>
          <p:nvPr/>
        </p:nvSpPr>
        <p:spPr>
          <a:xfrm>
            <a:off x="3395225" y="4383375"/>
            <a:ext cx="195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                   EXISTING SYSTEM</a:t>
            </a:r>
            <a:endParaRPr>
              <a:solidFill>
                <a:srgbClr val="000000"/>
              </a:solidFill>
            </a:endParaRPr>
          </a:p>
        </p:txBody>
      </p:sp>
      <p:sp>
        <p:nvSpPr>
          <p:cNvPr id="183" name="Google Shape;183;p20"/>
          <p:cNvSpPr txBox="1">
            <a:spLocks noGrp="1"/>
          </p:cNvSpPr>
          <p:nvPr>
            <p:ph type="body" idx="1"/>
          </p:nvPr>
        </p:nvSpPr>
        <p:spPr>
          <a:xfrm>
            <a:off x="819150" y="1602675"/>
            <a:ext cx="7505700" cy="2835900"/>
          </a:xfrm>
          <a:prstGeom prst="rect">
            <a:avLst/>
          </a:prstGeom>
        </p:spPr>
        <p:txBody>
          <a:bodyPr spcFirstLastPara="1" wrap="square" lIns="91425" tIns="91425" rIns="91425" bIns="91425" anchor="t" anchorCtr="0">
            <a:normAutofit/>
          </a:bodyPr>
          <a:lstStyle/>
          <a:p>
            <a:pPr marL="457200" lvl="0" indent="-327025" algn="l" rtl="0">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An Image Processing System for Identification snake bite that helps identify and classify snakes </a:t>
            </a:r>
            <a:endParaRPr sz="1550">
              <a:solidFill>
                <a:srgbClr val="000000"/>
              </a:solidFill>
              <a:latin typeface="Nunito"/>
              <a:ea typeface="Nunito"/>
              <a:cs typeface="Nunito"/>
              <a:sym typeface="Nunito"/>
            </a:endParaRPr>
          </a:p>
          <a:p>
            <a:pPr marL="457200" lvl="0" indent="-327025" algn="l" rtl="0">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Local Binary Pattern (LBP) for feature extraction and uses the Support Vector Machine classification method</a:t>
            </a:r>
            <a:endParaRPr sz="1550">
              <a:solidFill>
                <a:srgbClr val="000000"/>
              </a:solidFill>
              <a:latin typeface="Nunito"/>
              <a:ea typeface="Nunito"/>
              <a:cs typeface="Nunito"/>
              <a:sym typeface="Nunito"/>
            </a:endParaRPr>
          </a:p>
          <a:p>
            <a:pPr marL="457200" lvl="0" indent="-327025" algn="l" rtl="0">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It demonstrates the use of taxonomic features in the classification of snakes with the nearest neighbour classification</a:t>
            </a:r>
            <a:endParaRPr sz="1550">
              <a:solidFill>
                <a:srgbClr val="000000"/>
              </a:solidFill>
              <a:latin typeface="Nunito"/>
              <a:ea typeface="Nunito"/>
              <a:cs typeface="Nunito"/>
              <a:sym typeface="Nunito"/>
            </a:endParaRPr>
          </a:p>
          <a:p>
            <a:pPr marL="457200" lvl="0" indent="-327025" algn="l" rtl="0">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While the system only classifies venomous and non-venomous snakes without knowing the type of snake</a:t>
            </a:r>
            <a:endParaRPr sz="1550">
              <a:solidFill>
                <a:srgbClr val="000000"/>
              </a:solidFill>
              <a:latin typeface="Nunito"/>
              <a:ea typeface="Nunito"/>
              <a:cs typeface="Nunito"/>
              <a:sym typeface="Nunito"/>
            </a:endParaRPr>
          </a:p>
          <a:p>
            <a:pPr marL="457200" lvl="0" indent="-327025" algn="l" rtl="0">
              <a:lnSpc>
                <a:spcPct val="109090"/>
              </a:lnSpc>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Symptoms of an individual is not considered</a:t>
            </a:r>
            <a:endParaRPr sz="1550">
              <a:solidFill>
                <a:srgbClr val="000000"/>
              </a:solidFill>
              <a:latin typeface="Nunito"/>
              <a:ea typeface="Nunito"/>
              <a:cs typeface="Nunito"/>
              <a:sym typeface="Nunito"/>
            </a:endParaRPr>
          </a:p>
        </p:txBody>
      </p:sp>
      <p:sp>
        <p:nvSpPr>
          <p:cNvPr id="184" name="Google Shape;184;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85" name="Google Shape;185;p20"/>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819150" y="7315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a:solidFill>
                  <a:srgbClr val="000000"/>
                </a:solidFill>
              </a:rPr>
              <a:t> EXISTING SYSTEM </a:t>
            </a:r>
            <a:endParaRPr>
              <a:solidFill>
                <a:srgbClr val="000000"/>
              </a:solidFill>
            </a:endParaRPr>
          </a:p>
        </p:txBody>
      </p:sp>
      <p:sp>
        <p:nvSpPr>
          <p:cNvPr id="191" name="Google Shape;191;p21"/>
          <p:cNvSpPr txBox="1">
            <a:spLocks noGrp="1"/>
          </p:cNvSpPr>
          <p:nvPr>
            <p:ph type="body" idx="1"/>
          </p:nvPr>
        </p:nvSpPr>
        <p:spPr>
          <a:xfrm>
            <a:off x="819150" y="1862300"/>
            <a:ext cx="7505700" cy="25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b="1" u="sng">
                <a:solidFill>
                  <a:srgbClr val="000000"/>
                </a:solidFill>
                <a:latin typeface="Nunito"/>
                <a:ea typeface="Nunito"/>
                <a:cs typeface="Nunito"/>
                <a:sym typeface="Nunito"/>
              </a:rPr>
              <a:t>Drawbacks</a:t>
            </a:r>
            <a:endParaRPr sz="1550" b="1" u="sng">
              <a:solidFill>
                <a:srgbClr val="000000"/>
              </a:solidFill>
              <a:latin typeface="Nunito"/>
              <a:ea typeface="Nunito"/>
              <a:cs typeface="Nunito"/>
              <a:sym typeface="Nunito"/>
            </a:endParaRPr>
          </a:p>
          <a:p>
            <a:pPr marL="457200" lvl="0" indent="-327025" algn="l" rtl="0">
              <a:spcBef>
                <a:spcPts val="120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Wrinkled or hairy skin or bruising on the bite or wound area affect calculated result.</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Blood clots on the bite marks causes classification errors because system incorrectly detect snake bite, which should not snake bite resulting in a poor accuracy</a:t>
            </a:r>
            <a:endParaRPr sz="1550">
              <a:solidFill>
                <a:srgbClr val="000000"/>
              </a:solidFill>
              <a:latin typeface="Nunito"/>
              <a:ea typeface="Nunito"/>
              <a:cs typeface="Nunito"/>
              <a:sym typeface="Nunito"/>
            </a:endParaRPr>
          </a:p>
          <a:p>
            <a:pPr marL="457200" lvl="0" indent="-327025" algn="l" rtl="0">
              <a:spcBef>
                <a:spcPts val="0"/>
              </a:spcBef>
              <a:spcAft>
                <a:spcPts val="0"/>
              </a:spcAft>
              <a:buClr>
                <a:srgbClr val="000000"/>
              </a:buClr>
              <a:buSzPts val="1550"/>
              <a:buFont typeface="Nunito"/>
              <a:buChar char="●"/>
            </a:pPr>
            <a:r>
              <a:rPr lang="en" sz="1550">
                <a:solidFill>
                  <a:srgbClr val="000000"/>
                </a:solidFill>
                <a:latin typeface="Nunito"/>
                <a:ea typeface="Nunito"/>
                <a:cs typeface="Nunito"/>
                <a:sym typeface="Nunito"/>
              </a:rPr>
              <a:t>This system only determine whether the snake is venomous or not couldn’t identify the snake</a:t>
            </a:r>
            <a:endParaRPr sz="1550">
              <a:solidFill>
                <a:srgbClr val="000000"/>
              </a:solidFill>
              <a:latin typeface="Nunito"/>
              <a:ea typeface="Nunito"/>
              <a:cs typeface="Nunito"/>
              <a:sym typeface="Nunito"/>
            </a:endParaRPr>
          </a:p>
        </p:txBody>
      </p:sp>
      <p:sp>
        <p:nvSpPr>
          <p:cNvPr id="192" name="Google Shape;192;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93" name="Google Shape;193;p21"/>
          <p:cNvSpPr txBox="1"/>
          <p:nvPr/>
        </p:nvSpPr>
        <p:spPr>
          <a:xfrm>
            <a:off x="3568375" y="4438725"/>
            <a:ext cx="172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latin typeface="Calibri"/>
                <a:ea typeface="Calibri"/>
                <a:cs typeface="Calibri"/>
                <a:sym typeface="Calibri"/>
              </a:rPr>
              <a:t>20-01-2021</a:t>
            </a:r>
            <a:endParaRPr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1431</Words>
  <Application>Microsoft Office PowerPoint</Application>
  <PresentationFormat>On-screen Show (16:9)</PresentationFormat>
  <Paragraphs>227</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Times New Roman</vt:lpstr>
      <vt:lpstr>Nunito</vt:lpstr>
      <vt:lpstr>Arial</vt:lpstr>
      <vt:lpstr>Shift</vt:lpstr>
      <vt:lpstr>Snakebite  Detection &amp; Identification With Snakebite Mark Using Machine Learning Approach</vt:lpstr>
      <vt:lpstr>PowerPoint Presentation</vt:lpstr>
      <vt:lpstr>PowerPoint Presentation</vt:lpstr>
      <vt:lpstr>ABSTRACT</vt:lpstr>
      <vt:lpstr>                       INTRODUCTION</vt:lpstr>
      <vt:lpstr>                       OBJECTIVES</vt:lpstr>
      <vt:lpstr>MOTIVATION </vt:lpstr>
      <vt:lpstr>                   EXISTING SYSTEM</vt:lpstr>
      <vt:lpstr> EXISTING SYSTEM </vt:lpstr>
      <vt:lpstr>LITERATURE SURVEY-1</vt:lpstr>
      <vt:lpstr>LITERATURE SURVEY-1</vt:lpstr>
      <vt:lpstr>LITERATURE SURVEY-2</vt:lpstr>
      <vt:lpstr>LITERATURE SURVEY-2</vt:lpstr>
      <vt:lpstr>LITERATURE SURVEY-3 </vt:lpstr>
      <vt:lpstr>LITERATURE SURVEY-3 </vt:lpstr>
      <vt:lpstr>LITERATURE SURVEY-4 </vt:lpstr>
      <vt:lpstr>  DESCRIPTION OF THE PROPOSED SYSTEM</vt:lpstr>
      <vt:lpstr>FEATURES OF PROPOSED SYSTEM</vt:lpstr>
      <vt:lpstr>SRS</vt:lpstr>
      <vt:lpstr>STRUCTURE CHART</vt:lpstr>
      <vt:lpstr>DFD &amp; UML DIAGRAMS</vt:lpstr>
      <vt:lpstr>PowerPoint Presentation</vt:lpstr>
      <vt:lpstr>PowerPoint Presentation</vt:lpstr>
      <vt:lpstr>PowerPoint Presentation</vt:lpstr>
      <vt:lpstr>APPLICATIONS </vt:lpstr>
      <vt:lpstr>COURSE OUTCOMES </vt:lpstr>
      <vt:lpstr>COURSE OUTCOMES</vt:lpstr>
      <vt:lpstr>PENDING TASKS</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Snakebite  Detection &amp; Identification With Snakebite Mark Using Machine Learning Approach</dc:title>
  <cp:lastModifiedBy>HP</cp:lastModifiedBy>
  <cp:revision>9</cp:revision>
  <dcterms:modified xsi:type="dcterms:W3CDTF">2021-01-23T07:57:21Z</dcterms:modified>
</cp:coreProperties>
</file>