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74" r:id="rId2"/>
    <p:sldMasterId id="2147483862" r:id="rId3"/>
  </p:sldMasterIdLst>
  <p:notesMasterIdLst>
    <p:notesMasterId r:id="rId37"/>
  </p:notesMasterIdLst>
  <p:handoutMasterIdLst>
    <p:handoutMasterId r:id="rId38"/>
  </p:handoutMasterIdLst>
  <p:sldIdLst>
    <p:sldId id="337" r:id="rId4"/>
    <p:sldId id="299" r:id="rId5"/>
    <p:sldId id="301" r:id="rId6"/>
    <p:sldId id="309" r:id="rId7"/>
    <p:sldId id="311" r:id="rId8"/>
    <p:sldId id="310" r:id="rId9"/>
    <p:sldId id="338" r:id="rId10"/>
    <p:sldId id="339" r:id="rId11"/>
    <p:sldId id="358" r:id="rId12"/>
    <p:sldId id="359" r:id="rId13"/>
    <p:sldId id="360" r:id="rId14"/>
    <p:sldId id="342" r:id="rId15"/>
    <p:sldId id="343" r:id="rId16"/>
    <p:sldId id="344" r:id="rId17"/>
    <p:sldId id="367" r:id="rId18"/>
    <p:sldId id="368" r:id="rId19"/>
    <p:sldId id="369" r:id="rId20"/>
    <p:sldId id="370" r:id="rId21"/>
    <p:sldId id="371" r:id="rId22"/>
    <p:sldId id="372" r:id="rId23"/>
    <p:sldId id="373" r:id="rId24"/>
    <p:sldId id="374" r:id="rId25"/>
    <p:sldId id="305" r:id="rId26"/>
    <p:sldId id="323" r:id="rId27"/>
    <p:sldId id="324" r:id="rId28"/>
    <p:sldId id="325" r:id="rId29"/>
    <p:sldId id="328" r:id="rId30"/>
    <p:sldId id="329" r:id="rId31"/>
    <p:sldId id="351" r:id="rId32"/>
    <p:sldId id="352" r:id="rId33"/>
    <p:sldId id="353" r:id="rId34"/>
    <p:sldId id="354" r:id="rId35"/>
    <p:sldId id="295" r:id="rId36"/>
  </p:sldIdLst>
  <p:sldSz cx="9144000" cy="6858000" type="screen4x3"/>
  <p:notesSz cx="9947275" cy="6858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FFC1"/>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83" autoAdjust="0"/>
    <p:restoredTop sz="80727" autoAdjust="0"/>
  </p:normalViewPr>
  <p:slideViewPr>
    <p:cSldViewPr>
      <p:cViewPr varScale="1">
        <p:scale>
          <a:sx n="67" d="100"/>
          <a:sy n="67" d="100"/>
        </p:scale>
        <p:origin x="816"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presProps" Target="presProps.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310486" cy="344091"/>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sz="quarter" idx="1"/>
          </p:nvPr>
        </p:nvSpPr>
        <p:spPr>
          <a:xfrm>
            <a:off x="5634487" y="1"/>
            <a:ext cx="4310486" cy="344091"/>
          </a:xfrm>
          <a:prstGeom prst="rect">
            <a:avLst/>
          </a:prstGeom>
        </p:spPr>
        <p:txBody>
          <a:bodyPr vert="horz" lIns="91440" tIns="45720" rIns="91440" bIns="45720" rtlCol="0"/>
          <a:lstStyle>
            <a:lvl1pPr algn="r">
              <a:defRPr sz="1200"/>
            </a:lvl1pPr>
          </a:lstStyle>
          <a:p>
            <a:fld id="{622EBF06-927D-40B5-9D3E-3C25E7FBA016}" type="datetimeFigureOut">
              <a:rPr lang="en-MY" smtClean="0"/>
              <a:t>19/5/2025</a:t>
            </a:fld>
            <a:endParaRPr lang="en-MY"/>
          </a:p>
        </p:txBody>
      </p:sp>
      <p:sp>
        <p:nvSpPr>
          <p:cNvPr id="4" name="Footer Placeholder 3"/>
          <p:cNvSpPr>
            <a:spLocks noGrp="1"/>
          </p:cNvSpPr>
          <p:nvPr>
            <p:ph type="ftr" sz="quarter" idx="2"/>
          </p:nvPr>
        </p:nvSpPr>
        <p:spPr>
          <a:xfrm>
            <a:off x="0" y="6513910"/>
            <a:ext cx="4310486" cy="344090"/>
          </a:xfrm>
          <a:prstGeom prst="rect">
            <a:avLst/>
          </a:prstGeom>
        </p:spPr>
        <p:txBody>
          <a:bodyPr vert="horz" lIns="91440" tIns="45720" rIns="91440" bIns="45720" rtlCol="0" anchor="b"/>
          <a:lstStyle>
            <a:lvl1pPr algn="l">
              <a:defRPr sz="1200"/>
            </a:lvl1pPr>
          </a:lstStyle>
          <a:p>
            <a:endParaRPr lang="en-MY"/>
          </a:p>
        </p:txBody>
      </p:sp>
      <p:sp>
        <p:nvSpPr>
          <p:cNvPr id="5" name="Slide Number Placeholder 4"/>
          <p:cNvSpPr>
            <a:spLocks noGrp="1"/>
          </p:cNvSpPr>
          <p:nvPr>
            <p:ph type="sldNum" sz="quarter" idx="3"/>
          </p:nvPr>
        </p:nvSpPr>
        <p:spPr>
          <a:xfrm>
            <a:off x="5634487" y="6513910"/>
            <a:ext cx="4310486" cy="344090"/>
          </a:xfrm>
          <a:prstGeom prst="rect">
            <a:avLst/>
          </a:prstGeom>
        </p:spPr>
        <p:txBody>
          <a:bodyPr vert="horz" lIns="91440" tIns="45720" rIns="91440" bIns="45720" rtlCol="0" anchor="b"/>
          <a:lstStyle>
            <a:lvl1pPr algn="r">
              <a:defRPr sz="1200"/>
            </a:lvl1pPr>
          </a:lstStyle>
          <a:p>
            <a:fld id="{BF747341-63CF-4605-966B-732330B35E98}" type="slidenum">
              <a:rPr lang="en-MY" smtClean="0"/>
              <a:t>‹#›</a:t>
            </a:fld>
            <a:endParaRPr lang="en-MY"/>
          </a:p>
        </p:txBody>
      </p:sp>
    </p:spTree>
    <p:extLst>
      <p:ext uri="{BB962C8B-B14F-4D97-AF65-F5344CB8AC3E}">
        <p14:creationId xmlns:p14="http://schemas.microsoft.com/office/powerpoint/2010/main" val="8322307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10486" cy="342900"/>
          </a:xfrm>
          <a:prstGeom prst="rect">
            <a:avLst/>
          </a:prstGeom>
        </p:spPr>
        <p:txBody>
          <a:bodyPr vert="horz" lIns="91440" tIns="45720" rIns="91440" bIns="45720" rtlCol="0"/>
          <a:lstStyle>
            <a:lvl1pPr algn="l">
              <a:defRPr sz="1200" dirty="0">
                <a:latin typeface="Arial" charset="0"/>
                <a:cs typeface="Arial" charset="0"/>
              </a:defRPr>
            </a:lvl1pPr>
          </a:lstStyle>
          <a:p>
            <a:pPr>
              <a:defRPr/>
            </a:pPr>
            <a:endParaRPr lang="en-US"/>
          </a:p>
        </p:txBody>
      </p:sp>
      <p:sp>
        <p:nvSpPr>
          <p:cNvPr id="3" name="Date Placeholder 2"/>
          <p:cNvSpPr>
            <a:spLocks noGrp="1"/>
          </p:cNvSpPr>
          <p:nvPr>
            <p:ph type="dt" idx="1"/>
          </p:nvPr>
        </p:nvSpPr>
        <p:spPr>
          <a:xfrm>
            <a:off x="5634487" y="0"/>
            <a:ext cx="4310486" cy="342900"/>
          </a:xfrm>
          <a:prstGeom prst="rect">
            <a:avLst/>
          </a:prstGeom>
        </p:spPr>
        <p:txBody>
          <a:bodyPr vert="horz" lIns="91440" tIns="45720" rIns="91440" bIns="45720" rtlCol="0"/>
          <a:lstStyle>
            <a:lvl1pPr algn="r">
              <a:defRPr sz="1200">
                <a:latin typeface="Arial" charset="0"/>
                <a:cs typeface="Arial" charset="0"/>
              </a:defRPr>
            </a:lvl1pPr>
          </a:lstStyle>
          <a:p>
            <a:pPr>
              <a:defRPr/>
            </a:pPr>
            <a:fld id="{FA3ECA6E-F0C4-4266-8C50-D9AA2C9C29AC}" type="datetimeFigureOut">
              <a:rPr lang="en-US"/>
              <a:pPr>
                <a:defRPr/>
              </a:pPr>
              <a:t>5/19/2025</a:t>
            </a:fld>
            <a:endParaRPr lang="en-US" dirty="0"/>
          </a:p>
        </p:txBody>
      </p:sp>
      <p:sp>
        <p:nvSpPr>
          <p:cNvPr id="4" name="Slide Image Placeholder 3"/>
          <p:cNvSpPr>
            <a:spLocks noGrp="1" noRot="1" noChangeAspect="1"/>
          </p:cNvSpPr>
          <p:nvPr>
            <p:ph type="sldImg" idx="2"/>
          </p:nvPr>
        </p:nvSpPr>
        <p:spPr>
          <a:xfrm>
            <a:off x="3259138" y="514350"/>
            <a:ext cx="3429000" cy="25717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994728" y="3257550"/>
            <a:ext cx="7957820" cy="30861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513910"/>
            <a:ext cx="4310486" cy="342900"/>
          </a:xfrm>
          <a:prstGeom prst="rect">
            <a:avLst/>
          </a:prstGeom>
        </p:spPr>
        <p:txBody>
          <a:bodyPr vert="horz" lIns="91440" tIns="45720" rIns="91440" bIns="45720" rtlCol="0" anchor="b"/>
          <a:lstStyle>
            <a:lvl1pPr algn="l">
              <a:defRPr sz="1200" dirty="0">
                <a:latin typeface="Arial" charset="0"/>
                <a:cs typeface="Arial" charset="0"/>
              </a:defRPr>
            </a:lvl1pPr>
          </a:lstStyle>
          <a:p>
            <a:pPr>
              <a:defRPr/>
            </a:pPr>
            <a:endParaRPr lang="en-US"/>
          </a:p>
        </p:txBody>
      </p:sp>
      <p:sp>
        <p:nvSpPr>
          <p:cNvPr id="7" name="Slide Number Placeholder 6"/>
          <p:cNvSpPr>
            <a:spLocks noGrp="1"/>
          </p:cNvSpPr>
          <p:nvPr>
            <p:ph type="sldNum" sz="quarter" idx="5"/>
          </p:nvPr>
        </p:nvSpPr>
        <p:spPr>
          <a:xfrm>
            <a:off x="5634487" y="6513910"/>
            <a:ext cx="4310486" cy="3429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F7BD1E40-BB76-4AA1-9ABB-63C0F46AE29C}" type="slidenum">
              <a:rPr lang="en-US" altLang="en-US"/>
              <a:pPr/>
              <a:t>‹#›</a:t>
            </a:fld>
            <a:endParaRPr lang="en-US" altLang="en-US"/>
          </a:p>
        </p:txBody>
      </p:sp>
    </p:spTree>
    <p:extLst>
      <p:ext uri="{BB962C8B-B14F-4D97-AF65-F5344CB8AC3E}">
        <p14:creationId xmlns:p14="http://schemas.microsoft.com/office/powerpoint/2010/main" val="22642333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Text Box 1"/>
          <p:cNvSpPr txBox="1">
            <a:spLocks noChangeArrowheads="1"/>
          </p:cNvSpPr>
          <p:nvPr/>
        </p:nvSpPr>
        <p:spPr bwMode="auto">
          <a:xfrm>
            <a:off x="1657879" y="514350"/>
            <a:ext cx="6631517" cy="2571750"/>
          </a:xfrm>
          <a:prstGeom prst="rect">
            <a:avLst/>
          </a:prstGeom>
          <a:solidFill>
            <a:srgbClr val="FFFFFF"/>
          </a:solidFill>
          <a:ln w="9360">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47107" name="Rectangle 2"/>
          <p:cNvSpPr>
            <a:spLocks noGrp="1" noChangeArrowheads="1"/>
          </p:cNvSpPr>
          <p:nvPr>
            <p:ph type="body"/>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18584779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40B4CC-5DFA-496A-BCAB-BE8CCA5C1620}" type="slidenum">
              <a:rPr lang="en-US" altLang="en-US"/>
              <a:pPr/>
              <a:t>17</a:t>
            </a:fld>
            <a:endParaRPr lang="en-US" altLang="en-US"/>
          </a:p>
        </p:txBody>
      </p:sp>
      <p:sp>
        <p:nvSpPr>
          <p:cNvPr id="280578" name="Rectangle 2"/>
          <p:cNvSpPr>
            <a:spLocks noGrp="1" noRot="1" noChangeAspect="1" noChangeArrowheads="1" noTextEdit="1"/>
          </p:cNvSpPr>
          <p:nvPr>
            <p:ph type="sldImg"/>
          </p:nvPr>
        </p:nvSpPr>
        <p:spPr>
          <a:ln/>
        </p:spPr>
      </p:sp>
      <p:sp>
        <p:nvSpPr>
          <p:cNvPr id="280579" name="Rectangle 3"/>
          <p:cNvSpPr>
            <a:spLocks noGrp="1" noChangeArrowheads="1"/>
          </p:cNvSpPr>
          <p:nvPr>
            <p:ph type="body" idx="1"/>
          </p:nvPr>
        </p:nvSpPr>
        <p:spPr/>
        <p:txBody>
          <a:bodyPr/>
          <a:lstStyle/>
          <a:p>
            <a:r>
              <a:rPr lang="en-US" altLang="en-US" dirty="0"/>
              <a:t>Figure 1.6(a) shows the DTD graph based on the Publications XML data in Figure 1.2(b). The ‘*’ symbol associated with an element implies that this element can have multiple copies under its parent while the ‘+’ symbol implies that this element must occur at least once. Some other notations are depicted in Table 1.1. For example, a </a:t>
            </a:r>
            <a:r>
              <a:rPr lang="en-US" altLang="en-US" i="1" dirty="0"/>
              <a:t>publications</a:t>
            </a:r>
            <a:r>
              <a:rPr lang="en-US" altLang="en-US" dirty="0"/>
              <a:t> element might have zero or multiple </a:t>
            </a:r>
            <a:r>
              <a:rPr lang="en-US" altLang="en-US" i="1" dirty="0"/>
              <a:t>journal</a:t>
            </a:r>
            <a:r>
              <a:rPr lang="en-US" altLang="en-US" dirty="0"/>
              <a:t> sub-elements but must have at least one </a:t>
            </a:r>
            <a:r>
              <a:rPr lang="en-US" altLang="en-US" i="1" dirty="0"/>
              <a:t>book</a:t>
            </a:r>
            <a:r>
              <a:rPr lang="en-US" altLang="en-US" dirty="0"/>
              <a:t> sub-element.</a:t>
            </a:r>
          </a:p>
          <a:p>
            <a:endParaRPr lang="en-US" altLang="en-US" dirty="0"/>
          </a:p>
          <a:p>
            <a:r>
              <a:rPr lang="en-US" altLang="en-US" dirty="0"/>
              <a:t>From the DTD graph, we need to transform it into relational schema, by deciding what kind of relations to create. Relations are created for all elements in the DTD graph whose nodes have an in-degree greater than one. Nodes with an in-degree of one are </a:t>
            </a:r>
            <a:r>
              <a:rPr lang="en-US" altLang="en-US" dirty="0" err="1"/>
              <a:t>inlined</a:t>
            </a:r>
            <a:r>
              <a:rPr lang="en-US" altLang="en-US" dirty="0"/>
              <a:t>. Element nodes having an in-degree of zero are also made separate relations, because they are not reachable from any other node. In contrast, all sub-elements with one-to-many relationships cannot be </a:t>
            </a:r>
            <a:r>
              <a:rPr lang="en-US" altLang="en-US" dirty="0" err="1"/>
              <a:t>inlined</a:t>
            </a:r>
            <a:r>
              <a:rPr lang="en-US" altLang="en-US" dirty="0"/>
              <a:t> and have to be stored in separate table. An </a:t>
            </a:r>
            <a:r>
              <a:rPr lang="en-US" altLang="en-US" i="1" dirty="0"/>
              <a:t>ID</a:t>
            </a:r>
            <a:r>
              <a:rPr lang="en-US" altLang="en-US" dirty="0"/>
              <a:t> is assigned to each tuple in a table and a </a:t>
            </a:r>
            <a:r>
              <a:rPr lang="en-US" altLang="en-US" i="1" dirty="0" err="1"/>
              <a:t>ParentID</a:t>
            </a:r>
            <a:r>
              <a:rPr lang="en-US" altLang="en-US" dirty="0"/>
              <a:t> column is included to identify its parent. If an element can only appear once in its parent, it is </a:t>
            </a:r>
            <a:r>
              <a:rPr lang="en-US" altLang="en-US" dirty="0" err="1"/>
              <a:t>inlined</a:t>
            </a:r>
            <a:r>
              <a:rPr lang="en-US" altLang="en-US" dirty="0"/>
              <a:t> as one of the column in the table representing its parent. When a cycle exists in a DTD graph, a separate table must be used to break the cycle. Figure 1.6(b) shows the transformed relational schema from the DTD.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55A339-7550-4860-AC92-94D0C0397D39}" type="slidenum">
              <a:rPr lang="en-US" altLang="en-US"/>
              <a:pPr/>
              <a:t>18</a:t>
            </a:fld>
            <a:endParaRPr lang="en-US" altLang="en-US"/>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r>
              <a:rPr lang="en-US" altLang="en-US"/>
              <a:t>no mapping process required</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A8B228-753A-4CA2-A0FD-5F199B12CF4A}" type="slidenum">
              <a:rPr lang="en-US" smtClean="0"/>
              <a:t>19</a:t>
            </a:fld>
            <a:endParaRPr lang="en-US"/>
          </a:p>
        </p:txBody>
      </p:sp>
    </p:spTree>
    <p:extLst>
      <p:ext uri="{BB962C8B-B14F-4D97-AF65-F5344CB8AC3E}">
        <p14:creationId xmlns:p14="http://schemas.microsoft.com/office/powerpoint/2010/main" val="19992069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 indent="0">
              <a:buNone/>
            </a:pPr>
            <a:r>
              <a:rPr lang="en-US">
                <a:solidFill>
                  <a:schemeClr val="tx1"/>
                </a:solidFill>
              </a:rPr>
              <a:t>'only retrieve value in “name” column of “clients” table</a:t>
            </a:r>
          </a:p>
          <a:p>
            <a:pPr marL="68580" indent="0">
              <a:buNone/>
            </a:pPr>
            <a:r>
              <a:rPr lang="en-US">
                <a:solidFill>
                  <a:schemeClr val="tx1"/>
                </a:solidFill>
              </a:rPr>
              <a:t>'invoke the XMLExists function,</a:t>
            </a:r>
          </a:p>
          <a:p>
            <a:pPr marL="68580" indent="0">
              <a:buNone/>
            </a:pPr>
            <a:r>
              <a:rPr lang="en-US">
                <a:solidFill>
                  <a:schemeClr val="tx1"/>
                </a:solidFill>
              </a:rPr>
              <a:t>'specify an XPath expression that prompts DB2 to navigate to the “zip” element and check for a value of 95116</a:t>
            </a:r>
          </a:p>
          <a:p>
            <a:pPr marL="68580" indent="0">
              <a:buNone/>
            </a:pPr>
            <a:r>
              <a:rPr lang="en-US">
                <a:solidFill>
                  <a:schemeClr val="tx1"/>
                </a:solidFill>
              </a:rPr>
              <a:t>'using data accessible from node “$c”</a:t>
            </a:r>
          </a:p>
          <a:p>
            <a:pPr marL="68580" indent="0">
              <a:buNone/>
            </a:pPr>
            <a:r>
              <a:rPr lang="en-US">
                <a:solidFill>
                  <a:schemeClr val="tx1"/>
                </a:solidFill>
              </a:rPr>
              <a:t>'the value of “$c”: it's the “contactinfo” column of the “clients” table</a:t>
            </a:r>
            <a:endParaRPr lang="en-US"/>
          </a:p>
        </p:txBody>
      </p:sp>
      <p:sp>
        <p:nvSpPr>
          <p:cNvPr id="4" name="Slide Number Placeholder 3"/>
          <p:cNvSpPr>
            <a:spLocks noGrp="1"/>
          </p:cNvSpPr>
          <p:nvPr>
            <p:ph type="sldNum" sz="quarter" idx="10"/>
          </p:nvPr>
        </p:nvSpPr>
        <p:spPr/>
        <p:txBody>
          <a:bodyPr/>
          <a:lstStyle/>
          <a:p>
            <a:fld id="{08A8B228-753A-4CA2-A0FD-5F199B12CF4A}" type="slidenum">
              <a:rPr lang="en-US" smtClean="0"/>
              <a:t>21</a:t>
            </a:fld>
            <a:endParaRPr lang="en-US"/>
          </a:p>
        </p:txBody>
      </p:sp>
    </p:spTree>
    <p:extLst>
      <p:ext uri="{BB962C8B-B14F-4D97-AF65-F5344CB8AC3E}">
        <p14:creationId xmlns:p14="http://schemas.microsoft.com/office/powerpoint/2010/main" val="21086734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a:solidFill>
                  <a:schemeClr val="tx1"/>
                </a:solidFill>
                <a:latin typeface="+mn-lt"/>
                <a:ea typeface="+mn-ea"/>
                <a:cs typeface="+mn-cs"/>
              </a:rPr>
              <a:t>Line 1: </a:t>
            </a:r>
            <a:r>
              <a:rPr lang="en-US" sz="1200" b="0" i="0" u="none" strike="noStrike" kern="1200" baseline="0">
                <a:solidFill>
                  <a:schemeClr val="tx1"/>
                </a:solidFill>
                <a:latin typeface="+mn-lt"/>
                <a:ea typeface="+mn-ea"/>
                <a:cs typeface="+mn-cs"/>
              </a:rPr>
              <a:t>customer names will be included in the result set.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a:solidFill>
                  <a:schemeClr val="tx1"/>
                </a:solidFill>
                <a:latin typeface="+mn-lt"/>
                <a:ea typeface="+mn-ea"/>
                <a:cs typeface="+mn-cs"/>
              </a:rPr>
              <a:t>Line 2: </a:t>
            </a:r>
            <a:r>
              <a:rPr lang="en-US" sz="1200" b="0" i="0" u="none" strike="noStrike" kern="1200" baseline="0">
                <a:solidFill>
                  <a:schemeClr val="tx1"/>
                </a:solidFill>
                <a:latin typeface="+mn-lt"/>
                <a:ea typeface="+mn-ea"/>
                <a:cs typeface="+mn-cs"/>
              </a:rPr>
              <a:t>output from the XMLQuery function will be included in the result set.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a:solidFill>
                <a:schemeClr val="tx1"/>
              </a:solidFill>
              <a:latin typeface="+mn-lt"/>
              <a:ea typeface="+mn-ea"/>
              <a:cs typeface="+mn-cs"/>
            </a:endParaRPr>
          </a:p>
          <a:p>
            <a:r>
              <a:rPr lang="en-US" sz="1200" b="0" i="0" u="none" strike="noStrike" kern="1200" baseline="0">
                <a:solidFill>
                  <a:schemeClr val="tx1"/>
                </a:solidFill>
                <a:latin typeface="+mn-lt"/>
                <a:ea typeface="+mn-ea"/>
                <a:cs typeface="+mn-cs"/>
              </a:rPr>
              <a:t>The first “email” sub-element of the “Client” element is to be returned.</a:t>
            </a:r>
          </a:p>
          <a:p>
            <a:endParaRPr lang="en-US" sz="1200" b="0" i="0" u="none" strike="noStrike" kern="1200" baseline="0">
              <a:solidFill>
                <a:schemeClr val="tx1"/>
              </a:solidFill>
              <a:latin typeface="+mn-lt"/>
              <a:ea typeface="+mn-ea"/>
              <a:cs typeface="+mn-cs"/>
            </a:endParaRPr>
          </a:p>
          <a:p>
            <a:r>
              <a:rPr lang="en-US" sz="1200" b="1" i="0" u="none" strike="noStrike" kern="1200" baseline="0">
                <a:solidFill>
                  <a:schemeClr val="tx1"/>
                </a:solidFill>
                <a:latin typeface="+mn-lt"/>
                <a:ea typeface="+mn-ea"/>
                <a:cs typeface="+mn-cs"/>
              </a:rPr>
              <a:t>Line 3: </a:t>
            </a:r>
            <a:r>
              <a:rPr lang="en-US" sz="1200" b="0" i="0" u="none" strike="noStrike" kern="1200" baseline="0">
                <a:solidFill>
                  <a:schemeClr val="tx1"/>
                </a:solidFill>
                <a:latin typeface="+mn-lt"/>
                <a:ea typeface="+mn-ea"/>
                <a:cs typeface="+mn-cs"/>
              </a:rPr>
              <a:t>Source of our XML data – the “contactinfo” column.</a:t>
            </a:r>
          </a:p>
          <a:p>
            <a:endParaRPr lang="en-US" sz="1200" b="0" i="0" u="none" strike="noStrike" kern="1200" baseline="0">
              <a:solidFill>
                <a:schemeClr val="tx1"/>
              </a:solidFill>
              <a:latin typeface="+mn-lt"/>
              <a:ea typeface="+mn-ea"/>
              <a:cs typeface="+mn-cs"/>
            </a:endParaRPr>
          </a:p>
          <a:p>
            <a:r>
              <a:rPr lang="en-US" sz="1200" b="1" i="0" u="none" strike="noStrike" kern="1200" baseline="0">
                <a:solidFill>
                  <a:schemeClr val="tx1"/>
                </a:solidFill>
                <a:latin typeface="+mn-lt"/>
                <a:ea typeface="+mn-ea"/>
                <a:cs typeface="+mn-cs"/>
              </a:rPr>
              <a:t>Line 5: </a:t>
            </a:r>
            <a:r>
              <a:rPr lang="en-US" sz="1200" b="0" i="0" u="none" strike="noStrike" kern="1200" baseline="0">
                <a:solidFill>
                  <a:schemeClr val="tx1"/>
                </a:solidFill>
                <a:latin typeface="+mn-lt"/>
                <a:ea typeface="+mn-ea"/>
                <a:cs typeface="+mn-cs"/>
              </a:rPr>
              <a:t>condition “Gold” customers are of interest to us.</a:t>
            </a:r>
          </a:p>
          <a:p>
            <a:endParaRPr lang="en-US" sz="1200" b="0" i="0" u="none" strike="noStrike" kern="1200" baseline="0">
              <a:solidFill>
                <a:schemeClr val="tx1"/>
              </a:solidFill>
              <a:latin typeface="+mn-lt"/>
              <a:ea typeface="+mn-ea"/>
              <a:cs typeface="+mn-cs"/>
            </a:endParaRPr>
          </a:p>
          <a:p>
            <a:endParaRPr lang="en-US" sz="1200" b="0" i="0" u="none" strike="noStrike" kern="1200" baseline="0">
              <a:solidFill>
                <a:schemeClr val="tx1"/>
              </a:solidFill>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08A8B228-753A-4CA2-A0FD-5F199B12CF4A}" type="slidenum">
              <a:rPr lang="en-US" smtClean="0"/>
              <a:t>29</a:t>
            </a:fld>
            <a:endParaRPr lang="en-US"/>
          </a:p>
        </p:txBody>
      </p:sp>
    </p:spTree>
    <p:extLst>
      <p:ext uri="{BB962C8B-B14F-4D97-AF65-F5344CB8AC3E}">
        <p14:creationId xmlns:p14="http://schemas.microsoft.com/office/powerpoint/2010/main" val="24955971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a:solidFill>
                  <a:schemeClr val="tx1"/>
                </a:solidFill>
                <a:latin typeface="+mn-lt"/>
                <a:ea typeface="+mn-ea"/>
                <a:cs typeface="+mn-cs"/>
              </a:rPr>
              <a:t>Line 1: </a:t>
            </a:r>
            <a:r>
              <a:rPr lang="en-US" sz="1200" b="0" i="0" u="none" strike="noStrike" kern="1200" baseline="0" dirty="0">
                <a:solidFill>
                  <a:schemeClr val="tx1"/>
                </a:solidFill>
                <a:latin typeface="+mn-lt"/>
                <a:ea typeface="+mn-ea"/>
                <a:cs typeface="+mn-cs"/>
              </a:rPr>
              <a:t>customer names will be included in the result set.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a:solidFill>
                  <a:schemeClr val="tx1"/>
                </a:solidFill>
                <a:latin typeface="+mn-lt"/>
                <a:ea typeface="+mn-ea"/>
                <a:cs typeface="+mn-cs"/>
              </a:rPr>
              <a:t>Line 2: </a:t>
            </a:r>
            <a:r>
              <a:rPr lang="en-US" sz="1200" b="0" i="0" u="none" strike="noStrike" kern="1200" baseline="0" dirty="0">
                <a:solidFill>
                  <a:schemeClr val="tx1"/>
                </a:solidFill>
                <a:latin typeface="+mn-lt"/>
                <a:ea typeface="+mn-ea"/>
                <a:cs typeface="+mn-cs"/>
              </a:rPr>
              <a:t>output from the </a:t>
            </a:r>
            <a:r>
              <a:rPr lang="en-US" sz="1200" b="0" i="0" u="none" strike="noStrike" kern="1200" baseline="0" dirty="0" err="1">
                <a:solidFill>
                  <a:schemeClr val="tx1"/>
                </a:solidFill>
                <a:latin typeface="+mn-lt"/>
                <a:ea typeface="+mn-ea"/>
                <a:cs typeface="+mn-cs"/>
              </a:rPr>
              <a:t>XMLQuery</a:t>
            </a:r>
            <a:r>
              <a:rPr lang="en-US" sz="1200" b="0" i="0" u="none" strike="noStrike" kern="1200" baseline="0" dirty="0">
                <a:solidFill>
                  <a:schemeClr val="tx1"/>
                </a:solidFill>
                <a:latin typeface="+mn-lt"/>
                <a:ea typeface="+mn-ea"/>
                <a:cs typeface="+mn-cs"/>
              </a:rPr>
              <a:t> function will be included in the result set.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 first “email” sub-element of the “Client” element is to be returned.</a:t>
            </a:r>
          </a:p>
          <a:p>
            <a:endParaRPr lang="en-US" sz="1200" b="0" i="0" u="none" strike="noStrike" kern="1200" baseline="0" dirty="0">
              <a:solidFill>
                <a:schemeClr val="tx1"/>
              </a:solidFill>
              <a:latin typeface="+mn-lt"/>
              <a:ea typeface="+mn-ea"/>
              <a:cs typeface="+mn-cs"/>
            </a:endParaRPr>
          </a:p>
          <a:p>
            <a:r>
              <a:rPr lang="en-US" sz="1200" b="1" i="0" u="none" strike="noStrike" kern="1200" baseline="0" dirty="0">
                <a:solidFill>
                  <a:schemeClr val="tx1"/>
                </a:solidFill>
                <a:latin typeface="+mn-lt"/>
                <a:ea typeface="+mn-ea"/>
                <a:cs typeface="+mn-cs"/>
              </a:rPr>
              <a:t>Line 3: </a:t>
            </a:r>
            <a:r>
              <a:rPr lang="en-US" sz="1200" b="0" i="0" u="none" strike="noStrike" kern="1200" baseline="0" dirty="0">
                <a:solidFill>
                  <a:schemeClr val="tx1"/>
                </a:solidFill>
                <a:latin typeface="+mn-lt"/>
                <a:ea typeface="+mn-ea"/>
                <a:cs typeface="+mn-cs"/>
              </a:rPr>
              <a:t>Source of our XML data – the “</a:t>
            </a:r>
            <a:r>
              <a:rPr lang="en-US" sz="1200" b="0" i="0" u="none" strike="noStrike" kern="1200" baseline="0" dirty="0" err="1">
                <a:solidFill>
                  <a:schemeClr val="tx1"/>
                </a:solidFill>
                <a:latin typeface="+mn-lt"/>
                <a:ea typeface="+mn-ea"/>
                <a:cs typeface="+mn-cs"/>
              </a:rPr>
              <a:t>contactinfo</a:t>
            </a:r>
            <a:r>
              <a:rPr lang="en-US" sz="1200" b="0" i="0" u="none" strike="noStrike" kern="1200" baseline="0" dirty="0">
                <a:solidFill>
                  <a:schemeClr val="tx1"/>
                </a:solidFill>
                <a:latin typeface="+mn-lt"/>
                <a:ea typeface="+mn-ea"/>
                <a:cs typeface="+mn-cs"/>
              </a:rPr>
              <a:t>” column.</a:t>
            </a:r>
          </a:p>
          <a:p>
            <a:endParaRPr lang="en-US" sz="1200" b="0" i="0" u="none" strike="noStrike" kern="1200" baseline="0" dirty="0">
              <a:solidFill>
                <a:schemeClr val="tx1"/>
              </a:solidFill>
              <a:latin typeface="+mn-lt"/>
              <a:ea typeface="+mn-ea"/>
              <a:cs typeface="+mn-cs"/>
            </a:endParaRPr>
          </a:p>
          <a:p>
            <a:r>
              <a:rPr lang="en-US" sz="1200" b="1" i="0" u="none" strike="noStrike" kern="1200" baseline="0" dirty="0">
                <a:solidFill>
                  <a:schemeClr val="tx1"/>
                </a:solidFill>
                <a:latin typeface="+mn-lt"/>
                <a:ea typeface="+mn-ea"/>
                <a:cs typeface="+mn-cs"/>
              </a:rPr>
              <a:t>Line 5: </a:t>
            </a:r>
            <a:r>
              <a:rPr lang="en-US" sz="1200" b="0" i="0" u="none" strike="noStrike" kern="1200" baseline="0" dirty="0">
                <a:solidFill>
                  <a:schemeClr val="tx1"/>
                </a:solidFill>
                <a:latin typeface="+mn-lt"/>
                <a:ea typeface="+mn-ea"/>
                <a:cs typeface="+mn-cs"/>
              </a:rPr>
              <a:t>condition “Gold” customers are of interest to us.</a:t>
            </a: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8A8B228-753A-4CA2-A0FD-5F199B12CF4A}" type="slidenum">
              <a:rPr lang="en-US" smtClean="0"/>
              <a:t>30</a:t>
            </a:fld>
            <a:endParaRPr lang="en-US"/>
          </a:p>
        </p:txBody>
      </p:sp>
    </p:spTree>
    <p:extLst>
      <p:ext uri="{BB962C8B-B14F-4D97-AF65-F5344CB8AC3E}">
        <p14:creationId xmlns:p14="http://schemas.microsoft.com/office/powerpoint/2010/main" val="17933112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err="1">
                <a:solidFill>
                  <a:schemeClr val="tx1"/>
                </a:solidFill>
                <a:latin typeface="+mn-lt"/>
                <a:ea typeface="+mn-ea"/>
                <a:cs typeface="+mn-cs"/>
              </a:rPr>
              <a:t>XMLExists</a:t>
            </a:r>
            <a:r>
              <a:rPr lang="en-US" sz="1200" b="0" i="0" u="none" strike="noStrike" kern="1200" baseline="0" dirty="0">
                <a:solidFill>
                  <a:schemeClr val="tx1"/>
                </a:solidFill>
                <a:latin typeface="+mn-lt"/>
                <a:ea typeface="+mn-ea"/>
                <a:cs typeface="+mn-cs"/>
              </a:rPr>
              <a:t> and </a:t>
            </a:r>
            <a:r>
              <a:rPr lang="en-US" sz="1200" b="0" i="0" u="none" strike="noStrike" kern="1200" baseline="0" dirty="0" err="1">
                <a:solidFill>
                  <a:schemeClr val="tx1"/>
                </a:solidFill>
                <a:latin typeface="+mn-lt"/>
                <a:ea typeface="+mn-ea"/>
                <a:cs typeface="+mn-cs"/>
              </a:rPr>
              <a:t>XMLQuery</a:t>
            </a:r>
            <a:r>
              <a:rPr lang="en-US" sz="1200" b="0" i="0" u="none" strike="noStrike" kern="1200" baseline="0" dirty="0">
                <a:solidFill>
                  <a:schemeClr val="tx1"/>
                </a:solidFill>
                <a:latin typeface="+mn-lt"/>
                <a:ea typeface="+mn-ea"/>
                <a:cs typeface="+mn-cs"/>
              </a:rPr>
              <a:t> functions enable incorporate </a:t>
            </a:r>
            <a:r>
              <a:rPr lang="en-US" sz="1200" b="0" i="0" u="none" strike="noStrike" kern="1200" baseline="0" dirty="0" err="1">
                <a:solidFill>
                  <a:schemeClr val="tx1"/>
                </a:solidFill>
                <a:latin typeface="+mn-lt"/>
                <a:ea typeface="+mn-ea"/>
                <a:cs typeface="+mn-cs"/>
              </a:rPr>
              <a:t>Xquery</a:t>
            </a:r>
            <a:r>
              <a:rPr lang="en-US" sz="1200" b="0" i="0" u="none" strike="noStrike" kern="1200" baseline="0" dirty="0">
                <a:solidFill>
                  <a:schemeClr val="tx1"/>
                </a:solidFill>
                <a:latin typeface="+mn-lt"/>
                <a:ea typeface="+mn-ea"/>
                <a:cs typeface="+mn-cs"/>
              </a:rPr>
              <a:t> into SQL.</a:t>
            </a:r>
            <a:endParaRPr lang="en-US" dirty="0"/>
          </a:p>
          <a:p>
            <a:pPr marL="68580" indent="0">
              <a:buNone/>
            </a:pPr>
            <a:endParaRPr lang="en-US" dirty="0">
              <a:solidFill>
                <a:schemeClr val="tx1"/>
              </a:solidFill>
            </a:endParaRPr>
          </a:p>
          <a:p>
            <a:pPr marL="68580" indent="0">
              <a:buNone/>
            </a:pPr>
            <a:endParaRPr lang="en-US" dirty="0">
              <a:solidFill>
                <a:schemeClr val="tx1"/>
              </a:solidFill>
            </a:endParaRPr>
          </a:p>
          <a:p>
            <a:pPr marL="68580" indent="0">
              <a:buNone/>
            </a:pPr>
            <a:r>
              <a:rPr lang="en-US" dirty="0">
                <a:solidFill>
                  <a:schemeClr val="tx1"/>
                </a:solidFill>
              </a:rPr>
              <a:t>'only retrieve value in “name” column of “clients” table</a:t>
            </a:r>
          </a:p>
          <a:p>
            <a:pPr marL="68580" indent="0">
              <a:buNone/>
            </a:pPr>
            <a:r>
              <a:rPr lang="en-US" dirty="0">
                <a:solidFill>
                  <a:schemeClr val="tx1"/>
                </a:solidFill>
              </a:rPr>
              <a:t>'invoke the </a:t>
            </a:r>
            <a:r>
              <a:rPr lang="en-US" dirty="0" err="1">
                <a:solidFill>
                  <a:schemeClr val="tx1"/>
                </a:solidFill>
              </a:rPr>
              <a:t>XMLExists</a:t>
            </a:r>
            <a:r>
              <a:rPr lang="en-US" dirty="0">
                <a:solidFill>
                  <a:schemeClr val="tx1"/>
                </a:solidFill>
              </a:rPr>
              <a:t> function,</a:t>
            </a:r>
          </a:p>
          <a:p>
            <a:pPr marL="68580" indent="0">
              <a:buNone/>
            </a:pPr>
            <a:r>
              <a:rPr lang="en-US" dirty="0">
                <a:solidFill>
                  <a:schemeClr val="tx1"/>
                </a:solidFill>
              </a:rPr>
              <a:t>'specify an </a:t>
            </a:r>
            <a:r>
              <a:rPr lang="en-US" dirty="0" err="1">
                <a:solidFill>
                  <a:schemeClr val="tx1"/>
                </a:solidFill>
              </a:rPr>
              <a:t>XPath</a:t>
            </a:r>
            <a:r>
              <a:rPr lang="en-US" dirty="0">
                <a:solidFill>
                  <a:schemeClr val="tx1"/>
                </a:solidFill>
              </a:rPr>
              <a:t> expression that prompts DB2 to navigate to the “zip” element and check for a value of 95116</a:t>
            </a:r>
            <a:br>
              <a:rPr lang="en-US" dirty="0">
                <a:solidFill>
                  <a:schemeClr val="tx1"/>
                </a:solidFill>
              </a:rPr>
            </a:br>
            <a:r>
              <a:rPr lang="en-US" sz="1200" b="0" i="0" u="none" strike="noStrike" kern="1200" baseline="0" dirty="0">
                <a:solidFill>
                  <a:schemeClr val="tx1"/>
                </a:solidFill>
                <a:latin typeface="+mn-lt"/>
                <a:ea typeface="+mn-ea"/>
                <a:cs typeface="+mn-cs"/>
              </a:rPr>
              <a:t>“$c/Client/Address” indicates the path in the XML document hierarchy</a:t>
            </a:r>
            <a:endParaRPr lang="en-US" dirty="0">
              <a:solidFill>
                <a:schemeClr val="tx1"/>
              </a:solidFill>
            </a:endParaRPr>
          </a:p>
          <a:p>
            <a:pPr marL="68580" indent="0">
              <a:buNone/>
            </a:pPr>
            <a:r>
              <a:rPr lang="en-US" dirty="0">
                <a:solidFill>
                  <a:schemeClr val="tx1"/>
                </a:solidFill>
              </a:rPr>
              <a:t>'using data accessible from node “$c”</a:t>
            </a:r>
          </a:p>
          <a:p>
            <a:pPr marL="68580" indent="0">
              <a:buNone/>
            </a:pPr>
            <a:r>
              <a:rPr lang="en-US" dirty="0">
                <a:solidFill>
                  <a:schemeClr val="tx1"/>
                </a:solidFill>
              </a:rPr>
              <a:t>'the value of “$c”: it's the “</a:t>
            </a:r>
            <a:r>
              <a:rPr lang="en-US" dirty="0" err="1">
                <a:solidFill>
                  <a:schemeClr val="tx1"/>
                </a:solidFill>
              </a:rPr>
              <a:t>contactinfo</a:t>
            </a:r>
            <a:r>
              <a:rPr lang="en-US" dirty="0">
                <a:solidFill>
                  <a:schemeClr val="tx1"/>
                </a:solidFill>
              </a:rPr>
              <a:t>” column of the “clients” table</a:t>
            </a:r>
            <a:endParaRPr lang="en-US" dirty="0"/>
          </a:p>
        </p:txBody>
      </p:sp>
      <p:sp>
        <p:nvSpPr>
          <p:cNvPr id="4" name="Slide Number Placeholder 3"/>
          <p:cNvSpPr>
            <a:spLocks noGrp="1"/>
          </p:cNvSpPr>
          <p:nvPr>
            <p:ph type="sldNum" sz="quarter" idx="10"/>
          </p:nvPr>
        </p:nvSpPr>
        <p:spPr/>
        <p:txBody>
          <a:bodyPr/>
          <a:lstStyle/>
          <a:p>
            <a:fld id="{08A8B228-753A-4CA2-A0FD-5F199B12CF4A}" type="slidenum">
              <a:rPr lang="en-US" smtClean="0"/>
              <a:t>31</a:t>
            </a:fld>
            <a:endParaRPr lang="en-US"/>
          </a:p>
        </p:txBody>
      </p:sp>
    </p:spTree>
    <p:extLst>
      <p:ext uri="{BB962C8B-B14F-4D97-AF65-F5344CB8AC3E}">
        <p14:creationId xmlns:p14="http://schemas.microsoft.com/office/powerpoint/2010/main" val="42106602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A8B228-753A-4CA2-A0FD-5F199B12CF4A}" type="slidenum">
              <a:rPr lang="en-US" smtClean="0"/>
              <a:t>32</a:t>
            </a:fld>
            <a:endParaRPr lang="en-US"/>
          </a:p>
        </p:txBody>
      </p:sp>
    </p:spTree>
    <p:extLst>
      <p:ext uri="{BB962C8B-B14F-4D97-AF65-F5344CB8AC3E}">
        <p14:creationId xmlns:p14="http://schemas.microsoft.com/office/powerpoint/2010/main" val="2036573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solidFill>
            <a:srgbClr val="FFFFFF"/>
          </a:solidFill>
          <a:ln/>
        </p:spPr>
      </p:sp>
      <p:sp>
        <p:nvSpPr>
          <p:cNvPr id="97283"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altLang="ko-KR" b="1" i="1" dirty="0">
                <a:solidFill>
                  <a:schemeClr val="folHlink"/>
                </a:solidFill>
                <a:ea typeface="굴림" pitchFamily="34" charset="-127"/>
              </a:rPr>
              <a:t>Tree Structured</a:t>
            </a:r>
          </a:p>
          <a:p>
            <a:pPr eaLnBrk="1" hangingPunct="1"/>
            <a:r>
              <a:rPr lang="en-US" altLang="ko-KR" b="1" i="1" dirty="0">
                <a:solidFill>
                  <a:schemeClr val="folHlink"/>
                </a:solidFill>
                <a:ea typeface="굴림" pitchFamily="34" charset="-127"/>
              </a:rPr>
              <a:t>Well-</a:t>
            </a:r>
            <a:r>
              <a:rPr lang="en-US" altLang="ko-KR" b="1" i="1" dirty="0" err="1">
                <a:solidFill>
                  <a:schemeClr val="folHlink"/>
                </a:solidFill>
                <a:ea typeface="굴림" pitchFamily="34" charset="-127"/>
              </a:rPr>
              <a:t>formedness</a:t>
            </a:r>
            <a:endParaRPr lang="en-US" altLang="ko-KR" b="1" dirty="0">
              <a:solidFill>
                <a:schemeClr val="folHlink"/>
              </a:solidFill>
              <a:ea typeface="굴림" pitchFamily="34" charset="-127"/>
            </a:endParaRPr>
          </a:p>
          <a:p>
            <a:pPr lvl="1" eaLnBrk="1" hangingPunct="1"/>
            <a:r>
              <a:rPr lang="en-US" altLang="ko-KR" dirty="0">
                <a:ea typeface="굴림" pitchFamily="34" charset="-127"/>
              </a:rPr>
              <a:t>Every XML document has a root element</a:t>
            </a:r>
          </a:p>
          <a:p>
            <a:pPr lvl="1" eaLnBrk="1" hangingPunct="1"/>
            <a:r>
              <a:rPr lang="en-US" altLang="ko-KR" dirty="0">
                <a:ea typeface="굴림" pitchFamily="34" charset="-127"/>
              </a:rPr>
              <a:t>Matching opening-closing tags; properly nested</a:t>
            </a:r>
          </a:p>
          <a:p>
            <a:pPr eaLnBrk="1" hangingPunct="1"/>
            <a:endParaRPr lang="en-US" altLang="ko-KR" dirty="0">
              <a:ea typeface="굴림" pitchFamily="34" charset="-127"/>
            </a:endParaRPr>
          </a:p>
          <a:p>
            <a:pPr eaLnBrk="1" hangingPunct="1"/>
            <a:endParaRPr lang="en-US" altLang="ko-KR" dirty="0">
              <a:ea typeface="굴림" pitchFamily="34" charset="-127"/>
            </a:endParaRPr>
          </a:p>
          <a:p>
            <a:pPr eaLnBrk="1" hangingPunct="1"/>
            <a:r>
              <a:rPr lang="en-US" altLang="ko-KR" dirty="0">
                <a:ea typeface="굴림" pitchFamily="34" charset="-127"/>
              </a:rPr>
              <a:t>For example, line 3 in Figure 1.1 identifies that the </a:t>
            </a:r>
            <a:r>
              <a:rPr lang="en-US" altLang="ko-KR" i="1" dirty="0">
                <a:ea typeface="굴림" pitchFamily="34" charset="-127"/>
              </a:rPr>
              <a:t>title</a:t>
            </a:r>
            <a:r>
              <a:rPr lang="en-US" altLang="ko-KR" dirty="0">
                <a:ea typeface="굴림" pitchFamily="34" charset="-127"/>
              </a:rPr>
              <a:t> for the </a:t>
            </a:r>
            <a:r>
              <a:rPr lang="en-US" altLang="ko-KR" i="1" dirty="0">
                <a:ea typeface="굴림" pitchFamily="34" charset="-127"/>
              </a:rPr>
              <a:t>book</a:t>
            </a:r>
            <a:r>
              <a:rPr lang="en-US" altLang="ko-KR" dirty="0">
                <a:ea typeface="굴림" pitchFamily="34" charset="-127"/>
              </a:rPr>
              <a:t> with </a:t>
            </a:r>
            <a:r>
              <a:rPr lang="en-US" altLang="ko-KR" i="1" dirty="0">
                <a:ea typeface="굴림" pitchFamily="34" charset="-127"/>
              </a:rPr>
              <a:t>id</a:t>
            </a:r>
            <a:r>
              <a:rPr lang="en-US" altLang="ko-KR" dirty="0">
                <a:ea typeface="굴림" pitchFamily="34" charset="-127"/>
              </a:rPr>
              <a:t> </a:t>
            </a:r>
            <a:r>
              <a:rPr lang="en-US" altLang="ko-KR" dirty="0">
                <a:latin typeface="Times New Roman" pitchFamily="18" charset="0"/>
                <a:ea typeface="굴림" pitchFamily="34" charset="-127"/>
              </a:rPr>
              <a:t>‘</a:t>
            </a:r>
            <a:r>
              <a:rPr lang="en-US" altLang="ko-KR" dirty="0">
                <a:ea typeface="굴림" pitchFamily="34" charset="-127"/>
              </a:rPr>
              <a:t>0-11-5</a:t>
            </a:r>
            <a:r>
              <a:rPr lang="en-US" altLang="ko-KR" dirty="0">
                <a:latin typeface="Times New Roman" pitchFamily="18" charset="0"/>
                <a:ea typeface="굴림" pitchFamily="34" charset="-127"/>
              </a:rPr>
              <a:t>’</a:t>
            </a:r>
            <a:r>
              <a:rPr lang="en-US" altLang="ko-KR" dirty="0">
                <a:ea typeface="굴림" pitchFamily="34" charset="-127"/>
              </a:rPr>
              <a:t> is </a:t>
            </a:r>
            <a:r>
              <a:rPr lang="en-US" altLang="ko-KR" dirty="0">
                <a:latin typeface="Times New Roman" pitchFamily="18" charset="0"/>
                <a:ea typeface="굴림" pitchFamily="34" charset="-127"/>
              </a:rPr>
              <a:t>‘</a:t>
            </a:r>
            <a:r>
              <a:rPr lang="en-US" altLang="ko-KR" dirty="0">
                <a:ea typeface="굴림" pitchFamily="34" charset="-127"/>
              </a:rPr>
              <a:t>XML Overview</a:t>
            </a:r>
            <a:r>
              <a:rPr lang="en-US" altLang="ko-KR" dirty="0">
                <a:latin typeface="Times New Roman" pitchFamily="18" charset="0"/>
                <a:ea typeface="굴림" pitchFamily="34" charset="-127"/>
              </a:rPr>
              <a:t>’</a:t>
            </a:r>
            <a:r>
              <a:rPr lang="en-US" altLang="ko-KR" dirty="0">
                <a:ea typeface="굴림" pitchFamily="34" charset="-127"/>
              </a:rPr>
              <a:t>. In each XML document, there exists only one root element. In this example, </a:t>
            </a:r>
            <a:r>
              <a:rPr lang="en-US" altLang="ko-KR" i="1" dirty="0">
                <a:ea typeface="굴림" pitchFamily="34" charset="-127"/>
              </a:rPr>
              <a:t>publications</a:t>
            </a:r>
            <a:r>
              <a:rPr lang="en-US" altLang="ko-KR" dirty="0">
                <a:ea typeface="굴림" pitchFamily="34" charset="-127"/>
              </a:rPr>
              <a:t> is the root. Under publications, there are three </a:t>
            </a:r>
            <a:r>
              <a:rPr lang="en-US" altLang="ko-KR" dirty="0" err="1">
                <a:ea typeface="굴림" pitchFamily="34" charset="-127"/>
              </a:rPr>
              <a:t>subelements</a:t>
            </a:r>
            <a:r>
              <a:rPr lang="en-US" altLang="ko-KR" dirty="0">
                <a:ea typeface="굴림" pitchFamily="34" charset="-127"/>
              </a:rPr>
              <a:t>: two </a:t>
            </a:r>
            <a:r>
              <a:rPr lang="en-US" altLang="ko-KR" i="1" dirty="0">
                <a:ea typeface="굴림" pitchFamily="34" charset="-127"/>
              </a:rPr>
              <a:t>book</a:t>
            </a:r>
            <a:r>
              <a:rPr lang="en-US" altLang="ko-KR" dirty="0">
                <a:ea typeface="굴림" pitchFamily="34" charset="-127"/>
              </a:rPr>
              <a:t>s and a </a:t>
            </a:r>
            <a:r>
              <a:rPr lang="en-US" altLang="ko-KR" i="1" dirty="0">
                <a:ea typeface="굴림" pitchFamily="34" charset="-127"/>
              </a:rPr>
              <a:t>journal</a:t>
            </a:r>
            <a:r>
              <a:rPr lang="en-US" altLang="ko-KR" dirty="0">
                <a:ea typeface="굴림" pitchFamily="34" charset="-127"/>
              </a:rPr>
              <a:t>. Under the first </a:t>
            </a:r>
            <a:r>
              <a:rPr lang="en-US" altLang="ko-KR" i="1" dirty="0">
                <a:ea typeface="굴림" pitchFamily="34" charset="-127"/>
              </a:rPr>
              <a:t>book</a:t>
            </a:r>
            <a:r>
              <a:rPr lang="en-US" altLang="ko-KR" dirty="0">
                <a:ea typeface="굴림" pitchFamily="34" charset="-127"/>
              </a:rPr>
              <a:t> element, there are two </a:t>
            </a:r>
            <a:r>
              <a:rPr lang="en-US" altLang="ko-KR" dirty="0" err="1">
                <a:ea typeface="굴림" pitchFamily="34" charset="-127"/>
              </a:rPr>
              <a:t>subelements</a:t>
            </a:r>
            <a:r>
              <a:rPr lang="en-US" altLang="ko-KR" dirty="0">
                <a:ea typeface="굴림" pitchFamily="34" charset="-127"/>
              </a:rPr>
              <a:t>: </a:t>
            </a:r>
            <a:r>
              <a:rPr lang="en-US" altLang="ko-KR" i="1" dirty="0">
                <a:ea typeface="굴림" pitchFamily="34" charset="-127"/>
              </a:rPr>
              <a:t>title</a:t>
            </a:r>
            <a:r>
              <a:rPr lang="en-US" altLang="ko-KR" dirty="0">
                <a:ea typeface="굴림" pitchFamily="34" charset="-127"/>
              </a:rPr>
              <a:t> and </a:t>
            </a:r>
            <a:r>
              <a:rPr lang="en-US" altLang="ko-KR" i="1" dirty="0">
                <a:ea typeface="굴림" pitchFamily="34" charset="-127"/>
              </a:rPr>
              <a:t>chapter</a:t>
            </a:r>
            <a:r>
              <a:rPr lang="en-US" altLang="ko-KR" dirty="0">
                <a:ea typeface="굴림" pitchFamily="34" charset="-127"/>
              </a:rPr>
              <a:t> and so forth </a:t>
            </a:r>
            <a:endParaRPr lang="en-US" altLang="en-US" dirty="0"/>
          </a:p>
        </p:txBody>
      </p:sp>
    </p:spTree>
    <p:extLst>
      <p:ext uri="{BB962C8B-B14F-4D97-AF65-F5344CB8AC3E}">
        <p14:creationId xmlns:p14="http://schemas.microsoft.com/office/powerpoint/2010/main" val="941812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Declaration specifies</a:t>
            </a:r>
            <a:r>
              <a:rPr lang="en-US" baseline="0"/>
              <a:t> the encoding scheme.</a:t>
            </a:r>
          </a:p>
          <a:p>
            <a:r>
              <a:rPr lang="en-US" baseline="0"/>
              <a:t>XML parser can read, store in Unicode.</a:t>
            </a:r>
            <a:endParaRPr lang="en-US"/>
          </a:p>
        </p:txBody>
      </p:sp>
      <p:sp>
        <p:nvSpPr>
          <p:cNvPr id="4" name="Slide Number Placeholder 3"/>
          <p:cNvSpPr>
            <a:spLocks noGrp="1"/>
          </p:cNvSpPr>
          <p:nvPr>
            <p:ph type="sldNum" sz="quarter" idx="10"/>
          </p:nvPr>
        </p:nvSpPr>
        <p:spPr/>
        <p:txBody>
          <a:bodyPr/>
          <a:lstStyle/>
          <a:p>
            <a:fld id="{08A8B228-753A-4CA2-A0FD-5F199B12CF4A}" type="slidenum">
              <a:rPr lang="en-US" smtClean="0"/>
              <a:t>8</a:t>
            </a:fld>
            <a:endParaRPr lang="en-US"/>
          </a:p>
        </p:txBody>
      </p:sp>
    </p:spTree>
    <p:extLst>
      <p:ext uri="{BB962C8B-B14F-4D97-AF65-F5344CB8AC3E}">
        <p14:creationId xmlns:p14="http://schemas.microsoft.com/office/powerpoint/2010/main" val="3967226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90F7FD-6BDC-4B9E-B698-018B4C704A33}" type="slidenum">
              <a:rPr lang="en-US" altLang="en-US"/>
              <a:pPr/>
              <a:t>10</a:t>
            </a:fld>
            <a:endParaRPr lang="en-US" altLang="en-US"/>
          </a:p>
        </p:txBody>
      </p:sp>
      <p:sp>
        <p:nvSpPr>
          <p:cNvPr id="254978" name="Rectangle 1026"/>
          <p:cNvSpPr>
            <a:spLocks noGrp="1" noRot="1" noChangeAspect="1" noChangeArrowheads="1" noTextEdit="1"/>
          </p:cNvSpPr>
          <p:nvPr>
            <p:ph type="sldImg"/>
          </p:nvPr>
        </p:nvSpPr>
        <p:spPr>
          <a:ln/>
        </p:spPr>
      </p:sp>
      <p:sp>
        <p:nvSpPr>
          <p:cNvPr id="254979" name="Rectangle 1027"/>
          <p:cNvSpPr>
            <a:spLocks noGrp="1" noChangeArrowheads="1"/>
          </p:cNvSpPr>
          <p:nvPr>
            <p:ph type="body" idx="1"/>
          </p:nvPr>
        </p:nvSpPr>
        <p:spPr/>
        <p:txBody>
          <a:bodyPr/>
          <a:lstStyle/>
          <a:p>
            <a:r>
              <a:rPr lang="en-US" altLang="en-US"/>
              <a:t>In a node-labeled data tree, there are two main objects, namely, nodes and edges. Nodes can be further classified into (1) Element Node, (2) Attribute Node and (3) Value Node.  Element Nodes correspond to the tags in the XML document, such as </a:t>
            </a:r>
            <a:r>
              <a:rPr lang="en-US" altLang="en-US" i="1"/>
              <a:t>book</a:t>
            </a:r>
            <a:r>
              <a:rPr lang="en-US" altLang="en-US"/>
              <a:t>, </a:t>
            </a:r>
            <a:r>
              <a:rPr lang="en-US" altLang="en-US" i="1"/>
              <a:t>title, chapter </a:t>
            </a:r>
            <a:r>
              <a:rPr lang="en-US" altLang="en-US"/>
              <a:t>and so on while the Attribute Nodes and Value Nodes each correspond to attributes and data values in the XML document, such as attributes ‘</a:t>
            </a:r>
            <a:r>
              <a:rPr lang="en-US" altLang="en-US" i="1"/>
              <a:t>id’</a:t>
            </a:r>
            <a:r>
              <a:rPr lang="en-US" altLang="en-US"/>
              <a:t> under the </a:t>
            </a:r>
            <a:r>
              <a:rPr lang="en-US" altLang="en-US" i="1"/>
              <a:t>book</a:t>
            </a:r>
            <a:r>
              <a:rPr lang="en-US" altLang="en-US"/>
              <a:t> element and values </a:t>
            </a:r>
            <a:r>
              <a:rPr lang="en-US" altLang="en-US" i="1"/>
              <a:t>‘XML Overview’, ‘Introduction’</a:t>
            </a:r>
            <a:r>
              <a:rPr lang="en-US" altLang="en-US"/>
              <a:t>, etc, respectively.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6FE1FD-AD32-4FF3-B900-F75C011B2742}" type="slidenum">
              <a:rPr lang="en-US" altLang="en-US"/>
              <a:pPr/>
              <a:t>11</a:t>
            </a:fld>
            <a:endParaRPr lang="en-US" altLang="en-US"/>
          </a:p>
        </p:txBody>
      </p:sp>
      <p:sp>
        <p:nvSpPr>
          <p:cNvPr id="256002" name="Rectangle 2"/>
          <p:cNvSpPr>
            <a:spLocks noGrp="1" noRot="1" noChangeAspect="1" noChangeArrowheads="1" noTextEdit="1"/>
          </p:cNvSpPr>
          <p:nvPr>
            <p:ph type="sldImg"/>
          </p:nvPr>
        </p:nvSpPr>
        <p:spPr>
          <a:ln/>
        </p:spPr>
      </p:sp>
      <p:sp>
        <p:nvSpPr>
          <p:cNvPr id="256003" name="Rectangle 3"/>
          <p:cNvSpPr>
            <a:spLocks noGrp="1" noChangeArrowheads="1"/>
          </p:cNvSpPr>
          <p:nvPr>
            <p:ph type="body" idx="1"/>
          </p:nvPr>
        </p:nvSpPr>
        <p:spPr/>
        <p:txBody>
          <a:bodyPr/>
          <a:lstStyle/>
          <a:p>
            <a:r>
              <a:rPr lang="en-US" altLang="en-US" dirty="0"/>
              <a:t>Conversely, in an edge-labeled data tree, we assume that no element has attributes other than the attribute </a:t>
            </a:r>
            <a:r>
              <a:rPr lang="en-US" altLang="en-US" i="1" dirty="0"/>
              <a:t>ID</a:t>
            </a:r>
            <a:r>
              <a:rPr lang="en-US" altLang="en-US" dirty="0"/>
              <a:t> and </a:t>
            </a:r>
            <a:r>
              <a:rPr lang="en-US" altLang="en-US" i="1" dirty="0"/>
              <a:t>IDREF </a:t>
            </a:r>
            <a:r>
              <a:rPr lang="en-US" altLang="en-US" dirty="0"/>
              <a:t>(Bray, Paoli and </a:t>
            </a:r>
            <a:r>
              <a:rPr lang="en-US" altLang="en-US" dirty="0" err="1"/>
              <a:t>Sperberg</a:t>
            </a:r>
            <a:r>
              <a:rPr lang="en-US" altLang="en-US" dirty="0"/>
              <a:t>-McQueen, 1998).  Thus, it may need restructuring if there is any attribute other than </a:t>
            </a:r>
            <a:r>
              <a:rPr lang="en-US" altLang="en-US" i="1" dirty="0"/>
              <a:t>ID</a:t>
            </a:r>
            <a:r>
              <a:rPr lang="en-US" altLang="en-US" dirty="0"/>
              <a:t> and </a:t>
            </a:r>
            <a:r>
              <a:rPr lang="en-US" altLang="en-US" i="1" dirty="0"/>
              <a:t>IDREF</a:t>
            </a:r>
            <a:r>
              <a:rPr lang="en-US" altLang="en-US" dirty="0"/>
              <a:t> for easier maintenance and reading. We replace the other attribute as child element of the respective element.  For example, referring to Figure 1.2, the attribute </a:t>
            </a:r>
            <a:r>
              <a:rPr lang="en-US" altLang="en-US" i="1" dirty="0"/>
              <a:t>id</a:t>
            </a:r>
            <a:r>
              <a:rPr lang="en-US" altLang="en-US" dirty="0"/>
              <a:t> will be replaced by a child element </a:t>
            </a:r>
            <a:r>
              <a:rPr lang="en-US" altLang="en-US" i="1" dirty="0"/>
              <a:t>id</a:t>
            </a:r>
            <a:r>
              <a:rPr lang="en-US" altLang="en-US" dirty="0"/>
              <a:t> of the element </a:t>
            </a:r>
            <a:r>
              <a:rPr lang="en-US" altLang="en-US" i="1" dirty="0"/>
              <a:t>book</a:t>
            </a:r>
            <a:r>
              <a:rPr lang="en-US" altLang="en-US" dirty="0"/>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use the components</a:t>
            </a:r>
            <a:r>
              <a:rPr lang="en-US" baseline="0"/>
              <a:t> as individual query terms, serviced with direct lookup.</a:t>
            </a:r>
            <a:endParaRPr lang="en-US"/>
          </a:p>
        </p:txBody>
      </p:sp>
      <p:sp>
        <p:nvSpPr>
          <p:cNvPr id="4" name="Slide Number Placeholder 3"/>
          <p:cNvSpPr>
            <a:spLocks noGrp="1"/>
          </p:cNvSpPr>
          <p:nvPr>
            <p:ph type="sldNum" sz="quarter" idx="10"/>
          </p:nvPr>
        </p:nvSpPr>
        <p:spPr/>
        <p:txBody>
          <a:bodyPr/>
          <a:lstStyle/>
          <a:p>
            <a:fld id="{08A8B228-753A-4CA2-A0FD-5F199B12CF4A}" type="slidenum">
              <a:rPr lang="en-US" smtClean="0"/>
              <a:t>13</a:t>
            </a:fld>
            <a:endParaRPr lang="en-US"/>
          </a:p>
        </p:txBody>
      </p:sp>
    </p:spTree>
    <p:extLst>
      <p:ext uri="{BB962C8B-B14F-4D97-AF65-F5344CB8AC3E}">
        <p14:creationId xmlns:p14="http://schemas.microsoft.com/office/powerpoint/2010/main" val="38665072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use the components</a:t>
            </a:r>
            <a:r>
              <a:rPr lang="en-US" baseline="0"/>
              <a:t> as individual query terms, serviced with direct lookup.</a:t>
            </a:r>
            <a:endParaRPr lang="en-US"/>
          </a:p>
        </p:txBody>
      </p:sp>
      <p:sp>
        <p:nvSpPr>
          <p:cNvPr id="4" name="Slide Number Placeholder 3"/>
          <p:cNvSpPr>
            <a:spLocks noGrp="1"/>
          </p:cNvSpPr>
          <p:nvPr>
            <p:ph type="sldNum" sz="quarter" idx="10"/>
          </p:nvPr>
        </p:nvSpPr>
        <p:spPr/>
        <p:txBody>
          <a:bodyPr/>
          <a:lstStyle/>
          <a:p>
            <a:fld id="{08A8B228-753A-4CA2-A0FD-5F199B12CF4A}" type="slidenum">
              <a:rPr lang="en-US" smtClean="0"/>
              <a:t>14</a:t>
            </a:fld>
            <a:endParaRPr lang="en-US"/>
          </a:p>
        </p:txBody>
      </p:sp>
    </p:spTree>
    <p:extLst>
      <p:ext uri="{BB962C8B-B14F-4D97-AF65-F5344CB8AC3E}">
        <p14:creationId xmlns:p14="http://schemas.microsoft.com/office/powerpoint/2010/main" val="23426219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solidFill>
            <a:srgbClr val="FFFFFF"/>
          </a:solidFill>
          <a:ln/>
        </p:spPr>
      </p:sp>
      <p:sp>
        <p:nvSpPr>
          <p:cNvPr id="98307"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altLang="en-US" dirty="0"/>
              <a:t>Xml enable </a:t>
            </a:r>
            <a:r>
              <a:rPr lang="en-US" altLang="en-US" dirty="0" err="1"/>
              <a:t>db</a:t>
            </a:r>
            <a:r>
              <a:rPr lang="en-US" altLang="en-US" dirty="0"/>
              <a:t> : Store the XML data in </a:t>
            </a:r>
            <a:r>
              <a:rPr lang="en-US" altLang="en-US" dirty="0">
                <a:solidFill>
                  <a:schemeClr val="folHlink"/>
                </a:solidFill>
              </a:rPr>
              <a:t>other formats</a:t>
            </a:r>
            <a:r>
              <a:rPr lang="en-US" altLang="en-US" dirty="0"/>
              <a:t> such as tabular data, spreadsheet, object and so on, </a:t>
            </a:r>
            <a:r>
              <a:rPr lang="en-US" altLang="en-US" dirty="0">
                <a:solidFill>
                  <a:schemeClr val="folHlink"/>
                </a:solidFill>
              </a:rPr>
              <a:t>other than the XML format itself</a:t>
            </a:r>
            <a:r>
              <a:rPr lang="en-US" altLang="en-US" dirty="0"/>
              <a:t>. These technologies usually provide a means to </a:t>
            </a:r>
            <a:r>
              <a:rPr lang="en-US" altLang="en-US" dirty="0">
                <a:solidFill>
                  <a:schemeClr val="folHlink"/>
                </a:solidFill>
              </a:rPr>
              <a:t>shred </a:t>
            </a:r>
            <a:r>
              <a:rPr lang="en-US" altLang="en-US" dirty="0"/>
              <a:t>XML into their underlying format. </a:t>
            </a:r>
          </a:p>
          <a:p>
            <a:pPr algn="just" eaLnBrk="1" hangingPunct="1"/>
            <a:endParaRPr lang="en-US"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93CC53-A856-44A7-A0EF-8D6042846E8E}" type="slidenum">
              <a:rPr lang="en-US" altLang="en-US"/>
              <a:pPr/>
              <a:t>16</a:t>
            </a:fld>
            <a:endParaRPr lang="en-US" altLang="en-US"/>
          </a:p>
        </p:txBody>
      </p:sp>
      <p:sp>
        <p:nvSpPr>
          <p:cNvPr id="272386" name="Rectangle 1026"/>
          <p:cNvSpPr>
            <a:spLocks noGrp="1" noRot="1" noChangeAspect="1" noChangeArrowheads="1" noTextEdit="1"/>
          </p:cNvSpPr>
          <p:nvPr>
            <p:ph type="sldImg"/>
          </p:nvPr>
        </p:nvSpPr>
        <p:spPr>
          <a:ln/>
        </p:spPr>
      </p:sp>
      <p:sp>
        <p:nvSpPr>
          <p:cNvPr id="272387" name="Rectangle 1027"/>
          <p:cNvSpPr>
            <a:spLocks noGrp="1" noChangeArrowheads="1"/>
          </p:cNvSpPr>
          <p:nvPr>
            <p:ph type="body" idx="1"/>
          </p:nvPr>
        </p:nvSpPr>
        <p:spPr/>
        <p:txBody>
          <a:bodyPr/>
          <a:lstStyle/>
          <a:p>
            <a:endParaRPr lang="en-US" altLang="en-US" sz="140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rgbClr val="EAFFC1"/>
            </a:gs>
            <a:gs pos="100000">
              <a:srgbClr val="FFFFFF"/>
            </a:gs>
          </a:gsLst>
          <a:path path="rect">
            <a:fillToRect r="100000" b="100000"/>
          </a:path>
        </a:gradFill>
        <a:effectLst/>
      </p:bgPr>
    </p:bg>
    <p:spTree>
      <p:nvGrpSpPr>
        <p:cNvPr id="1" name=""/>
        <p:cNvGrpSpPr/>
        <p:nvPr/>
      </p:nvGrpSpPr>
      <p:grpSpPr>
        <a:xfrm>
          <a:off x="0" y="0"/>
          <a:ext cx="0" cy="0"/>
          <a:chOff x="0" y="0"/>
          <a:chExt cx="0" cy="0"/>
        </a:xfrm>
      </p:grpSpPr>
      <p:sp>
        <p:nvSpPr>
          <p:cNvPr id="2" name="Rectangle 3"/>
          <p:cNvSpPr>
            <a:spLocks noChangeArrowheads="1"/>
          </p:cNvSpPr>
          <p:nvPr userDrawn="1"/>
        </p:nvSpPr>
        <p:spPr bwMode="auto">
          <a:xfrm>
            <a:off x="685800" y="6553200"/>
            <a:ext cx="6548438" cy="304800"/>
          </a:xfrm>
          <a:prstGeom prst="rect">
            <a:avLst/>
          </a:prstGeom>
          <a:noFill/>
          <a:ln w="9525">
            <a:noFill/>
            <a:miter lim="800000"/>
            <a:headEnd/>
            <a:tailEnd/>
          </a:ln>
        </p:spPr>
        <p:txBody>
          <a:bodyPr anchor="b"/>
          <a:lstStyle/>
          <a:p>
            <a:pPr eaLnBrk="0" hangingPunct="0">
              <a:spcBef>
                <a:spcPct val="50000"/>
              </a:spcBef>
              <a:defRPr/>
            </a:pPr>
            <a:r>
              <a:rPr lang="en-US" sz="1000" dirty="0">
                <a:latin typeface="Century Gothic" pitchFamily="34" charset="0"/>
                <a:ea typeface="ヒラギノ角ゴ Pro W3" pitchFamily="1" charset="-128"/>
                <a:cs typeface="Arial" charset="0"/>
              </a:rPr>
              <a:t>Copyright © 2011 Ramez Elmasri and Shamkant Navathe</a:t>
            </a:r>
          </a:p>
        </p:txBody>
      </p:sp>
      <p:pic>
        <p:nvPicPr>
          <p:cNvPr id="3" name="Picture 12" descr="AW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45238"/>
            <a:ext cx="685800"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6"/>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686800" y="0"/>
            <a:ext cx="4667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46534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13545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202085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32962474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800000"/>
              </a:buClr>
              <a:buFont typeface="Wingdings" pitchFamily="2" charset="2"/>
              <a:buChar char="§"/>
              <a:defRPr/>
            </a:lvl1pPr>
            <a:lvl2pPr>
              <a:buClr>
                <a:srgbClr val="0070C0"/>
              </a:buClr>
              <a:buSzPct val="80000"/>
              <a:buFont typeface="Wingdings" pitchFamily="2" charset="2"/>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039610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1889676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4963"/>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604963"/>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896336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834960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877207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39588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04871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638672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184192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805232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3050"/>
            <a:ext cx="2055813" cy="58562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3050"/>
            <a:ext cx="6019800" cy="58562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347869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8013" cy="1143000"/>
          </a:xfrm>
        </p:spPr>
        <p:txBody>
          <a:bodyPr/>
          <a:lstStyle/>
          <a:p>
            <a:r>
              <a:rPr lang="en-US"/>
              <a:t>Click to edit Master title style</a:t>
            </a:r>
          </a:p>
        </p:txBody>
      </p:sp>
    </p:spTree>
    <p:extLst>
      <p:ext uri="{BB962C8B-B14F-4D97-AF65-F5344CB8AC3E}">
        <p14:creationId xmlns:p14="http://schemas.microsoft.com/office/powerpoint/2010/main" val="2285185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9" name="Rectangle 8"/>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866440" y="2226503"/>
            <a:ext cx="5917679" cy="2550877"/>
          </a:xfrm>
        </p:spPr>
        <p:txBody>
          <a:bodyPr anchor="b"/>
          <a:lstStyle>
            <a:lvl1pPr>
              <a:defRPr sz="4800"/>
            </a:lvl1pPr>
          </a:lstStyle>
          <a:p>
            <a:r>
              <a:rPr lang="en-US"/>
              <a:t>Click to edit Master title style</a:t>
            </a:r>
            <a:endParaRPr lang="en-US" dirty="0"/>
          </a:p>
        </p:txBody>
      </p:sp>
      <p:sp>
        <p:nvSpPr>
          <p:cNvPr id="3" name="Subtitle 2"/>
          <p:cNvSpPr>
            <a:spLocks noGrp="1"/>
          </p:cNvSpPr>
          <p:nvPr>
            <p:ph type="subTitle" idx="1"/>
          </p:nvPr>
        </p:nvSpPr>
        <p:spPr>
          <a:xfrm>
            <a:off x="866440" y="4777380"/>
            <a:ext cx="5917679"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7498080" y="1828800"/>
            <a:ext cx="990599" cy="228659"/>
          </a:xfrm>
        </p:spPr>
        <p:txBody>
          <a:bodyPr anchor="t"/>
          <a:lstStyle>
            <a:lvl1pPr algn="l">
              <a:defRPr b="0" i="0">
                <a:solidFill>
                  <a:schemeClr val="bg1">
                    <a:alpha val="60000"/>
                  </a:schemeClr>
                </a:solidFill>
              </a:defRPr>
            </a:lvl1pPr>
          </a:lstStyle>
          <a:p>
            <a:fld id="{1D13DC11-B45E-425D-93A9-39DC95C40281}" type="datetime1">
              <a:rPr lang="en-US" smtClean="0"/>
              <a:t>5/19/2025</a:t>
            </a:fld>
            <a:endParaRPr lang="en-US" dirty="0"/>
          </a:p>
        </p:txBody>
      </p:sp>
      <p:sp>
        <p:nvSpPr>
          <p:cNvPr id="5" name="Footer Placeholder 4"/>
          <p:cNvSpPr>
            <a:spLocks noGrp="1"/>
          </p:cNvSpPr>
          <p:nvPr>
            <p:ph type="ftr" sz="quarter" idx="11"/>
          </p:nvPr>
        </p:nvSpPr>
        <p:spPr bwMode="gray">
          <a:xfrm rot="5400000">
            <a:off x="6236208" y="3264408"/>
            <a:ext cx="3859795" cy="228660"/>
          </a:xfrm>
        </p:spPr>
        <p:txBody>
          <a:bodyPr/>
          <a:lstStyle>
            <a:lvl1pPr>
              <a:defRPr b="0" i="0">
                <a:solidFill>
                  <a:schemeClr val="bg1">
                    <a:alpha val="60000"/>
                  </a:schemeClr>
                </a:solidFill>
              </a:defRPr>
            </a:lvl1pPr>
          </a:lstStyle>
          <a:p>
            <a:r>
              <a:rPr lang="en-US"/>
              <a:t>TIS3351 Advanced Database</a:t>
            </a:r>
            <a:endParaRPr lang="en-US" dirty="0"/>
          </a:p>
        </p:txBody>
      </p:sp>
      <p:sp>
        <p:nvSpPr>
          <p:cNvPr id="11" name="Rectangle 10"/>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826566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6343672" cy="709865"/>
          </a:xfrm>
        </p:spPr>
        <p:txBody>
          <a:bodyPr anchor="ctr"/>
          <a:lstStyle>
            <a:lvl1pPr>
              <a:defRPr sz="32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230E79-90B7-4A4C-9B39-760ED1B1FF7E}" type="datetime1">
              <a:rPr lang="en-US" smtClean="0"/>
              <a:t>5/19/2025</a:t>
            </a:fld>
            <a:endParaRPr lang="en-US" dirty="0"/>
          </a:p>
        </p:txBody>
      </p:sp>
      <p:sp>
        <p:nvSpPr>
          <p:cNvPr id="5" name="Footer Placeholder 4"/>
          <p:cNvSpPr>
            <a:spLocks noGrp="1"/>
          </p:cNvSpPr>
          <p:nvPr>
            <p:ph type="ftr" sz="quarter" idx="11"/>
          </p:nvPr>
        </p:nvSpPr>
        <p:spPr/>
        <p:txBody>
          <a:bodyPr/>
          <a:lstStyle/>
          <a:p>
            <a:r>
              <a:rPr lang="en-US"/>
              <a:t>TIS3351 Advanced Database</a:t>
            </a:r>
            <a:endParaRPr lang="en-US" dirty="0"/>
          </a:p>
        </p:txBody>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161576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77534" y="2257588"/>
            <a:ext cx="3090672" cy="3020344"/>
          </a:xfrm>
        </p:spPr>
        <p:txBody>
          <a:bodyPr anchor="ct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A96045-0398-4419-AF30-20073EC1F6D6}" type="datetime1">
              <a:rPr lang="en-US" smtClean="0"/>
              <a:t>5/19/2025</a:t>
            </a:fld>
            <a:endParaRPr lang="en-US" dirty="0"/>
          </a:p>
        </p:txBody>
      </p:sp>
      <p:sp>
        <p:nvSpPr>
          <p:cNvPr id="5" name="Footer Placeholder 4"/>
          <p:cNvSpPr>
            <a:spLocks noGrp="1"/>
          </p:cNvSpPr>
          <p:nvPr>
            <p:ph type="ftr" sz="quarter" idx="11"/>
          </p:nvPr>
        </p:nvSpPr>
        <p:spPr/>
        <p:txBody>
          <a:bodyPr/>
          <a:lstStyle/>
          <a:p>
            <a:r>
              <a:rPr lang="en-US"/>
              <a:t>TIS3351 Advanced Database</a:t>
            </a:r>
            <a:endParaRPr lang="en-US" dirty="0"/>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69202880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Click to edit Master title style</a:t>
            </a:r>
            <a:endParaRPr lang="en-US" dirty="0"/>
          </a:p>
        </p:txBody>
      </p:sp>
      <p:sp>
        <p:nvSpPr>
          <p:cNvPr id="3" name="Content Placeholder 2"/>
          <p:cNvSpPr>
            <a:spLocks noGrp="1"/>
          </p:cNvSpPr>
          <p:nvPr>
            <p:ph sz="half" idx="1"/>
          </p:nvPr>
        </p:nvSpPr>
        <p:spPr>
          <a:xfrm>
            <a:off x="866440" y="2489200"/>
            <a:ext cx="3636980" cy="35306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0581" y="2489203"/>
            <a:ext cx="3636980" cy="3530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2F3A60-517D-407D-A8D5-DC47363F94F0}" type="datetime1">
              <a:rPr lang="en-US" smtClean="0"/>
              <a:t>5/19/2025</a:t>
            </a:fld>
            <a:endParaRPr lang="en-US" dirty="0"/>
          </a:p>
        </p:txBody>
      </p:sp>
      <p:sp>
        <p:nvSpPr>
          <p:cNvPr id="6" name="Footer Placeholder 5"/>
          <p:cNvSpPr>
            <a:spLocks noGrp="1"/>
          </p:cNvSpPr>
          <p:nvPr>
            <p:ph type="ftr" sz="quarter" idx="11"/>
          </p:nvPr>
        </p:nvSpPr>
        <p:spPr/>
        <p:txBody>
          <a:bodyPr/>
          <a:lstStyle/>
          <a:p>
            <a:r>
              <a:rPr lang="en-US"/>
              <a:t>TIS3351 Advanced Database</a:t>
            </a:r>
            <a:endParaRPr lang="en-US" dirty="0"/>
          </a:p>
        </p:txBody>
      </p:sp>
      <p:sp>
        <p:nvSpPr>
          <p:cNvPr id="7" name="Slide Number Placeholder 6"/>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038203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FD39FF-C641-4CCA-AF68-004298412005}" type="datetime1">
              <a:rPr lang="en-US" smtClean="0"/>
              <a:t>5/19/2025</a:t>
            </a:fld>
            <a:endParaRPr lang="en-US" dirty="0"/>
          </a:p>
        </p:txBody>
      </p:sp>
      <p:sp>
        <p:nvSpPr>
          <p:cNvPr id="8" name="Footer Placeholder 7"/>
          <p:cNvSpPr>
            <a:spLocks noGrp="1"/>
          </p:cNvSpPr>
          <p:nvPr>
            <p:ph type="ftr" sz="quarter" idx="11"/>
          </p:nvPr>
        </p:nvSpPr>
        <p:spPr/>
        <p:txBody>
          <a:bodyPr/>
          <a:lstStyle/>
          <a:p>
            <a:r>
              <a:rPr lang="en-US"/>
              <a:t>TIS3351 Advanced Database</a:t>
            </a:r>
            <a:endParaRPr lang="en-US" dirty="0"/>
          </a:p>
        </p:txBody>
      </p:sp>
      <p:sp>
        <p:nvSpPr>
          <p:cNvPr id="9" name="Slide Number Placeholder 8"/>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185456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EAFEA3-9F41-4508-8DDD-C8E7336F2F62}" type="datetime1">
              <a:rPr lang="en-US" smtClean="0"/>
              <a:t>5/19/2025</a:t>
            </a:fld>
            <a:endParaRPr lang="en-US" dirty="0"/>
          </a:p>
        </p:txBody>
      </p:sp>
      <p:sp>
        <p:nvSpPr>
          <p:cNvPr id="4" name="Footer Placeholder 3"/>
          <p:cNvSpPr>
            <a:spLocks noGrp="1"/>
          </p:cNvSpPr>
          <p:nvPr>
            <p:ph type="ftr" sz="quarter" idx="11"/>
          </p:nvPr>
        </p:nvSpPr>
        <p:spPr/>
        <p:txBody>
          <a:bodyPr/>
          <a:lstStyle/>
          <a:p>
            <a:r>
              <a:rPr lang="en-US"/>
              <a:t>TIS3351 Advanced Database</a:t>
            </a:r>
            <a:endParaRPr lang="en-US" dirty="0"/>
          </a:p>
        </p:txBody>
      </p:sp>
      <p:sp>
        <p:nvSpPr>
          <p:cNvPr id="5" name="Slide Number Placeholder 4"/>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60547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Text Box 10"/>
          <p:cNvSpPr txBox="1">
            <a:spLocks noChangeArrowheads="1"/>
          </p:cNvSpPr>
          <p:nvPr userDrawn="1"/>
        </p:nvSpPr>
        <p:spPr bwMode="auto">
          <a:xfrm>
            <a:off x="381000" y="2209800"/>
            <a:ext cx="3048000" cy="1662113"/>
          </a:xfrm>
          <a:prstGeom prst="rect">
            <a:avLst/>
          </a:prstGeom>
          <a:noFill/>
          <a:ln w="9525">
            <a:noFill/>
            <a:miter lim="800000"/>
            <a:headEnd/>
            <a:tailEnd/>
          </a:ln>
          <a:effectLst/>
        </p:spPr>
        <p:txBody>
          <a:bodyPr>
            <a:spAutoFit/>
          </a:bodyPr>
          <a:lstStyle/>
          <a:p>
            <a:pPr algn="r">
              <a:spcBef>
                <a:spcPct val="50000"/>
              </a:spcBef>
              <a:defRPr/>
            </a:pPr>
            <a:r>
              <a:rPr lang="en-US" sz="2800" b="1" dirty="0">
                <a:solidFill>
                  <a:srgbClr val="800000"/>
                </a:solidFill>
                <a:latin typeface="Century Gothic" pitchFamily="34" charset="0"/>
                <a:cs typeface="Arial" charset="0"/>
              </a:rPr>
              <a:t>Chapter 1</a:t>
            </a:r>
          </a:p>
          <a:p>
            <a:pPr algn="r">
              <a:spcBef>
                <a:spcPct val="50000"/>
              </a:spcBef>
              <a:defRPr/>
            </a:pPr>
            <a:r>
              <a:rPr lang="en-US" sz="3000" b="1" dirty="0">
                <a:solidFill>
                  <a:srgbClr val="800000"/>
                </a:solidFill>
                <a:latin typeface="Century Gothic" pitchFamily="34" charset="0"/>
                <a:cs typeface="Arial" charset="0"/>
              </a:rPr>
              <a:t>Databases and Database Users</a:t>
            </a:r>
          </a:p>
        </p:txBody>
      </p:sp>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26174078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Date Placeholder 1"/>
          <p:cNvSpPr>
            <a:spLocks noGrp="1"/>
          </p:cNvSpPr>
          <p:nvPr>
            <p:ph type="dt" sz="half" idx="10"/>
          </p:nvPr>
        </p:nvSpPr>
        <p:spPr/>
        <p:txBody>
          <a:bodyPr/>
          <a:lstStyle/>
          <a:p>
            <a:fld id="{62DB303D-4BA5-4A53-B024-E32A854546A2}" type="datetime1">
              <a:rPr lang="en-US" smtClean="0"/>
              <a:t>5/19/2025</a:t>
            </a:fld>
            <a:endParaRPr lang="en-US" dirty="0"/>
          </a:p>
        </p:txBody>
      </p:sp>
      <p:sp>
        <p:nvSpPr>
          <p:cNvPr id="3" name="Footer Placeholder 2"/>
          <p:cNvSpPr>
            <a:spLocks noGrp="1"/>
          </p:cNvSpPr>
          <p:nvPr>
            <p:ph type="ftr" sz="quarter" idx="11"/>
          </p:nvPr>
        </p:nvSpPr>
        <p:spPr/>
        <p:txBody>
          <a:bodyPr/>
          <a:lstStyle/>
          <a:p>
            <a:r>
              <a:rPr lang="en-US"/>
              <a:t>TIS3351 Advanced Database</a:t>
            </a:r>
            <a:endParaRPr lang="en-US" dirty="0"/>
          </a:p>
        </p:txBody>
      </p:sp>
      <p:sp>
        <p:nvSpPr>
          <p:cNvPr id="4" name="Slide Number Placeholder 3"/>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4741919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2"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1447800"/>
            <a:ext cx="2712590" cy="1495588"/>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847CD5-CCB4-4140-8039-D1D942226A5C}" type="datetime1">
              <a:rPr lang="en-US" smtClean="0"/>
              <a:t>5/19/2025</a:t>
            </a:fld>
            <a:endParaRPr lang="en-US" dirty="0"/>
          </a:p>
        </p:txBody>
      </p:sp>
      <p:sp>
        <p:nvSpPr>
          <p:cNvPr id="6" name="Footer Placeholder 5"/>
          <p:cNvSpPr>
            <a:spLocks noGrp="1"/>
          </p:cNvSpPr>
          <p:nvPr>
            <p:ph type="ftr" sz="quarter" idx="11"/>
          </p:nvPr>
        </p:nvSpPr>
        <p:spPr/>
        <p:txBody>
          <a:bodyPr/>
          <a:lstStyle/>
          <a:p>
            <a:r>
              <a:rPr lang="en-US"/>
              <a:t>TIS3351 Advanced Database</a:t>
            </a:r>
            <a:endParaRPr lang="en-US" dirty="0"/>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6436274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4"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75A4D7-0AD3-4665-B9A4-3117D924A204}" type="datetime1">
              <a:rPr lang="en-US" smtClean="0"/>
              <a:t>5/19/2025</a:t>
            </a:fld>
            <a:endParaRPr lang="en-US" dirty="0"/>
          </a:p>
        </p:txBody>
      </p:sp>
      <p:sp>
        <p:nvSpPr>
          <p:cNvPr id="6" name="Footer Placeholder 5"/>
          <p:cNvSpPr>
            <a:spLocks noGrp="1"/>
          </p:cNvSpPr>
          <p:nvPr>
            <p:ph type="ftr" sz="quarter" idx="11"/>
          </p:nvPr>
        </p:nvSpPr>
        <p:spPr/>
        <p:txBody>
          <a:bodyPr/>
          <a:lstStyle/>
          <a:p>
            <a:r>
              <a:rPr lang="en-US"/>
              <a:t>TIS3351 Advanced Database</a:t>
            </a:r>
            <a:endParaRPr lang="en-US" dirty="0"/>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2585149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Rectangle 15"/>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B206CA-BE48-4A0A-98FB-46057F1E1094}" type="datetime1">
              <a:rPr lang="en-US" smtClean="0"/>
              <a:t>5/19/2025</a:t>
            </a:fld>
            <a:endParaRPr lang="en-US" dirty="0"/>
          </a:p>
        </p:txBody>
      </p:sp>
      <p:sp>
        <p:nvSpPr>
          <p:cNvPr id="6" name="Footer Placeholder 5"/>
          <p:cNvSpPr>
            <a:spLocks noGrp="1"/>
          </p:cNvSpPr>
          <p:nvPr>
            <p:ph type="ftr" sz="quarter" idx="11"/>
          </p:nvPr>
        </p:nvSpPr>
        <p:spPr/>
        <p:txBody>
          <a:bodyPr/>
          <a:lstStyle/>
          <a:p>
            <a:r>
              <a:rPr lang="en-US"/>
              <a:t>TIS3351 Advanced Database</a:t>
            </a:r>
            <a:endParaRPr lang="en-US" dirty="0"/>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9882690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927100"/>
            <a:ext cx="6422005" cy="1692720"/>
          </a:xfrm>
        </p:spPr>
        <p:txBody>
          <a:bodyPr/>
          <a:lstStyle>
            <a:lvl1pPr>
              <a:defRPr sz="3600"/>
            </a:lvl1pPr>
          </a:lstStyle>
          <a:p>
            <a:r>
              <a:rPr lang="en-US"/>
              <a:t>Click to edit Master title style</a:t>
            </a:r>
            <a:endParaRPr lang="en-US" dirty="0"/>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0D595DF-722D-4FAA-8EBE-EA4AA1983145}" type="datetime1">
              <a:rPr lang="en-US" smtClean="0"/>
              <a:t>5/19/2025</a:t>
            </a:fld>
            <a:endParaRPr lang="en-US" dirty="0"/>
          </a:p>
        </p:txBody>
      </p:sp>
      <p:sp>
        <p:nvSpPr>
          <p:cNvPr id="5" name="Footer Placeholder 4"/>
          <p:cNvSpPr>
            <a:spLocks noGrp="1"/>
          </p:cNvSpPr>
          <p:nvPr>
            <p:ph type="ftr" sz="quarter" idx="11"/>
          </p:nvPr>
        </p:nvSpPr>
        <p:spPr/>
        <p:txBody>
          <a:bodyPr/>
          <a:lstStyle/>
          <a:p>
            <a:r>
              <a:rPr lang="en-US"/>
              <a:t>TIS3351 Advanced Database</a:t>
            </a:r>
            <a:endParaRPr lang="en-US" dirty="0"/>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2768649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10"/>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4"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sp>
      </p:grpSp>
      <p:sp>
        <p:nvSpPr>
          <p:cNvPr id="23" name="TextBox 22"/>
          <p:cNvSpPr txBox="1"/>
          <p:nvPr/>
        </p:nvSpPr>
        <p:spPr bwMode="gray">
          <a:xfrm>
            <a:off x="647430" y="651690"/>
            <a:ext cx="601591"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14" name="TextBox 13"/>
          <p:cNvSpPr txBox="1"/>
          <p:nvPr/>
        </p:nvSpPr>
        <p:spPr bwMode="gray">
          <a:xfrm>
            <a:off x="7069418" y="2900292"/>
            <a:ext cx="619063"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28060" y="927099"/>
            <a:ext cx="6160385" cy="2882179"/>
          </a:xfrm>
        </p:spPr>
        <p:txBody>
          <a:bodyPr anchor="ctr"/>
          <a:lstStyle>
            <a:lvl1pPr>
              <a:defRPr sz="3600"/>
            </a:lvl1pPr>
          </a:lstStyle>
          <a:p>
            <a:r>
              <a:rPr lang="en-US"/>
              <a:t>Click to edit Master title style</a:t>
            </a:r>
            <a:endParaRPr lang="en-US" dirty="0"/>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E8EBFD9-F8A7-4F34-9F00-3BB906134BB6}" type="datetime1">
              <a:rPr lang="en-US" smtClean="0"/>
              <a:t>5/19/2025</a:t>
            </a:fld>
            <a:endParaRPr lang="en-US" dirty="0"/>
          </a:p>
        </p:txBody>
      </p:sp>
      <p:sp>
        <p:nvSpPr>
          <p:cNvPr id="5" name="Footer Placeholder 4"/>
          <p:cNvSpPr>
            <a:spLocks noGrp="1"/>
          </p:cNvSpPr>
          <p:nvPr>
            <p:ph type="ftr" sz="quarter" idx="11"/>
          </p:nvPr>
        </p:nvSpPr>
        <p:spPr/>
        <p:txBody>
          <a:bodyPr/>
          <a:lstStyle/>
          <a:p>
            <a:r>
              <a:rPr lang="en-US"/>
              <a:t>TIS3351 Advanced Database</a:t>
            </a:r>
            <a:endParaRPr lang="en-US" dirty="0"/>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97296410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1588" y="0"/>
            <a:ext cx="9145588" cy="6860798"/>
            <a:chOff x="-1588" y="0"/>
            <a:chExt cx="9145588" cy="6860798"/>
          </a:xfrm>
        </p:grpSpPr>
        <p:sp>
          <p:nvSpPr>
            <p:cNvPr id="10" name="Rectangle 9"/>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1" y="5024908"/>
            <a:ext cx="6422004" cy="994891"/>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C1E44C-FA1F-4010-B959-68406C645147}" type="datetime1">
              <a:rPr lang="en-US" smtClean="0"/>
              <a:t>5/19/2025</a:t>
            </a:fld>
            <a:endParaRPr lang="en-US" dirty="0"/>
          </a:p>
        </p:txBody>
      </p:sp>
      <p:sp>
        <p:nvSpPr>
          <p:cNvPr id="5" name="Footer Placeholder 4"/>
          <p:cNvSpPr>
            <a:spLocks noGrp="1"/>
          </p:cNvSpPr>
          <p:nvPr>
            <p:ph type="ftr" sz="quarter" idx="11"/>
          </p:nvPr>
        </p:nvSpPr>
        <p:spPr/>
        <p:txBody>
          <a:bodyPr/>
          <a:lstStyle/>
          <a:p>
            <a:r>
              <a:rPr lang="en-US"/>
              <a:t>TIS3351 Advanced Database</a:t>
            </a:r>
            <a:endParaRPr lang="en-US" dirty="0"/>
          </a:p>
        </p:txBody>
      </p:sp>
      <p:sp>
        <p:nvSpPr>
          <p:cNvPr id="7" name="Rectangle 6"/>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3933486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423593"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Text Placeholder 3"/>
          <p:cNvSpPr>
            <a:spLocks noGrp="1"/>
          </p:cNvSpPr>
          <p:nvPr>
            <p:ph type="body" sz="half" idx="15"/>
          </p:nvPr>
        </p:nvSpPr>
        <p:spPr>
          <a:xfrm>
            <a:off x="866440" y="3147164"/>
            <a:ext cx="2313432"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Text Placeholder 3"/>
          <p:cNvSpPr>
            <a:spLocks noGrp="1"/>
          </p:cNvSpPr>
          <p:nvPr>
            <p:ph type="body" sz="half" idx="16"/>
          </p:nvPr>
        </p:nvSpPr>
        <p:spPr>
          <a:xfrm>
            <a:off x="3408471" y="3147164"/>
            <a:ext cx="2318918"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4" name="Text Placeholder 3"/>
          <p:cNvSpPr>
            <a:spLocks noGrp="1"/>
          </p:cNvSpPr>
          <p:nvPr>
            <p:ph type="body" sz="half" idx="17"/>
          </p:nvPr>
        </p:nvSpPr>
        <p:spPr>
          <a:xfrm>
            <a:off x="5960935" y="3147164"/>
            <a:ext cx="2316625"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510CD05-7473-482E-AFDF-D4D4DD4D6366}" type="datetime1">
              <a:rPr lang="en-US" smtClean="0"/>
              <a:t>5/19/2025</a:t>
            </a:fld>
            <a:endParaRPr lang="en-US" dirty="0"/>
          </a:p>
        </p:txBody>
      </p:sp>
      <p:sp>
        <p:nvSpPr>
          <p:cNvPr id="8" name="Footer Placeholder 7"/>
          <p:cNvSpPr>
            <a:spLocks noGrp="1"/>
          </p:cNvSpPr>
          <p:nvPr>
            <p:ph type="ftr" sz="quarter" idx="11"/>
          </p:nvPr>
        </p:nvSpPr>
        <p:spPr/>
        <p:txBody>
          <a:bodyPr/>
          <a:lstStyle/>
          <a:p>
            <a:r>
              <a:rPr lang="en-US"/>
              <a:t>TIS3351 Advanced Database</a:t>
            </a:r>
            <a:endParaRPr lang="en-US" dirty="0"/>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9167181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345260"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8"/>
          </p:nvPr>
        </p:nvSpPr>
        <p:spPr>
          <a:xfrm>
            <a:off x="866439" y="4837558"/>
            <a:ext cx="2313432"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411125" y="484820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58642" y="483755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0" name="Straight Connector 39"/>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7B59670-BF4B-46D8-A8A5-1812EEB63895}" type="datetime1">
              <a:rPr lang="en-US" smtClean="0"/>
              <a:t>5/19/2025</a:t>
            </a:fld>
            <a:endParaRPr lang="en-US" dirty="0"/>
          </a:p>
        </p:txBody>
      </p:sp>
      <p:sp>
        <p:nvSpPr>
          <p:cNvPr id="8" name="Footer Placeholder 7"/>
          <p:cNvSpPr>
            <a:spLocks noGrp="1"/>
          </p:cNvSpPr>
          <p:nvPr>
            <p:ph type="ftr" sz="quarter" idx="11"/>
          </p:nvPr>
        </p:nvSpPr>
        <p:spPr/>
        <p:txBody>
          <a:bodyPr/>
          <a:lstStyle/>
          <a:p>
            <a:r>
              <a:rPr lang="en-US"/>
              <a:t>TIS3351 Advanced Database</a:t>
            </a:r>
            <a:endParaRPr lang="en-US" dirty="0"/>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9689689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621301" y="6387910"/>
            <a:ext cx="990599" cy="228659"/>
          </a:xfrm>
        </p:spPr>
        <p:txBody>
          <a:bodyPr/>
          <a:lstStyle/>
          <a:p>
            <a:fld id="{4D454DBF-53E4-4150-8625-0EF5C23A98B7}" type="datetime1">
              <a:rPr lang="en-US" smtClean="0"/>
              <a:t>5/19/2025</a:t>
            </a:fld>
            <a:endParaRPr lang="en-US" dirty="0"/>
          </a:p>
        </p:txBody>
      </p:sp>
      <p:sp>
        <p:nvSpPr>
          <p:cNvPr id="5" name="Footer Placeholder 4"/>
          <p:cNvSpPr>
            <a:spLocks noGrp="1"/>
          </p:cNvSpPr>
          <p:nvPr>
            <p:ph type="ftr" sz="quarter" idx="11"/>
          </p:nvPr>
        </p:nvSpPr>
        <p:spPr>
          <a:xfrm>
            <a:off x="516133" y="6387910"/>
            <a:ext cx="3859795" cy="228660"/>
          </a:xfrm>
        </p:spPr>
        <p:txBody>
          <a:bodyPr/>
          <a:lstStyle/>
          <a:p>
            <a:r>
              <a:rPr lang="en-US"/>
              <a:t>TIS3351 Advanced Database</a:t>
            </a:r>
            <a:endParaRPr lang="en-US" dirty="0"/>
          </a:p>
        </p:txBody>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1230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815854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1588" y="0"/>
            <a:ext cx="9120420" cy="6860798"/>
            <a:chOff x="-1588" y="0"/>
            <a:chExt cx="9120420" cy="6860798"/>
          </a:xfrm>
        </p:grpSpPr>
        <p:sp>
          <p:nvSpPr>
            <p:cNvPr id="11" name="Rectangle 10"/>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7" name="Rectangle 16"/>
          <p:cNvSpPr/>
          <p:nvPr/>
        </p:nvSpPr>
        <p:spPr>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sp>
      <p:sp>
        <p:nvSpPr>
          <p:cNvPr id="2" name="Vertical Title 1"/>
          <p:cNvSpPr>
            <a:spLocks noGrp="1"/>
          </p:cNvSpPr>
          <p:nvPr>
            <p:ph type="title" orient="vert"/>
          </p:nvPr>
        </p:nvSpPr>
        <p:spPr>
          <a:xfrm>
            <a:off x="6174928" y="1447799"/>
            <a:ext cx="1113516" cy="4572001"/>
          </a:xfrm>
        </p:spPr>
        <p:txBody>
          <a:bodyPr vert="eaVert" anchor="ctr"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7DA267-569F-49FB-A063-17C46F3B441F}" type="datetime1">
              <a:rPr lang="en-US" smtClean="0"/>
              <a:t>5/19/2025</a:t>
            </a:fld>
            <a:endParaRPr lang="en-US" dirty="0"/>
          </a:p>
        </p:txBody>
      </p:sp>
      <p:sp>
        <p:nvSpPr>
          <p:cNvPr id="5" name="Footer Placeholder 4"/>
          <p:cNvSpPr>
            <a:spLocks noGrp="1"/>
          </p:cNvSpPr>
          <p:nvPr>
            <p:ph type="ftr" sz="quarter" idx="11"/>
          </p:nvPr>
        </p:nvSpPr>
        <p:spPr>
          <a:xfrm>
            <a:off x="538546" y="6365498"/>
            <a:ext cx="3859795" cy="228660"/>
          </a:xfrm>
        </p:spPr>
        <p:txBody>
          <a:bodyPr/>
          <a:lstStyle/>
          <a:p>
            <a:r>
              <a:rPr lang="en-US"/>
              <a:t>TIS3351 Advanced Database</a:t>
            </a:r>
            <a:endParaRPr lang="en-US" dirty="0"/>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6323196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85800" y="6248400"/>
            <a:ext cx="1905000" cy="457200"/>
          </a:xfrm>
        </p:spPr>
        <p:txBody>
          <a:bodyPr/>
          <a:lstStyle>
            <a:lvl1pPr>
              <a:defRPr/>
            </a:lvl1pPr>
          </a:lstStyle>
          <a:p>
            <a:endParaRPr lang="en-US" alt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r>
              <a:rPr lang="en-US" altLang="en-US"/>
              <a:t>Work Completion Seminar</a:t>
            </a:r>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78DE5DED-F392-4A8A-BB89-415B1AC90042}" type="slidenum">
              <a:rPr lang="en-US" altLang="en-US"/>
              <a:pPr/>
              <a:t>‹#›</a:t>
            </a:fld>
            <a:endParaRPr lang="en-US" altLang="en-US"/>
          </a:p>
        </p:txBody>
      </p:sp>
    </p:spTree>
    <p:extLst>
      <p:ext uri="{BB962C8B-B14F-4D97-AF65-F5344CB8AC3E}">
        <p14:creationId xmlns:p14="http://schemas.microsoft.com/office/powerpoint/2010/main" val="1646543487"/>
      </p:ext>
    </p:extLst>
  </p:cSld>
  <p:clrMapOvr>
    <a:masterClrMapping/>
  </p:clrMapOvr>
  <p:transition advClick="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71922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3739994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0325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24565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795777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w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4.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6.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image" Target="../media/image7.jpeg"/><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19" Type="http://schemas.openxmlformats.org/officeDocument/2006/relationships/theme" Target="../theme/theme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folHlink"/>
            </a:gs>
            <a:gs pos="100000">
              <a:schemeClr val="bg1"/>
            </a:gs>
          </a:gsLst>
          <a:path path="rect">
            <a:fillToRect r="100000" b="100000"/>
          </a:path>
        </a:gradFill>
        <a:effectLst/>
      </p:bgPr>
    </p:bg>
    <p:spTree>
      <p:nvGrpSpPr>
        <p:cNvPr id="1" name=""/>
        <p:cNvGrpSpPr/>
        <p:nvPr/>
      </p:nvGrpSpPr>
      <p:grpSpPr>
        <a:xfrm>
          <a:off x="0" y="0"/>
          <a:ext cx="0" cy="0"/>
          <a:chOff x="0" y="0"/>
          <a:chExt cx="0" cy="0"/>
        </a:xfrm>
      </p:grpSpPr>
      <p:sp>
        <p:nvSpPr>
          <p:cNvPr id="9" name="Rectangle 3"/>
          <p:cNvSpPr>
            <a:spLocks noChangeArrowheads="1"/>
          </p:cNvSpPr>
          <p:nvPr userDrawn="1"/>
        </p:nvSpPr>
        <p:spPr bwMode="auto">
          <a:xfrm>
            <a:off x="990600" y="6553200"/>
            <a:ext cx="6548438" cy="304800"/>
          </a:xfrm>
          <a:prstGeom prst="rect">
            <a:avLst/>
          </a:prstGeom>
          <a:noFill/>
          <a:ln w="9525">
            <a:noFill/>
            <a:miter lim="800000"/>
            <a:headEnd/>
            <a:tailEnd/>
          </a:ln>
        </p:spPr>
        <p:txBody>
          <a:bodyPr anchor="b"/>
          <a:lstStyle/>
          <a:p>
            <a:pPr eaLnBrk="0" hangingPunct="0">
              <a:spcBef>
                <a:spcPct val="50000"/>
              </a:spcBef>
              <a:defRPr/>
            </a:pPr>
            <a:r>
              <a:rPr lang="en-US" sz="1000" dirty="0">
                <a:latin typeface="Century Gothic" pitchFamily="34" charset="0"/>
                <a:ea typeface="ヒラギノ角ゴ Pro W3" pitchFamily="1" charset="-128"/>
                <a:cs typeface="Arial" charset="0"/>
              </a:rPr>
              <a:t>Copyright © 2011 Pearson Education, Inc. Publishing as Pearson Addison-Wesley</a:t>
            </a:r>
          </a:p>
        </p:txBody>
      </p:sp>
      <p:pic>
        <p:nvPicPr>
          <p:cNvPr id="1027" name="Picture 12" descr="AW logo"/>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6173788"/>
            <a:ext cx="914400" cy="68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9"/>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3733800" y="228600"/>
            <a:ext cx="5151438" cy="632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60" r:id="rId1"/>
    <p:sldLayoutId id="2147483839" r:id="rId2"/>
    <p:sldLayoutId id="2147483861" r:id="rId3"/>
    <p:sldLayoutId id="2147483840" r:id="rId4"/>
    <p:sldLayoutId id="2147483841" r:id="rId5"/>
    <p:sldLayoutId id="2147483842" r:id="rId6"/>
    <p:sldLayoutId id="2147483843" r:id="rId7"/>
    <p:sldLayoutId id="2147483844" r:id="rId8"/>
    <p:sldLayoutId id="2147483845" r:id="rId9"/>
    <p:sldLayoutId id="2147483846" r:id="rId10"/>
    <p:sldLayoutId id="2147483847" r:id="rId11"/>
  </p:sldLayoutIdLst>
  <p:hf hd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2049" name="Rectangle 1"/>
          <p:cNvSpPr>
            <a:spLocks noChangeArrowheads="1"/>
          </p:cNvSpPr>
          <p:nvPr/>
        </p:nvSpPr>
        <p:spPr bwMode="auto">
          <a:xfrm>
            <a:off x="685800" y="6553200"/>
            <a:ext cx="6548438" cy="304800"/>
          </a:xfrm>
          <a:prstGeom prst="rect">
            <a:avLst/>
          </a:prstGeom>
          <a:noFill/>
          <a:ln w="9525">
            <a:noFill/>
            <a:round/>
            <a:headEnd/>
            <a:tailEnd/>
          </a:ln>
          <a:effectLst/>
        </p:spPr>
        <p:txBody>
          <a:bodyPr lIns="90000" tIns="46800" rIns="90000" bIns="46800" anchor="b"/>
          <a:lstStyle/>
          <a:p>
            <a:pPr>
              <a:spcBef>
                <a:spcPts val="6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000" dirty="0">
                <a:solidFill>
                  <a:srgbClr val="000000"/>
                </a:solidFill>
                <a:latin typeface="Century Gothic" pitchFamily="34" charset="0"/>
                <a:ea typeface="ヒラギノ角ゴ Pro W3" pitchFamily="1" charset="-128"/>
                <a:cs typeface="Arial" charset="0"/>
              </a:rPr>
              <a:t>Copyright © 2011 Ramez Elmasri and Shamkant Navathe</a:t>
            </a:r>
          </a:p>
        </p:txBody>
      </p:sp>
      <p:pic>
        <p:nvPicPr>
          <p:cNvPr id="2051" name="Picture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6345238"/>
            <a:ext cx="685800"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052" name="Picture 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686800" y="0"/>
            <a:ext cx="4667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053" name="Rectangle 4"/>
          <p:cNvSpPr>
            <a:spLocks noGrp="1" noChangeArrowheads="1"/>
          </p:cNvSpPr>
          <p:nvPr>
            <p:ph type="title"/>
          </p:nvPr>
        </p:nvSpPr>
        <p:spPr bwMode="auto">
          <a:xfrm>
            <a:off x="457200" y="273050"/>
            <a:ext cx="822801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2054" name="Rectangle 5"/>
          <p:cNvSpPr>
            <a:spLocks noGrp="1" noChangeArrowheads="1"/>
          </p:cNvSpPr>
          <p:nvPr>
            <p:ph type="body" idx="1"/>
          </p:nvPr>
        </p:nvSpPr>
        <p:spPr bwMode="auto">
          <a:xfrm>
            <a:off x="457200" y="1604963"/>
            <a:ext cx="8228013"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a:p>
            <a:pPr lvl="4"/>
            <a:r>
              <a:rPr lang="en-GB" altLang="en-US"/>
              <a:t>Eighth Outline Level</a:t>
            </a:r>
          </a:p>
          <a:p>
            <a:pPr lvl="4"/>
            <a:r>
              <a:rPr lang="en-GB" altLang="en-US"/>
              <a:t>Ninth Outline Level</a:t>
            </a:r>
          </a:p>
        </p:txBody>
      </p:sp>
    </p:spTree>
  </p:cSld>
  <p:clrMap bg1="lt1" tx1="dk1" bg2="lt2" tx2="dk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 id="2147483859" r:id="rId12"/>
  </p:sldLayoutIdLst>
  <p:hf hdr="0"/>
  <p:txStyles>
    <p:titleStyle>
      <a:lvl1pPr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2pPr>
      <a:lvl3pPr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3pPr>
      <a:lvl4pPr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4pPr>
      <a:lvl5pPr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5pPr>
      <a:lvl6pPr marL="25146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6pPr>
      <a:lvl7pPr marL="29718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7pPr>
      <a:lvl8pPr marL="34290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8pPr>
      <a:lvl9pPr marL="38862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9pPr>
    </p:titleStyle>
    <p:bodyStyle>
      <a:lvl1pPr marL="342900" indent="-342900" algn="l" defTabSz="457200" rtl="0" eaLnBrk="0" fontAlgn="base" hangingPunct="0">
        <a:spcBef>
          <a:spcPts val="800"/>
        </a:spcBef>
        <a:spcAft>
          <a:spcPct val="0"/>
        </a:spcAft>
        <a:buClr>
          <a:srgbClr val="000000"/>
        </a:buClr>
        <a:buSzPct val="100000"/>
        <a:buFont typeface="Times New Roman" panose="02020603050405020304" pitchFamily="18" charset="0"/>
        <a:defRPr sz="3200">
          <a:solidFill>
            <a:srgbClr val="000000"/>
          </a:solidFill>
          <a:latin typeface="+mn-lt"/>
          <a:ea typeface="+mn-ea"/>
          <a:cs typeface="+mn-cs"/>
        </a:defRPr>
      </a:lvl1pPr>
      <a:lvl2pPr marL="742950" indent="-285750" algn="l" defTabSz="457200" rtl="0" eaLnBrk="0" fontAlgn="base" hangingPunct="0">
        <a:spcBef>
          <a:spcPts val="700"/>
        </a:spcBef>
        <a:spcAft>
          <a:spcPct val="0"/>
        </a:spcAft>
        <a:buClr>
          <a:srgbClr val="000000"/>
        </a:buClr>
        <a:buSzPct val="100000"/>
        <a:buFont typeface="Times New Roman" panose="02020603050405020304" pitchFamily="18" charset="0"/>
        <a:defRPr sz="2800">
          <a:solidFill>
            <a:srgbClr val="000000"/>
          </a:solidFill>
          <a:latin typeface="+mn-lt"/>
          <a:cs typeface="+mn-cs"/>
        </a:defRPr>
      </a:lvl2pPr>
      <a:lvl3pPr marL="1143000" indent="-228600" algn="l" defTabSz="457200" rtl="0" eaLnBrk="0" fontAlgn="base" hangingPunct="0">
        <a:spcBef>
          <a:spcPts val="600"/>
        </a:spcBef>
        <a:spcAft>
          <a:spcPct val="0"/>
        </a:spcAft>
        <a:buClr>
          <a:srgbClr val="000000"/>
        </a:buClr>
        <a:buSzPct val="100000"/>
        <a:buFont typeface="Times New Roman" panose="02020603050405020304" pitchFamily="18" charset="0"/>
        <a:defRPr sz="2400">
          <a:solidFill>
            <a:srgbClr val="000000"/>
          </a:solidFill>
          <a:latin typeface="+mn-lt"/>
          <a:cs typeface="+mn-cs"/>
        </a:defRPr>
      </a:lvl3pPr>
      <a:lvl4pPr marL="1600200" indent="-228600" algn="l" defTabSz="457200" rtl="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mn-lt"/>
          <a:cs typeface="+mn-cs"/>
        </a:defRPr>
      </a:lvl4pPr>
      <a:lvl5pPr marL="2057400" indent="-228600" algn="l" defTabSz="457200" rtl="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mn-lt"/>
          <a:cs typeface="+mn-cs"/>
        </a:defRPr>
      </a:lvl5pPr>
      <a:lvl6pPr marL="25146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cs typeface="+mn-cs"/>
        </a:defRPr>
      </a:lvl6pPr>
      <a:lvl7pPr marL="29718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cs typeface="+mn-cs"/>
        </a:defRPr>
      </a:lvl7pPr>
      <a:lvl8pPr marL="34290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cs typeface="+mn-cs"/>
        </a:defRPr>
      </a:lvl8pPr>
      <a:lvl9pPr marL="3886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14" name="Rectangle 13"/>
            <p:cNvSpPr/>
            <p:nvPr/>
          </p:nvSpPr>
          <p:spPr>
            <a:xfrm>
              <a:off x="0" y="0"/>
              <a:ext cx="9118832" cy="6858000"/>
            </a:xfrm>
            <a:prstGeom prst="rect">
              <a:avLst/>
            </a:prstGeom>
            <a:blipFill>
              <a:blip r:embed="rId20">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24"/>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Placeholder 1"/>
          <p:cNvSpPr>
            <a:spLocks noGrp="1"/>
          </p:cNvSpPr>
          <p:nvPr>
            <p:ph type="title"/>
          </p:nvPr>
        </p:nvSpPr>
        <p:spPr bwMode="gray">
          <a:xfrm>
            <a:off x="866440" y="927099"/>
            <a:ext cx="6345260" cy="709865"/>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4382" y="2489200"/>
            <a:ext cx="6345260" cy="353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74443" y="6365498"/>
            <a:ext cx="990599" cy="228659"/>
          </a:xfrm>
          <a:prstGeom prst="rect">
            <a:avLst/>
          </a:prstGeom>
        </p:spPr>
        <p:txBody>
          <a:bodyPr vert="horz" lIns="91440" tIns="45720" rIns="91440" bIns="45720" rtlCol="0" anchor="b"/>
          <a:lstStyle>
            <a:lvl1pPr algn="r">
              <a:defRPr sz="900" b="1" i="0">
                <a:solidFill>
                  <a:schemeClr val="accent1"/>
                </a:solidFill>
              </a:defRPr>
            </a:lvl1pPr>
          </a:lstStyle>
          <a:p>
            <a:fld id="{D1A8DAA5-26D3-4792-BE13-CF86AE0159C1}" type="datetime1">
              <a:rPr lang="en-US" smtClean="0"/>
              <a:t>5/19/2025</a:t>
            </a:fld>
            <a:endParaRPr lang="en-US" dirty="0"/>
          </a:p>
        </p:txBody>
      </p:sp>
      <p:sp>
        <p:nvSpPr>
          <p:cNvPr id="5" name="Footer Placeholder 4"/>
          <p:cNvSpPr>
            <a:spLocks noGrp="1"/>
          </p:cNvSpPr>
          <p:nvPr>
            <p:ph type="ftr" sz="quarter" idx="3"/>
          </p:nvPr>
        </p:nvSpPr>
        <p:spPr>
          <a:xfrm>
            <a:off x="590843" y="6365497"/>
            <a:ext cx="3859795" cy="228660"/>
          </a:xfrm>
          <a:prstGeom prst="rect">
            <a:avLst/>
          </a:prstGeom>
        </p:spPr>
        <p:txBody>
          <a:bodyPr vert="horz" lIns="91440" tIns="45720" rIns="91440" bIns="45720" rtlCol="0" anchor="b"/>
          <a:lstStyle>
            <a:lvl1pPr algn="l">
              <a:defRPr sz="900" b="1" i="0">
                <a:solidFill>
                  <a:schemeClr val="accent1"/>
                </a:solidFill>
              </a:defRPr>
            </a:lvl1pPr>
          </a:lstStyle>
          <a:p>
            <a:r>
              <a:rPr lang="en-US"/>
              <a:t>TIS3351 Advanced Database</a:t>
            </a:r>
            <a:endParaRPr lang="en-US" dirty="0"/>
          </a:p>
        </p:txBody>
      </p:sp>
      <p:sp>
        <p:nvSpPr>
          <p:cNvPr id="26" name="Rectangle 25"/>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616" y="295730"/>
            <a:ext cx="791308" cy="767687"/>
          </a:xfrm>
          <a:prstGeom prst="rect">
            <a:avLst/>
          </a:prstGeom>
        </p:spPr>
        <p:txBody>
          <a:bodyPr anchor="b"/>
          <a:lstStyle>
            <a:lvl1pPr algn="ctr">
              <a:defRPr sz="2800">
                <a:solidFill>
                  <a:schemeClr val="bg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6156168"/>
      </p:ext>
    </p:extLst>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 id="2147483874" r:id="rId12"/>
    <p:sldLayoutId id="2147483875" r:id="rId13"/>
    <p:sldLayoutId id="2147483876" r:id="rId14"/>
    <p:sldLayoutId id="2147483877" r:id="rId15"/>
    <p:sldLayoutId id="2147483878" r:id="rId16"/>
    <p:sldLayoutId id="2147483879" r:id="rId17"/>
    <p:sldLayoutId id="2147483880" r:id="rId18"/>
  </p:sldLayoutIdLst>
  <p:hf hdr="0"/>
  <p:txStyles>
    <p:title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4.xml"/><Relationship Id="rId1" Type="http://schemas.openxmlformats.org/officeDocument/2006/relationships/slideLayout" Target="../slideLayouts/slideLayout25.xml"/><Relationship Id="rId4" Type="http://schemas.openxmlformats.org/officeDocument/2006/relationships/image" Target="../media/image10.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5.xml"/><Relationship Id="rId1" Type="http://schemas.openxmlformats.org/officeDocument/2006/relationships/slideLayout" Target="../slideLayouts/slideLayout25.xml"/><Relationship Id="rId4" Type="http://schemas.openxmlformats.org/officeDocument/2006/relationships/image" Target="../media/image11.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9.xml"/><Relationship Id="rId1" Type="http://schemas.openxmlformats.org/officeDocument/2006/relationships/slideLayout" Target="../slideLayouts/slideLayout41.xml"/><Relationship Id="rId5" Type="http://schemas.openxmlformats.org/officeDocument/2006/relationships/oleObject" Target="../embeddings/oleObject4.bin"/><Relationship Id="rId4" Type="http://schemas.openxmlformats.org/officeDocument/2006/relationships/image" Target="../media/image12.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image" Target="../media/image13.emf"/><Relationship Id="rId2" Type="http://schemas.openxmlformats.org/officeDocument/2006/relationships/notesSlide" Target="../notesSlides/notesSlide10.xml"/><Relationship Id="rId1" Type="http://schemas.openxmlformats.org/officeDocument/2006/relationships/slideLayout" Target="../slideLayouts/slideLayout41.xml"/><Relationship Id="rId6" Type="http://schemas.openxmlformats.org/officeDocument/2006/relationships/oleObject" Target="../embeddings/oleObject7.bin"/><Relationship Id="rId5" Type="http://schemas.openxmlformats.org/officeDocument/2006/relationships/oleObject" Target="../embeddings/oleObject6.bin"/><Relationship Id="rId4" Type="http://schemas.openxmlformats.org/officeDocument/2006/relationships/image" Target="../media/image12.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11.xml"/><Relationship Id="rId1" Type="http://schemas.openxmlformats.org/officeDocument/2006/relationships/slideLayout" Target="../slideLayouts/slideLayout41.xml"/><Relationship Id="rId5" Type="http://schemas.openxmlformats.org/officeDocument/2006/relationships/oleObject" Target="../embeddings/oleObject9.bin"/><Relationship Id="rId4" Type="http://schemas.openxmlformats.org/officeDocument/2006/relationships/image" Target="../media/image12.w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MY" dirty="0"/>
              <a:t>XML Database</a:t>
            </a:r>
          </a:p>
        </p:txBody>
      </p:sp>
      <p:sp>
        <p:nvSpPr>
          <p:cNvPr id="5" name="Subtitle 4"/>
          <p:cNvSpPr>
            <a:spLocks noGrp="1"/>
          </p:cNvSpPr>
          <p:nvPr>
            <p:ph type="subTitle" idx="1"/>
          </p:nvPr>
        </p:nvSpPr>
        <p:spPr/>
        <p:txBody>
          <a:bodyPr/>
          <a:lstStyle/>
          <a:p>
            <a:endParaRPr lang="en-MY"/>
          </a:p>
        </p:txBody>
      </p:sp>
    </p:spTree>
    <p:extLst>
      <p:ext uri="{BB962C8B-B14F-4D97-AF65-F5344CB8AC3E}">
        <p14:creationId xmlns:p14="http://schemas.microsoft.com/office/powerpoint/2010/main" val="1142990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a:xfrm>
            <a:off x="533400" y="609600"/>
            <a:ext cx="8100510" cy="1143000"/>
          </a:xfrm>
        </p:spPr>
        <p:txBody>
          <a:bodyPr>
            <a:normAutofit fontScale="90000"/>
          </a:bodyPr>
          <a:lstStyle/>
          <a:p>
            <a:r>
              <a:rPr lang="en-US" altLang="ko-KR" sz="4000" dirty="0">
                <a:ea typeface="굴림" pitchFamily="34" charset="-127"/>
              </a:rPr>
              <a:t>XML Data Model </a:t>
            </a:r>
            <a:r>
              <a:rPr lang="en-US" altLang="ko-KR" sz="4000" dirty="0">
                <a:latin typeface="Times New Roman"/>
                <a:ea typeface="굴림" pitchFamily="34" charset="-127"/>
              </a:rPr>
              <a:t>–</a:t>
            </a:r>
            <a:r>
              <a:rPr lang="en-US" altLang="ko-KR" sz="4000" dirty="0">
                <a:ea typeface="굴림" pitchFamily="34" charset="-127"/>
              </a:rPr>
              <a:t> Node Labeled</a:t>
            </a:r>
          </a:p>
        </p:txBody>
      </p:sp>
      <p:sp>
        <p:nvSpPr>
          <p:cNvPr id="237573"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237572" name="Object 4"/>
          <p:cNvGraphicFramePr>
            <a:graphicFrameLocks noChangeAspect="1"/>
          </p:cNvGraphicFramePr>
          <p:nvPr>
            <p:extLst>
              <p:ext uri="{D42A27DB-BD31-4B8C-83A1-F6EECF244321}">
                <p14:modId xmlns:p14="http://schemas.microsoft.com/office/powerpoint/2010/main" val="1041096294"/>
              </p:ext>
            </p:extLst>
          </p:nvPr>
        </p:nvGraphicFramePr>
        <p:xfrm>
          <a:off x="152400" y="1682750"/>
          <a:ext cx="8915400" cy="4210050"/>
        </p:xfrm>
        <a:graphic>
          <a:graphicData uri="http://schemas.openxmlformats.org/presentationml/2006/ole">
            <mc:AlternateContent xmlns:mc="http://schemas.openxmlformats.org/markup-compatibility/2006">
              <mc:Choice xmlns:v="urn:schemas-microsoft-com:vml" Requires="v">
                <p:oleObj name="Visio" r:id="rId3" imgW="6148524" imgH="2899410" progId="Visio.Drawing.6">
                  <p:embed/>
                </p:oleObj>
              </mc:Choice>
              <mc:Fallback>
                <p:oleObj name="Visio" r:id="rId3" imgW="6148524" imgH="289941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682750"/>
                        <a:ext cx="8915400" cy="4210050"/>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550631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a:xfrm>
            <a:off x="990600" y="685800"/>
            <a:ext cx="7871910" cy="1143000"/>
          </a:xfrm>
        </p:spPr>
        <p:txBody>
          <a:bodyPr>
            <a:normAutofit fontScale="90000"/>
          </a:bodyPr>
          <a:lstStyle/>
          <a:p>
            <a:r>
              <a:rPr lang="en-US" altLang="ko-KR" sz="4000">
                <a:ea typeface="굴림" pitchFamily="34" charset="-127"/>
              </a:rPr>
              <a:t>XML Data Model </a:t>
            </a:r>
            <a:r>
              <a:rPr lang="en-US" altLang="ko-KR" sz="4000">
                <a:latin typeface="Times New Roman"/>
                <a:ea typeface="굴림" pitchFamily="34" charset="-127"/>
              </a:rPr>
              <a:t>–</a:t>
            </a:r>
            <a:r>
              <a:rPr lang="en-US" altLang="ko-KR" sz="4000">
                <a:ea typeface="굴림" pitchFamily="34" charset="-127"/>
              </a:rPr>
              <a:t> Edge Labeled</a:t>
            </a:r>
          </a:p>
        </p:txBody>
      </p:sp>
      <p:sp>
        <p:nvSpPr>
          <p:cNvPr id="252931"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52934" name="Rectangle 6"/>
          <p:cNvSpPr>
            <a:spLocks noChangeArrowheads="1"/>
          </p:cNvSpPr>
          <p:nvPr/>
        </p:nvSpPr>
        <p:spPr bwMode="auto">
          <a:xfrm>
            <a:off x="0" y="2185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252933" name="Object 5"/>
          <p:cNvGraphicFramePr>
            <a:graphicFrameLocks noChangeAspect="1"/>
          </p:cNvGraphicFramePr>
          <p:nvPr>
            <p:extLst>
              <p:ext uri="{D42A27DB-BD31-4B8C-83A1-F6EECF244321}">
                <p14:modId xmlns:p14="http://schemas.microsoft.com/office/powerpoint/2010/main" val="3985389406"/>
              </p:ext>
            </p:extLst>
          </p:nvPr>
        </p:nvGraphicFramePr>
        <p:xfrm>
          <a:off x="0" y="1752600"/>
          <a:ext cx="9144000" cy="4144963"/>
        </p:xfrm>
        <a:graphic>
          <a:graphicData uri="http://schemas.openxmlformats.org/presentationml/2006/ole">
            <mc:AlternateContent xmlns:mc="http://schemas.openxmlformats.org/markup-compatibility/2006">
              <mc:Choice xmlns:v="urn:schemas-microsoft-com:vml" Requires="v">
                <p:oleObj name="Visio" r:id="rId3" imgW="6105525" imgH="2765244" progId="Visio.Drawing.6">
                  <p:embed/>
                </p:oleObj>
              </mc:Choice>
              <mc:Fallback>
                <p:oleObj name="Visio" r:id="rId3" imgW="6105525" imgH="2765244"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752600"/>
                        <a:ext cx="9144000" cy="4144963"/>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1321477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Simple Way to Design XML – Example </a:t>
            </a:r>
          </a:p>
        </p:txBody>
      </p:sp>
      <p:sp>
        <p:nvSpPr>
          <p:cNvPr id="3" name="Content Placeholder 2"/>
          <p:cNvSpPr>
            <a:spLocks noGrp="1"/>
          </p:cNvSpPr>
          <p:nvPr>
            <p:ph idx="1"/>
          </p:nvPr>
        </p:nvSpPr>
        <p:spPr/>
        <p:txBody>
          <a:bodyPr/>
          <a:lstStyle/>
          <a:p>
            <a:endParaRPr lang="en-US" altLang="en-US"/>
          </a:p>
          <a:p>
            <a:endParaRPr lang="en-US"/>
          </a:p>
          <a:p>
            <a:endParaRPr lang="en-US"/>
          </a:p>
          <a:p>
            <a:endParaRPr lang="en-US"/>
          </a:p>
        </p:txBody>
      </p:sp>
      <p:sp>
        <p:nvSpPr>
          <p:cNvPr id="4" name="Slide Number Placeholder 3"/>
          <p:cNvSpPr>
            <a:spLocks noGrp="1"/>
          </p:cNvSpPr>
          <p:nvPr>
            <p:ph type="sldNum" sz="quarter" idx="12"/>
          </p:nvPr>
        </p:nvSpPr>
        <p:spPr/>
        <p:txBody>
          <a:bodyPr/>
          <a:lstStyle/>
          <a:p>
            <a:fld id="{D4E4A2E4-6FA4-4835-A001-46F3D612D6A4}" type="slidenum">
              <a:rPr lang="en-US" smtClean="0"/>
              <a:pPr/>
              <a:t>12</a:t>
            </a:fld>
            <a:endParaRPr lang="en-US"/>
          </a:p>
        </p:txBody>
      </p:sp>
      <p:sp>
        <p:nvSpPr>
          <p:cNvPr id="5" name="Title 1"/>
          <p:cNvSpPr txBox="1">
            <a:spLocks/>
          </p:cNvSpPr>
          <p:nvPr/>
        </p:nvSpPr>
        <p:spPr>
          <a:xfrm>
            <a:off x="4648200" y="0"/>
            <a:ext cx="3505200" cy="602420"/>
          </a:xfrm>
          <a:prstGeom prst="rect">
            <a:avLst/>
          </a:prstGeom>
        </p:spPr>
        <p:txBody>
          <a:bodyPr vert="horz" lIns="91440" tIns="45720" rIns="91440" bIns="45720" rtlCol="0" anchor="b">
            <a:normAutofit fontScale="90000" lnSpcReduction="100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solidFill>
                  <a:schemeClr val="bg1"/>
                </a:solidFill>
              </a:rPr>
              <a:t>Example</a:t>
            </a:r>
          </a:p>
        </p:txBody>
      </p:sp>
      <p:sp>
        <p:nvSpPr>
          <p:cNvPr id="7" name="Content Placeholder 2"/>
          <p:cNvSpPr txBox="1">
            <a:spLocks/>
          </p:cNvSpPr>
          <p:nvPr/>
        </p:nvSpPr>
        <p:spPr>
          <a:xfrm>
            <a:off x="1028700" y="1447801"/>
            <a:ext cx="7429500" cy="4724400"/>
          </a:xfrm>
          <a:prstGeom prst="rect">
            <a:avLst/>
          </a:prstGeom>
        </p:spPr>
        <p:txBody>
          <a:bodyPr vert="horz" lIns="91440" tIns="45720" rIns="91440" bIns="45720" rtlCol="0">
            <a:norm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68580" indent="0">
              <a:buNone/>
            </a:pPr>
            <a:endParaRPr lang="en-US"/>
          </a:p>
        </p:txBody>
      </p:sp>
      <p:graphicFrame>
        <p:nvGraphicFramePr>
          <p:cNvPr id="8" name="Table 7"/>
          <p:cNvGraphicFramePr>
            <a:graphicFrameLocks noGrp="1"/>
          </p:cNvGraphicFramePr>
          <p:nvPr/>
        </p:nvGraphicFramePr>
        <p:xfrm>
          <a:off x="1478443" y="2735074"/>
          <a:ext cx="6096000" cy="25958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gridSpan="2">
                  <a:txBody>
                    <a:bodyPr/>
                    <a:lstStyle/>
                    <a:p>
                      <a:r>
                        <a:rPr lang="en-US"/>
                        <a:t>Telephone Directory</a:t>
                      </a:r>
                      <a:r>
                        <a:rPr lang="en-US" baseline="0"/>
                        <a:t> Listing</a:t>
                      </a:r>
                      <a:endParaRPr lang="en-US"/>
                    </a:p>
                  </a:txBody>
                  <a:tcPr/>
                </a:tc>
                <a:tc hMerge="1">
                  <a:txBody>
                    <a:bodyPr/>
                    <a:lstStyle/>
                    <a:p>
                      <a:endParaRPr lang="en-US"/>
                    </a:p>
                  </a:txBody>
                  <a:tcPr/>
                </a:tc>
                <a:extLst>
                  <a:ext uri="{0D108BD9-81ED-4DB2-BD59-A6C34878D82A}">
                    <a16:rowId xmlns:a16="http://schemas.microsoft.com/office/drawing/2014/main" val="10000"/>
                  </a:ext>
                </a:extLst>
              </a:tr>
              <a:tr h="370840">
                <a:tc>
                  <a:txBody>
                    <a:bodyPr/>
                    <a:lstStyle/>
                    <a:p>
                      <a:r>
                        <a:rPr lang="en-US"/>
                        <a:t>Name:</a:t>
                      </a:r>
                    </a:p>
                  </a:txBody>
                  <a:tcPr/>
                </a:tc>
                <a:tc>
                  <a:txBody>
                    <a:bodyPr/>
                    <a:lstStyle/>
                    <a:p>
                      <a:r>
                        <a:rPr lang="en-US"/>
                        <a:t>John A. Doe</a:t>
                      </a:r>
                    </a:p>
                  </a:txBody>
                  <a:tcPr/>
                </a:tc>
                <a:extLst>
                  <a:ext uri="{0D108BD9-81ED-4DB2-BD59-A6C34878D82A}">
                    <a16:rowId xmlns:a16="http://schemas.microsoft.com/office/drawing/2014/main" val="10001"/>
                  </a:ext>
                </a:extLst>
              </a:tr>
              <a:tr h="370840">
                <a:tc>
                  <a:txBody>
                    <a:bodyPr/>
                    <a:lstStyle/>
                    <a:p>
                      <a:r>
                        <a:rPr lang="en-US"/>
                        <a:t>Address:</a:t>
                      </a:r>
                    </a:p>
                  </a:txBody>
                  <a:tcPr/>
                </a:tc>
                <a:tc>
                  <a:txBody>
                    <a:bodyPr/>
                    <a:lstStyle/>
                    <a:p>
                      <a:r>
                        <a:rPr lang="en-US"/>
                        <a:t>123 Main Street</a:t>
                      </a:r>
                    </a:p>
                  </a:txBody>
                  <a:tcPr/>
                </a:tc>
                <a:extLst>
                  <a:ext uri="{0D108BD9-81ED-4DB2-BD59-A6C34878D82A}">
                    <a16:rowId xmlns:a16="http://schemas.microsoft.com/office/drawing/2014/main" val="10002"/>
                  </a:ext>
                </a:extLst>
              </a:tr>
              <a:tr h="370840">
                <a:tc>
                  <a:txBody>
                    <a:bodyPr/>
                    <a:lstStyle/>
                    <a:p>
                      <a:r>
                        <a:rPr lang="en-US"/>
                        <a:t>City:</a:t>
                      </a:r>
                    </a:p>
                  </a:txBody>
                  <a:tcPr/>
                </a:tc>
                <a:tc>
                  <a:txBody>
                    <a:bodyPr/>
                    <a:lstStyle/>
                    <a:p>
                      <a:r>
                        <a:rPr lang="en-US"/>
                        <a:t>Plesantville</a:t>
                      </a:r>
                    </a:p>
                  </a:txBody>
                  <a:tcPr/>
                </a:tc>
                <a:extLst>
                  <a:ext uri="{0D108BD9-81ED-4DB2-BD59-A6C34878D82A}">
                    <a16:rowId xmlns:a16="http://schemas.microsoft.com/office/drawing/2014/main" val="10003"/>
                  </a:ext>
                </a:extLst>
              </a:tr>
              <a:tr h="370840">
                <a:tc>
                  <a:txBody>
                    <a:bodyPr/>
                    <a:lstStyle/>
                    <a:p>
                      <a:r>
                        <a:rPr lang="en-US"/>
                        <a:t>State:</a:t>
                      </a:r>
                    </a:p>
                  </a:txBody>
                  <a:tcPr/>
                </a:tc>
                <a:tc>
                  <a:txBody>
                    <a:bodyPr/>
                    <a:lstStyle/>
                    <a:p>
                      <a:r>
                        <a:rPr lang="en-US"/>
                        <a:t>Maryland</a:t>
                      </a:r>
                    </a:p>
                  </a:txBody>
                  <a:tcPr/>
                </a:tc>
                <a:extLst>
                  <a:ext uri="{0D108BD9-81ED-4DB2-BD59-A6C34878D82A}">
                    <a16:rowId xmlns:a16="http://schemas.microsoft.com/office/drawing/2014/main" val="10004"/>
                  </a:ext>
                </a:extLst>
              </a:tr>
              <a:tr h="370840">
                <a:tc>
                  <a:txBody>
                    <a:bodyPr/>
                    <a:lstStyle/>
                    <a:p>
                      <a:r>
                        <a:rPr lang="en-US"/>
                        <a:t>Zip code:</a:t>
                      </a:r>
                    </a:p>
                  </a:txBody>
                  <a:tcPr/>
                </a:tc>
                <a:tc>
                  <a:txBody>
                    <a:bodyPr/>
                    <a:lstStyle/>
                    <a:p>
                      <a:r>
                        <a:rPr lang="en-US"/>
                        <a:t>12345</a:t>
                      </a:r>
                    </a:p>
                  </a:txBody>
                  <a:tcPr/>
                </a:tc>
                <a:extLst>
                  <a:ext uri="{0D108BD9-81ED-4DB2-BD59-A6C34878D82A}">
                    <a16:rowId xmlns:a16="http://schemas.microsoft.com/office/drawing/2014/main" val="10005"/>
                  </a:ext>
                </a:extLst>
              </a:tr>
              <a:tr h="370840">
                <a:tc>
                  <a:txBody>
                    <a:bodyPr/>
                    <a:lstStyle/>
                    <a:p>
                      <a:r>
                        <a:rPr lang="en-US"/>
                        <a:t>Telephone:</a:t>
                      </a:r>
                    </a:p>
                  </a:txBody>
                  <a:tcPr/>
                </a:tc>
                <a:tc>
                  <a:txBody>
                    <a:bodyPr/>
                    <a:lstStyle/>
                    <a:p>
                      <a:r>
                        <a:rPr lang="en-US" dirty="0"/>
                        <a:t>(999)555-1234</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211693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Simple Way to Design XML – Example (cont.)</a:t>
            </a:r>
          </a:p>
        </p:txBody>
      </p:sp>
      <p:sp>
        <p:nvSpPr>
          <p:cNvPr id="3" name="Content Placeholder 2"/>
          <p:cNvSpPr>
            <a:spLocks noGrp="1"/>
          </p:cNvSpPr>
          <p:nvPr>
            <p:ph idx="1"/>
          </p:nvPr>
        </p:nvSpPr>
        <p:spPr/>
        <p:txBody>
          <a:bodyPr/>
          <a:lstStyle/>
          <a:p>
            <a:pPr marL="0" indent="0">
              <a:buNone/>
            </a:pPr>
            <a:r>
              <a:rPr lang="en-US" sz="2000" dirty="0"/>
              <a:t>&lt;</a:t>
            </a:r>
            <a:r>
              <a:rPr lang="en-US" sz="2000" dirty="0" err="1"/>
              <a:t>Telephone_Directory_Listing</a:t>
            </a:r>
            <a:r>
              <a:rPr lang="en-US" sz="2000" dirty="0"/>
              <a:t>&gt;</a:t>
            </a:r>
          </a:p>
          <a:p>
            <a:pPr marL="0" indent="0">
              <a:buNone/>
            </a:pPr>
            <a:r>
              <a:rPr lang="en-US" sz="2000" dirty="0"/>
              <a:t>	&lt;Name&gt;John A. Doe&lt;/Name&gt;</a:t>
            </a:r>
            <a:br>
              <a:rPr lang="en-US" sz="2000" dirty="0"/>
            </a:br>
            <a:r>
              <a:rPr lang="en-US" sz="2000" dirty="0"/>
              <a:t>	&lt;Address&gt;123 Main Street&lt;/Address&gt;</a:t>
            </a:r>
            <a:br>
              <a:rPr lang="en-US" sz="2000" dirty="0"/>
            </a:br>
            <a:r>
              <a:rPr lang="en-US" sz="2000" dirty="0"/>
              <a:t>	&lt;City&gt;</a:t>
            </a:r>
            <a:r>
              <a:rPr lang="en-US" sz="2000" dirty="0" err="1"/>
              <a:t>Plesantville</a:t>
            </a:r>
            <a:r>
              <a:rPr lang="en-US" sz="2000" dirty="0"/>
              <a:t>&lt;/City&gt;</a:t>
            </a:r>
            <a:br>
              <a:rPr lang="en-US" sz="2000" dirty="0"/>
            </a:br>
            <a:r>
              <a:rPr lang="en-US" sz="2000" dirty="0"/>
              <a:t>	&lt;State&gt;Maryland&lt;/State&gt;</a:t>
            </a:r>
            <a:br>
              <a:rPr lang="en-US" sz="2000" dirty="0"/>
            </a:br>
            <a:r>
              <a:rPr lang="en-US" sz="2000" dirty="0"/>
              <a:t>	&lt;</a:t>
            </a:r>
            <a:r>
              <a:rPr lang="en-US" sz="2000" dirty="0" err="1"/>
              <a:t>Zip_Code</a:t>
            </a:r>
            <a:r>
              <a:rPr lang="en-US" sz="2000" dirty="0"/>
              <a:t>&gt;12345&lt;/</a:t>
            </a:r>
            <a:r>
              <a:rPr lang="en-US" sz="2000" dirty="0" err="1"/>
              <a:t>Zip_Code</a:t>
            </a:r>
            <a:r>
              <a:rPr lang="en-US" sz="2000" dirty="0"/>
              <a:t>&gt;</a:t>
            </a:r>
            <a:br>
              <a:rPr lang="en-US" sz="2000" dirty="0"/>
            </a:br>
            <a:r>
              <a:rPr lang="en-US" sz="2000" dirty="0"/>
              <a:t>	&lt;Telephone&gt;(999)555-1234&lt;/Telephone&gt;</a:t>
            </a:r>
          </a:p>
          <a:p>
            <a:pPr marL="0" indent="0">
              <a:buNone/>
            </a:pPr>
            <a:r>
              <a:rPr lang="en-US" sz="2000" dirty="0"/>
              <a:t>&lt;/</a:t>
            </a:r>
            <a:r>
              <a:rPr lang="en-US" sz="2000" dirty="0" err="1"/>
              <a:t>Telephone_Directory_Listing</a:t>
            </a:r>
            <a:r>
              <a:rPr lang="en-US" sz="2000" dirty="0"/>
              <a:t>&gt;</a:t>
            </a:r>
          </a:p>
          <a:p>
            <a:pPr marL="0" indent="0">
              <a:buNone/>
            </a:pPr>
            <a:endParaRPr lang="en-US" dirty="0"/>
          </a:p>
        </p:txBody>
      </p:sp>
      <p:sp>
        <p:nvSpPr>
          <p:cNvPr id="4" name="Slide Number Placeholder 3"/>
          <p:cNvSpPr>
            <a:spLocks noGrp="1"/>
          </p:cNvSpPr>
          <p:nvPr>
            <p:ph type="sldNum" sz="quarter" idx="12"/>
          </p:nvPr>
        </p:nvSpPr>
        <p:spPr/>
        <p:txBody>
          <a:bodyPr/>
          <a:lstStyle/>
          <a:p>
            <a:fld id="{D4E4A2E4-6FA4-4835-A001-46F3D612D6A4}" type="slidenum">
              <a:rPr lang="en-US" smtClean="0"/>
              <a:pPr/>
              <a:t>13</a:t>
            </a:fld>
            <a:endParaRPr lang="en-US"/>
          </a:p>
        </p:txBody>
      </p:sp>
      <p:sp>
        <p:nvSpPr>
          <p:cNvPr id="5" name="Title 1"/>
          <p:cNvSpPr txBox="1">
            <a:spLocks/>
          </p:cNvSpPr>
          <p:nvPr/>
        </p:nvSpPr>
        <p:spPr>
          <a:xfrm>
            <a:off x="4648200" y="0"/>
            <a:ext cx="3505200" cy="602420"/>
          </a:xfrm>
          <a:prstGeom prst="rect">
            <a:avLst/>
          </a:prstGeom>
        </p:spPr>
        <p:txBody>
          <a:bodyPr vert="horz" lIns="91440" tIns="45720" rIns="91440" bIns="45720" rtlCol="0" anchor="b">
            <a:normAutofit fontScale="90000" lnSpcReduction="100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solidFill>
                  <a:schemeClr val="bg1"/>
                </a:solidFill>
              </a:rPr>
              <a:t>Example</a:t>
            </a:r>
          </a:p>
        </p:txBody>
      </p:sp>
      <p:sp>
        <p:nvSpPr>
          <p:cNvPr id="7" name="Content Placeholder 2"/>
          <p:cNvSpPr txBox="1">
            <a:spLocks/>
          </p:cNvSpPr>
          <p:nvPr/>
        </p:nvSpPr>
        <p:spPr>
          <a:xfrm>
            <a:off x="1028700" y="1447801"/>
            <a:ext cx="7429500" cy="4724400"/>
          </a:xfrm>
          <a:prstGeom prst="rect">
            <a:avLst/>
          </a:prstGeom>
        </p:spPr>
        <p:txBody>
          <a:bodyPr vert="horz" lIns="91440" tIns="45720" rIns="91440" bIns="45720" rtlCol="0">
            <a:norm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68580" indent="0">
              <a:buNone/>
            </a:pPr>
            <a:endParaRPr lang="en-US"/>
          </a:p>
        </p:txBody>
      </p:sp>
    </p:spTree>
    <p:extLst>
      <p:ext uri="{BB962C8B-B14F-4D97-AF65-F5344CB8AC3E}">
        <p14:creationId xmlns:p14="http://schemas.microsoft.com/office/powerpoint/2010/main" val="3768684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Simple Way to Design XML – Example (cont.)</a:t>
            </a:r>
          </a:p>
        </p:txBody>
      </p:sp>
      <p:sp>
        <p:nvSpPr>
          <p:cNvPr id="3" name="Content Placeholder 2"/>
          <p:cNvSpPr>
            <a:spLocks noGrp="1"/>
          </p:cNvSpPr>
          <p:nvPr>
            <p:ph idx="1"/>
          </p:nvPr>
        </p:nvSpPr>
        <p:spPr>
          <a:xfrm>
            <a:off x="762000" y="2057400"/>
            <a:ext cx="7010400" cy="4267200"/>
          </a:xfrm>
        </p:spPr>
        <p:txBody>
          <a:bodyPr>
            <a:normAutofit fontScale="70000" lnSpcReduction="20000"/>
          </a:bodyPr>
          <a:lstStyle/>
          <a:p>
            <a:pPr marL="0" indent="0">
              <a:lnSpc>
                <a:spcPct val="120000"/>
              </a:lnSpc>
              <a:spcBef>
                <a:spcPts val="0"/>
              </a:spcBef>
              <a:buNone/>
            </a:pPr>
            <a:r>
              <a:rPr lang="en-US" sz="2000" dirty="0"/>
              <a:t>&lt;</a:t>
            </a:r>
            <a:r>
              <a:rPr lang="en-US" sz="2300" dirty="0" err="1"/>
              <a:t>Telephone_Directory_Listing</a:t>
            </a:r>
            <a:r>
              <a:rPr lang="en-US" sz="2300" dirty="0"/>
              <a:t>&gt;</a:t>
            </a:r>
          </a:p>
          <a:p>
            <a:pPr marL="0" indent="0">
              <a:lnSpc>
                <a:spcPct val="120000"/>
              </a:lnSpc>
              <a:spcBef>
                <a:spcPts val="0"/>
              </a:spcBef>
              <a:buNone/>
            </a:pPr>
            <a:r>
              <a:rPr lang="en-US" sz="2300" dirty="0"/>
              <a:t>	&lt;Name&gt;</a:t>
            </a:r>
          </a:p>
          <a:p>
            <a:pPr marL="0" indent="0">
              <a:lnSpc>
                <a:spcPct val="120000"/>
              </a:lnSpc>
              <a:spcBef>
                <a:spcPts val="0"/>
              </a:spcBef>
              <a:buNone/>
            </a:pPr>
            <a:r>
              <a:rPr lang="en-US" sz="2300" dirty="0"/>
              <a:t>		&lt;First&gt;John&lt;/First&gt;</a:t>
            </a:r>
          </a:p>
          <a:p>
            <a:pPr marL="0" indent="0">
              <a:lnSpc>
                <a:spcPct val="120000"/>
              </a:lnSpc>
              <a:spcBef>
                <a:spcPts val="0"/>
              </a:spcBef>
              <a:buNone/>
            </a:pPr>
            <a:r>
              <a:rPr lang="en-US" sz="2300" dirty="0"/>
              <a:t>		&lt;MI&gt;A.&lt;/MI&gt;</a:t>
            </a:r>
            <a:br>
              <a:rPr lang="en-US" sz="2300" dirty="0"/>
            </a:br>
            <a:r>
              <a:rPr lang="en-US" sz="2300" dirty="0"/>
              <a:t>		&lt;Last&gt;Doe&lt;/Last&gt;</a:t>
            </a:r>
          </a:p>
          <a:p>
            <a:pPr marL="0" indent="0">
              <a:lnSpc>
                <a:spcPct val="120000"/>
              </a:lnSpc>
              <a:spcBef>
                <a:spcPts val="0"/>
              </a:spcBef>
              <a:buNone/>
            </a:pPr>
            <a:r>
              <a:rPr lang="en-US" sz="2300" dirty="0"/>
              <a:t>	&lt;/Name&gt;</a:t>
            </a:r>
            <a:br>
              <a:rPr lang="en-US" sz="2300" dirty="0"/>
            </a:br>
            <a:r>
              <a:rPr lang="en-US" sz="2300" dirty="0"/>
              <a:t>	&lt;Address&gt;</a:t>
            </a:r>
          </a:p>
          <a:p>
            <a:pPr marL="0" indent="0">
              <a:lnSpc>
                <a:spcPct val="120000"/>
              </a:lnSpc>
              <a:spcBef>
                <a:spcPts val="0"/>
              </a:spcBef>
              <a:buNone/>
            </a:pPr>
            <a:r>
              <a:rPr lang="en-US" sz="2300" dirty="0"/>
              <a:t>		&lt;Street&gt;123 Main Street&lt;/Street&gt;				&lt;City&gt;</a:t>
            </a:r>
            <a:r>
              <a:rPr lang="en-US" sz="2300" dirty="0" err="1"/>
              <a:t>Plesantville</a:t>
            </a:r>
            <a:r>
              <a:rPr lang="en-US" sz="2300" dirty="0"/>
              <a:t>&lt;/City&gt;</a:t>
            </a:r>
            <a:br>
              <a:rPr lang="en-US" sz="2300" dirty="0"/>
            </a:br>
            <a:r>
              <a:rPr lang="en-US" sz="2300" dirty="0"/>
              <a:t>		&lt;State&gt;Maryland&lt;/State&gt;</a:t>
            </a:r>
            <a:br>
              <a:rPr lang="en-US" sz="2300" dirty="0"/>
            </a:br>
            <a:r>
              <a:rPr lang="en-US" sz="2300" dirty="0"/>
              <a:t>		&lt;</a:t>
            </a:r>
            <a:r>
              <a:rPr lang="en-US" sz="2300" dirty="0" err="1"/>
              <a:t>Zip_Code</a:t>
            </a:r>
            <a:r>
              <a:rPr lang="en-US" sz="2300" dirty="0"/>
              <a:t>&gt;12345&lt;/</a:t>
            </a:r>
            <a:r>
              <a:rPr lang="en-US" sz="2300" dirty="0" err="1"/>
              <a:t>Zip_Code</a:t>
            </a:r>
            <a:r>
              <a:rPr lang="en-US" sz="2300" dirty="0"/>
              <a:t>&gt;</a:t>
            </a:r>
          </a:p>
          <a:p>
            <a:pPr marL="0" indent="0">
              <a:lnSpc>
                <a:spcPct val="120000"/>
              </a:lnSpc>
              <a:spcBef>
                <a:spcPts val="0"/>
              </a:spcBef>
              <a:buNone/>
            </a:pPr>
            <a:r>
              <a:rPr lang="en-US" sz="2300" dirty="0"/>
              <a:t>	&lt;/Address&gt;</a:t>
            </a:r>
            <a:br>
              <a:rPr lang="en-US" sz="2300" dirty="0"/>
            </a:br>
            <a:r>
              <a:rPr lang="en-US" sz="2300" dirty="0"/>
              <a:t>	&lt;Telephone&gt;</a:t>
            </a:r>
          </a:p>
          <a:p>
            <a:pPr marL="0" indent="0">
              <a:lnSpc>
                <a:spcPct val="120000"/>
              </a:lnSpc>
              <a:spcBef>
                <a:spcPts val="0"/>
              </a:spcBef>
              <a:buNone/>
            </a:pPr>
            <a:r>
              <a:rPr lang="en-US" sz="2300" dirty="0"/>
              <a:t>		&lt;</a:t>
            </a:r>
            <a:r>
              <a:rPr lang="en-US" sz="2300" dirty="0" err="1"/>
              <a:t>Area_Code</a:t>
            </a:r>
            <a:r>
              <a:rPr lang="en-US" sz="2300" dirty="0"/>
              <a:t>&gt;999&lt;/</a:t>
            </a:r>
            <a:r>
              <a:rPr lang="en-US" sz="2300" dirty="0" err="1"/>
              <a:t>Area_Code</a:t>
            </a:r>
            <a:r>
              <a:rPr lang="en-US" sz="2300" dirty="0"/>
              <a:t>&gt;</a:t>
            </a:r>
          </a:p>
          <a:p>
            <a:pPr marL="0" indent="0">
              <a:lnSpc>
                <a:spcPct val="120000"/>
              </a:lnSpc>
              <a:spcBef>
                <a:spcPts val="0"/>
              </a:spcBef>
              <a:buNone/>
            </a:pPr>
            <a:r>
              <a:rPr lang="en-US" sz="2300" dirty="0"/>
              <a:t>		&lt;Number&gt;555-1234&lt;/Number&gt;</a:t>
            </a:r>
            <a:br>
              <a:rPr lang="en-US" sz="2300" dirty="0"/>
            </a:br>
            <a:r>
              <a:rPr lang="en-US" sz="2300" dirty="0"/>
              <a:t>	&lt;/Telephone&gt;</a:t>
            </a:r>
          </a:p>
          <a:p>
            <a:pPr marL="0" indent="0">
              <a:lnSpc>
                <a:spcPct val="120000"/>
              </a:lnSpc>
              <a:spcBef>
                <a:spcPts val="0"/>
              </a:spcBef>
              <a:buNone/>
            </a:pPr>
            <a:r>
              <a:rPr lang="en-US" sz="2300" dirty="0"/>
              <a:t>&lt;/</a:t>
            </a:r>
            <a:r>
              <a:rPr lang="en-US" sz="2300" dirty="0" err="1"/>
              <a:t>Telephone_Directory_Listing</a:t>
            </a:r>
            <a:r>
              <a:rPr lang="en-US" sz="2300" dirty="0"/>
              <a:t>&gt;</a:t>
            </a:r>
          </a:p>
          <a:p>
            <a:endParaRPr lang="en-US" dirty="0"/>
          </a:p>
        </p:txBody>
      </p:sp>
      <p:sp>
        <p:nvSpPr>
          <p:cNvPr id="4" name="Slide Number Placeholder 3"/>
          <p:cNvSpPr>
            <a:spLocks noGrp="1"/>
          </p:cNvSpPr>
          <p:nvPr>
            <p:ph type="sldNum" sz="quarter" idx="12"/>
          </p:nvPr>
        </p:nvSpPr>
        <p:spPr/>
        <p:txBody>
          <a:bodyPr/>
          <a:lstStyle/>
          <a:p>
            <a:fld id="{D4E4A2E4-6FA4-4835-A001-46F3D612D6A4}" type="slidenum">
              <a:rPr lang="en-US" smtClean="0"/>
              <a:pPr/>
              <a:t>14</a:t>
            </a:fld>
            <a:endParaRPr lang="en-US"/>
          </a:p>
        </p:txBody>
      </p:sp>
      <p:sp>
        <p:nvSpPr>
          <p:cNvPr id="5" name="Title 1"/>
          <p:cNvSpPr txBox="1">
            <a:spLocks/>
          </p:cNvSpPr>
          <p:nvPr/>
        </p:nvSpPr>
        <p:spPr>
          <a:xfrm>
            <a:off x="4648200" y="0"/>
            <a:ext cx="3505200" cy="602420"/>
          </a:xfrm>
          <a:prstGeom prst="rect">
            <a:avLst/>
          </a:prstGeom>
        </p:spPr>
        <p:txBody>
          <a:bodyPr vert="horz" lIns="91440" tIns="45720" rIns="91440" bIns="45720" rtlCol="0" anchor="b">
            <a:normAutofit fontScale="90000" lnSpcReduction="100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solidFill>
                  <a:schemeClr val="bg1"/>
                </a:solidFill>
              </a:rPr>
              <a:t>Example</a:t>
            </a:r>
          </a:p>
        </p:txBody>
      </p:sp>
      <p:sp>
        <p:nvSpPr>
          <p:cNvPr id="7" name="Content Placeholder 2"/>
          <p:cNvSpPr txBox="1">
            <a:spLocks/>
          </p:cNvSpPr>
          <p:nvPr/>
        </p:nvSpPr>
        <p:spPr>
          <a:xfrm>
            <a:off x="1028700" y="1447801"/>
            <a:ext cx="7429500" cy="4724400"/>
          </a:xfrm>
          <a:prstGeom prst="rect">
            <a:avLst/>
          </a:prstGeom>
        </p:spPr>
        <p:txBody>
          <a:bodyPr vert="horz" lIns="91440" tIns="45720" rIns="91440" bIns="45720" rtlCol="0">
            <a:norm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68580" indent="0">
              <a:buNone/>
            </a:pPr>
            <a:endParaRPr lang="en-US"/>
          </a:p>
        </p:txBody>
      </p:sp>
    </p:spTree>
    <p:extLst>
      <p:ext uri="{BB962C8B-B14F-4D97-AF65-F5344CB8AC3E}">
        <p14:creationId xmlns:p14="http://schemas.microsoft.com/office/powerpoint/2010/main" val="10712531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ffectLst/>
                <a:latin typeface="Gill Sans MT" pitchFamily="34" charset="0"/>
              </a:rPr>
              <a:t>XML INSTANCE STORAGE</a:t>
            </a:r>
          </a:p>
        </p:txBody>
      </p:sp>
      <p:sp>
        <p:nvSpPr>
          <p:cNvPr id="47107" name="Rectangle 3"/>
          <p:cNvSpPr>
            <a:spLocks noGrp="1"/>
          </p:cNvSpPr>
          <p:nvPr>
            <p:ph type="subTitle" idx="4294967295"/>
          </p:nvPr>
        </p:nvSpPr>
        <p:spPr>
          <a:xfrm>
            <a:off x="685800" y="3429000"/>
            <a:ext cx="7772400" cy="2667000"/>
          </a:xfrm>
        </p:spPr>
        <p:txBody>
          <a:bodyPr>
            <a:normAutofit fontScale="77500" lnSpcReduction="20000"/>
          </a:bodyPr>
          <a:lstStyle/>
          <a:p>
            <a:pPr marL="0" indent="0">
              <a:lnSpc>
                <a:spcPct val="90000"/>
              </a:lnSpc>
              <a:buFont typeface="Wingdings 2" pitchFamily="18" charset="2"/>
              <a:buNone/>
            </a:pPr>
            <a:r>
              <a:rPr lang="en-US" altLang="en-US" b="1" dirty="0">
                <a:solidFill>
                  <a:schemeClr val="folHlink"/>
                </a:solidFill>
                <a:latin typeface="Gill Sans MT" pitchFamily="34" charset="0"/>
              </a:rPr>
              <a:t>(1) XML-ENABLED DATABASE (XED)</a:t>
            </a:r>
          </a:p>
          <a:p>
            <a:pPr marL="0" indent="0">
              <a:lnSpc>
                <a:spcPct val="90000"/>
              </a:lnSpc>
              <a:buFont typeface="Wingdings 2" pitchFamily="18" charset="2"/>
              <a:buNone/>
            </a:pPr>
            <a:r>
              <a:rPr lang="en-US" altLang="en-US" sz="2000" b="1" i="1" dirty="0">
                <a:latin typeface="Gill Sans MT" pitchFamily="34" charset="0"/>
              </a:rPr>
              <a:t>(Relational Database, Object-oriented database, object-relational database, </a:t>
            </a:r>
            <a:r>
              <a:rPr lang="en-US" altLang="en-US" sz="2000" b="1" i="1" dirty="0" err="1">
                <a:latin typeface="Gill Sans MT" pitchFamily="34" charset="0"/>
              </a:rPr>
              <a:t>etc</a:t>
            </a:r>
            <a:r>
              <a:rPr lang="en-US" altLang="en-US" sz="2000" b="1" i="1" dirty="0">
                <a:latin typeface="Gill Sans MT" pitchFamily="34" charset="0"/>
              </a:rPr>
              <a:t>)</a:t>
            </a:r>
          </a:p>
          <a:p>
            <a:pPr marL="0" indent="0">
              <a:lnSpc>
                <a:spcPct val="90000"/>
              </a:lnSpc>
              <a:buFont typeface="Wingdings 2" pitchFamily="18" charset="2"/>
              <a:buNone/>
            </a:pPr>
            <a:endParaRPr lang="en-US" altLang="en-US" sz="1400" b="1" dirty="0">
              <a:solidFill>
                <a:schemeClr val="folHlink"/>
              </a:solidFill>
              <a:latin typeface="Gill Sans MT" pitchFamily="34" charset="0"/>
            </a:endParaRPr>
          </a:p>
          <a:p>
            <a:pPr marL="0" indent="0">
              <a:lnSpc>
                <a:spcPct val="90000"/>
              </a:lnSpc>
              <a:buFont typeface="Wingdings 2" pitchFamily="18" charset="2"/>
              <a:buNone/>
            </a:pPr>
            <a:r>
              <a:rPr lang="en-US" altLang="en-US" b="1" dirty="0">
                <a:solidFill>
                  <a:schemeClr val="folHlink"/>
                </a:solidFill>
                <a:latin typeface="Gill Sans MT" pitchFamily="34" charset="0"/>
              </a:rPr>
              <a:t>(2) NATIVE XML DATABASE (NXD)</a:t>
            </a:r>
          </a:p>
          <a:p>
            <a:pPr marL="0" indent="0">
              <a:lnSpc>
                <a:spcPct val="90000"/>
              </a:lnSpc>
              <a:buFont typeface="Wingdings 2" pitchFamily="18" charset="2"/>
              <a:buNone/>
            </a:pPr>
            <a:r>
              <a:rPr lang="en-US" altLang="en-US" sz="2000" b="1" i="1" dirty="0">
                <a:latin typeface="Gill Sans MT" pitchFamily="34" charset="0"/>
              </a:rPr>
              <a:t>(Building specialized data manager)</a:t>
            </a:r>
          </a:p>
          <a:p>
            <a:pPr marL="0" indent="0">
              <a:lnSpc>
                <a:spcPct val="90000"/>
              </a:lnSpc>
              <a:buFont typeface="Wingdings 2" pitchFamily="18" charset="2"/>
              <a:buNone/>
            </a:pPr>
            <a:endParaRPr lang="en-US" altLang="en-US" sz="2000" b="1" i="1" dirty="0">
              <a:latin typeface="Gill Sans MT" pitchFamily="34" charset="0"/>
            </a:endParaRPr>
          </a:p>
          <a:p>
            <a:pPr marL="0" indent="0">
              <a:lnSpc>
                <a:spcPct val="90000"/>
              </a:lnSpc>
              <a:buNone/>
            </a:pPr>
            <a:r>
              <a:rPr lang="en-US" altLang="en-US" sz="2000" b="1" dirty="0">
                <a:solidFill>
                  <a:schemeClr val="folHlink"/>
                </a:solidFill>
                <a:latin typeface="Gill Sans MT" pitchFamily="34" charset="0"/>
              </a:rPr>
              <a:t>(3) Hybrid System </a:t>
            </a:r>
          </a:p>
          <a:p>
            <a:pPr marL="0" indent="0">
              <a:lnSpc>
                <a:spcPct val="90000"/>
              </a:lnSpc>
              <a:buNone/>
            </a:pPr>
            <a:r>
              <a:rPr lang="en-US" altLang="en-US" sz="2000" b="1" i="1" dirty="0">
                <a:latin typeface="Gill Sans MT" pitchFamily="34" charset="0"/>
              </a:rPr>
              <a:t>(Storing both relational (structured) and XML (semi-structured)</a:t>
            </a:r>
          </a:p>
          <a:p>
            <a:pPr marL="0" indent="0">
              <a:lnSpc>
                <a:spcPct val="90000"/>
              </a:lnSpc>
              <a:buNone/>
            </a:pPr>
            <a:r>
              <a:rPr lang="en-US" altLang="en-US" sz="2000" b="1" i="1" dirty="0">
                <a:latin typeface="Gill Sans MT" pitchFamily="34" charset="0"/>
              </a:rPr>
              <a:t>data)</a:t>
            </a:r>
          </a:p>
          <a:p>
            <a:pPr marL="0" indent="0">
              <a:lnSpc>
                <a:spcPct val="90000"/>
              </a:lnSpc>
              <a:buFont typeface="Wingdings 2" pitchFamily="18" charset="2"/>
              <a:buNone/>
            </a:pPr>
            <a:endParaRPr lang="en-US" altLang="en-US" sz="2000" b="1" i="1" dirty="0">
              <a:latin typeface="Gill Sans MT" pitchFamily="34" charset="0"/>
            </a:endParaRPr>
          </a:p>
          <a:p>
            <a:pPr marL="0" indent="0">
              <a:lnSpc>
                <a:spcPct val="90000"/>
              </a:lnSpc>
              <a:buFont typeface="Wingdings 2" pitchFamily="18" charset="2"/>
              <a:buNone/>
            </a:pPr>
            <a:endParaRPr lang="en-US" altLang="en-US" sz="2000" b="1" i="1" dirty="0">
              <a:latin typeface="Gill Sans MT" pitchFamily="34" charset="0"/>
            </a:endParaRPr>
          </a:p>
        </p:txBody>
      </p:sp>
    </p:spTree>
    <p:extLst>
      <p:ext uri="{BB962C8B-B14F-4D97-AF65-F5344CB8AC3E}">
        <p14:creationId xmlns:p14="http://schemas.microsoft.com/office/powerpoint/2010/main" val="227308270"/>
      </p:ext>
    </p:extLst>
  </p:cSld>
  <p:clrMapOvr>
    <a:masterClrMapping/>
  </p:clrMapOvr>
  <p:transition advClick="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p:txBody>
          <a:bodyPr/>
          <a:lstStyle/>
          <a:p>
            <a:r>
              <a:rPr lang="en-US" altLang="ko-KR">
                <a:ea typeface="굴림" pitchFamily="34" charset="-127"/>
              </a:rPr>
              <a:t>XML-Enabled Database </a:t>
            </a:r>
            <a:endParaRPr lang="en-US" altLang="en-US">
              <a:ea typeface="굴림" pitchFamily="34" charset="-127"/>
            </a:endParaRPr>
          </a:p>
        </p:txBody>
      </p:sp>
      <p:sp>
        <p:nvSpPr>
          <p:cNvPr id="271363" name="Rectangle 3"/>
          <p:cNvSpPr>
            <a:spLocks noGrp="1" noChangeArrowheads="1"/>
          </p:cNvSpPr>
          <p:nvPr>
            <p:ph type="body" sz="half" idx="1"/>
          </p:nvPr>
        </p:nvSpPr>
        <p:spPr>
          <a:xfrm>
            <a:off x="685800" y="2438400"/>
            <a:ext cx="7696200" cy="3657600"/>
          </a:xfrm>
        </p:spPr>
        <p:txBody>
          <a:bodyPr/>
          <a:lstStyle/>
          <a:p>
            <a:pPr algn="just"/>
            <a:r>
              <a:rPr lang="en-US" altLang="en-US" sz="2800" dirty="0"/>
              <a:t>Store the XML data in </a:t>
            </a:r>
            <a:r>
              <a:rPr lang="en-US" altLang="en-US" sz="2800" dirty="0">
                <a:solidFill>
                  <a:schemeClr val="folHlink"/>
                </a:solidFill>
              </a:rPr>
              <a:t>other formats</a:t>
            </a:r>
            <a:r>
              <a:rPr lang="en-US" altLang="en-US" sz="2800" dirty="0"/>
              <a:t> such as tabular data, spreadsheet, object and so on, </a:t>
            </a:r>
            <a:r>
              <a:rPr lang="en-US" altLang="en-US" sz="2800" dirty="0">
                <a:solidFill>
                  <a:schemeClr val="folHlink"/>
                </a:solidFill>
              </a:rPr>
              <a:t>other than the XML format itself</a:t>
            </a:r>
            <a:r>
              <a:rPr lang="en-US" altLang="en-US" sz="2800" dirty="0"/>
              <a:t>. </a:t>
            </a:r>
          </a:p>
          <a:p>
            <a:pPr algn="just"/>
            <a:r>
              <a:rPr lang="en-US" altLang="en-US" sz="2800" dirty="0"/>
              <a:t>These technologies usually provide a means to </a:t>
            </a:r>
            <a:r>
              <a:rPr lang="en-US" altLang="en-US" sz="2800" dirty="0">
                <a:solidFill>
                  <a:schemeClr val="folHlink"/>
                </a:solidFill>
              </a:rPr>
              <a:t>shred/map </a:t>
            </a:r>
            <a:r>
              <a:rPr lang="en-US" altLang="en-US" sz="2800" dirty="0"/>
              <a:t>XML into their underlying format. </a:t>
            </a:r>
          </a:p>
        </p:txBody>
      </p:sp>
      <p:sp>
        <p:nvSpPr>
          <p:cNvPr id="27136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271365" name="Object 5"/>
          <p:cNvGraphicFramePr>
            <a:graphicFrameLocks noChangeAspect="1"/>
          </p:cNvGraphicFramePr>
          <p:nvPr/>
        </p:nvGraphicFramePr>
        <p:xfrm>
          <a:off x="0" y="0"/>
          <a:ext cx="190500" cy="142875"/>
        </p:xfrm>
        <a:graphic>
          <a:graphicData uri="http://schemas.openxmlformats.org/presentationml/2006/ole">
            <mc:AlternateContent xmlns:mc="http://schemas.openxmlformats.org/markup-compatibility/2006">
              <mc:Choice xmlns:v="urn:schemas-microsoft-com:vml" Requires="v">
                <p:oleObj name="Equation" r:id="rId3" imgW="190417" imgH="139639" progId="Equation.3">
                  <p:embed/>
                </p:oleObj>
              </mc:Choice>
              <mc:Fallback>
                <p:oleObj name="Equation" r:id="rId3" imgW="190417" imgH="13963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90500" cy="142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1366"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271367" name="Object 7"/>
          <p:cNvGraphicFramePr>
            <a:graphicFrameLocks noChangeAspect="1"/>
          </p:cNvGraphicFramePr>
          <p:nvPr/>
        </p:nvGraphicFramePr>
        <p:xfrm>
          <a:off x="0" y="0"/>
          <a:ext cx="190500" cy="142875"/>
        </p:xfrm>
        <a:graphic>
          <a:graphicData uri="http://schemas.openxmlformats.org/presentationml/2006/ole">
            <mc:AlternateContent xmlns:mc="http://schemas.openxmlformats.org/markup-compatibility/2006">
              <mc:Choice xmlns:v="urn:schemas-microsoft-com:vml" Requires="v">
                <p:oleObj name="Equation" r:id="rId5" imgW="190417" imgH="139639" progId="Equation.3">
                  <p:embed/>
                </p:oleObj>
              </mc:Choice>
              <mc:Fallback>
                <p:oleObj name="Equation" r:id="rId5" imgW="190417" imgH="13963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90500" cy="142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7009183"/>
      </p:ext>
    </p:extLst>
  </p:cSld>
  <p:clrMapOvr>
    <a:masterClrMapping/>
  </p:clrMapOvr>
  <p:transition advClick="0"/>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p:txBody>
          <a:bodyPr>
            <a:normAutofit/>
          </a:bodyPr>
          <a:lstStyle/>
          <a:p>
            <a:r>
              <a:rPr lang="en-US" altLang="ko-KR" dirty="0">
                <a:ea typeface="굴림" pitchFamily="34" charset="-127"/>
              </a:rPr>
              <a:t>Relational Database </a:t>
            </a:r>
            <a:br>
              <a:rPr lang="en-US" altLang="ko-KR" dirty="0">
                <a:ea typeface="굴림" pitchFamily="34" charset="-127"/>
              </a:rPr>
            </a:br>
            <a:r>
              <a:rPr lang="en-US" altLang="ko-KR" dirty="0">
                <a:latin typeface="Times New Roman"/>
                <a:ea typeface="굴림" pitchFamily="34" charset="-127"/>
              </a:rPr>
              <a:t>–</a:t>
            </a:r>
            <a:r>
              <a:rPr lang="en-US" altLang="ko-KR" dirty="0">
                <a:ea typeface="굴림" pitchFamily="34" charset="-127"/>
              </a:rPr>
              <a:t> The DTD Approach </a:t>
            </a:r>
            <a:endParaRPr lang="en-US" altLang="en-US" dirty="0">
              <a:ea typeface="굴림" pitchFamily="34" charset="-127"/>
            </a:endParaRPr>
          </a:p>
        </p:txBody>
      </p:sp>
      <p:sp>
        <p:nvSpPr>
          <p:cNvPr id="279555" name="Rectangle 3"/>
          <p:cNvSpPr>
            <a:spLocks noGrp="1" noChangeArrowheads="1"/>
          </p:cNvSpPr>
          <p:nvPr>
            <p:ph type="body" sz="half" idx="1"/>
          </p:nvPr>
        </p:nvSpPr>
        <p:spPr>
          <a:xfrm>
            <a:off x="685800" y="2209800"/>
            <a:ext cx="7772400" cy="3657600"/>
          </a:xfrm>
        </p:spPr>
        <p:txBody>
          <a:bodyPr/>
          <a:lstStyle/>
          <a:p>
            <a:pPr algn="just"/>
            <a:r>
              <a:rPr lang="en-US" altLang="en-US" sz="2000" dirty="0"/>
              <a:t>involves </a:t>
            </a:r>
            <a:r>
              <a:rPr lang="en-US" altLang="en-US" sz="2000" dirty="0">
                <a:solidFill>
                  <a:schemeClr val="folHlink"/>
                </a:solidFill>
              </a:rPr>
              <a:t>shared-</a:t>
            </a:r>
            <a:r>
              <a:rPr lang="en-US" altLang="en-US" sz="2000" dirty="0" err="1">
                <a:solidFill>
                  <a:schemeClr val="folHlink"/>
                </a:solidFill>
              </a:rPr>
              <a:t>inlining</a:t>
            </a:r>
            <a:r>
              <a:rPr lang="en-US" altLang="en-US" sz="2000" dirty="0"/>
              <a:t> method (Deutsch et al., 1999) </a:t>
            </a:r>
          </a:p>
          <a:p>
            <a:pPr algn="just"/>
            <a:r>
              <a:rPr lang="en-US" altLang="en-US" sz="2000" dirty="0"/>
              <a:t>DTD or XML schema </a:t>
            </a:r>
            <a:r>
              <a:rPr lang="en-US" altLang="en-US" sz="2000" dirty="0">
                <a:solidFill>
                  <a:schemeClr val="folHlink"/>
                </a:solidFill>
              </a:rPr>
              <a:t>is necessary</a:t>
            </a:r>
            <a:r>
              <a:rPr lang="en-US" altLang="en-US" sz="2000" dirty="0"/>
              <a:t> – provide information where </a:t>
            </a:r>
            <a:r>
              <a:rPr lang="en-US" altLang="en-US" sz="2000" dirty="0" err="1"/>
              <a:t>inlining</a:t>
            </a:r>
            <a:r>
              <a:rPr lang="en-US" altLang="en-US" sz="2000" dirty="0"/>
              <a:t> is possible</a:t>
            </a:r>
          </a:p>
          <a:p>
            <a:pPr algn="just"/>
            <a:endParaRPr lang="en-US" altLang="en-US" sz="2800" dirty="0"/>
          </a:p>
          <a:p>
            <a:pPr algn="just"/>
            <a:endParaRPr lang="en-US" altLang="en-US" sz="2800" dirty="0"/>
          </a:p>
        </p:txBody>
      </p:sp>
      <p:sp>
        <p:nvSpPr>
          <p:cNvPr id="27955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279557" name="Object 5"/>
          <p:cNvGraphicFramePr>
            <a:graphicFrameLocks noChangeAspect="1"/>
          </p:cNvGraphicFramePr>
          <p:nvPr/>
        </p:nvGraphicFramePr>
        <p:xfrm>
          <a:off x="0" y="0"/>
          <a:ext cx="190500" cy="142875"/>
        </p:xfrm>
        <a:graphic>
          <a:graphicData uri="http://schemas.openxmlformats.org/presentationml/2006/ole">
            <mc:AlternateContent xmlns:mc="http://schemas.openxmlformats.org/markup-compatibility/2006">
              <mc:Choice xmlns:v="urn:schemas-microsoft-com:vml" Requires="v">
                <p:oleObj name="Equation" r:id="rId3" imgW="190417" imgH="139639" progId="Equation.3">
                  <p:embed/>
                </p:oleObj>
              </mc:Choice>
              <mc:Fallback>
                <p:oleObj name="Equation" r:id="rId3" imgW="190417" imgH="13963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90500" cy="142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955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279559" name="Object 7"/>
          <p:cNvGraphicFramePr>
            <a:graphicFrameLocks noChangeAspect="1"/>
          </p:cNvGraphicFramePr>
          <p:nvPr/>
        </p:nvGraphicFramePr>
        <p:xfrm>
          <a:off x="0" y="0"/>
          <a:ext cx="190500" cy="142875"/>
        </p:xfrm>
        <a:graphic>
          <a:graphicData uri="http://schemas.openxmlformats.org/presentationml/2006/ole">
            <mc:AlternateContent xmlns:mc="http://schemas.openxmlformats.org/markup-compatibility/2006">
              <mc:Choice xmlns:v="urn:schemas-microsoft-com:vml" Requires="v">
                <p:oleObj name="Equation" r:id="rId5" imgW="190417" imgH="139639" progId="Equation.3">
                  <p:embed/>
                </p:oleObj>
              </mc:Choice>
              <mc:Fallback>
                <p:oleObj name="Equation" r:id="rId5" imgW="190417" imgH="13963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90500" cy="142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9561" name="Object 9"/>
          <p:cNvGraphicFramePr>
            <a:graphicFrameLocks noChangeAspect="1"/>
          </p:cNvGraphicFramePr>
          <p:nvPr>
            <p:extLst>
              <p:ext uri="{D42A27DB-BD31-4B8C-83A1-F6EECF244321}">
                <p14:modId xmlns:p14="http://schemas.microsoft.com/office/powerpoint/2010/main" val="2846057535"/>
              </p:ext>
            </p:extLst>
          </p:nvPr>
        </p:nvGraphicFramePr>
        <p:xfrm>
          <a:off x="838200" y="3578058"/>
          <a:ext cx="7467600" cy="3098800"/>
        </p:xfrm>
        <a:graphic>
          <a:graphicData uri="http://schemas.openxmlformats.org/presentationml/2006/ole">
            <mc:AlternateContent xmlns:mc="http://schemas.openxmlformats.org/markup-compatibility/2006">
              <mc:Choice xmlns:v="urn:schemas-microsoft-com:vml" Requires="v">
                <p:oleObj name="Visio" r:id="rId6" imgW="8047747" imgH="3517235" progId="Visio.Drawing.11">
                  <p:embed/>
                </p:oleObj>
              </mc:Choice>
              <mc:Fallback>
                <p:oleObj name="Visio" r:id="rId6" imgW="8047747" imgH="3517235" progId="Visio.Drawing.11">
                  <p:embed/>
                  <p:pic>
                    <p:nvPicPr>
                      <p:cNvPr id="0" name=""/>
                      <p:cNvPicPr>
                        <a:picLocks noChangeAspect="1" noChangeArrowheads="1"/>
                      </p:cNvPicPr>
                      <p:nvPr/>
                    </p:nvPicPr>
                    <p:blipFill>
                      <a:blip r:embed="rId7"/>
                      <a:srcRect/>
                      <a:stretch>
                        <a:fillRect/>
                      </a:stretch>
                    </p:blipFill>
                    <p:spPr bwMode="auto">
                      <a:xfrm>
                        <a:off x="838200" y="3578058"/>
                        <a:ext cx="7467600" cy="3098800"/>
                      </a:xfrm>
                      <a:prstGeom prst="rect">
                        <a:avLst/>
                      </a:prstGeom>
                      <a:solidFill>
                        <a:schemeClr val="accent6">
                          <a:lumMod val="20000"/>
                          <a:lumOff val="80000"/>
                        </a:schemeClr>
                      </a:solidFill>
                    </p:spPr>
                  </p:pic>
                </p:oleObj>
              </mc:Fallback>
            </mc:AlternateContent>
          </a:graphicData>
        </a:graphic>
      </p:graphicFrame>
      <p:sp>
        <p:nvSpPr>
          <p:cNvPr id="2" name="Rectangle 1"/>
          <p:cNvSpPr/>
          <p:nvPr/>
        </p:nvSpPr>
        <p:spPr>
          <a:xfrm>
            <a:off x="5173308" y="0"/>
            <a:ext cx="1683474" cy="523220"/>
          </a:xfrm>
          <a:prstGeom prst="rect">
            <a:avLst/>
          </a:prstGeom>
        </p:spPr>
        <p:txBody>
          <a:bodyPr wrap="none">
            <a:spAutoFit/>
          </a:bodyPr>
          <a:lstStyle/>
          <a:p>
            <a:r>
              <a:rPr lang="en-US" sz="2800" dirty="0">
                <a:solidFill>
                  <a:schemeClr val="bg1"/>
                </a:solidFill>
              </a:rPr>
              <a:t>Example</a:t>
            </a:r>
          </a:p>
        </p:txBody>
      </p:sp>
      <p:sp>
        <p:nvSpPr>
          <p:cNvPr id="10" name="Text Box 1035"/>
          <p:cNvSpPr txBox="1">
            <a:spLocks noChangeArrowheads="1"/>
          </p:cNvSpPr>
          <p:nvPr/>
        </p:nvSpPr>
        <p:spPr bwMode="auto">
          <a:xfrm>
            <a:off x="762000" y="6096000"/>
            <a:ext cx="2209800" cy="596900"/>
          </a:xfrm>
          <a:prstGeom prst="rect">
            <a:avLst/>
          </a:prstGeom>
          <a:solidFill>
            <a:schemeClr val="accent2">
              <a:lumMod val="40000"/>
              <a:lumOff val="60000"/>
            </a:schemeClr>
          </a:solidFill>
          <a:ln w="9525">
            <a:noFill/>
            <a:miter lim="800000"/>
            <a:headEnd/>
            <a:tailEnd/>
          </a:ln>
          <a:effectLst/>
        </p:spPr>
        <p:txBody>
          <a:bodyPr wrap="square">
            <a:spAutoFit/>
          </a:bodyPr>
          <a:lstStyle/>
          <a:p>
            <a:pPr>
              <a:defRPr/>
            </a:pPr>
            <a:r>
              <a:rPr lang="en-US" sz="1100" dirty="0"/>
              <a:t>* 0 or more occurrences (M)</a:t>
            </a:r>
          </a:p>
          <a:p>
            <a:pPr>
              <a:defRPr/>
            </a:pPr>
            <a:r>
              <a:rPr lang="en-US" sz="1100" dirty="0"/>
              <a:t>+ 1 or more occurrences (M)</a:t>
            </a:r>
          </a:p>
          <a:p>
            <a:pPr>
              <a:defRPr/>
            </a:pPr>
            <a:r>
              <a:rPr lang="en-US" sz="1100" dirty="0"/>
              <a:t>? 0 or 1 (1)</a:t>
            </a:r>
          </a:p>
        </p:txBody>
      </p:sp>
    </p:spTree>
    <p:extLst>
      <p:ext uri="{BB962C8B-B14F-4D97-AF65-F5344CB8AC3E}">
        <p14:creationId xmlns:p14="http://schemas.microsoft.com/office/powerpoint/2010/main" val="2251904982"/>
      </p:ext>
    </p:extLst>
  </p:cSld>
  <p:clrMapOvr>
    <a:masterClrMapping/>
  </p:clrMapOvr>
  <p:transition advClick="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p:txBody>
          <a:bodyPr/>
          <a:lstStyle/>
          <a:p>
            <a:r>
              <a:rPr lang="en-US" altLang="ko-KR">
                <a:ea typeface="굴림" pitchFamily="34" charset="-127"/>
              </a:rPr>
              <a:t>Native XML Database (NXD) </a:t>
            </a:r>
            <a:endParaRPr lang="en-US" altLang="en-US">
              <a:ea typeface="굴림" pitchFamily="34" charset="-127"/>
            </a:endParaRPr>
          </a:p>
        </p:txBody>
      </p:sp>
      <p:sp>
        <p:nvSpPr>
          <p:cNvPr id="302083" name="Rectangle 3"/>
          <p:cNvSpPr>
            <a:spLocks noGrp="1" noChangeArrowheads="1"/>
          </p:cNvSpPr>
          <p:nvPr>
            <p:ph type="body" sz="half" idx="1"/>
          </p:nvPr>
        </p:nvSpPr>
        <p:spPr>
          <a:xfrm>
            <a:off x="381000" y="2362200"/>
            <a:ext cx="8001000" cy="3505200"/>
          </a:xfrm>
        </p:spPr>
        <p:txBody>
          <a:bodyPr/>
          <a:lstStyle/>
          <a:p>
            <a:pPr algn="just"/>
            <a:r>
              <a:rPr lang="en-US" altLang="en-US" sz="2000" dirty="0"/>
              <a:t>Basically means building a </a:t>
            </a:r>
            <a:r>
              <a:rPr lang="en-US" altLang="en-US" sz="2000" dirty="0">
                <a:solidFill>
                  <a:schemeClr val="folHlink"/>
                </a:solidFill>
              </a:rPr>
              <a:t>specialized data manager.</a:t>
            </a:r>
            <a:endParaRPr lang="en-US" altLang="en-US" sz="2000" dirty="0"/>
          </a:p>
          <a:p>
            <a:pPr algn="just"/>
            <a:r>
              <a:rPr lang="en-US" altLang="en-US" sz="2000" dirty="0"/>
              <a:t>Fundamental unit of logical model: </a:t>
            </a:r>
            <a:r>
              <a:rPr lang="en-US" altLang="en-US" sz="2000" dirty="0">
                <a:solidFill>
                  <a:srgbClr val="FF0066"/>
                </a:solidFill>
              </a:rPr>
              <a:t>XML</a:t>
            </a:r>
            <a:r>
              <a:rPr lang="en-US" altLang="en-US" sz="2000" dirty="0"/>
              <a:t> - stored and retrieved in their </a:t>
            </a:r>
            <a:r>
              <a:rPr lang="en-US" altLang="en-US" sz="2000" dirty="0">
                <a:solidFill>
                  <a:schemeClr val="folHlink"/>
                </a:solidFill>
              </a:rPr>
              <a:t>original structure</a:t>
            </a:r>
            <a:r>
              <a:rPr lang="en-US" altLang="en-US" sz="2000" dirty="0"/>
              <a:t>. </a:t>
            </a:r>
          </a:p>
          <a:p>
            <a:pPr algn="just"/>
            <a:r>
              <a:rPr lang="en-US" altLang="en-US" sz="2000" dirty="0"/>
              <a:t>Work best especially on </a:t>
            </a:r>
            <a:r>
              <a:rPr lang="en-US" altLang="en-US" sz="2000" dirty="0">
                <a:solidFill>
                  <a:schemeClr val="folHlink"/>
                </a:solidFill>
              </a:rPr>
              <a:t>scalability</a:t>
            </a:r>
            <a:r>
              <a:rPr lang="en-US" altLang="en-US" sz="2000" dirty="0"/>
              <a:t>, </a:t>
            </a:r>
            <a:r>
              <a:rPr lang="en-US" altLang="en-US" sz="2000" dirty="0">
                <a:solidFill>
                  <a:schemeClr val="folHlink"/>
                </a:solidFill>
              </a:rPr>
              <a:t>data retrieval and handling of huge amounts of data</a:t>
            </a:r>
            <a:r>
              <a:rPr lang="en-US" altLang="en-US" sz="2000" dirty="0"/>
              <a:t>.</a:t>
            </a:r>
            <a:r>
              <a:rPr lang="en-US" altLang="en-US" sz="3200" dirty="0"/>
              <a:t>  </a:t>
            </a:r>
          </a:p>
          <a:p>
            <a:pPr algn="just"/>
            <a:r>
              <a:rPr lang="en-US" altLang="en-US" sz="2000" dirty="0"/>
              <a:t>Example : </a:t>
            </a:r>
            <a:r>
              <a:rPr lang="en-US" altLang="en-US" sz="2000" dirty="0">
                <a:solidFill>
                  <a:srgbClr val="FF0066"/>
                </a:solidFill>
              </a:rPr>
              <a:t>LORE</a:t>
            </a:r>
            <a:r>
              <a:rPr lang="en-US" altLang="en-US" sz="2000" dirty="0"/>
              <a:t> (McHugh et al., 1997), </a:t>
            </a:r>
            <a:r>
              <a:rPr lang="en-US" altLang="en-US" sz="2000" dirty="0">
                <a:solidFill>
                  <a:srgbClr val="FF0066"/>
                </a:solidFill>
              </a:rPr>
              <a:t>TIMBER</a:t>
            </a:r>
            <a:r>
              <a:rPr lang="en-US" altLang="en-US" sz="2000" dirty="0"/>
              <a:t> (</a:t>
            </a:r>
            <a:r>
              <a:rPr lang="en-US" altLang="en-US" sz="2000" dirty="0" err="1"/>
              <a:t>Jagadish</a:t>
            </a:r>
            <a:r>
              <a:rPr lang="en-US" altLang="en-US" sz="2000" dirty="0"/>
              <a:t> et al., 2002), </a:t>
            </a:r>
            <a:r>
              <a:rPr lang="en-US" altLang="en-US" sz="2000" dirty="0" err="1">
                <a:solidFill>
                  <a:srgbClr val="FF0066"/>
                </a:solidFill>
              </a:rPr>
              <a:t>XBase</a:t>
            </a:r>
            <a:r>
              <a:rPr lang="en-US" altLang="en-US" sz="2000" dirty="0"/>
              <a:t> (Lu et al., 2002), </a:t>
            </a:r>
            <a:r>
              <a:rPr lang="en-US" altLang="en-US" sz="2000" dirty="0" err="1">
                <a:solidFill>
                  <a:srgbClr val="FF0066"/>
                </a:solidFill>
              </a:rPr>
              <a:t>Tamino</a:t>
            </a:r>
            <a:r>
              <a:rPr lang="en-US" altLang="en-US" sz="2000" dirty="0"/>
              <a:t> (Software AG, 2002), </a:t>
            </a:r>
            <a:r>
              <a:rPr lang="en-US" altLang="en-US" sz="2000" dirty="0" err="1">
                <a:solidFill>
                  <a:srgbClr val="FF0066"/>
                </a:solidFill>
              </a:rPr>
              <a:t>eXist</a:t>
            </a:r>
            <a:r>
              <a:rPr lang="en-US" altLang="en-US" sz="2000" dirty="0"/>
              <a:t> (</a:t>
            </a:r>
            <a:r>
              <a:rPr lang="en-US" altLang="en-US" sz="2000" dirty="0" err="1"/>
              <a:t>Sourceforge</a:t>
            </a:r>
            <a:r>
              <a:rPr lang="en-US" altLang="en-US" sz="2000" dirty="0"/>
              <a:t>, 2004) and </a:t>
            </a:r>
            <a:r>
              <a:rPr lang="en-US" altLang="en-US" sz="2000" dirty="0" err="1">
                <a:solidFill>
                  <a:srgbClr val="FF0066"/>
                </a:solidFill>
              </a:rPr>
              <a:t>Natix</a:t>
            </a:r>
            <a:r>
              <a:rPr lang="en-US" altLang="en-US" sz="2000" dirty="0"/>
              <a:t> (</a:t>
            </a:r>
            <a:r>
              <a:rPr lang="en-US" altLang="en-US" sz="2000" dirty="0" err="1"/>
              <a:t>Brantner</a:t>
            </a:r>
            <a:r>
              <a:rPr lang="en-US" altLang="en-US" sz="2000" dirty="0"/>
              <a:t> et al., 2005)</a:t>
            </a:r>
          </a:p>
        </p:txBody>
      </p:sp>
      <p:sp>
        <p:nvSpPr>
          <p:cNvPr id="30208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302085" name="Object 5"/>
          <p:cNvGraphicFramePr>
            <a:graphicFrameLocks noChangeAspect="1"/>
          </p:cNvGraphicFramePr>
          <p:nvPr/>
        </p:nvGraphicFramePr>
        <p:xfrm>
          <a:off x="0" y="0"/>
          <a:ext cx="190500" cy="142875"/>
        </p:xfrm>
        <a:graphic>
          <a:graphicData uri="http://schemas.openxmlformats.org/presentationml/2006/ole">
            <mc:AlternateContent xmlns:mc="http://schemas.openxmlformats.org/markup-compatibility/2006">
              <mc:Choice xmlns:v="urn:schemas-microsoft-com:vml" Requires="v">
                <p:oleObj name="Equation" r:id="rId3" imgW="190417" imgH="139639" progId="Equation.3">
                  <p:embed/>
                </p:oleObj>
              </mc:Choice>
              <mc:Fallback>
                <p:oleObj name="Equation" r:id="rId3" imgW="190417" imgH="13963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90500" cy="142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2086"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302087" name="Object 7"/>
          <p:cNvGraphicFramePr>
            <a:graphicFrameLocks noChangeAspect="1"/>
          </p:cNvGraphicFramePr>
          <p:nvPr/>
        </p:nvGraphicFramePr>
        <p:xfrm>
          <a:off x="0" y="0"/>
          <a:ext cx="190500" cy="142875"/>
        </p:xfrm>
        <a:graphic>
          <a:graphicData uri="http://schemas.openxmlformats.org/presentationml/2006/ole">
            <mc:AlternateContent xmlns:mc="http://schemas.openxmlformats.org/markup-compatibility/2006">
              <mc:Choice xmlns:v="urn:schemas-microsoft-com:vml" Requires="v">
                <p:oleObj name="Equation" r:id="rId5" imgW="190417" imgH="139639" progId="Equation.3">
                  <p:embed/>
                </p:oleObj>
              </mc:Choice>
              <mc:Fallback>
                <p:oleObj name="Equation" r:id="rId5" imgW="190417" imgH="13963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90500" cy="142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0132523"/>
      </p:ext>
    </p:extLst>
  </p:cSld>
  <p:clrMapOvr>
    <a:masterClrMapping/>
  </p:clrMapOvr>
  <p:transition advClick="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Managing XML in DB2 – Example </a:t>
            </a:r>
          </a:p>
        </p:txBody>
      </p:sp>
      <p:sp>
        <p:nvSpPr>
          <p:cNvPr id="3" name="Content Placeholder 2"/>
          <p:cNvSpPr>
            <a:spLocks noGrp="1"/>
          </p:cNvSpPr>
          <p:nvPr>
            <p:ph idx="1"/>
          </p:nvPr>
        </p:nvSpPr>
        <p:spPr/>
        <p:txBody>
          <a:bodyPr/>
          <a:lstStyle/>
          <a:p>
            <a:pPr marL="0" indent="0">
              <a:spcBef>
                <a:spcPts val="0"/>
              </a:spcBef>
              <a:buNone/>
            </a:pPr>
            <a:r>
              <a:rPr lang="en-US" sz="2400" dirty="0">
                <a:latin typeface="Courier New" panose="02070309020205020404" pitchFamily="49" charset="0"/>
                <a:cs typeface="Courier New" panose="02070309020205020404" pitchFamily="49" charset="0"/>
              </a:rPr>
              <a:t>CREATE DATABASE sample;</a:t>
            </a:r>
          </a:p>
          <a:p>
            <a:pPr marL="0" indent="0">
              <a:spcBef>
                <a:spcPts val="0"/>
              </a:spcBef>
              <a:buNone/>
            </a:pPr>
            <a:endParaRPr lang="en-US" sz="2400" dirty="0">
              <a:latin typeface="Courier New" panose="02070309020205020404" pitchFamily="49" charset="0"/>
              <a:cs typeface="Courier New" panose="02070309020205020404" pitchFamily="49" charset="0"/>
            </a:endParaRPr>
          </a:p>
          <a:p>
            <a:pPr marL="0" indent="0">
              <a:spcBef>
                <a:spcPts val="0"/>
              </a:spcBef>
              <a:buNone/>
            </a:pPr>
            <a:r>
              <a:rPr lang="en-US" sz="2400" dirty="0">
                <a:latin typeface="Courier New" panose="02070309020205020404" pitchFamily="49" charset="0"/>
                <a:cs typeface="Courier New" panose="02070309020205020404" pitchFamily="49" charset="0"/>
              </a:rPr>
              <a:t>CREATE TABLE  clients(</a:t>
            </a:r>
          </a:p>
          <a:p>
            <a:pPr marL="0" indent="0">
              <a:spcBef>
                <a:spcPts val="0"/>
              </a:spcBef>
              <a:buNone/>
            </a:pPr>
            <a:r>
              <a:rPr lang="en-US" sz="2400" dirty="0">
                <a:latin typeface="Courier New" panose="02070309020205020404" pitchFamily="49" charset="0"/>
                <a:cs typeface="Courier New" panose="02070309020205020404" pitchFamily="49" charset="0"/>
              </a:rPr>
              <a:t>	id </a:t>
            </a:r>
            <a:r>
              <a:rPr lang="en-US" sz="2400" dirty="0" err="1">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primary key not null,</a:t>
            </a:r>
          </a:p>
          <a:p>
            <a:pPr marL="0" indent="0">
              <a:spcBef>
                <a:spcPts val="0"/>
              </a:spcBef>
              <a:buNone/>
            </a:pPr>
            <a:r>
              <a:rPr lang="en-US" sz="2400" dirty="0">
                <a:latin typeface="Courier New" panose="02070309020205020404" pitchFamily="49" charset="0"/>
                <a:cs typeface="Courier New" panose="02070309020205020404" pitchFamily="49" charset="0"/>
              </a:rPr>
              <a:t>	name varchar(50),</a:t>
            </a:r>
          </a:p>
          <a:p>
            <a:pPr marL="0" indent="0">
              <a:spcBef>
                <a:spcPts val="0"/>
              </a:spcBef>
              <a:buNone/>
            </a:pPr>
            <a:r>
              <a:rPr lang="en-US" sz="2400" dirty="0">
                <a:latin typeface="Courier New" panose="02070309020205020404" pitchFamily="49" charset="0"/>
                <a:cs typeface="Courier New" panose="02070309020205020404" pitchFamily="49" charset="0"/>
              </a:rPr>
              <a:t>	status varchar(10),</a:t>
            </a:r>
          </a:p>
          <a:p>
            <a:pPr marL="0" indent="0">
              <a:spcBef>
                <a:spcPts val="0"/>
              </a:spcBef>
              <a:buNone/>
            </a:pPr>
            <a:r>
              <a:rPr lang="en-US" sz="2400" dirty="0">
                <a:latin typeface="Courier New" panose="02070309020205020404" pitchFamily="49" charset="0"/>
                <a:cs typeface="Courier New" panose="02070309020205020404" pitchFamily="49" charset="0"/>
              </a:rPr>
              <a:t>	</a:t>
            </a:r>
            <a:r>
              <a:rPr lang="en-US" sz="2400" b="1" dirty="0" err="1">
                <a:solidFill>
                  <a:schemeClr val="accent1"/>
                </a:solidFill>
                <a:latin typeface="Courier New" panose="02070309020205020404" pitchFamily="49" charset="0"/>
                <a:cs typeface="Courier New" panose="02070309020205020404" pitchFamily="49" charset="0"/>
              </a:rPr>
              <a:t>contactinfo</a:t>
            </a:r>
            <a:r>
              <a:rPr lang="en-US" sz="2400" b="1" dirty="0">
                <a:solidFill>
                  <a:schemeClr val="accent1"/>
                </a:solidFill>
                <a:latin typeface="Courier New" panose="02070309020205020404" pitchFamily="49" charset="0"/>
                <a:cs typeface="Courier New" panose="02070309020205020404" pitchFamily="49" charset="0"/>
              </a:rPr>
              <a:t> xml</a:t>
            </a:r>
          </a:p>
          <a:p>
            <a:pPr marL="0" indent="0">
              <a:spcBef>
                <a:spcPts val="0"/>
              </a:spcBef>
              <a:buNone/>
            </a:pPr>
            <a:r>
              <a:rPr lang="en-US" sz="2400" dirty="0">
                <a:latin typeface="Courier New" panose="02070309020205020404" pitchFamily="49" charset="0"/>
                <a:cs typeface="Courier New" panose="02070309020205020404" pitchFamily="49" charset="0"/>
              </a:rPr>
              <a:t>);</a:t>
            </a:r>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D4E4A2E4-6FA4-4835-A001-46F3D612D6A4}" type="slidenum">
              <a:rPr lang="en-US" smtClean="0"/>
              <a:pPr/>
              <a:t>19</a:t>
            </a:fld>
            <a:endParaRPr lang="en-US"/>
          </a:p>
        </p:txBody>
      </p:sp>
      <p:sp>
        <p:nvSpPr>
          <p:cNvPr id="6" name="Title 1"/>
          <p:cNvSpPr txBox="1">
            <a:spLocks/>
          </p:cNvSpPr>
          <p:nvPr/>
        </p:nvSpPr>
        <p:spPr>
          <a:xfrm>
            <a:off x="4648200" y="0"/>
            <a:ext cx="3505200" cy="602420"/>
          </a:xfrm>
          <a:prstGeom prst="rect">
            <a:avLst/>
          </a:prstGeom>
        </p:spPr>
        <p:txBody>
          <a:bodyPr vert="horz" lIns="91440" tIns="45720" rIns="91440" bIns="45720" rtlCol="0" anchor="b">
            <a:normAutofit fontScale="90000" lnSpcReduction="100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bg1"/>
                </a:solidFill>
              </a:rPr>
              <a:t>Example</a:t>
            </a:r>
          </a:p>
        </p:txBody>
      </p:sp>
    </p:spTree>
    <p:extLst>
      <p:ext uri="{BB962C8B-B14F-4D97-AF65-F5344CB8AC3E}">
        <p14:creationId xmlns:p14="http://schemas.microsoft.com/office/powerpoint/2010/main" val="2178718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p:cNvSpPr>
            <a:spLocks noGrp="1" noChangeArrowheads="1"/>
          </p:cNvSpPr>
          <p:nvPr>
            <p:ph type="title"/>
          </p:nvPr>
        </p:nvSpPr>
        <p:spPr/>
        <p:txBody>
          <a:bodyPr/>
          <a:lstStyle/>
          <a:p>
            <a:r>
              <a:rPr lang="en-US" altLang="en-US" dirty="0"/>
              <a:t>Outline</a:t>
            </a:r>
          </a:p>
        </p:txBody>
      </p:sp>
      <p:sp>
        <p:nvSpPr>
          <p:cNvPr id="6147" name="Rectangle 2"/>
          <p:cNvSpPr>
            <a:spLocks noGrp="1" noChangeArrowheads="1"/>
          </p:cNvSpPr>
          <p:nvPr>
            <p:ph idx="1"/>
          </p:nvPr>
        </p:nvSpPr>
        <p:spPr>
          <a:xfrm>
            <a:off x="864382" y="2489200"/>
            <a:ext cx="7593818" cy="3835400"/>
          </a:xfrm>
        </p:spPr>
        <p:txBody>
          <a:bodyPr>
            <a:normAutofit/>
          </a:bodyPr>
          <a:lstStyle/>
          <a:p>
            <a:r>
              <a:rPr lang="en-US" altLang="en-US" sz="2400" dirty="0"/>
              <a:t>Structured, Semi-structured, and Unstructured Data</a:t>
            </a:r>
          </a:p>
          <a:p>
            <a:r>
              <a:rPr lang="en-US" altLang="en-US" sz="2400" dirty="0"/>
              <a:t>Introduction to XML</a:t>
            </a:r>
          </a:p>
          <a:p>
            <a:r>
              <a:rPr lang="en-US" altLang="en-US" sz="2400" dirty="0"/>
              <a:t>XML Data Model</a:t>
            </a:r>
          </a:p>
          <a:p>
            <a:r>
              <a:rPr lang="en-US" altLang="en-US" sz="2400" dirty="0"/>
              <a:t>XML Instance Storage</a:t>
            </a:r>
          </a:p>
          <a:p>
            <a:r>
              <a:rPr lang="en-US" altLang="en-US" sz="2400" dirty="0"/>
              <a:t>XML Languages</a:t>
            </a:r>
          </a:p>
        </p:txBody>
      </p:sp>
      <p:sp>
        <p:nvSpPr>
          <p:cNvPr id="4" name="Slide Number Placeholder 3"/>
          <p:cNvSpPr>
            <a:spLocks noGrp="1"/>
          </p:cNvSpPr>
          <p:nvPr>
            <p:ph type="sldNum" sz="quarter" idx="12"/>
          </p:nvPr>
        </p:nvSpPr>
        <p:spPr/>
        <p:txBody>
          <a:bodyPr/>
          <a:lstStyle/>
          <a:p>
            <a:fld id="{D57F1E4F-1CFF-5643-939E-217C01CDF565}" type="slidenum">
              <a:rPr lang="en-US" smtClean="0"/>
              <a:pPr/>
              <a:t>2</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Managing XML in DB2 – Example (cont.)</a:t>
            </a:r>
          </a:p>
        </p:txBody>
      </p:sp>
      <p:sp>
        <p:nvSpPr>
          <p:cNvPr id="3" name="Content Placeholder 2"/>
          <p:cNvSpPr>
            <a:spLocks noGrp="1"/>
          </p:cNvSpPr>
          <p:nvPr>
            <p:ph idx="1"/>
          </p:nvPr>
        </p:nvSpPr>
        <p:spPr>
          <a:xfrm>
            <a:off x="864382" y="2362200"/>
            <a:ext cx="6831818" cy="3657600"/>
          </a:xfrm>
        </p:spPr>
        <p:txBody>
          <a:bodyPr>
            <a:noAutofit/>
          </a:bodyPr>
          <a:lstStyle/>
          <a:p>
            <a:pPr marL="0" indent="0">
              <a:spcBef>
                <a:spcPts val="0"/>
              </a:spcBef>
              <a:buNone/>
            </a:pPr>
            <a:r>
              <a:rPr lang="en-US" sz="2000" dirty="0">
                <a:latin typeface="Courier New" panose="02070309020205020404" pitchFamily="49" charset="0"/>
                <a:cs typeface="Courier New" panose="02070309020205020404" pitchFamily="49" charset="0"/>
              </a:rPr>
              <a:t>INSERT INTO clients VALUES</a:t>
            </a:r>
          </a:p>
          <a:p>
            <a:pPr marL="0" indent="0">
              <a:spcBef>
                <a:spcPts val="0"/>
              </a:spcBef>
              <a:buNone/>
            </a:pPr>
            <a:r>
              <a:rPr lang="en-US" sz="2000" dirty="0">
                <a:latin typeface="Courier New" panose="02070309020205020404" pitchFamily="49" charset="0"/>
                <a:cs typeface="Courier New" panose="02070309020205020404" pitchFamily="49" charset="0"/>
              </a:rPr>
              <a:t>(</a:t>
            </a:r>
          </a:p>
          <a:p>
            <a:pPr marL="0" indent="0">
              <a:spcBef>
                <a:spcPts val="0"/>
              </a:spcBef>
              <a:buNone/>
            </a:pPr>
            <a:r>
              <a:rPr lang="en-US" sz="2000" dirty="0">
                <a:latin typeface="Courier New" panose="02070309020205020404" pitchFamily="49" charset="0"/>
                <a:cs typeface="Courier New" panose="02070309020205020404" pitchFamily="49" charset="0"/>
              </a:rPr>
              <a:t>	77, 'John Smith', 'Gold',</a:t>
            </a:r>
          </a:p>
          <a:p>
            <a:pPr marL="0" indent="0">
              <a:spcBef>
                <a:spcPts val="0"/>
              </a:spcBef>
              <a:buNone/>
            </a:pPr>
            <a:r>
              <a:rPr lang="en-US" sz="2000" dirty="0">
                <a:latin typeface="Courier New" panose="02070309020205020404" pitchFamily="49" charset="0"/>
                <a:cs typeface="Courier New" panose="02070309020205020404" pitchFamily="49" charset="0"/>
              </a:rPr>
              <a:t>	</a:t>
            </a:r>
            <a:r>
              <a:rPr lang="en-US" sz="2000" b="1" dirty="0">
                <a:solidFill>
                  <a:schemeClr val="accent1"/>
                </a:solidFill>
                <a:latin typeface="Courier New" panose="02070309020205020404" pitchFamily="49" charset="0"/>
                <a:cs typeface="Courier New" panose="02070309020205020404" pitchFamily="49" charset="0"/>
              </a:rPr>
              <a:t>'&lt;client&gt;</a:t>
            </a:r>
          </a:p>
          <a:p>
            <a:pPr marL="0" indent="0">
              <a:spcBef>
                <a:spcPts val="0"/>
              </a:spcBef>
              <a:buNone/>
            </a:pPr>
            <a:r>
              <a:rPr lang="en-US" sz="2000" b="1" dirty="0">
                <a:solidFill>
                  <a:schemeClr val="accent1"/>
                </a:solidFill>
                <a:latin typeface="Courier New" panose="02070309020205020404" pitchFamily="49" charset="0"/>
                <a:cs typeface="Courier New" panose="02070309020205020404" pitchFamily="49" charset="0"/>
              </a:rPr>
              <a:t>		&lt;address&gt;</a:t>
            </a:r>
          </a:p>
          <a:p>
            <a:pPr marL="0" indent="0">
              <a:spcBef>
                <a:spcPts val="0"/>
              </a:spcBef>
              <a:buNone/>
            </a:pPr>
            <a:r>
              <a:rPr lang="en-US" sz="2000" b="1" dirty="0">
                <a:solidFill>
                  <a:schemeClr val="accent1"/>
                </a:solidFill>
                <a:latin typeface="Courier New" panose="02070309020205020404" pitchFamily="49" charset="0"/>
                <a:cs typeface="Courier New" panose="02070309020205020404" pitchFamily="49" charset="0"/>
              </a:rPr>
              <a:t>			&lt;street&gt;541 Julio Ave&lt;/street&gt;</a:t>
            </a:r>
          </a:p>
          <a:p>
            <a:pPr marL="0" indent="0">
              <a:spcBef>
                <a:spcPts val="0"/>
              </a:spcBef>
              <a:buNone/>
            </a:pPr>
            <a:r>
              <a:rPr lang="en-US" sz="2000" b="1" dirty="0">
                <a:solidFill>
                  <a:schemeClr val="accent1"/>
                </a:solidFill>
                <a:latin typeface="Courier New" panose="02070309020205020404" pitchFamily="49" charset="0"/>
                <a:cs typeface="Courier New" panose="02070309020205020404" pitchFamily="49" charset="0"/>
              </a:rPr>
              <a:t>			&lt;city&gt;San Jose&lt;/city&gt;</a:t>
            </a:r>
          </a:p>
          <a:p>
            <a:pPr marL="0" indent="0">
              <a:spcBef>
                <a:spcPts val="0"/>
              </a:spcBef>
              <a:buNone/>
            </a:pPr>
            <a:r>
              <a:rPr lang="en-US" sz="2000" b="1" dirty="0">
                <a:solidFill>
                  <a:schemeClr val="accent1"/>
                </a:solidFill>
                <a:latin typeface="Courier New" panose="02070309020205020404" pitchFamily="49" charset="0"/>
                <a:cs typeface="Courier New" panose="02070309020205020404" pitchFamily="49" charset="0"/>
              </a:rPr>
              <a:t>			&lt;state&gt;CA&lt;/state&gt;</a:t>
            </a:r>
          </a:p>
          <a:p>
            <a:pPr marL="0" indent="0">
              <a:spcBef>
                <a:spcPts val="0"/>
              </a:spcBef>
              <a:buNone/>
            </a:pPr>
            <a:r>
              <a:rPr lang="en-US" sz="2000" b="1" dirty="0">
                <a:solidFill>
                  <a:schemeClr val="accent1"/>
                </a:solidFill>
                <a:latin typeface="Courier New" panose="02070309020205020404" pitchFamily="49" charset="0"/>
                <a:cs typeface="Courier New" panose="02070309020205020404" pitchFamily="49" charset="0"/>
              </a:rPr>
              <a:t>			&lt;zip&gt;95116&lt;/zip&gt;</a:t>
            </a:r>
          </a:p>
          <a:p>
            <a:pPr marL="0" indent="0">
              <a:spcBef>
                <a:spcPts val="0"/>
              </a:spcBef>
              <a:buNone/>
            </a:pPr>
            <a:r>
              <a:rPr lang="en-US" sz="2000" b="1" dirty="0">
                <a:solidFill>
                  <a:schemeClr val="accent1"/>
                </a:solidFill>
                <a:latin typeface="Courier New" panose="02070309020205020404" pitchFamily="49" charset="0"/>
                <a:cs typeface="Courier New" panose="02070309020205020404" pitchFamily="49" charset="0"/>
              </a:rPr>
              <a:t>		&lt;/address&gt;</a:t>
            </a:r>
          </a:p>
          <a:p>
            <a:pPr marL="0" indent="0">
              <a:spcBef>
                <a:spcPts val="0"/>
              </a:spcBef>
              <a:buNone/>
            </a:pPr>
            <a:r>
              <a:rPr lang="en-US" sz="2000" b="1" dirty="0">
                <a:solidFill>
                  <a:schemeClr val="accent1"/>
                </a:solidFill>
                <a:latin typeface="Courier New" panose="02070309020205020404" pitchFamily="49" charset="0"/>
                <a:cs typeface="Courier New" panose="02070309020205020404" pitchFamily="49" charset="0"/>
              </a:rPr>
              <a:t>		&lt;email&gt;John@yahoo.com&lt;/email&gt;</a:t>
            </a:r>
          </a:p>
          <a:p>
            <a:pPr marL="0" indent="0">
              <a:spcBef>
                <a:spcPts val="0"/>
              </a:spcBef>
              <a:buNone/>
            </a:pPr>
            <a:r>
              <a:rPr lang="en-US" sz="2000" b="1" dirty="0">
                <a:solidFill>
                  <a:schemeClr val="accent1"/>
                </a:solidFill>
                <a:latin typeface="Courier New" panose="02070309020205020404" pitchFamily="49" charset="0"/>
                <a:cs typeface="Courier New" panose="02070309020205020404" pitchFamily="49" charset="0"/>
              </a:rPr>
              <a:t>	&lt;/client&gt;'</a:t>
            </a:r>
          </a:p>
          <a:p>
            <a:pPr marL="0" indent="0">
              <a:spcBef>
                <a:spcPts val="0"/>
              </a:spcBef>
              <a:buNone/>
            </a:pPr>
            <a:r>
              <a:rPr lang="en-US" sz="2000" dirty="0">
                <a:latin typeface="Courier New" panose="02070309020205020404" pitchFamily="49" charset="0"/>
                <a:cs typeface="Courier New" panose="02070309020205020404" pitchFamily="49" charset="0"/>
              </a:rPr>
              <a:t>);</a:t>
            </a:r>
          </a:p>
        </p:txBody>
      </p:sp>
      <p:sp>
        <p:nvSpPr>
          <p:cNvPr id="4" name="Slide Number Placeholder 3"/>
          <p:cNvSpPr>
            <a:spLocks noGrp="1"/>
          </p:cNvSpPr>
          <p:nvPr>
            <p:ph type="sldNum" sz="quarter" idx="12"/>
          </p:nvPr>
        </p:nvSpPr>
        <p:spPr/>
        <p:txBody>
          <a:bodyPr/>
          <a:lstStyle/>
          <a:p>
            <a:fld id="{D4E4A2E4-6FA4-4835-A001-46F3D612D6A4}" type="slidenum">
              <a:rPr lang="en-US" smtClean="0"/>
              <a:pPr/>
              <a:t>20</a:t>
            </a:fld>
            <a:endParaRPr lang="en-US"/>
          </a:p>
        </p:txBody>
      </p:sp>
      <p:sp>
        <p:nvSpPr>
          <p:cNvPr id="5" name="Title 1"/>
          <p:cNvSpPr txBox="1">
            <a:spLocks/>
          </p:cNvSpPr>
          <p:nvPr/>
        </p:nvSpPr>
        <p:spPr>
          <a:xfrm>
            <a:off x="4648200" y="0"/>
            <a:ext cx="3505200" cy="602420"/>
          </a:xfrm>
          <a:prstGeom prst="rect">
            <a:avLst/>
          </a:prstGeom>
        </p:spPr>
        <p:txBody>
          <a:bodyPr vert="horz" lIns="91440" tIns="45720" rIns="91440" bIns="45720" rtlCol="0" anchor="b">
            <a:normAutofit fontScale="90000" lnSpcReduction="100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solidFill>
                  <a:schemeClr val="bg1"/>
                </a:solidFill>
              </a:rPr>
              <a:t>Example</a:t>
            </a:r>
          </a:p>
        </p:txBody>
      </p:sp>
    </p:spTree>
    <p:extLst>
      <p:ext uri="{BB962C8B-B14F-4D97-AF65-F5344CB8AC3E}">
        <p14:creationId xmlns:p14="http://schemas.microsoft.com/office/powerpoint/2010/main" val="4214888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Managing XML in DB2 – Example (cont.)</a:t>
            </a:r>
          </a:p>
        </p:txBody>
      </p:sp>
      <p:sp>
        <p:nvSpPr>
          <p:cNvPr id="3" name="Content Placeholder 2"/>
          <p:cNvSpPr>
            <a:spLocks noGrp="1"/>
          </p:cNvSpPr>
          <p:nvPr>
            <p:ph idx="1"/>
          </p:nvPr>
        </p:nvSpPr>
        <p:spPr>
          <a:xfrm>
            <a:off x="864382" y="2489200"/>
            <a:ext cx="6755618" cy="3530600"/>
          </a:xfrm>
        </p:spPr>
        <p:txBody>
          <a:bodyPr>
            <a:normAutofit/>
          </a:bodyPr>
          <a:lstStyle/>
          <a:p>
            <a:pPr marL="0" indent="0">
              <a:spcBef>
                <a:spcPts val="0"/>
              </a:spcBef>
              <a:buNone/>
            </a:pPr>
            <a:r>
              <a:rPr lang="en-US" sz="2400" dirty="0">
                <a:latin typeface="Courier New" panose="02070309020205020404" pitchFamily="49" charset="0"/>
                <a:cs typeface="Courier New" panose="02070309020205020404" pitchFamily="49" charset="0"/>
              </a:rPr>
              <a:t>select * from clients;</a:t>
            </a:r>
          </a:p>
          <a:p>
            <a:pPr marL="0" indent="0">
              <a:spcBef>
                <a:spcPts val="0"/>
              </a:spcBef>
              <a:buNone/>
            </a:pPr>
            <a:endParaRPr lang="en-US" sz="2400" dirty="0">
              <a:latin typeface="Courier New" panose="02070309020205020404" pitchFamily="49" charset="0"/>
              <a:cs typeface="Courier New" panose="02070309020205020404" pitchFamily="49" charset="0"/>
            </a:endParaRPr>
          </a:p>
          <a:p>
            <a:pPr marL="0" indent="0">
              <a:spcBef>
                <a:spcPts val="0"/>
              </a:spcBef>
              <a:buNone/>
            </a:pPr>
            <a:r>
              <a:rPr lang="en-US" sz="2400" dirty="0">
                <a:latin typeface="Courier New" panose="02070309020205020404" pitchFamily="49" charset="0"/>
                <a:cs typeface="Courier New" panose="02070309020205020404" pitchFamily="49" charset="0"/>
              </a:rPr>
              <a:t>select id, name, </a:t>
            </a:r>
            <a:r>
              <a:rPr lang="en-US" sz="2400" dirty="0" err="1">
                <a:latin typeface="Courier New" panose="02070309020205020404" pitchFamily="49" charset="0"/>
                <a:cs typeface="Courier New" panose="02070309020205020404" pitchFamily="49" charset="0"/>
              </a:rPr>
              <a:t>contactinfo</a:t>
            </a:r>
            <a:endParaRPr lang="en-US" sz="2400" dirty="0">
              <a:latin typeface="Courier New" panose="02070309020205020404" pitchFamily="49" charset="0"/>
              <a:cs typeface="Courier New" panose="02070309020205020404" pitchFamily="49" charset="0"/>
            </a:endParaRPr>
          </a:p>
          <a:p>
            <a:pPr marL="0" indent="0">
              <a:spcBef>
                <a:spcPts val="0"/>
              </a:spcBef>
              <a:buNone/>
            </a:pPr>
            <a:r>
              <a:rPr lang="en-US" sz="2400" dirty="0">
                <a:latin typeface="Courier New" panose="02070309020205020404" pitchFamily="49" charset="0"/>
                <a:cs typeface="Courier New" panose="02070309020205020404" pitchFamily="49" charset="0"/>
              </a:rPr>
              <a:t>  from clients</a:t>
            </a:r>
          </a:p>
          <a:p>
            <a:pPr marL="0" indent="0">
              <a:spcBef>
                <a:spcPts val="0"/>
              </a:spcBef>
              <a:buNone/>
            </a:pPr>
            <a:r>
              <a:rPr lang="en-US" sz="2400" dirty="0">
                <a:latin typeface="Courier New" panose="02070309020205020404" pitchFamily="49" charset="0"/>
                <a:cs typeface="Courier New" panose="02070309020205020404" pitchFamily="49" charset="0"/>
              </a:rPr>
              <a:t>  where status = 'Gold';</a:t>
            </a:r>
          </a:p>
        </p:txBody>
      </p:sp>
      <p:sp>
        <p:nvSpPr>
          <p:cNvPr id="4" name="Slide Number Placeholder 3"/>
          <p:cNvSpPr>
            <a:spLocks noGrp="1"/>
          </p:cNvSpPr>
          <p:nvPr>
            <p:ph type="sldNum" sz="quarter" idx="12"/>
          </p:nvPr>
        </p:nvSpPr>
        <p:spPr/>
        <p:txBody>
          <a:bodyPr/>
          <a:lstStyle/>
          <a:p>
            <a:fld id="{D4E4A2E4-6FA4-4835-A001-46F3D612D6A4}" type="slidenum">
              <a:rPr lang="en-US" smtClean="0"/>
              <a:pPr/>
              <a:t>21</a:t>
            </a:fld>
            <a:endParaRPr lang="en-US"/>
          </a:p>
        </p:txBody>
      </p:sp>
      <p:sp>
        <p:nvSpPr>
          <p:cNvPr id="5" name="Title 1"/>
          <p:cNvSpPr txBox="1">
            <a:spLocks/>
          </p:cNvSpPr>
          <p:nvPr/>
        </p:nvSpPr>
        <p:spPr>
          <a:xfrm>
            <a:off x="4648200" y="0"/>
            <a:ext cx="3505200" cy="602420"/>
          </a:xfrm>
          <a:prstGeom prst="rect">
            <a:avLst/>
          </a:prstGeom>
        </p:spPr>
        <p:txBody>
          <a:bodyPr vert="horz" lIns="91440" tIns="45720" rIns="91440" bIns="45720" rtlCol="0" anchor="b">
            <a:normAutofit fontScale="90000" lnSpcReduction="100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solidFill>
                  <a:schemeClr val="bg1"/>
                </a:solidFill>
              </a:rPr>
              <a:t>Example</a:t>
            </a:r>
          </a:p>
        </p:txBody>
      </p:sp>
    </p:spTree>
    <p:extLst>
      <p:ext uri="{BB962C8B-B14F-4D97-AF65-F5344CB8AC3E}">
        <p14:creationId xmlns:p14="http://schemas.microsoft.com/office/powerpoint/2010/main" val="31025391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Managing XML in DB2 – Example (cont.)</a:t>
            </a:r>
            <a:endParaRPr lang="en-US" dirty="0"/>
          </a:p>
        </p:txBody>
      </p:sp>
      <p:sp>
        <p:nvSpPr>
          <p:cNvPr id="4" name="Slide Number Placeholder 3"/>
          <p:cNvSpPr>
            <a:spLocks noGrp="1"/>
          </p:cNvSpPr>
          <p:nvPr>
            <p:ph type="sldNum" sz="quarter" idx="12"/>
          </p:nvPr>
        </p:nvSpPr>
        <p:spPr/>
        <p:txBody>
          <a:bodyPr/>
          <a:lstStyle/>
          <a:p>
            <a:fld id="{D4E4A2E4-6FA4-4835-A001-46F3D612D6A4}" type="slidenum">
              <a:rPr lang="en-US" smtClean="0"/>
              <a:pPr/>
              <a:t>22</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8930" y="2228557"/>
            <a:ext cx="6683415" cy="9906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0642" y="3457877"/>
            <a:ext cx="3429000" cy="313628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8697435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a:t>XML Languages</a:t>
            </a:r>
          </a:p>
        </p:txBody>
      </p:sp>
      <p:sp>
        <p:nvSpPr>
          <p:cNvPr id="28675" name="Content Placeholder 2"/>
          <p:cNvSpPr>
            <a:spLocks noGrp="1"/>
          </p:cNvSpPr>
          <p:nvPr>
            <p:ph idx="1"/>
          </p:nvPr>
        </p:nvSpPr>
        <p:spPr>
          <a:xfrm>
            <a:off x="864382" y="2489200"/>
            <a:ext cx="7060418" cy="3530600"/>
          </a:xfrm>
        </p:spPr>
        <p:txBody>
          <a:bodyPr>
            <a:normAutofit/>
          </a:bodyPr>
          <a:lstStyle/>
          <a:p>
            <a:r>
              <a:rPr lang="en-US" altLang="en-US" sz="2400" dirty="0"/>
              <a:t>Two query language standards</a:t>
            </a:r>
          </a:p>
          <a:p>
            <a:pPr lvl="1"/>
            <a:r>
              <a:rPr lang="en-US" altLang="en-US" sz="2000" b="1" dirty="0" err="1"/>
              <a:t>XPath</a:t>
            </a:r>
            <a:endParaRPr lang="en-US" altLang="en-US" sz="2000" b="1" dirty="0"/>
          </a:p>
          <a:p>
            <a:pPr lvl="2"/>
            <a:r>
              <a:rPr lang="en-US" altLang="en-US" sz="1800" dirty="0"/>
              <a:t>Specify path expressions to identify certain nodes (elements) or attributes within an XML document that match specific patterns</a:t>
            </a:r>
          </a:p>
          <a:p>
            <a:pPr lvl="1"/>
            <a:r>
              <a:rPr lang="en-US" altLang="en-US" sz="2000" b="1" dirty="0"/>
              <a:t>XQuery</a:t>
            </a:r>
          </a:p>
          <a:p>
            <a:pPr lvl="2"/>
            <a:r>
              <a:rPr lang="en-US" altLang="en-US" sz="1800" dirty="0"/>
              <a:t>Uses </a:t>
            </a:r>
            <a:r>
              <a:rPr lang="en-US" altLang="en-US" sz="1800" dirty="0" err="1"/>
              <a:t>XPath</a:t>
            </a:r>
            <a:r>
              <a:rPr lang="en-US" altLang="en-US" sz="1800" dirty="0"/>
              <a:t> expressions but has additional constructs</a:t>
            </a:r>
          </a:p>
        </p:txBody>
      </p:sp>
      <p:sp>
        <p:nvSpPr>
          <p:cNvPr id="4" name="Slide Number Placeholder 3"/>
          <p:cNvSpPr>
            <a:spLocks noGrp="1"/>
          </p:cNvSpPr>
          <p:nvPr>
            <p:ph type="sldNum" sz="quarter" idx="12"/>
          </p:nvPr>
        </p:nvSpPr>
        <p:spPr/>
        <p:txBody>
          <a:bodyPr/>
          <a:lstStyle/>
          <a:p>
            <a:fld id="{D57F1E4F-1CFF-5643-939E-217C01CDF565}" type="slidenum">
              <a:rPr lang="en-US" smtClean="0"/>
              <a:pPr/>
              <a:t>23</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ltLang="en-US"/>
              <a:t>XPath: Specifying Path Expressions in XML</a:t>
            </a:r>
          </a:p>
        </p:txBody>
      </p:sp>
      <p:sp>
        <p:nvSpPr>
          <p:cNvPr id="29699" name="Content Placeholder 2"/>
          <p:cNvSpPr>
            <a:spLocks noGrp="1"/>
          </p:cNvSpPr>
          <p:nvPr>
            <p:ph idx="1"/>
          </p:nvPr>
        </p:nvSpPr>
        <p:spPr>
          <a:xfrm>
            <a:off x="864382" y="2489200"/>
            <a:ext cx="7060418" cy="3530600"/>
          </a:xfrm>
        </p:spPr>
        <p:txBody>
          <a:bodyPr>
            <a:noAutofit/>
          </a:bodyPr>
          <a:lstStyle/>
          <a:p>
            <a:r>
              <a:rPr lang="en-US" altLang="en-US" sz="2400" dirty="0" err="1"/>
              <a:t>XPath</a:t>
            </a:r>
            <a:r>
              <a:rPr lang="en-US" altLang="en-US" sz="2400" dirty="0"/>
              <a:t> expression </a:t>
            </a:r>
          </a:p>
          <a:p>
            <a:pPr lvl="1"/>
            <a:r>
              <a:rPr lang="en-US" altLang="en-US" sz="2000" dirty="0"/>
              <a:t>Returns a sequence of items that satisfy a certain pattern as specified by the expression</a:t>
            </a:r>
          </a:p>
          <a:p>
            <a:pPr lvl="1"/>
            <a:r>
              <a:rPr lang="en-US" altLang="en-US" sz="2000" b="1" dirty="0"/>
              <a:t>Qualifier conditions </a:t>
            </a:r>
          </a:p>
          <a:p>
            <a:pPr lvl="2"/>
            <a:r>
              <a:rPr lang="en-US" altLang="en-US" sz="1800" dirty="0"/>
              <a:t>Further restrict nodes that satisfy pattern</a:t>
            </a:r>
          </a:p>
          <a:p>
            <a:r>
              <a:rPr lang="en-US" altLang="en-US" sz="2400" b="1" dirty="0"/>
              <a:t>Separators</a:t>
            </a:r>
            <a:r>
              <a:rPr lang="en-US" altLang="en-US" sz="2400" dirty="0"/>
              <a:t> used when specifying a path: </a:t>
            </a:r>
          </a:p>
          <a:p>
            <a:pPr lvl="1"/>
            <a:r>
              <a:rPr lang="en-US" altLang="en-US" sz="2000" dirty="0"/>
              <a:t>Single slash (/) and double slash (//)</a:t>
            </a:r>
          </a:p>
        </p:txBody>
      </p:sp>
      <p:sp>
        <p:nvSpPr>
          <p:cNvPr id="4" name="Slide Number Placeholder 3"/>
          <p:cNvSpPr>
            <a:spLocks noGrp="1"/>
          </p:cNvSpPr>
          <p:nvPr>
            <p:ph type="sldNum" sz="quarter" idx="12"/>
          </p:nvPr>
        </p:nvSpPr>
        <p:spPr/>
        <p:txBody>
          <a:bodyPr/>
          <a:lstStyle/>
          <a:p>
            <a:fld id="{D57F1E4F-1CFF-5643-939E-217C01CDF565}" type="slidenum">
              <a:rPr lang="en-US" smtClean="0"/>
              <a:pPr/>
              <a:t>24</a:t>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4"/>
          <p:cNvSpPr>
            <a:spLocks noGrp="1"/>
          </p:cNvSpPr>
          <p:nvPr>
            <p:ph type="title"/>
          </p:nvPr>
        </p:nvSpPr>
        <p:spPr/>
        <p:txBody>
          <a:bodyPr/>
          <a:lstStyle/>
          <a:p>
            <a:r>
              <a:rPr lang="en-US" altLang="en-US" dirty="0"/>
              <a:t>XPath: Specifying Path Expressions in XML (cont.)</a:t>
            </a:r>
          </a:p>
        </p:txBody>
      </p:sp>
      <p:pic>
        <p:nvPicPr>
          <p:cNvPr id="30723"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17957"/>
          <a:stretch/>
        </p:blipFill>
        <p:spPr bwMode="auto">
          <a:xfrm>
            <a:off x="466724" y="2419350"/>
            <a:ext cx="8451999" cy="253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12"/>
          </p:nvPr>
        </p:nvSpPr>
        <p:spPr/>
        <p:txBody>
          <a:bodyPr/>
          <a:lstStyle/>
          <a:p>
            <a:fld id="{D57F1E4F-1CFF-5643-939E-217C01CDF565}" type="slidenum">
              <a:rPr lang="en-US" smtClean="0"/>
              <a:pPr/>
              <a:t>25</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4"/>
          <p:cNvSpPr>
            <a:spLocks noGrp="1"/>
          </p:cNvSpPr>
          <p:nvPr>
            <p:ph type="title"/>
          </p:nvPr>
        </p:nvSpPr>
        <p:spPr/>
        <p:txBody>
          <a:bodyPr/>
          <a:lstStyle/>
          <a:p>
            <a:r>
              <a:rPr lang="en-US" altLang="en-US" dirty="0"/>
              <a:t>XPath: Specifying Path Expressions in XML (cont.)</a:t>
            </a:r>
          </a:p>
        </p:txBody>
      </p:sp>
      <p:sp>
        <p:nvSpPr>
          <p:cNvPr id="31747" name="Content Placeholder 2"/>
          <p:cNvSpPr>
            <a:spLocks noGrp="1"/>
          </p:cNvSpPr>
          <p:nvPr>
            <p:ph idx="1"/>
          </p:nvPr>
        </p:nvSpPr>
        <p:spPr/>
        <p:txBody>
          <a:bodyPr>
            <a:normAutofit/>
          </a:bodyPr>
          <a:lstStyle/>
          <a:p>
            <a:r>
              <a:rPr lang="en-US" altLang="en-US" sz="2800" dirty="0"/>
              <a:t>Attribute name prefixed by the </a:t>
            </a:r>
            <a:r>
              <a:rPr lang="en-US" altLang="en-US" sz="2800" dirty="0">
                <a:latin typeface="Courier New" panose="02070309020205020404" pitchFamily="49" charset="0"/>
                <a:cs typeface="Courier New" panose="02070309020205020404" pitchFamily="49" charset="0"/>
              </a:rPr>
              <a:t>@</a:t>
            </a:r>
            <a:r>
              <a:rPr lang="en-US" altLang="en-US" sz="2800" dirty="0"/>
              <a:t> symbol </a:t>
            </a:r>
          </a:p>
          <a:p>
            <a:r>
              <a:rPr lang="en-US" altLang="en-US" sz="2800" b="1" dirty="0"/>
              <a:t>Wildcard</a:t>
            </a:r>
            <a:r>
              <a:rPr lang="en-US" altLang="en-US" sz="2800" dirty="0"/>
              <a:t> symbol *</a:t>
            </a:r>
          </a:p>
          <a:p>
            <a:pPr lvl="1"/>
            <a:r>
              <a:rPr lang="en-US" altLang="en-US" sz="2400" dirty="0"/>
              <a:t>Stands for any element</a:t>
            </a:r>
          </a:p>
          <a:p>
            <a:pPr lvl="1"/>
            <a:r>
              <a:rPr lang="en-US" altLang="en-US" sz="2400" dirty="0"/>
              <a:t>Example: </a:t>
            </a:r>
            <a:r>
              <a:rPr lang="en-US" altLang="en-US" sz="2400" dirty="0">
                <a:latin typeface="Courier New" panose="02070309020205020404" pitchFamily="49" charset="0"/>
                <a:cs typeface="Courier New" panose="02070309020205020404" pitchFamily="49" charset="0"/>
              </a:rPr>
              <a:t>/company/*</a:t>
            </a:r>
          </a:p>
        </p:txBody>
      </p:sp>
      <p:sp>
        <p:nvSpPr>
          <p:cNvPr id="4" name="Slide Number Placeholder 3"/>
          <p:cNvSpPr>
            <a:spLocks noGrp="1"/>
          </p:cNvSpPr>
          <p:nvPr>
            <p:ph type="sldNum" sz="quarter" idx="12"/>
          </p:nvPr>
        </p:nvSpPr>
        <p:spPr/>
        <p:txBody>
          <a:bodyPr/>
          <a:lstStyle/>
          <a:p>
            <a:fld id="{D57F1E4F-1CFF-5643-939E-217C01CDF565}" type="slidenum">
              <a:rPr lang="en-US" smtClean="0"/>
              <a:pPr/>
              <a:t>26</a:t>
            </a:fld>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ltLang="en-US"/>
              <a:t>XQuery: Specifying Queries in XML</a:t>
            </a:r>
          </a:p>
        </p:txBody>
      </p:sp>
      <p:sp>
        <p:nvSpPr>
          <p:cNvPr id="34819" name="Content Placeholder 2"/>
          <p:cNvSpPr>
            <a:spLocks noGrp="1"/>
          </p:cNvSpPr>
          <p:nvPr>
            <p:ph idx="1"/>
          </p:nvPr>
        </p:nvSpPr>
        <p:spPr>
          <a:xfrm>
            <a:off x="609600" y="2209800"/>
            <a:ext cx="7086600" cy="4114800"/>
          </a:xfrm>
        </p:spPr>
        <p:txBody>
          <a:bodyPr>
            <a:normAutofit/>
          </a:bodyPr>
          <a:lstStyle/>
          <a:p>
            <a:r>
              <a:rPr lang="en-US" altLang="en-US" sz="2400" dirty="0"/>
              <a:t>XQuery FLWR expression</a:t>
            </a:r>
          </a:p>
          <a:p>
            <a:pPr lvl="1"/>
            <a:r>
              <a:rPr lang="en-US" altLang="en-US" sz="2000" dirty="0"/>
              <a:t>Four main clauses of XQuery </a:t>
            </a:r>
          </a:p>
          <a:p>
            <a:pPr lvl="1"/>
            <a:r>
              <a:rPr lang="en-US" altLang="en-US" sz="2000" dirty="0"/>
              <a:t>Form:</a:t>
            </a:r>
          </a:p>
          <a:p>
            <a:pPr lvl="2">
              <a:buFont typeface="Arial" pitchFamily="34" charset="0"/>
              <a:buNone/>
            </a:pPr>
            <a:r>
              <a:rPr lang="en-US" altLang="en-US" sz="1800" dirty="0">
                <a:solidFill>
                  <a:schemeClr val="accent1"/>
                </a:solidFill>
                <a:latin typeface="Courier New" panose="02070309020205020404" pitchFamily="49" charset="0"/>
                <a:cs typeface="Courier New" panose="02070309020205020404" pitchFamily="49" charset="0"/>
              </a:rPr>
              <a:t>FOR</a:t>
            </a:r>
            <a:r>
              <a:rPr lang="en-US" altLang="en-US" sz="1800" dirty="0">
                <a:latin typeface="Courier New" panose="02070309020205020404" pitchFamily="49" charset="0"/>
                <a:cs typeface="Courier New" panose="02070309020205020404" pitchFamily="49" charset="0"/>
              </a:rPr>
              <a:t> &lt;variable bindings to individual nodes (elements)&gt;</a:t>
            </a:r>
          </a:p>
          <a:p>
            <a:pPr lvl="2">
              <a:buFont typeface="Arial" pitchFamily="34" charset="0"/>
              <a:buNone/>
            </a:pPr>
            <a:r>
              <a:rPr lang="en-US" altLang="en-US" sz="1800" dirty="0">
                <a:solidFill>
                  <a:schemeClr val="accent1"/>
                </a:solidFill>
                <a:latin typeface="Courier New" panose="02070309020205020404" pitchFamily="49" charset="0"/>
                <a:cs typeface="Courier New" panose="02070309020205020404" pitchFamily="49" charset="0"/>
              </a:rPr>
              <a:t>LET</a:t>
            </a:r>
            <a:r>
              <a:rPr lang="en-US" altLang="en-US" sz="1800" dirty="0">
                <a:latin typeface="Courier New" panose="02070309020205020404" pitchFamily="49" charset="0"/>
                <a:cs typeface="Courier New" panose="02070309020205020404" pitchFamily="49" charset="0"/>
              </a:rPr>
              <a:t> &lt;variable bindings to collections of nodes (elements)&gt;</a:t>
            </a:r>
          </a:p>
          <a:p>
            <a:pPr lvl="2">
              <a:buFont typeface="Arial" pitchFamily="34" charset="0"/>
              <a:buNone/>
            </a:pPr>
            <a:r>
              <a:rPr lang="en-US" altLang="en-US" sz="1800" dirty="0">
                <a:solidFill>
                  <a:schemeClr val="accent1"/>
                </a:solidFill>
                <a:latin typeface="Courier New" panose="02070309020205020404" pitchFamily="49" charset="0"/>
                <a:cs typeface="Courier New" panose="02070309020205020404" pitchFamily="49" charset="0"/>
              </a:rPr>
              <a:t>WHERE </a:t>
            </a:r>
            <a:r>
              <a:rPr lang="en-US" altLang="en-US" sz="1800" dirty="0">
                <a:latin typeface="Courier New" panose="02070309020205020404" pitchFamily="49" charset="0"/>
                <a:cs typeface="Courier New" panose="02070309020205020404" pitchFamily="49" charset="0"/>
              </a:rPr>
              <a:t>&lt;qualifier conditions&gt;</a:t>
            </a:r>
          </a:p>
          <a:p>
            <a:pPr lvl="2">
              <a:buFont typeface="Arial" pitchFamily="34" charset="0"/>
              <a:buNone/>
            </a:pPr>
            <a:r>
              <a:rPr lang="en-US" altLang="en-US" sz="1800" dirty="0">
                <a:solidFill>
                  <a:schemeClr val="accent1"/>
                </a:solidFill>
                <a:latin typeface="Courier New" panose="02070309020205020404" pitchFamily="49" charset="0"/>
                <a:cs typeface="Courier New" panose="02070309020205020404" pitchFamily="49" charset="0"/>
              </a:rPr>
              <a:t>RETURN </a:t>
            </a:r>
            <a:r>
              <a:rPr lang="en-US" altLang="en-US" sz="1800" dirty="0">
                <a:latin typeface="Courier New" panose="02070309020205020404" pitchFamily="49" charset="0"/>
                <a:cs typeface="Courier New" panose="02070309020205020404" pitchFamily="49" charset="0"/>
              </a:rPr>
              <a:t>&lt;query result specification&gt;</a:t>
            </a:r>
          </a:p>
          <a:p>
            <a:pPr lvl="1"/>
            <a:r>
              <a:rPr lang="en-US" altLang="en-US" sz="2000" dirty="0"/>
              <a:t>Zero or more instances of </a:t>
            </a:r>
            <a:r>
              <a:rPr lang="en-US" altLang="en-US" sz="2000" dirty="0">
                <a:latin typeface="Courier New" panose="02070309020205020404" pitchFamily="49" charset="0"/>
                <a:cs typeface="Courier New" panose="02070309020205020404" pitchFamily="49" charset="0"/>
              </a:rPr>
              <a:t>FOR</a:t>
            </a:r>
            <a:r>
              <a:rPr lang="en-US" altLang="en-US" sz="2000" dirty="0"/>
              <a:t> and </a:t>
            </a:r>
            <a:r>
              <a:rPr lang="en-US" altLang="en-US" sz="2000" dirty="0">
                <a:latin typeface="Courier New" panose="02070309020205020404" pitchFamily="49" charset="0"/>
                <a:cs typeface="Courier New" panose="02070309020205020404" pitchFamily="49" charset="0"/>
              </a:rPr>
              <a:t>LET</a:t>
            </a:r>
            <a:r>
              <a:rPr lang="en-US" altLang="en-US" sz="2000" dirty="0"/>
              <a:t> clauses</a:t>
            </a:r>
          </a:p>
        </p:txBody>
      </p:sp>
      <p:sp>
        <p:nvSpPr>
          <p:cNvPr id="4" name="Slide Number Placeholder 3"/>
          <p:cNvSpPr>
            <a:spLocks noGrp="1"/>
          </p:cNvSpPr>
          <p:nvPr>
            <p:ph type="sldNum" sz="quarter" idx="12"/>
          </p:nvPr>
        </p:nvSpPr>
        <p:spPr/>
        <p:txBody>
          <a:bodyPr/>
          <a:lstStyle/>
          <a:p>
            <a:fld id="{D57F1E4F-1CFF-5643-939E-217C01CDF565}" type="slidenum">
              <a:rPr lang="en-US" smtClean="0"/>
              <a:pPr/>
              <a:t>27</a:t>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3"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4484"/>
          <a:stretch/>
        </p:blipFill>
        <p:spPr bwMode="auto">
          <a:xfrm>
            <a:off x="152400" y="2056856"/>
            <a:ext cx="8912718" cy="4039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12"/>
          </p:nvPr>
        </p:nvSpPr>
        <p:spPr/>
        <p:txBody>
          <a:bodyPr/>
          <a:lstStyle/>
          <a:p>
            <a:fld id="{D57F1E4F-1CFF-5643-939E-217C01CDF565}" type="slidenum">
              <a:rPr lang="en-US" smtClean="0"/>
              <a:pPr/>
              <a:t>28</a:t>
            </a:fld>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XQuery embedded in SQL/XML</a:t>
            </a:r>
            <a:endParaRPr lang="en-US" dirty="0"/>
          </a:p>
        </p:txBody>
      </p:sp>
      <p:sp>
        <p:nvSpPr>
          <p:cNvPr id="3" name="Content Placeholder 2"/>
          <p:cNvSpPr>
            <a:spLocks noGrp="1"/>
          </p:cNvSpPr>
          <p:nvPr>
            <p:ph idx="1"/>
          </p:nvPr>
        </p:nvSpPr>
        <p:spPr>
          <a:xfrm>
            <a:off x="381000" y="2362200"/>
            <a:ext cx="8088924" cy="3657600"/>
          </a:xfrm>
        </p:spPr>
        <p:txBody>
          <a:bodyPr>
            <a:normAutofit/>
          </a:bodyPr>
          <a:lstStyle/>
          <a:p>
            <a:r>
              <a:rPr lang="en-US" sz="2000" dirty="0"/>
              <a:t>Convenient for SQL programmers</a:t>
            </a:r>
          </a:p>
          <a:p>
            <a:r>
              <a:rPr lang="en-US" sz="2000" dirty="0"/>
              <a:t>incorporate </a:t>
            </a:r>
            <a:r>
              <a:rPr lang="en-US" sz="2000" dirty="0" err="1"/>
              <a:t>XQueries</a:t>
            </a:r>
            <a:r>
              <a:rPr lang="en-US" sz="2000" dirty="0"/>
              <a:t> into SELECT lists</a:t>
            </a:r>
          </a:p>
          <a:p>
            <a:r>
              <a:rPr lang="en-US" sz="2000" dirty="0"/>
              <a:t>extract fragments of XML documents into result sets</a:t>
            </a:r>
          </a:p>
          <a:p>
            <a:endParaRPr lang="en-US" sz="2000" dirty="0"/>
          </a:p>
          <a:p>
            <a:pPr marL="0" indent="0">
              <a:spcBef>
                <a:spcPts val="0"/>
              </a:spcBef>
              <a:buNone/>
            </a:pPr>
            <a:r>
              <a:rPr lang="en-US" sz="2000" dirty="0">
                <a:latin typeface="Courier New" panose="02070309020205020404" pitchFamily="49" charset="0"/>
                <a:cs typeface="Courier New" panose="02070309020205020404" pitchFamily="49" charset="0"/>
              </a:rPr>
              <a:t>select name, </a:t>
            </a:r>
          </a:p>
          <a:p>
            <a:pPr marL="0" indent="0">
              <a:spcBef>
                <a:spcPts val="0"/>
              </a:spcBef>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xmlquery</a:t>
            </a:r>
            <a:r>
              <a:rPr lang="en-US" sz="2000" dirty="0">
                <a:latin typeface="Courier New" panose="02070309020205020404" pitchFamily="49" charset="0"/>
                <a:cs typeface="Courier New" panose="02070309020205020404" pitchFamily="49" charset="0"/>
              </a:rPr>
              <a:t>('for $e in $c/client/email[1] return $e'</a:t>
            </a:r>
          </a:p>
          <a:p>
            <a:pPr marL="0" indent="0">
              <a:spcBef>
                <a:spcPts val="0"/>
              </a:spcBef>
              <a:buNone/>
            </a:pPr>
            <a:r>
              <a:rPr lang="en-US" sz="2000" dirty="0">
                <a:latin typeface="Courier New" panose="02070309020205020404" pitchFamily="49" charset="0"/>
                <a:cs typeface="Courier New" panose="02070309020205020404" pitchFamily="49" charset="0"/>
              </a:rPr>
              <a:t>   passing </a:t>
            </a:r>
            <a:r>
              <a:rPr lang="en-US" sz="2000" dirty="0" err="1">
                <a:latin typeface="Courier New" panose="02070309020205020404" pitchFamily="49" charset="0"/>
                <a:cs typeface="Courier New" panose="02070309020205020404" pitchFamily="49" charset="0"/>
              </a:rPr>
              <a:t>contactinfo</a:t>
            </a:r>
            <a:r>
              <a:rPr lang="en-US" sz="2000" dirty="0">
                <a:latin typeface="Courier New" panose="02070309020205020404" pitchFamily="49" charset="0"/>
                <a:cs typeface="Courier New" panose="02070309020205020404" pitchFamily="49" charset="0"/>
              </a:rPr>
              <a:t> as "c")</a:t>
            </a:r>
          </a:p>
          <a:p>
            <a:pPr marL="0" indent="0">
              <a:spcBef>
                <a:spcPts val="0"/>
              </a:spcBef>
              <a:buNone/>
            </a:pPr>
            <a:r>
              <a:rPr lang="en-US" sz="2000" dirty="0">
                <a:latin typeface="Courier New" panose="02070309020205020404" pitchFamily="49" charset="0"/>
                <a:cs typeface="Courier New" panose="02070309020205020404" pitchFamily="49" charset="0"/>
              </a:rPr>
              <a:t>   from clients</a:t>
            </a:r>
          </a:p>
          <a:p>
            <a:pPr marL="0" indent="0">
              <a:spcBef>
                <a:spcPts val="0"/>
              </a:spcBef>
              <a:buNone/>
            </a:pPr>
            <a:r>
              <a:rPr lang="en-US" sz="2000" dirty="0">
                <a:latin typeface="Courier New" panose="02070309020205020404" pitchFamily="49" charset="0"/>
                <a:cs typeface="Courier New" panose="02070309020205020404" pitchFamily="49" charset="0"/>
              </a:rPr>
              <a:t>   where status = 'Gold' ;</a:t>
            </a:r>
          </a:p>
        </p:txBody>
      </p:sp>
      <p:sp>
        <p:nvSpPr>
          <p:cNvPr id="4" name="Slide Number Placeholder 3"/>
          <p:cNvSpPr>
            <a:spLocks noGrp="1"/>
          </p:cNvSpPr>
          <p:nvPr>
            <p:ph type="sldNum" sz="quarter" idx="12"/>
          </p:nvPr>
        </p:nvSpPr>
        <p:spPr/>
        <p:txBody>
          <a:bodyPr/>
          <a:lstStyle/>
          <a:p>
            <a:fld id="{D4E4A2E4-6FA4-4835-A001-46F3D612D6A4}" type="slidenum">
              <a:rPr lang="en-US" smtClean="0"/>
              <a:pPr/>
              <a:t>29</a:t>
            </a:fld>
            <a:endParaRPr lang="en-US"/>
          </a:p>
        </p:txBody>
      </p:sp>
    </p:spTree>
    <p:extLst>
      <p:ext uri="{BB962C8B-B14F-4D97-AF65-F5344CB8AC3E}">
        <p14:creationId xmlns:p14="http://schemas.microsoft.com/office/powerpoint/2010/main" val="4181740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a:t>Structured, Semistructured,</a:t>
            </a:r>
            <a:br>
              <a:rPr lang="en-US" altLang="en-US"/>
            </a:br>
            <a:r>
              <a:rPr lang="en-US" altLang="en-US"/>
              <a:t>and Unstructured Data</a:t>
            </a:r>
          </a:p>
        </p:txBody>
      </p:sp>
      <p:sp>
        <p:nvSpPr>
          <p:cNvPr id="8195" name="Content Placeholder 2"/>
          <p:cNvSpPr>
            <a:spLocks noGrp="1"/>
          </p:cNvSpPr>
          <p:nvPr>
            <p:ph idx="1"/>
          </p:nvPr>
        </p:nvSpPr>
        <p:spPr>
          <a:xfrm>
            <a:off x="864382" y="2286000"/>
            <a:ext cx="7136618" cy="3733800"/>
          </a:xfrm>
        </p:spPr>
        <p:txBody>
          <a:bodyPr>
            <a:normAutofit lnSpcReduction="10000"/>
          </a:bodyPr>
          <a:lstStyle/>
          <a:p>
            <a:r>
              <a:rPr lang="en-US" altLang="en-US" sz="2400" b="1" dirty="0"/>
              <a:t>Structured data</a:t>
            </a:r>
          </a:p>
          <a:p>
            <a:pPr lvl="1"/>
            <a:r>
              <a:rPr lang="en-US" altLang="en-US" sz="2000" dirty="0"/>
              <a:t>Represented in a strict format</a:t>
            </a:r>
          </a:p>
          <a:p>
            <a:pPr lvl="1"/>
            <a:r>
              <a:rPr lang="en-US" altLang="en-US" sz="2000" dirty="0"/>
              <a:t>Example: information stored in databases</a:t>
            </a:r>
          </a:p>
          <a:p>
            <a:r>
              <a:rPr lang="en-US" altLang="en-US" sz="2400" b="1" dirty="0" err="1"/>
              <a:t>Semistructured</a:t>
            </a:r>
            <a:r>
              <a:rPr lang="en-US" altLang="en-US" sz="2400" b="1" dirty="0"/>
              <a:t> data</a:t>
            </a:r>
          </a:p>
          <a:p>
            <a:pPr lvl="1"/>
            <a:r>
              <a:rPr lang="en-US" altLang="en-US" sz="2000" dirty="0"/>
              <a:t>Has a certain structure</a:t>
            </a:r>
          </a:p>
          <a:p>
            <a:pPr lvl="1"/>
            <a:r>
              <a:rPr lang="en-US" altLang="en-US" sz="2000" dirty="0"/>
              <a:t>Not all information collected will have identical structure</a:t>
            </a:r>
          </a:p>
          <a:p>
            <a:pPr lvl="1"/>
            <a:r>
              <a:rPr lang="en-US" altLang="en-US" sz="2000" dirty="0"/>
              <a:t>Schema information mixed in with data values</a:t>
            </a:r>
          </a:p>
          <a:p>
            <a:pPr lvl="1"/>
            <a:r>
              <a:rPr lang="en-US" altLang="en-US" sz="2000" b="1" dirty="0"/>
              <a:t>Self-describing data</a:t>
            </a:r>
          </a:p>
          <a:p>
            <a:pPr lvl="1"/>
            <a:endParaRPr lang="en-US" alt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a:t>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altLang="en-US" dirty="0"/>
              <a:t>XQuery embedded in SQL/XML (cont.)</a:t>
            </a:r>
            <a:endParaRPr lang="en-MY" dirty="0"/>
          </a:p>
        </p:txBody>
      </p:sp>
      <p:sp>
        <p:nvSpPr>
          <p:cNvPr id="3" name="Content Placeholder 2"/>
          <p:cNvSpPr>
            <a:spLocks noGrp="1"/>
          </p:cNvSpPr>
          <p:nvPr>
            <p:ph idx="1"/>
          </p:nvPr>
        </p:nvSpPr>
        <p:spPr>
          <a:xfrm>
            <a:off x="457200" y="2209800"/>
            <a:ext cx="7848600" cy="3810000"/>
          </a:xfrm>
        </p:spPr>
        <p:txBody>
          <a:bodyPr>
            <a:normAutofit/>
          </a:bodyPr>
          <a:lstStyle/>
          <a:p>
            <a:r>
              <a:rPr lang="en-US" sz="2000" dirty="0"/>
              <a:t>SQL/XML – return clause of XQuery enables to transform XML output as needed.</a:t>
            </a:r>
          </a:p>
          <a:p>
            <a:endParaRPr lang="en-US" sz="2000" dirty="0"/>
          </a:p>
          <a:p>
            <a:pPr marL="0" indent="0">
              <a:spcBef>
                <a:spcPts val="0"/>
              </a:spcBef>
              <a:buNone/>
            </a:pPr>
            <a:r>
              <a:rPr lang="en-US" sz="2000" dirty="0">
                <a:latin typeface="Courier New" panose="02070309020205020404" pitchFamily="49" charset="0"/>
                <a:cs typeface="Courier New" panose="02070309020205020404" pitchFamily="49" charset="0"/>
              </a:rPr>
              <a:t>select </a:t>
            </a:r>
            <a:r>
              <a:rPr lang="en-US" sz="2000" dirty="0" err="1">
                <a:latin typeface="Courier New" panose="02070309020205020404" pitchFamily="49" charset="0"/>
                <a:cs typeface="Courier New" panose="02070309020205020404" pitchFamily="49" charset="0"/>
              </a:rPr>
              <a:t>xmlquery</a:t>
            </a:r>
            <a:r>
              <a:rPr lang="en-US" sz="2000" dirty="0">
                <a:latin typeface="Courier New" panose="02070309020205020404" pitchFamily="49" charset="0"/>
                <a:cs typeface="Courier New" panose="02070309020205020404" pitchFamily="49" charset="0"/>
              </a:rPr>
              <a:t>('for $e in $c/client/email[1]</a:t>
            </a:r>
          </a:p>
          <a:p>
            <a:pPr marL="0" indent="0">
              <a:spcBef>
                <a:spcPts val="0"/>
              </a:spcBef>
              <a:buNone/>
            </a:pPr>
            <a:r>
              <a:rPr lang="en-US" sz="2000" dirty="0">
                <a:latin typeface="Courier New" panose="02070309020205020404" pitchFamily="49" charset="0"/>
                <a:cs typeface="Courier New" panose="02070309020205020404" pitchFamily="49" charset="0"/>
              </a:rPr>
              <a:t>return &lt;p&gt;{$e}&lt;/p&gt;'</a:t>
            </a:r>
          </a:p>
          <a:p>
            <a:pPr marL="0" indent="0">
              <a:spcBef>
                <a:spcPts val="0"/>
              </a:spcBef>
              <a:buNone/>
            </a:pPr>
            <a:r>
              <a:rPr lang="en-US" sz="2000" dirty="0">
                <a:latin typeface="Courier New" panose="02070309020205020404" pitchFamily="49" charset="0"/>
                <a:cs typeface="Courier New" panose="02070309020205020404" pitchFamily="49" charset="0"/>
              </a:rPr>
              <a:t>passing </a:t>
            </a:r>
            <a:r>
              <a:rPr lang="en-US" sz="2000" dirty="0" err="1">
                <a:latin typeface="Courier New" panose="02070309020205020404" pitchFamily="49" charset="0"/>
                <a:cs typeface="Courier New" panose="02070309020205020404" pitchFamily="49" charset="0"/>
              </a:rPr>
              <a:t>contactinfo</a:t>
            </a:r>
            <a:r>
              <a:rPr lang="en-US" sz="2000" dirty="0">
                <a:latin typeface="Courier New" panose="02070309020205020404" pitchFamily="49" charset="0"/>
                <a:cs typeface="Courier New" panose="02070309020205020404" pitchFamily="49" charset="0"/>
              </a:rPr>
              <a:t> as "c")</a:t>
            </a:r>
          </a:p>
          <a:p>
            <a:pPr marL="0" indent="0">
              <a:spcBef>
                <a:spcPts val="0"/>
              </a:spcBef>
              <a:buNone/>
            </a:pPr>
            <a:r>
              <a:rPr lang="en-US" sz="2000" dirty="0">
                <a:latin typeface="Courier New" panose="02070309020205020404" pitchFamily="49" charset="0"/>
                <a:cs typeface="Courier New" panose="02070309020205020404" pitchFamily="49" charset="0"/>
              </a:rPr>
              <a:t>from clients</a:t>
            </a:r>
          </a:p>
          <a:p>
            <a:pPr marL="0" indent="0">
              <a:spcBef>
                <a:spcPts val="0"/>
              </a:spcBef>
              <a:buNone/>
            </a:pPr>
            <a:r>
              <a:rPr lang="en-US" sz="2000" dirty="0">
                <a:latin typeface="Courier New" panose="02070309020205020404" pitchFamily="49" charset="0"/>
                <a:cs typeface="Courier New" panose="02070309020205020404" pitchFamily="49" charset="0"/>
              </a:rPr>
              <a:t>where status = 'Gold';</a:t>
            </a:r>
          </a:p>
        </p:txBody>
      </p:sp>
      <p:sp>
        <p:nvSpPr>
          <p:cNvPr id="4" name="Slide Number Placeholder 3"/>
          <p:cNvSpPr>
            <a:spLocks noGrp="1"/>
          </p:cNvSpPr>
          <p:nvPr>
            <p:ph type="sldNum" sz="quarter" idx="12"/>
          </p:nvPr>
        </p:nvSpPr>
        <p:spPr/>
        <p:txBody>
          <a:bodyPr/>
          <a:lstStyle/>
          <a:p>
            <a:fld id="{D4E4A2E4-6FA4-4835-A001-46F3D612D6A4}" type="slidenum">
              <a:rPr lang="en-US" smtClean="0"/>
              <a:pPr/>
              <a:t>30</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5257800"/>
            <a:ext cx="6073877" cy="5334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8" name="Title 1"/>
          <p:cNvSpPr txBox="1">
            <a:spLocks/>
          </p:cNvSpPr>
          <p:nvPr/>
        </p:nvSpPr>
        <p:spPr>
          <a:xfrm>
            <a:off x="1043490" y="710188"/>
            <a:ext cx="7643310" cy="722864"/>
          </a:xfrm>
          <a:prstGeom prst="rect">
            <a:avLst/>
          </a:prstGeom>
        </p:spPr>
        <p:txBody>
          <a:bodyPr vert="horz" lIns="91440" tIns="45720" rIns="91440" bIns="45720" rtlCol="0" anchor="b">
            <a:normAutofit fontScale="975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spTree>
    <p:extLst>
      <p:ext uri="{BB962C8B-B14F-4D97-AF65-F5344CB8AC3E}">
        <p14:creationId xmlns:p14="http://schemas.microsoft.com/office/powerpoint/2010/main" val="15898170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Querying with SQL/XML</a:t>
            </a:r>
          </a:p>
        </p:txBody>
      </p:sp>
      <p:sp>
        <p:nvSpPr>
          <p:cNvPr id="3" name="Content Placeholder 2"/>
          <p:cNvSpPr>
            <a:spLocks noGrp="1"/>
          </p:cNvSpPr>
          <p:nvPr>
            <p:ph idx="1"/>
          </p:nvPr>
        </p:nvSpPr>
        <p:spPr>
          <a:xfrm>
            <a:off x="457200" y="2489200"/>
            <a:ext cx="8686800" cy="3683000"/>
          </a:xfrm>
        </p:spPr>
        <p:txBody>
          <a:bodyPr/>
          <a:lstStyle/>
          <a:p>
            <a:pPr marL="0" indent="0">
              <a:spcBef>
                <a:spcPts val="0"/>
              </a:spcBef>
              <a:buNone/>
            </a:pPr>
            <a:r>
              <a:rPr lang="en-US" sz="2000" dirty="0">
                <a:latin typeface="Courier New" panose="02070309020205020404" pitchFamily="49" charset="0"/>
                <a:cs typeface="Courier New" panose="02070309020205020404" pitchFamily="49" charset="0"/>
              </a:rPr>
              <a:t>select name </a:t>
            </a:r>
          </a:p>
          <a:p>
            <a:pPr marL="0" indent="0">
              <a:spcBef>
                <a:spcPts val="0"/>
              </a:spcBef>
              <a:buNone/>
            </a:pPr>
            <a:r>
              <a:rPr lang="en-US" sz="2000" dirty="0">
                <a:latin typeface="Courier New" panose="02070309020205020404" pitchFamily="49" charset="0"/>
                <a:cs typeface="Courier New" panose="02070309020205020404" pitchFamily="49" charset="0"/>
              </a:rPr>
              <a:t>  from clients</a:t>
            </a:r>
          </a:p>
          <a:p>
            <a:pPr marL="0" indent="0">
              <a:spcBef>
                <a:spcPts val="0"/>
              </a:spcBef>
              <a:buNone/>
            </a:pPr>
            <a:r>
              <a:rPr lang="en-US" sz="2000" dirty="0">
                <a:latin typeface="Courier New" panose="02070309020205020404" pitchFamily="49" charset="0"/>
                <a:cs typeface="Courier New" panose="02070309020205020404" pitchFamily="49" charset="0"/>
              </a:rPr>
              <a:t>  where </a:t>
            </a:r>
            <a:r>
              <a:rPr lang="en-US" sz="2000" dirty="0" err="1">
                <a:latin typeface="Courier New" panose="02070309020205020404" pitchFamily="49" charset="0"/>
                <a:cs typeface="Courier New" panose="02070309020205020404" pitchFamily="49" charset="0"/>
              </a:rPr>
              <a:t>xmlexists</a:t>
            </a:r>
            <a:r>
              <a:rPr lang="en-US" sz="2000" dirty="0">
                <a:latin typeface="Courier New" panose="02070309020205020404" pitchFamily="49" charset="0"/>
                <a:cs typeface="Courier New" panose="02070309020205020404" pitchFamily="49" charset="0"/>
              </a:rPr>
              <a:t>('$c/client/address [zip="95116"]'</a:t>
            </a:r>
          </a:p>
          <a:p>
            <a:pPr marL="0" indent="0">
              <a:spcBef>
                <a:spcPts val="0"/>
              </a:spcBef>
              <a:buNone/>
            </a:pPr>
            <a:r>
              <a:rPr lang="en-US" sz="2000" dirty="0">
                <a:latin typeface="Courier New" panose="02070309020205020404" pitchFamily="49" charset="0"/>
                <a:cs typeface="Courier New" panose="02070309020205020404" pitchFamily="49" charset="0"/>
              </a:rPr>
              <a:t>  passing </a:t>
            </a:r>
            <a:r>
              <a:rPr lang="en-US" sz="2000" dirty="0" err="1">
                <a:latin typeface="Courier New" panose="02070309020205020404" pitchFamily="49" charset="0"/>
                <a:cs typeface="Courier New" panose="02070309020205020404" pitchFamily="49" charset="0"/>
              </a:rPr>
              <a:t>clients.contactinfo</a:t>
            </a:r>
            <a:r>
              <a:rPr lang="en-US" sz="2000" dirty="0">
                <a:latin typeface="Courier New" panose="02070309020205020404" pitchFamily="49" charset="0"/>
                <a:cs typeface="Courier New" panose="02070309020205020404" pitchFamily="49" charset="0"/>
              </a:rPr>
              <a:t> as "c");</a:t>
            </a:r>
          </a:p>
          <a:p>
            <a:endParaRPr lang="en-US" dirty="0"/>
          </a:p>
        </p:txBody>
      </p:sp>
      <p:sp>
        <p:nvSpPr>
          <p:cNvPr id="4" name="Slide Number Placeholder 3"/>
          <p:cNvSpPr>
            <a:spLocks noGrp="1"/>
          </p:cNvSpPr>
          <p:nvPr>
            <p:ph type="sldNum" sz="quarter" idx="12"/>
          </p:nvPr>
        </p:nvSpPr>
        <p:spPr/>
        <p:txBody>
          <a:bodyPr/>
          <a:lstStyle/>
          <a:p>
            <a:fld id="{D4E4A2E4-6FA4-4835-A001-46F3D612D6A4}" type="slidenum">
              <a:rPr lang="en-US" smtClean="0"/>
              <a:pPr/>
              <a:t>31</a:t>
            </a:fld>
            <a:endParaRPr lang="en-US"/>
          </a:p>
        </p:txBody>
      </p:sp>
      <p:sp>
        <p:nvSpPr>
          <p:cNvPr id="5" name="Title 1"/>
          <p:cNvSpPr txBox="1">
            <a:spLocks/>
          </p:cNvSpPr>
          <p:nvPr/>
        </p:nvSpPr>
        <p:spPr>
          <a:xfrm>
            <a:off x="4648200" y="0"/>
            <a:ext cx="3505200" cy="602420"/>
          </a:xfrm>
          <a:prstGeom prst="rect">
            <a:avLst/>
          </a:prstGeom>
        </p:spPr>
        <p:txBody>
          <a:bodyPr vert="horz" lIns="91440" tIns="45720" rIns="91440" bIns="45720" rtlCol="0" anchor="b">
            <a:normAutofit fontScale="90000" lnSpcReduction="100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solidFill>
                  <a:schemeClr val="bg1"/>
                </a:solidFill>
              </a:rPr>
              <a:t>Example</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9512" y="4295162"/>
            <a:ext cx="2117376" cy="101087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6059588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Querying with SQL/XML</a:t>
            </a:r>
            <a:endParaRPr lang="en-US"/>
          </a:p>
        </p:txBody>
      </p:sp>
      <p:sp>
        <p:nvSpPr>
          <p:cNvPr id="3" name="Content Placeholder 2"/>
          <p:cNvSpPr>
            <a:spLocks noGrp="1"/>
          </p:cNvSpPr>
          <p:nvPr>
            <p:ph idx="1"/>
          </p:nvPr>
        </p:nvSpPr>
        <p:spPr/>
        <p:txBody>
          <a:bodyPr/>
          <a:lstStyle/>
          <a:p>
            <a:endParaRPr lang="en-US"/>
          </a:p>
          <a:p>
            <a:endParaRPr lang="en-US" altLang="en-US"/>
          </a:p>
          <a:p>
            <a:endParaRPr lang="en-US"/>
          </a:p>
          <a:p>
            <a:endParaRPr lang="en-US"/>
          </a:p>
          <a:p>
            <a:endParaRPr lang="en-US"/>
          </a:p>
        </p:txBody>
      </p:sp>
      <p:sp>
        <p:nvSpPr>
          <p:cNvPr id="4" name="Slide Number Placeholder 3"/>
          <p:cNvSpPr>
            <a:spLocks noGrp="1"/>
          </p:cNvSpPr>
          <p:nvPr>
            <p:ph type="sldNum" sz="quarter" idx="12"/>
          </p:nvPr>
        </p:nvSpPr>
        <p:spPr/>
        <p:txBody>
          <a:bodyPr/>
          <a:lstStyle/>
          <a:p>
            <a:fld id="{D4E4A2E4-6FA4-4835-A001-46F3D612D6A4}" type="slidenum">
              <a:rPr lang="en-US" smtClean="0"/>
              <a:pPr/>
              <a:t>32</a:t>
            </a:fld>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5309473"/>
            <a:ext cx="3641376" cy="89852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7" name="Content Placeholder 2"/>
          <p:cNvSpPr txBox="1">
            <a:spLocks/>
          </p:cNvSpPr>
          <p:nvPr/>
        </p:nvSpPr>
        <p:spPr>
          <a:xfrm>
            <a:off x="597946" y="2331248"/>
            <a:ext cx="8100508" cy="4232429"/>
          </a:xfrm>
          <a:prstGeom prst="rect">
            <a:avLst/>
          </a:prstGeom>
        </p:spPr>
        <p:txBody>
          <a:bodyPr vert="horz" lIns="91440" tIns="45720" rIns="91440" bIns="45720" rtlCol="0">
            <a:norm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r>
              <a:rPr lang="en-US" dirty="0">
                <a:solidFill>
                  <a:schemeClr val="tx1"/>
                </a:solidFill>
              </a:rPr>
              <a:t>XML values in returned result set</a:t>
            </a:r>
          </a:p>
          <a:p>
            <a:pPr marL="68580" indent="0">
              <a:buNone/>
            </a:pPr>
            <a:endParaRPr lang="en-US" dirty="0">
              <a:solidFill>
                <a:schemeClr val="tx1"/>
              </a:solidFill>
            </a:endParaRPr>
          </a:p>
          <a:p>
            <a:pPr marL="68580" indent="0">
              <a:buFont typeface="Wingdings 2" pitchFamily="18" charset="2"/>
              <a:buNone/>
            </a:pPr>
            <a:r>
              <a:rPr lang="en-US" dirty="0">
                <a:solidFill>
                  <a:schemeClr val="tx1"/>
                </a:solidFill>
                <a:latin typeface="Courier New" panose="02070309020205020404" pitchFamily="49" charset="0"/>
                <a:cs typeface="Courier New" panose="02070309020205020404" pitchFamily="49" charset="0"/>
              </a:rPr>
              <a:t>select </a:t>
            </a:r>
            <a:r>
              <a:rPr lang="en-US" b="1" dirty="0" err="1">
                <a:solidFill>
                  <a:schemeClr val="tx1"/>
                </a:solidFill>
                <a:latin typeface="Courier New" panose="02070309020205020404" pitchFamily="49" charset="0"/>
                <a:cs typeface="Courier New" panose="02070309020205020404" pitchFamily="49" charset="0"/>
              </a:rPr>
              <a:t>xmlquery</a:t>
            </a:r>
            <a:r>
              <a:rPr lang="en-US" dirty="0">
                <a:solidFill>
                  <a:schemeClr val="tx1"/>
                </a:solidFill>
                <a:latin typeface="Courier New" panose="02070309020205020404" pitchFamily="49" charset="0"/>
                <a:cs typeface="Courier New" panose="02070309020205020404" pitchFamily="49" charset="0"/>
              </a:rPr>
              <a:t>('$c/Client/email'</a:t>
            </a:r>
          </a:p>
          <a:p>
            <a:pPr marL="68580" indent="0">
              <a:buFont typeface="Wingdings 2" pitchFamily="18" charset="2"/>
              <a:buNone/>
            </a:pPr>
            <a:r>
              <a:rPr lang="en-US" dirty="0">
                <a:solidFill>
                  <a:schemeClr val="tx1"/>
                </a:solidFill>
                <a:latin typeface="Courier New" panose="02070309020205020404" pitchFamily="49" charset="0"/>
                <a:cs typeface="Courier New" panose="02070309020205020404" pitchFamily="49" charset="0"/>
              </a:rPr>
              <a:t>  passing </a:t>
            </a:r>
            <a:r>
              <a:rPr lang="en-US" dirty="0" err="1">
                <a:solidFill>
                  <a:schemeClr val="tx1"/>
                </a:solidFill>
                <a:latin typeface="Courier New" panose="02070309020205020404" pitchFamily="49" charset="0"/>
                <a:cs typeface="Courier New" panose="02070309020205020404" pitchFamily="49" charset="0"/>
              </a:rPr>
              <a:t>contactinfo</a:t>
            </a:r>
            <a:r>
              <a:rPr lang="en-US" dirty="0">
                <a:solidFill>
                  <a:schemeClr val="tx1"/>
                </a:solidFill>
                <a:latin typeface="Courier New" panose="02070309020205020404" pitchFamily="49" charset="0"/>
                <a:cs typeface="Courier New" panose="02070309020205020404" pitchFamily="49" charset="0"/>
              </a:rPr>
              <a:t> as "c")</a:t>
            </a:r>
          </a:p>
          <a:p>
            <a:pPr marL="68580" indent="0">
              <a:buFont typeface="Wingdings 2" pitchFamily="18" charset="2"/>
              <a:buNone/>
            </a:pPr>
            <a:r>
              <a:rPr lang="en-US" dirty="0">
                <a:solidFill>
                  <a:schemeClr val="tx1"/>
                </a:solidFill>
                <a:latin typeface="Courier New" panose="02070309020205020404" pitchFamily="49" charset="0"/>
                <a:cs typeface="Courier New" panose="02070309020205020404" pitchFamily="49" charset="0"/>
              </a:rPr>
              <a:t>  from clients</a:t>
            </a:r>
          </a:p>
          <a:p>
            <a:pPr marL="68580" indent="0">
              <a:buFont typeface="Wingdings 2" pitchFamily="18" charset="2"/>
              <a:buNone/>
            </a:pPr>
            <a:r>
              <a:rPr lang="en-US" dirty="0">
                <a:solidFill>
                  <a:schemeClr val="tx1"/>
                </a:solidFill>
                <a:latin typeface="Courier New" panose="02070309020205020404" pitchFamily="49" charset="0"/>
                <a:cs typeface="Courier New" panose="02070309020205020404" pitchFamily="49" charset="0"/>
              </a:rPr>
              <a:t>  where status = 'Gold';</a:t>
            </a:r>
          </a:p>
        </p:txBody>
      </p:sp>
      <p:sp>
        <p:nvSpPr>
          <p:cNvPr id="8" name="Title 1"/>
          <p:cNvSpPr txBox="1">
            <a:spLocks/>
          </p:cNvSpPr>
          <p:nvPr/>
        </p:nvSpPr>
        <p:spPr>
          <a:xfrm>
            <a:off x="4648200" y="0"/>
            <a:ext cx="3505200" cy="602420"/>
          </a:xfrm>
          <a:prstGeom prst="rect">
            <a:avLst/>
          </a:prstGeom>
        </p:spPr>
        <p:txBody>
          <a:bodyPr vert="horz" lIns="91440" tIns="45720" rIns="91440" bIns="45720" rtlCol="0" anchor="b">
            <a:normAutofit fontScale="90000" lnSpcReduction="100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solidFill>
                  <a:schemeClr val="bg1"/>
                </a:solidFill>
              </a:rPr>
              <a:t>Example</a:t>
            </a:r>
          </a:p>
        </p:txBody>
      </p:sp>
    </p:spTree>
    <p:extLst>
      <p:ext uri="{BB962C8B-B14F-4D97-AF65-F5344CB8AC3E}">
        <p14:creationId xmlns:p14="http://schemas.microsoft.com/office/powerpoint/2010/main" val="28948122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altLang="en-US"/>
              <a:t>Summary</a:t>
            </a:r>
          </a:p>
        </p:txBody>
      </p:sp>
      <p:sp>
        <p:nvSpPr>
          <p:cNvPr id="45059" name="Content Placeholder 2"/>
          <p:cNvSpPr>
            <a:spLocks noGrp="1"/>
          </p:cNvSpPr>
          <p:nvPr>
            <p:ph idx="1"/>
          </p:nvPr>
        </p:nvSpPr>
        <p:spPr/>
        <p:txBody>
          <a:bodyPr>
            <a:normAutofit/>
          </a:bodyPr>
          <a:lstStyle/>
          <a:p>
            <a:r>
              <a:rPr lang="en-US" altLang="en-US" sz="2400" dirty="0"/>
              <a:t>Three main types of data: structured, semi-structured, and unstructured</a:t>
            </a:r>
          </a:p>
          <a:p>
            <a:r>
              <a:rPr lang="en-US" altLang="en-US" sz="2400" dirty="0"/>
              <a:t>XML standard </a:t>
            </a:r>
          </a:p>
          <a:p>
            <a:pPr lvl="1"/>
            <a:r>
              <a:rPr lang="en-US" altLang="en-US" sz="2000" dirty="0"/>
              <a:t>Tree-structured (hierarchical) data model</a:t>
            </a:r>
          </a:p>
          <a:p>
            <a:pPr lvl="1"/>
            <a:r>
              <a:rPr lang="en-US" altLang="en-US" sz="2000" dirty="0"/>
              <a:t>XML documents and the languages for specifying the structure of these documents</a:t>
            </a:r>
          </a:p>
          <a:p>
            <a:r>
              <a:rPr lang="en-US" altLang="en-US" sz="2400" dirty="0"/>
              <a:t>XPath and XQuery languages </a:t>
            </a:r>
          </a:p>
          <a:p>
            <a:pPr lvl="1"/>
            <a:r>
              <a:rPr lang="en-US" altLang="en-US" sz="2000" dirty="0"/>
              <a:t>Query XML data</a:t>
            </a:r>
          </a:p>
        </p:txBody>
      </p:sp>
      <p:sp>
        <p:nvSpPr>
          <p:cNvPr id="4" name="Slide Number Placeholder 3"/>
          <p:cNvSpPr>
            <a:spLocks noGrp="1"/>
          </p:cNvSpPr>
          <p:nvPr>
            <p:ph type="sldNum" sz="quarter" idx="12"/>
          </p:nvPr>
        </p:nvSpPr>
        <p:spPr/>
        <p:txBody>
          <a:bodyPr/>
          <a:lstStyle/>
          <a:p>
            <a:fld id="{D57F1E4F-1CFF-5643-939E-217C01CDF565}" type="slidenum">
              <a:rPr lang="en-US" smtClean="0"/>
              <a:pPr/>
              <a:t>33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4"/>
          <p:cNvSpPr>
            <a:spLocks noGrp="1"/>
          </p:cNvSpPr>
          <p:nvPr>
            <p:ph type="title"/>
          </p:nvPr>
        </p:nvSpPr>
        <p:spPr/>
        <p:txBody>
          <a:bodyPr/>
          <a:lstStyle/>
          <a:p>
            <a:r>
              <a:rPr lang="en-US" altLang="en-US" dirty="0"/>
              <a:t>Structured, </a:t>
            </a:r>
            <a:r>
              <a:rPr lang="en-US" altLang="en-US" dirty="0" err="1"/>
              <a:t>Semistructured</a:t>
            </a:r>
            <a:r>
              <a:rPr lang="en-US" altLang="en-US" dirty="0"/>
              <a:t>,</a:t>
            </a:r>
            <a:br>
              <a:rPr lang="en-US" altLang="en-US" dirty="0"/>
            </a:br>
            <a:r>
              <a:rPr lang="en-US" altLang="en-US" dirty="0"/>
              <a:t>and Unstructured Data (cont.)</a:t>
            </a:r>
          </a:p>
        </p:txBody>
      </p:sp>
      <p:sp>
        <p:nvSpPr>
          <p:cNvPr id="11267" name="Content Placeholder 2"/>
          <p:cNvSpPr>
            <a:spLocks noGrp="1"/>
          </p:cNvSpPr>
          <p:nvPr>
            <p:ph idx="1"/>
          </p:nvPr>
        </p:nvSpPr>
        <p:spPr>
          <a:xfrm>
            <a:off x="864382" y="2489200"/>
            <a:ext cx="7289018" cy="3911600"/>
          </a:xfrm>
        </p:spPr>
        <p:txBody>
          <a:bodyPr>
            <a:normAutofit/>
          </a:bodyPr>
          <a:lstStyle/>
          <a:p>
            <a:r>
              <a:rPr lang="en-US" altLang="en-US" sz="2400" b="1" dirty="0"/>
              <a:t>Unstructured data </a:t>
            </a:r>
          </a:p>
          <a:p>
            <a:pPr lvl="1"/>
            <a:r>
              <a:rPr lang="en-US" altLang="en-US" sz="2000" dirty="0"/>
              <a:t>Limited indication of the of data document that contains information embedded within it</a:t>
            </a:r>
          </a:p>
          <a:p>
            <a:r>
              <a:rPr lang="en-US" altLang="en-US" sz="2400" b="1" dirty="0"/>
              <a:t>HTML tag</a:t>
            </a:r>
          </a:p>
          <a:p>
            <a:pPr lvl="1"/>
            <a:r>
              <a:rPr lang="en-US" altLang="en-US" sz="2000" dirty="0"/>
              <a:t>Text that appears between angled brackets: </a:t>
            </a:r>
            <a:r>
              <a:rPr lang="en-US" altLang="en-US" sz="2000" dirty="0">
                <a:latin typeface="Courier New" panose="02070309020205020404" pitchFamily="49" charset="0"/>
                <a:cs typeface="Courier New" panose="02070309020205020404" pitchFamily="49" charset="0"/>
              </a:rPr>
              <a:t>&lt;...&gt;</a:t>
            </a:r>
            <a:endParaRPr lang="en-US" altLang="en-US" sz="2000" dirty="0"/>
          </a:p>
          <a:p>
            <a:r>
              <a:rPr lang="en-US" altLang="en-US" sz="2400" b="1" dirty="0"/>
              <a:t>End tag</a:t>
            </a:r>
          </a:p>
          <a:p>
            <a:pPr lvl="1"/>
            <a:r>
              <a:rPr lang="en-US" altLang="en-US" sz="2000" dirty="0"/>
              <a:t>Tag with a slash: </a:t>
            </a:r>
            <a:r>
              <a:rPr lang="en-US" altLang="en-US" sz="2000" dirty="0">
                <a:latin typeface="Courier New" panose="02070309020205020404" pitchFamily="49" charset="0"/>
                <a:cs typeface="Courier New" panose="02070309020205020404" pitchFamily="49" charset="0"/>
              </a:rPr>
              <a:t>&lt;/...&gt;</a:t>
            </a:r>
          </a:p>
        </p:txBody>
      </p:sp>
      <p:sp>
        <p:nvSpPr>
          <p:cNvPr id="4" name="Slide Number Placeholder 3"/>
          <p:cNvSpPr>
            <a:spLocks noGrp="1"/>
          </p:cNvSpPr>
          <p:nvPr>
            <p:ph type="sldNum" sz="quarter" idx="12"/>
          </p:nvPr>
        </p:nvSpPr>
        <p:spPr/>
        <p:txBody>
          <a:bodyPr/>
          <a:lstStyle/>
          <a:p>
            <a:fld id="{D57F1E4F-1CFF-5643-939E-217C01CDF565}" type="slidenum">
              <a:rPr lang="en-US" smtClean="0"/>
              <a:pPr/>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4"/>
          <p:cNvSpPr>
            <a:spLocks noGrp="1"/>
          </p:cNvSpPr>
          <p:nvPr>
            <p:ph type="title"/>
          </p:nvPr>
        </p:nvSpPr>
        <p:spPr/>
        <p:txBody>
          <a:bodyPr/>
          <a:lstStyle/>
          <a:p>
            <a:r>
              <a:rPr lang="en-US" altLang="en-US" dirty="0"/>
              <a:t>Structured, </a:t>
            </a:r>
            <a:r>
              <a:rPr lang="en-US" altLang="en-US" dirty="0" err="1"/>
              <a:t>Semistructured</a:t>
            </a:r>
            <a:r>
              <a:rPr lang="en-US" altLang="en-US" dirty="0"/>
              <a:t>,</a:t>
            </a:r>
            <a:br>
              <a:rPr lang="en-US" altLang="en-US" dirty="0"/>
            </a:br>
            <a:r>
              <a:rPr lang="en-US" altLang="en-US" dirty="0"/>
              <a:t>and Unstructured Data (cont.)</a:t>
            </a:r>
          </a:p>
        </p:txBody>
      </p:sp>
      <p:sp>
        <p:nvSpPr>
          <p:cNvPr id="12291" name="Content Placeholder 2"/>
          <p:cNvSpPr>
            <a:spLocks noGrp="1"/>
          </p:cNvSpPr>
          <p:nvPr>
            <p:ph idx="1"/>
          </p:nvPr>
        </p:nvSpPr>
        <p:spPr>
          <a:xfrm>
            <a:off x="864382" y="2489200"/>
            <a:ext cx="6984218" cy="3987800"/>
          </a:xfrm>
        </p:spPr>
        <p:txBody>
          <a:bodyPr>
            <a:normAutofit/>
          </a:bodyPr>
          <a:lstStyle/>
          <a:p>
            <a:r>
              <a:rPr lang="en-US" altLang="en-US" sz="2400" dirty="0"/>
              <a:t>HTML uses a large number of predefined tags</a:t>
            </a:r>
          </a:p>
          <a:p>
            <a:r>
              <a:rPr lang="en-US" altLang="en-US" sz="2400" dirty="0"/>
              <a:t>HTML documents </a:t>
            </a:r>
          </a:p>
          <a:p>
            <a:pPr lvl="1"/>
            <a:r>
              <a:rPr lang="en-US" altLang="en-US" sz="2000" dirty="0"/>
              <a:t>Do not include schema information about type of data</a:t>
            </a:r>
          </a:p>
          <a:p>
            <a:r>
              <a:rPr lang="en-US" altLang="en-US" sz="2400" b="1" dirty="0"/>
              <a:t>Static</a:t>
            </a:r>
            <a:r>
              <a:rPr lang="en-US" altLang="en-US" sz="2400" dirty="0"/>
              <a:t> HTML page</a:t>
            </a:r>
          </a:p>
          <a:p>
            <a:pPr lvl="1"/>
            <a:r>
              <a:rPr lang="en-US" altLang="en-US" sz="2000" dirty="0"/>
              <a:t>All information to be displayed explicitly spelled out as fixed text in HTML file</a:t>
            </a:r>
          </a:p>
        </p:txBody>
      </p:sp>
      <p:sp>
        <p:nvSpPr>
          <p:cNvPr id="4" name="Slide Number Placeholder 3"/>
          <p:cNvSpPr>
            <a:spLocks noGrp="1"/>
          </p:cNvSpPr>
          <p:nvPr>
            <p:ph type="sldNum" sz="quarter" idx="12"/>
          </p:nvPr>
        </p:nvSpPr>
        <p:spPr/>
        <p:txBody>
          <a:bodyPr/>
          <a:lstStyle/>
          <a:p>
            <a:fld id="{D57F1E4F-1CFF-5643-939E-217C01CDF565}" type="slidenum">
              <a:rPr lang="en-US" smtClean="0"/>
              <a:pPr/>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52400"/>
            <a:ext cx="5715000" cy="6380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12"/>
          </p:nvPr>
        </p:nvSpPr>
        <p:spPr/>
        <p:txBody>
          <a:bodyPr/>
          <a:lstStyle/>
          <a:p>
            <a:fld id="{D57F1E4F-1CFF-5643-939E-217C01CDF565}" type="slidenum">
              <a:rPr lang="en-US" smtClean="0"/>
              <a:pPr/>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p:cNvSpPr>
          <p:nvPr>
            <p:ph type="title"/>
          </p:nvPr>
        </p:nvSpPr>
        <p:spPr/>
        <p:txBody>
          <a:bodyPr/>
          <a:lstStyle/>
          <a:p>
            <a:r>
              <a:rPr lang="en-US" altLang="en-US" dirty="0"/>
              <a:t>An Example of XML Document</a:t>
            </a:r>
          </a:p>
        </p:txBody>
      </p:sp>
      <p:sp>
        <p:nvSpPr>
          <p:cNvPr id="46083" name="Text Box 3"/>
          <p:cNvSpPr txBox="1">
            <a:spLocks noChangeArrowheads="1"/>
          </p:cNvSpPr>
          <p:nvPr/>
        </p:nvSpPr>
        <p:spPr bwMode="auto">
          <a:xfrm>
            <a:off x="1295400" y="5867400"/>
            <a:ext cx="7086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endParaRPr lang="en-US" altLang="en-US" sz="2400">
              <a:latin typeface="Times New Roman" pitchFamily="18" charset="0"/>
            </a:endParaRPr>
          </a:p>
        </p:txBody>
      </p:sp>
      <p:pic>
        <p:nvPicPr>
          <p:cNvPr id="46084" name="Picture 4"/>
          <p:cNvPicPr>
            <a:picLocks noChangeAspect="1" noChangeArrowheads="1"/>
          </p:cNvPicPr>
          <p:nvPr/>
        </p:nvPicPr>
        <p:blipFill>
          <a:blip r:embed="rId3">
            <a:extLst>
              <a:ext uri="{28A0092B-C50C-407E-A947-70E740481C1C}">
                <a14:useLocalDpi xmlns:a14="http://schemas.microsoft.com/office/drawing/2010/main" val="0"/>
              </a:ext>
            </a:extLst>
          </a:blip>
          <a:srcRect l="3000" t="1334" r="28999" b="31261"/>
          <a:stretch>
            <a:fillRect/>
          </a:stretch>
        </p:blipFill>
        <p:spPr bwMode="auto">
          <a:xfrm>
            <a:off x="533400" y="1632496"/>
            <a:ext cx="7145216" cy="5073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1"/>
          <p:cNvGrpSpPr>
            <a:grpSpLocks/>
          </p:cNvGrpSpPr>
          <p:nvPr/>
        </p:nvGrpSpPr>
        <p:grpSpPr bwMode="auto">
          <a:xfrm>
            <a:off x="4171950" y="3429000"/>
            <a:ext cx="4514850" cy="366713"/>
            <a:chOff x="2496" y="2160"/>
            <a:chExt cx="2844" cy="231"/>
          </a:xfrm>
        </p:grpSpPr>
        <p:sp>
          <p:nvSpPr>
            <p:cNvPr id="46092" name="Text Box 5"/>
            <p:cNvSpPr txBox="1">
              <a:spLocks noChangeArrowheads="1"/>
            </p:cNvSpPr>
            <p:nvPr/>
          </p:nvSpPr>
          <p:spPr bwMode="auto">
            <a:xfrm>
              <a:off x="4512" y="2160"/>
              <a:ext cx="8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b="1">
                  <a:solidFill>
                    <a:srgbClr val="3333FF"/>
                  </a:solidFill>
                </a:rPr>
                <a:t>&lt;element&gt;</a:t>
              </a:r>
            </a:p>
          </p:txBody>
        </p:sp>
        <p:sp>
          <p:nvSpPr>
            <p:cNvPr id="46093" name="Line 10"/>
            <p:cNvSpPr>
              <a:spLocks noChangeShapeType="1"/>
            </p:cNvSpPr>
            <p:nvPr/>
          </p:nvSpPr>
          <p:spPr bwMode="auto">
            <a:xfrm flipH="1">
              <a:off x="2496" y="2256"/>
              <a:ext cx="2064" cy="0"/>
            </a:xfrm>
            <a:prstGeom prst="line">
              <a:avLst/>
            </a:prstGeom>
            <a:noFill/>
            <a:ln w="9525">
              <a:solidFill>
                <a:srgbClr val="3333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3" name="Group 13"/>
          <p:cNvGrpSpPr>
            <a:grpSpLocks/>
          </p:cNvGrpSpPr>
          <p:nvPr/>
        </p:nvGrpSpPr>
        <p:grpSpPr bwMode="auto">
          <a:xfrm>
            <a:off x="4038600" y="4281487"/>
            <a:ext cx="4679950" cy="366713"/>
            <a:chOff x="2352" y="2544"/>
            <a:chExt cx="2948" cy="231"/>
          </a:xfrm>
        </p:grpSpPr>
        <p:sp>
          <p:nvSpPr>
            <p:cNvPr id="46090" name="Text Box 6"/>
            <p:cNvSpPr txBox="1">
              <a:spLocks noChangeArrowheads="1"/>
            </p:cNvSpPr>
            <p:nvPr/>
          </p:nvSpPr>
          <p:spPr bwMode="auto">
            <a:xfrm>
              <a:off x="4464" y="2544"/>
              <a:ext cx="8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b="1" dirty="0"/>
                <a:t>“attribute”</a:t>
              </a:r>
            </a:p>
          </p:txBody>
        </p:sp>
        <p:sp>
          <p:nvSpPr>
            <p:cNvPr id="46091" name="Line 12"/>
            <p:cNvSpPr>
              <a:spLocks noChangeShapeType="1"/>
            </p:cNvSpPr>
            <p:nvPr/>
          </p:nvSpPr>
          <p:spPr bwMode="auto">
            <a:xfrm flipH="1">
              <a:off x="2352" y="2640"/>
              <a:ext cx="211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4" name="Group 16"/>
          <p:cNvGrpSpPr>
            <a:grpSpLocks/>
          </p:cNvGrpSpPr>
          <p:nvPr/>
        </p:nvGrpSpPr>
        <p:grpSpPr bwMode="auto">
          <a:xfrm>
            <a:off x="3067050" y="5638800"/>
            <a:ext cx="5086350" cy="671513"/>
            <a:chOff x="1824" y="3552"/>
            <a:chExt cx="3204" cy="423"/>
          </a:xfrm>
        </p:grpSpPr>
        <p:sp>
          <p:nvSpPr>
            <p:cNvPr id="46088" name="Text Box 7"/>
            <p:cNvSpPr txBox="1">
              <a:spLocks noChangeArrowheads="1"/>
            </p:cNvSpPr>
            <p:nvPr/>
          </p:nvSpPr>
          <p:spPr bwMode="auto">
            <a:xfrm>
              <a:off x="4656" y="3744"/>
              <a:ext cx="3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b="1">
                  <a:solidFill>
                    <a:schemeClr val="tx2"/>
                  </a:solidFill>
                </a:rPr>
                <a:t>text</a:t>
              </a:r>
            </a:p>
          </p:txBody>
        </p:sp>
        <p:sp>
          <p:nvSpPr>
            <p:cNvPr id="46089" name="Freeform 15"/>
            <p:cNvSpPr>
              <a:spLocks/>
            </p:cNvSpPr>
            <p:nvPr/>
          </p:nvSpPr>
          <p:spPr bwMode="auto">
            <a:xfrm>
              <a:off x="1824" y="3552"/>
              <a:ext cx="2784" cy="288"/>
            </a:xfrm>
            <a:custGeom>
              <a:avLst/>
              <a:gdLst>
                <a:gd name="T0" fmla="*/ 2784 w 2784"/>
                <a:gd name="T1" fmla="*/ 288 h 288"/>
                <a:gd name="T2" fmla="*/ 1392 w 2784"/>
                <a:gd name="T3" fmla="*/ 0 h 288"/>
                <a:gd name="T4" fmla="*/ 0 w 2784"/>
                <a:gd name="T5" fmla="*/ 288 h 288"/>
                <a:gd name="T6" fmla="*/ 0 60000 65536"/>
                <a:gd name="T7" fmla="*/ 0 60000 65536"/>
                <a:gd name="T8" fmla="*/ 0 60000 65536"/>
                <a:gd name="T9" fmla="*/ 0 w 2784"/>
                <a:gd name="T10" fmla="*/ 0 h 288"/>
                <a:gd name="T11" fmla="*/ 2784 w 2784"/>
                <a:gd name="T12" fmla="*/ 288 h 288"/>
              </a:gdLst>
              <a:ahLst/>
              <a:cxnLst>
                <a:cxn ang="T6">
                  <a:pos x="T0" y="T1"/>
                </a:cxn>
                <a:cxn ang="T7">
                  <a:pos x="T2" y="T3"/>
                </a:cxn>
                <a:cxn ang="T8">
                  <a:pos x="T4" y="T5"/>
                </a:cxn>
              </a:cxnLst>
              <a:rect l="T9" t="T10" r="T11" b="T12"/>
              <a:pathLst>
                <a:path w="2784" h="288">
                  <a:moveTo>
                    <a:pt x="2784" y="288"/>
                  </a:moveTo>
                  <a:cubicBezTo>
                    <a:pt x="2320" y="144"/>
                    <a:pt x="1856" y="0"/>
                    <a:pt x="1392" y="0"/>
                  </a:cubicBezTo>
                  <a:cubicBezTo>
                    <a:pt x="928" y="0"/>
                    <a:pt x="464" y="144"/>
                    <a:pt x="0" y="288"/>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grpSp>
      <p:sp>
        <p:nvSpPr>
          <p:cNvPr id="8" name="Slide Number Placeholder 7"/>
          <p:cNvSpPr>
            <a:spLocks noGrp="1"/>
          </p:cNvSpPr>
          <p:nvPr>
            <p:ph type="sldNum" sz="quarter" idx="12"/>
          </p:nvPr>
        </p:nvSpPr>
        <p:spPr/>
        <p:txBody>
          <a:bodyPr/>
          <a:lstStyle/>
          <a:p>
            <a:fld id="{D4E4A2E4-6FA4-4835-A001-46F3D612D6A4}" type="slidenum">
              <a:rPr lang="en-US" smtClean="0"/>
              <a:t>7</a:t>
            </a:fld>
            <a:endParaRPr lang="en-US"/>
          </a:p>
        </p:txBody>
      </p:sp>
    </p:spTree>
    <p:extLst>
      <p:ext uri="{BB962C8B-B14F-4D97-AF65-F5344CB8AC3E}">
        <p14:creationId xmlns:p14="http://schemas.microsoft.com/office/powerpoint/2010/main" val="1144250615"/>
      </p:ext>
    </p:extLst>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XML Document Components</a:t>
            </a:r>
            <a:endParaRPr lang="en-US"/>
          </a:p>
        </p:txBody>
      </p:sp>
      <p:sp>
        <p:nvSpPr>
          <p:cNvPr id="3" name="Content Placeholder 2"/>
          <p:cNvSpPr>
            <a:spLocks noGrp="1"/>
          </p:cNvSpPr>
          <p:nvPr>
            <p:ph idx="1"/>
          </p:nvPr>
        </p:nvSpPr>
        <p:spPr>
          <a:xfrm>
            <a:off x="864382" y="2133600"/>
            <a:ext cx="7212818" cy="4343400"/>
          </a:xfrm>
        </p:spPr>
        <p:txBody>
          <a:bodyPr>
            <a:normAutofit fontScale="92500" lnSpcReduction="20000"/>
          </a:bodyPr>
          <a:lstStyle/>
          <a:p>
            <a:r>
              <a:rPr lang="en-US" altLang="en-US" sz="2400" dirty="0"/>
              <a:t>Declaration		</a:t>
            </a:r>
            <a:br>
              <a:rPr lang="en-US" altLang="en-US" sz="2400" dirty="0"/>
            </a:br>
            <a:r>
              <a:rPr lang="en-US" altLang="en-US" sz="2400" dirty="0"/>
              <a:t>&lt;?xml version=‘1.0’ encoding=‘UTF-8’?&gt;</a:t>
            </a:r>
          </a:p>
          <a:p>
            <a:r>
              <a:rPr lang="en-US" altLang="en-US" sz="2400" dirty="0"/>
              <a:t>Start and end tags 	</a:t>
            </a:r>
            <a:br>
              <a:rPr lang="en-US" altLang="en-US" sz="2400" dirty="0"/>
            </a:br>
            <a:r>
              <a:rPr lang="en-US" altLang="en-US" sz="2400" dirty="0"/>
              <a:t>&lt;book&gt; &lt;/book&gt;</a:t>
            </a:r>
          </a:p>
          <a:p>
            <a:r>
              <a:rPr lang="en-US" altLang="en-US" sz="2400" dirty="0"/>
              <a:t>Attributes 		</a:t>
            </a:r>
            <a:br>
              <a:rPr lang="en-US" altLang="en-US" sz="2400" dirty="0"/>
            </a:br>
            <a:r>
              <a:rPr lang="en-US" altLang="en-US" sz="2400" dirty="0"/>
              <a:t>id=“0-11-5”</a:t>
            </a:r>
          </a:p>
          <a:p>
            <a:r>
              <a:rPr lang="en-US" altLang="en-US" sz="2400" dirty="0"/>
              <a:t>Data 		</a:t>
            </a:r>
            <a:br>
              <a:rPr lang="en-US" altLang="en-US" sz="2400" dirty="0"/>
            </a:br>
            <a:r>
              <a:rPr lang="en-US" altLang="en-US" sz="2400" dirty="0"/>
              <a:t>XML Overview</a:t>
            </a:r>
          </a:p>
          <a:p>
            <a:r>
              <a:rPr lang="en-US" altLang="en-US" sz="2400" dirty="0"/>
              <a:t>Elements (nodes) 	</a:t>
            </a:r>
            <a:br>
              <a:rPr lang="en-US" altLang="en-US" sz="2400" dirty="0"/>
            </a:br>
            <a:r>
              <a:rPr lang="en-US" altLang="en-US" sz="2400" dirty="0"/>
              <a:t>&lt;title&gt;&lt;/title&gt;</a:t>
            </a:r>
          </a:p>
          <a:p>
            <a:r>
              <a:rPr lang="en-US" altLang="en-US" sz="2400" dirty="0"/>
              <a:t>Comments 		</a:t>
            </a:r>
            <a:br>
              <a:rPr lang="en-US" altLang="en-US" sz="2400" dirty="0"/>
            </a:br>
            <a:r>
              <a:rPr lang="en-US" altLang="en-US" sz="2400" dirty="0"/>
              <a:t>&lt; ! - -  a comment - - &gt;</a:t>
            </a:r>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D4E4A2E4-6FA4-4835-A001-46F3D612D6A4}" type="slidenum">
              <a:rPr lang="en-US" smtClean="0"/>
              <a:pPr/>
              <a:t>8</a:t>
            </a:fld>
            <a:endParaRPr lang="en-US"/>
          </a:p>
        </p:txBody>
      </p:sp>
    </p:spTree>
    <p:extLst>
      <p:ext uri="{BB962C8B-B14F-4D97-AF65-F5344CB8AC3E}">
        <p14:creationId xmlns:p14="http://schemas.microsoft.com/office/powerpoint/2010/main" val="3435203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p:cNvSpPr>
          <p:nvPr>
            <p:ph type="title"/>
          </p:nvPr>
        </p:nvSpPr>
        <p:spPr bwMode="auto">
          <a:xfrm>
            <a:off x="533400" y="381000"/>
            <a:ext cx="45720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ko-KR" dirty="0">
                <a:effectLst/>
                <a:latin typeface="Gill Sans MT" pitchFamily="34" charset="0"/>
                <a:ea typeface="굴림" pitchFamily="34" charset="-127"/>
              </a:rPr>
              <a:t>XML Data Model</a:t>
            </a:r>
          </a:p>
        </p:txBody>
      </p:sp>
      <p:sp>
        <p:nvSpPr>
          <p:cNvPr id="2052" name="Rectangle 3"/>
          <p:cNvSpPr>
            <a:spLocks noGrp="1"/>
          </p:cNvSpPr>
          <p:nvPr>
            <p:ph type="body" sz="half" idx="4294967295"/>
          </p:nvPr>
        </p:nvSpPr>
        <p:spPr>
          <a:xfrm>
            <a:off x="685800" y="2286000"/>
            <a:ext cx="7924800" cy="3048000"/>
          </a:xfrm>
        </p:spPr>
        <p:txBody>
          <a:bodyPr>
            <a:normAutofit fontScale="92500" lnSpcReduction="10000"/>
          </a:bodyPr>
          <a:lstStyle/>
          <a:p>
            <a:pPr>
              <a:lnSpc>
                <a:spcPct val="90000"/>
              </a:lnSpc>
            </a:pPr>
            <a:r>
              <a:rPr lang="en-US" altLang="ko-KR" sz="2800" dirty="0">
                <a:latin typeface="Gill Sans MT" pitchFamily="34" charset="0"/>
                <a:ea typeface="굴림" pitchFamily="34" charset="-127"/>
              </a:rPr>
              <a:t>XML documents can be modeled as a </a:t>
            </a:r>
            <a:r>
              <a:rPr lang="en-US" altLang="ko-KR" sz="2800" dirty="0">
                <a:solidFill>
                  <a:srgbClr val="FF0000"/>
                </a:solidFill>
                <a:latin typeface="Gill Sans MT" pitchFamily="34" charset="0"/>
                <a:ea typeface="굴림" pitchFamily="34" charset="-127"/>
              </a:rPr>
              <a:t>rooted</a:t>
            </a:r>
            <a:r>
              <a:rPr lang="en-US" altLang="ko-KR" sz="2800" dirty="0">
                <a:latin typeface="Gill Sans MT" pitchFamily="34" charset="0"/>
                <a:ea typeface="굴림" pitchFamily="34" charset="-127"/>
              </a:rPr>
              <a:t> </a:t>
            </a:r>
            <a:r>
              <a:rPr lang="en-US" altLang="ko-KR" sz="2800" i="1" dirty="0">
                <a:latin typeface="Gill Sans MT" pitchFamily="34" charset="0"/>
                <a:ea typeface="굴림" pitchFamily="34" charset="-127"/>
              </a:rPr>
              <a:t>(one that is the parent of all other elements) </a:t>
            </a:r>
            <a:r>
              <a:rPr lang="en-US" altLang="ko-KR" sz="2800" dirty="0">
                <a:latin typeface="Gill Sans MT" pitchFamily="34" charset="0"/>
                <a:ea typeface="굴림" pitchFamily="34" charset="-127"/>
              </a:rPr>
              <a:t>, </a:t>
            </a:r>
            <a:r>
              <a:rPr lang="en-US" altLang="ko-KR" sz="2800" dirty="0">
                <a:solidFill>
                  <a:srgbClr val="FF0000"/>
                </a:solidFill>
                <a:latin typeface="Gill Sans MT" pitchFamily="34" charset="0"/>
                <a:ea typeface="굴림" pitchFamily="34" charset="-127"/>
              </a:rPr>
              <a:t>nested</a:t>
            </a:r>
            <a:r>
              <a:rPr lang="en-US" altLang="ko-KR" sz="2800" dirty="0">
                <a:latin typeface="Gill Sans MT" pitchFamily="34" charset="0"/>
                <a:ea typeface="굴림" pitchFamily="34" charset="-127"/>
              </a:rPr>
              <a:t> </a:t>
            </a:r>
            <a:r>
              <a:rPr lang="en-US" altLang="ko-KR" sz="2800" i="1" dirty="0">
                <a:latin typeface="Gill Sans MT" pitchFamily="34" charset="0"/>
                <a:ea typeface="굴림" pitchFamily="34" charset="-127"/>
              </a:rPr>
              <a:t>(</a:t>
            </a:r>
            <a:r>
              <a:rPr lang="en-US" sz="2800" i="1" dirty="0">
                <a:latin typeface="Gill Sans MT" panose="020B0502020104020203" pitchFamily="34" charset="0"/>
              </a:rPr>
              <a:t>can contain sub elements, text and attributes)</a:t>
            </a:r>
            <a:r>
              <a:rPr lang="en-US" sz="2800" dirty="0">
                <a:latin typeface="Gill Sans MT" panose="020B0502020104020203" pitchFamily="34" charset="0"/>
              </a:rPr>
              <a:t> </a:t>
            </a:r>
            <a:r>
              <a:rPr lang="en-US" altLang="ko-KR" sz="2800" dirty="0">
                <a:latin typeface="Gill Sans MT" pitchFamily="34" charset="0"/>
                <a:ea typeface="굴림" pitchFamily="34" charset="-127"/>
              </a:rPr>
              <a:t>, </a:t>
            </a:r>
            <a:r>
              <a:rPr lang="en-US" altLang="ko-KR" sz="2800" dirty="0">
                <a:solidFill>
                  <a:srgbClr val="FF0000"/>
                </a:solidFill>
                <a:latin typeface="Gill Sans MT" pitchFamily="34" charset="0"/>
                <a:ea typeface="굴림" pitchFamily="34" charset="-127"/>
              </a:rPr>
              <a:t>ordered</a:t>
            </a:r>
            <a:r>
              <a:rPr lang="en-US" altLang="ko-KR" sz="2800" dirty="0">
                <a:latin typeface="Gill Sans MT" pitchFamily="34" charset="0"/>
                <a:ea typeface="굴림" pitchFamily="34" charset="-127"/>
              </a:rPr>
              <a:t> </a:t>
            </a:r>
            <a:r>
              <a:rPr lang="en-US" altLang="ko-KR" sz="2800" i="1" dirty="0">
                <a:latin typeface="Gill Sans MT" pitchFamily="34" charset="0"/>
                <a:ea typeface="굴림" pitchFamily="34" charset="-127"/>
              </a:rPr>
              <a:t>(is the order in which nodes appear in the XML document)</a:t>
            </a:r>
          </a:p>
          <a:p>
            <a:pPr lvl="1">
              <a:lnSpc>
                <a:spcPct val="90000"/>
              </a:lnSpc>
            </a:pPr>
            <a:r>
              <a:rPr lang="en-US" altLang="ko-KR" sz="2400" b="1" dirty="0">
                <a:solidFill>
                  <a:schemeClr val="folHlink"/>
                </a:solidFill>
                <a:latin typeface="Gill Sans MT" pitchFamily="34" charset="0"/>
                <a:ea typeface="굴림" pitchFamily="34" charset="-127"/>
              </a:rPr>
              <a:t>node-labeled</a:t>
            </a:r>
            <a:r>
              <a:rPr lang="en-US" altLang="ko-KR" sz="2400" b="1" dirty="0">
                <a:latin typeface="Gill Sans MT" pitchFamily="34" charset="0"/>
                <a:ea typeface="굴림" pitchFamily="34" charset="-127"/>
              </a:rPr>
              <a:t> data tree</a:t>
            </a:r>
          </a:p>
          <a:p>
            <a:pPr lvl="1">
              <a:lnSpc>
                <a:spcPct val="90000"/>
              </a:lnSpc>
            </a:pPr>
            <a:r>
              <a:rPr lang="en-US" altLang="ko-KR" sz="2400" b="1" dirty="0">
                <a:solidFill>
                  <a:schemeClr val="folHlink"/>
                </a:solidFill>
                <a:latin typeface="Gill Sans MT" pitchFamily="34" charset="0"/>
                <a:ea typeface="굴림" pitchFamily="34" charset="-127"/>
              </a:rPr>
              <a:t>edge-labeled</a:t>
            </a:r>
            <a:r>
              <a:rPr lang="en-US" altLang="ko-KR" sz="2400" b="1" dirty="0">
                <a:latin typeface="Gill Sans MT" pitchFamily="34" charset="0"/>
                <a:ea typeface="굴림" pitchFamily="34" charset="-127"/>
              </a:rPr>
              <a:t> data tree</a:t>
            </a:r>
            <a:r>
              <a:rPr lang="en-US" altLang="ko-KR" sz="2400" dirty="0">
                <a:latin typeface="Gill Sans MT" pitchFamily="34" charset="0"/>
                <a:ea typeface="굴림" pitchFamily="34" charset="-127"/>
              </a:rPr>
              <a:t> (</a:t>
            </a:r>
            <a:r>
              <a:rPr lang="en-US" altLang="ko-KR" sz="2400" dirty="0" err="1">
                <a:latin typeface="Gill Sans MT" pitchFamily="34" charset="0"/>
                <a:ea typeface="굴림" pitchFamily="34" charset="-127"/>
              </a:rPr>
              <a:t>a.k.a</a:t>
            </a:r>
            <a:r>
              <a:rPr lang="en-US" altLang="ko-KR" sz="2400" dirty="0">
                <a:latin typeface="Gill Sans MT" pitchFamily="34" charset="0"/>
                <a:ea typeface="굴림" pitchFamily="34" charset="-127"/>
              </a:rPr>
              <a:t> </a:t>
            </a:r>
            <a:r>
              <a:rPr lang="en-US" altLang="ko-KR" sz="2400" dirty="0">
                <a:solidFill>
                  <a:schemeClr val="folHlink"/>
                </a:solidFill>
                <a:latin typeface="Gill Sans MT" pitchFamily="34" charset="0"/>
                <a:ea typeface="굴림" pitchFamily="34" charset="-127"/>
              </a:rPr>
              <a:t>OEM</a:t>
            </a:r>
            <a:r>
              <a:rPr lang="en-US" altLang="ko-KR" sz="2400" dirty="0">
                <a:latin typeface="Gill Sans MT" pitchFamily="34" charset="0"/>
                <a:ea typeface="굴림" pitchFamily="34" charset="-127"/>
              </a:rPr>
              <a:t> </a:t>
            </a:r>
            <a:r>
              <a:rPr lang="en-US" altLang="ko-KR" sz="2400" dirty="0">
                <a:latin typeface="Times New Roman" pitchFamily="18" charset="0"/>
                <a:ea typeface="굴림" pitchFamily="34" charset="-127"/>
              </a:rPr>
              <a:t>–</a:t>
            </a:r>
            <a:r>
              <a:rPr lang="en-US" altLang="ko-KR" sz="2400" dirty="0">
                <a:latin typeface="Gill Sans MT" pitchFamily="34" charset="0"/>
                <a:ea typeface="굴림" pitchFamily="34" charset="-127"/>
              </a:rPr>
              <a:t>Object Exchanged Model)</a:t>
            </a:r>
          </a:p>
          <a:p>
            <a:pPr>
              <a:lnSpc>
                <a:spcPct val="90000"/>
              </a:lnSpc>
            </a:pPr>
            <a:r>
              <a:rPr lang="en-US" altLang="ko-KR" sz="2800" dirty="0">
                <a:latin typeface="Gill Sans MT" pitchFamily="34" charset="0"/>
                <a:ea typeface="굴림" pitchFamily="34" charset="-127"/>
              </a:rPr>
              <a:t>Differ in terms of </a:t>
            </a:r>
            <a:r>
              <a:rPr lang="en-US" altLang="ko-KR" sz="2800" dirty="0">
                <a:solidFill>
                  <a:schemeClr val="folHlink"/>
                </a:solidFill>
                <a:latin typeface="Gill Sans MT" pitchFamily="34" charset="0"/>
                <a:ea typeface="굴림" pitchFamily="34" charset="-127"/>
              </a:rPr>
              <a:t>placement of labels</a:t>
            </a:r>
            <a:r>
              <a:rPr lang="en-US" altLang="ko-KR" sz="2800" dirty="0">
                <a:latin typeface="Gill Sans MT" pitchFamily="34" charset="0"/>
                <a:ea typeface="굴림" pitchFamily="34" charset="-127"/>
              </a:rPr>
              <a:t>. </a:t>
            </a:r>
          </a:p>
        </p:txBody>
      </p:sp>
    </p:spTree>
    <p:extLst>
      <p:ext uri="{BB962C8B-B14F-4D97-AF65-F5344CB8AC3E}">
        <p14:creationId xmlns:p14="http://schemas.microsoft.com/office/powerpoint/2010/main" val="3942871784"/>
      </p:ext>
    </p:extLst>
  </p:cSld>
  <p:clrMapOvr>
    <a:masterClrMapping/>
  </p:clrMapOvr>
  <p:transition/>
</p:sld>
</file>

<file path=ppt/theme/_rels/theme3.xml.rels><?xml version="1.0" encoding="UTF-8" standalone="yes"?>
<Relationships xmlns="http://schemas.openxmlformats.org/package/2006/relationships"><Relationship Id="rId1" Type="http://schemas.openxmlformats.org/officeDocument/2006/relationships/image" Target="../media/image7.jpeg"/></Relationships>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429</TotalTime>
  <Words>2416</Words>
  <Application>Microsoft Office PowerPoint</Application>
  <PresentationFormat>On-screen Show (4:3)</PresentationFormat>
  <Paragraphs>299</Paragraphs>
  <Slides>33</Slides>
  <Notes>17</Notes>
  <HiddenSlides>0</HiddenSlides>
  <MMClips>0</MMClips>
  <ScaleCrop>false</ScaleCrop>
  <HeadingPairs>
    <vt:vector size="8" baseType="variant">
      <vt:variant>
        <vt:lpstr>Fonts Used</vt:lpstr>
      </vt:variant>
      <vt:variant>
        <vt:i4>10</vt:i4>
      </vt:variant>
      <vt:variant>
        <vt:lpstr>Theme</vt:lpstr>
      </vt:variant>
      <vt:variant>
        <vt:i4>3</vt:i4>
      </vt:variant>
      <vt:variant>
        <vt:lpstr>Embedded OLE Servers</vt:lpstr>
      </vt:variant>
      <vt:variant>
        <vt:i4>2</vt:i4>
      </vt:variant>
      <vt:variant>
        <vt:lpstr>Slide Titles</vt:lpstr>
      </vt:variant>
      <vt:variant>
        <vt:i4>33</vt:i4>
      </vt:variant>
    </vt:vector>
  </HeadingPairs>
  <TitlesOfParts>
    <vt:vector size="48" baseType="lpstr">
      <vt:lpstr>굴림</vt:lpstr>
      <vt:lpstr>Arial</vt:lpstr>
      <vt:lpstr>Calibri</vt:lpstr>
      <vt:lpstr>Century Gothic</vt:lpstr>
      <vt:lpstr>Courier New</vt:lpstr>
      <vt:lpstr>Gill Sans MT</vt:lpstr>
      <vt:lpstr>Times New Roman</vt:lpstr>
      <vt:lpstr>Wingdings</vt:lpstr>
      <vt:lpstr>Wingdings 2</vt:lpstr>
      <vt:lpstr>Wingdings 3</vt:lpstr>
      <vt:lpstr>Default Design</vt:lpstr>
      <vt:lpstr>Office Theme</vt:lpstr>
      <vt:lpstr>Ion Boardroom</vt:lpstr>
      <vt:lpstr>Visio</vt:lpstr>
      <vt:lpstr>Equation</vt:lpstr>
      <vt:lpstr>XML Database</vt:lpstr>
      <vt:lpstr>Outline</vt:lpstr>
      <vt:lpstr>Structured, Semistructured, and Unstructured Data</vt:lpstr>
      <vt:lpstr>Structured, Semistructured, and Unstructured Data (cont.)</vt:lpstr>
      <vt:lpstr>Structured, Semistructured, and Unstructured Data (cont.)</vt:lpstr>
      <vt:lpstr>PowerPoint Presentation</vt:lpstr>
      <vt:lpstr>An Example of XML Document</vt:lpstr>
      <vt:lpstr>XML Document Components</vt:lpstr>
      <vt:lpstr>XML Data Model</vt:lpstr>
      <vt:lpstr>XML Data Model – Node Labeled</vt:lpstr>
      <vt:lpstr>XML Data Model – Edge Labeled</vt:lpstr>
      <vt:lpstr>Simple Way to Design XML – Example </vt:lpstr>
      <vt:lpstr>Simple Way to Design XML – Example (cont.)</vt:lpstr>
      <vt:lpstr>Simple Way to Design XML – Example (cont.)</vt:lpstr>
      <vt:lpstr>XML INSTANCE STORAGE</vt:lpstr>
      <vt:lpstr>XML-Enabled Database </vt:lpstr>
      <vt:lpstr>Relational Database  – The DTD Approach </vt:lpstr>
      <vt:lpstr>Native XML Database (NXD) </vt:lpstr>
      <vt:lpstr>Managing XML in DB2 – Example </vt:lpstr>
      <vt:lpstr>Managing XML in DB2 – Example (cont.)</vt:lpstr>
      <vt:lpstr>Managing XML in DB2 – Example (cont.)</vt:lpstr>
      <vt:lpstr>Managing XML in DB2 – Example (cont.)</vt:lpstr>
      <vt:lpstr>XML Languages</vt:lpstr>
      <vt:lpstr>XPath: Specifying Path Expressions in XML</vt:lpstr>
      <vt:lpstr>XPath: Specifying Path Expressions in XML (cont.)</vt:lpstr>
      <vt:lpstr>XPath: Specifying Path Expressions in XML (cont.)</vt:lpstr>
      <vt:lpstr>XQuery: Specifying Queries in XML</vt:lpstr>
      <vt:lpstr>PowerPoint Presentation</vt:lpstr>
      <vt:lpstr>XQuery embedded in SQL/XML</vt:lpstr>
      <vt:lpstr>XQuery embedded in SQL/XML (cont.)</vt:lpstr>
      <vt:lpstr>Querying with SQL/XML</vt:lpstr>
      <vt:lpstr>Querying with SQL/XML</vt:lpstr>
      <vt:lpstr>Summary</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Lay Ki</dc:creator>
  <cp:lastModifiedBy>Haw Su Cheng</cp:lastModifiedBy>
  <cp:revision>73</cp:revision>
  <cp:lastPrinted>2015-09-14T02:50:32Z</cp:lastPrinted>
  <dcterms:created xsi:type="dcterms:W3CDTF">2010-05-06T15:58:58Z</dcterms:created>
  <dcterms:modified xsi:type="dcterms:W3CDTF">2025-05-19T08:59:11Z</dcterms:modified>
</cp:coreProperties>
</file>