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sldIdLst>
    <p:sldId id="256" r:id="rId2"/>
    <p:sldId id="396" r:id="rId3"/>
    <p:sldId id="342" r:id="rId4"/>
    <p:sldId id="348" r:id="rId5"/>
    <p:sldId id="365" r:id="rId6"/>
    <p:sldId id="389" r:id="rId7"/>
    <p:sldId id="397" r:id="rId8"/>
    <p:sldId id="399" r:id="rId9"/>
    <p:sldId id="351" r:id="rId10"/>
    <p:sldId id="395" r:id="rId11"/>
    <p:sldId id="394" r:id="rId12"/>
    <p:sldId id="354" r:id="rId13"/>
    <p:sldId id="355" r:id="rId14"/>
    <p:sldId id="356" r:id="rId15"/>
    <p:sldId id="357" r:id="rId16"/>
    <p:sldId id="391" r:id="rId17"/>
    <p:sldId id="359" r:id="rId18"/>
    <p:sldId id="360" r:id="rId19"/>
    <p:sldId id="393" r:id="rId20"/>
    <p:sldId id="361" r:id="rId21"/>
    <p:sldId id="400" r:id="rId22"/>
    <p:sldId id="363" r:id="rId23"/>
    <p:sldId id="366" r:id="rId24"/>
    <p:sldId id="401" r:id="rId25"/>
    <p:sldId id="402" r:id="rId26"/>
    <p:sldId id="403" r:id="rId27"/>
    <p:sldId id="404" r:id="rId28"/>
    <p:sldId id="405" r:id="rId29"/>
    <p:sldId id="372" r:id="rId30"/>
    <p:sldId id="373" r:id="rId31"/>
    <p:sldId id="382" r:id="rId32"/>
    <p:sldId id="383" r:id="rId33"/>
    <p:sldId id="384" r:id="rId34"/>
    <p:sldId id="406" r:id="rId35"/>
    <p:sldId id="407" r:id="rId36"/>
    <p:sldId id="408" r:id="rId37"/>
    <p:sldId id="410" r:id="rId38"/>
    <p:sldId id="411" r:id="rId39"/>
    <p:sldId id="412" r:id="rId40"/>
    <p:sldId id="415" r:id="rId41"/>
    <p:sldId id="416" r:id="rId42"/>
    <p:sldId id="41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4953C-0AA0-48E4-AFC5-ACF1A54DD59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8B228-753A-4CA2-A0FD-5F199B12C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6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/>
              <a:t>Jan Chomicki &amp; David Toman.</a:t>
            </a:r>
          </a:p>
          <a:p>
            <a:r>
              <a:rPr lang="en-US"/>
              <a:t>Handbook of Temporal Reasoning in Artificial Intelligence</a:t>
            </a: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Sarocco, Nicola, Gandhi.</a:t>
            </a:r>
          </a:p>
          <a:p>
            <a:pPr rtl="0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matter of time: Temporal data management in DB2 10, IBM 2012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41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SELECT </a:t>
            </a:r>
            <a:r>
              <a:rPr lang="en-MY" dirty="0" err="1"/>
              <a:t>coverage_amt</a:t>
            </a:r>
            <a:r>
              <a:rPr lang="en-MY" dirty="0"/>
              <a:t> FROM policy WHERE id = 1111;</a:t>
            </a:r>
          </a:p>
          <a:p>
            <a:r>
              <a:rPr lang="en-MY" dirty="0"/>
              <a:t>SELECT </a:t>
            </a:r>
            <a:r>
              <a:rPr lang="en-MY" dirty="0" err="1"/>
              <a:t>coverage_amt</a:t>
            </a:r>
            <a:r>
              <a:rPr lang="en-MY" dirty="0"/>
              <a:t> FROM policy FOR SYSTEM_TIME AS OF '2010-12-01' WHERE id = 1111;</a:t>
            </a:r>
          </a:p>
          <a:p>
            <a:pPr marL="171450" indent="-171450">
              <a:buFontTx/>
              <a:buChar char="-"/>
            </a:pP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resolve this query, DB2 transparently accesses data in the history table to retrieve the correct information (to return a value of 500000 for this query). Note that you didn't need to reference the history table in your query. The </a:t>
            </a:r>
            <a:r>
              <a:rPr lang="en-MY" dirty="0"/>
              <a:t>FOR SYSTEM_TIME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period specification causes DB2 to automatically access the history table as appropriate.</a:t>
            </a:r>
          </a:p>
          <a:p>
            <a:pPr marL="171450" indent="-171450">
              <a:buFontTx/>
              <a:buChar char="-"/>
            </a:pPr>
            <a:endParaRPr lang="en-MY" dirty="0"/>
          </a:p>
          <a:p>
            <a:r>
              <a:rPr lang="en-MY" dirty="0"/>
              <a:t>SELECT count(*) FROM policy FOR SYSTEM_TIME FROM '2011-11-30' TO '9999-12-30' WHERE vin = 'A1111';</a:t>
            </a:r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5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Principles of Multimedia Database Systems. V.S. Subrahmanian, 1998</a:t>
            </a:r>
            <a:endParaRPr lang="en-US" altLang="zh-TW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55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Principles of Multimedia Database Systems. V.S. Subrahmanian, 1998</a:t>
            </a:r>
            <a:endParaRPr lang="en-US" altLang="zh-TW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55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0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Automatically-generated</a:t>
            </a:r>
            <a:r>
              <a:rPr lang="en-MY" baseline="0" dirty="0"/>
              <a:t> metadata – RGB values, time and date when picture is captured,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19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Principles of Multimedia Database Systems. V.S. Subrahmanian, 1998</a:t>
            </a:r>
            <a:endParaRPr lang="en-US" altLang="zh-TW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55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Principles of Multimedia Database Systems. V.S. Subrahmanian, 1998</a:t>
            </a:r>
            <a:endParaRPr lang="en-US" altLang="zh-TW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55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Principles of Multimedia Database Systems. V.S. Subrahmanian, 1998</a:t>
            </a:r>
            <a:endParaRPr lang="en-US" altLang="zh-TW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55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Principles of Multimedia Database Systems. V.S. Subrahmanian, 1998</a:t>
            </a:r>
            <a:endParaRPr lang="en-US" altLang="zh-TW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559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/>
              <a:t>Reference:</a:t>
            </a:r>
            <a:br>
              <a:rPr lang="en-US" altLang="zh-TW" sz="1200"/>
            </a:br>
            <a:r>
              <a:rPr lang="en-US" altLang="zh-TW" sz="1200"/>
              <a:t>Principles of Multimedia Database Systems. V.S. Subrahmanian, 1998</a:t>
            </a:r>
            <a:br>
              <a:rPr lang="en-US" altLang="zh-TW" sz="1200"/>
            </a:br>
            <a:endParaRPr lang="en-US" altLang="zh-TW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Handling Unstructured Data Type in DB2 and Oracle A.P. Pons &amp; H.</a:t>
            </a:r>
            <a:r>
              <a:rPr lang="en-US" baseline="0"/>
              <a:t> </a:t>
            </a:r>
            <a:r>
              <a:rPr lang="en-US"/>
              <a:t>Aljifri, </a:t>
            </a:r>
            <a:r>
              <a:rPr lang="en-US" sz="1200" b="0" i="1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Communications of the International Information Management Association, 3(2).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1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5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Vendor</a:t>
            </a:r>
            <a:r>
              <a:rPr lang="en-US" baseline="0"/>
              <a:t>: Db2, Oracle</a:t>
            </a:r>
          </a:p>
          <a:p>
            <a:r>
              <a:rPr lang="en-US"/>
              <a:t>QueryExtender</a:t>
            </a:r>
          </a:p>
          <a:p>
            <a:r>
              <a:rPr lang="en-US"/>
              <a:t>Store and query data that represents objects defined in a geometric space.</a:t>
            </a:r>
            <a:br>
              <a:rPr lang="en-US"/>
            </a:br>
            <a:r>
              <a:rPr lang="en-US"/>
              <a:t>Common database that can be connected to by a mobile device, or </a:t>
            </a:r>
            <a:br>
              <a:rPr lang="en-US"/>
            </a:br>
            <a:r>
              <a:rPr lang="en-US"/>
              <a:t>database which is actually stored by the mobile device - list of contacts, price information, distance travelled.</a:t>
            </a:r>
            <a:br>
              <a:rPr lang="en-US"/>
            </a:br>
            <a:r>
              <a:rPr lang="en-US"/>
              <a:t>Store</a:t>
            </a:r>
            <a:r>
              <a:rPr lang="en-US" baseline="0"/>
              <a:t> </a:t>
            </a:r>
            <a:r>
              <a:rPr lang="en-US"/>
              <a:t>text, graphics, images, animation, video and audio.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0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Handbook of Temporal Reasoning in Artificial Intelligence By Jan Chomicki &amp; David Toman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5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/>
              <a:t>Handbook of Temporal Reasoning in Artificial Intelligence By Jan Chomicki &amp; David Toman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5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Include three TIMESTAMP(12) columns</a:t>
            </a:r>
          </a:p>
          <a:p>
            <a:r>
              <a:rPr lang="en-US" dirty="0">
                <a:solidFill>
                  <a:schemeClr val="tx1"/>
                </a:solidFill>
              </a:rPr>
              <a:t>two for the start/end points of the system time</a:t>
            </a:r>
          </a:p>
          <a:p>
            <a:r>
              <a:rPr lang="en-US" dirty="0">
                <a:solidFill>
                  <a:schemeClr val="tx1"/>
                </a:solidFill>
              </a:rPr>
              <a:t>one for the transaction start time. </a:t>
            </a:r>
          </a:p>
          <a:p>
            <a:endParaRPr lang="en-US" dirty="0"/>
          </a:p>
          <a:p>
            <a:r>
              <a:rPr lang="en-US" dirty="0"/>
              <a:t>DB2 generates appropriate TIMESTAMP(12) values for system time columns and transaction start time. </a:t>
            </a:r>
          </a:p>
          <a:p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DB2 uses the transaction start time column to track when the transaction first executed a statement that changes the table's data.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Define all three TIMESTAMP columns as GENERATED ALWAYS  so DB2 will automatically generate these values on INSERT, UPDATE, and DELETE.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Avoid  specifying values for these columns when writing to the database to ensures that the timestamps are accurate.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IMPLICITLY HIDDEN - won't show up in SELECT statements.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History table—structure is identical to the table containing the current data. </a:t>
            </a:r>
          </a:p>
          <a:p>
            <a:r>
              <a:rPr lang="en-US" dirty="0">
                <a:solidFill>
                  <a:schemeClr val="tx1"/>
                </a:solidFill>
              </a:rPr>
              <a:t>Create</a:t>
            </a:r>
            <a:r>
              <a:rPr lang="en-US" baseline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using a CREATE TABLE . . . LIKE statement.</a:t>
            </a:r>
          </a:p>
          <a:p>
            <a:r>
              <a:rPr lang="en-US" dirty="0">
                <a:solidFill>
                  <a:schemeClr val="tx1"/>
                </a:solidFill>
              </a:rPr>
              <a:t>Alter the current table to enable versioning and identify the history table</a:t>
            </a:r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MY" dirty="0"/>
              <a:t>SYS_START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values in the POLICY table reflect when the rows were inserted (on 15 Nov 2010 in our example). The </a:t>
            </a:r>
            <a:r>
              <a:rPr lang="en-MY" dirty="0"/>
              <a:t>SYSTEM_END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values are set to 30 Dec 9999 to indicate that these rows have not expired (i.e., the rows contain current data).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00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UPDATE policy SET </a:t>
            </a:r>
            <a:r>
              <a:rPr lang="en-MY" dirty="0" err="1"/>
              <a:t>coverage_amt</a:t>
            </a:r>
            <a:r>
              <a:rPr lang="en-MY" dirty="0"/>
              <a:t> = 750000 WHERE id = 1111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8B228-753A-4CA2-A0FD-5F199B12CF4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8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FD0C43C-9DC0-4AF5-92AE-5D0629B83F0E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TIS3351   Advanced Database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5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A41B-F751-4F8C-B5C8-7A5ACC5853EA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6EE4-CDD1-4F12-A268-12492A53B7AB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0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151D-BFE6-4AFB-9BC9-5C42629FCC75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908C-8496-4EC4-873E-373656C8534F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EA5C-E932-4D72-837C-32F47766EB8A}" type="datetime1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08F72-0151-4EAB-8257-9184EB597379}" type="datetime1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05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E5539F8A-7229-4966-891C-0E1D3AF9D7CE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4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F0D6-B44B-4961-82B6-503C4623FE56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6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A40E-8BF1-496B-980B-090CE1595F58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8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E6B09-4F40-47A6-8927-5A6D6944D2C4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4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4502-8B44-4D6D-927C-A09FF5E2AE72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A8E9A-2C8B-4CA5-83E6-77126B3CB1A1}" type="datetime1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36E70-A05A-4FE5-8657-9849C84C6390}" type="datetime1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2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36BA-209D-4A73-BAAF-FBAEEE8CCCAE}" type="datetime1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0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2A76-4BE2-40AF-82FA-E198CC12932A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6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CECD-AE90-48A4-A781-61F979FAEC00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TIS3351   Advanced Database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CB438640-0342-4ECE-985F-4F10E8152864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TIS3351   Advanced Database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D4E4A2E4-6FA4-4835-A001-46F3D612D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Special-Purpose 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5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Valid Time: Scenario (1/2)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441418" cy="4267200"/>
          </a:xfrm>
        </p:spPr>
        <p:txBody>
          <a:bodyPr/>
          <a:lstStyle/>
          <a:p>
            <a:r>
              <a:rPr lang="en-US" sz="2000" dirty="0" err="1"/>
              <a:t>HealthFirst</a:t>
            </a:r>
            <a:r>
              <a:rPr lang="en-US" sz="2000" dirty="0"/>
              <a:t> Hospital stores their patient history as follows.  Patients, identified by </a:t>
            </a:r>
            <a:r>
              <a:rPr lang="en-US" sz="2000" dirty="0" err="1"/>
              <a:t>PatID</a:t>
            </a:r>
            <a:r>
              <a:rPr lang="en-US" sz="2000" dirty="0"/>
              <a:t> visit the hospital to seek treatment from the respective doctor-in-charge, identified by a </a:t>
            </a:r>
            <a:r>
              <a:rPr lang="en-US" sz="2000" dirty="0" err="1"/>
              <a:t>DocID</a:t>
            </a:r>
            <a:r>
              <a:rPr lang="en-US" sz="2000" dirty="0"/>
              <a:t>. Consider the following visits during October 2014:</a:t>
            </a:r>
          </a:p>
          <a:p>
            <a:pPr lvl="1"/>
            <a:r>
              <a:rPr lang="en-US" sz="1800" dirty="0"/>
              <a:t>On 3rd of Oct, patient  P101 seeks treatment from D1234 for 3 days</a:t>
            </a:r>
          </a:p>
          <a:p>
            <a:pPr lvl="1"/>
            <a:r>
              <a:rPr lang="en-US" sz="1800" dirty="0"/>
              <a:t>On 5th of Oct, patient  P102 seeks treatment from D1245 for 3 days</a:t>
            </a:r>
          </a:p>
          <a:p>
            <a:pPr lvl="1"/>
            <a:r>
              <a:rPr lang="en-US" sz="1800" dirty="0"/>
              <a:t>From 10th to 12th of Oct, and again from 15th to 18th of Oct, patient  P102 seeks treatment  from D1234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42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43490" y="710188"/>
            <a:ext cx="7948110" cy="72286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50000"/>
              </a:spcBef>
            </a:pPr>
            <a:endParaRPr lang="en-US" altLang="en-US" sz="32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/>
          <a:srcRect l="39744" t="16818" r="5128" b="47833"/>
          <a:stretch/>
        </p:blipFill>
        <p:spPr bwMode="auto">
          <a:xfrm>
            <a:off x="609600" y="2743200"/>
            <a:ext cx="8077199" cy="3429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Valid Time: Scenario (2/2)</a:t>
            </a:r>
            <a:br>
              <a:rPr lang="en-US" altLang="en-US" dirty="0"/>
            </a:br>
            <a:endParaRPr lang="en-MY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2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Managing Data Versions with Transaction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362200"/>
            <a:ext cx="7365218" cy="3657600"/>
          </a:xfrm>
        </p:spPr>
        <p:txBody>
          <a:bodyPr/>
          <a:lstStyle/>
          <a:p>
            <a:r>
              <a:rPr lang="en-US" sz="2000" dirty="0"/>
              <a:t>DB2 for transaction/system time enables to automatically track and manage multiple versions of data</a:t>
            </a:r>
          </a:p>
          <a:p>
            <a:r>
              <a:rPr lang="en-US" sz="2000" dirty="0"/>
              <a:t>Instruct DB2 to automatically capture changes made to the state the table and to save "old" rows in a history table</a:t>
            </a:r>
          </a:p>
          <a:p>
            <a:r>
              <a:rPr lang="en-US" sz="2000" dirty="0"/>
              <a:t>History table</a:t>
            </a:r>
          </a:p>
          <a:p>
            <a:pPr lvl="1"/>
            <a:r>
              <a:rPr lang="en-US" sz="1800" dirty="0"/>
              <a:t>a separate table with the same structure as your current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Managing Data Versions with Transaction Time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136618" cy="3759200"/>
          </a:xfrm>
        </p:spPr>
        <p:txBody>
          <a:bodyPr/>
          <a:lstStyle/>
          <a:p>
            <a:r>
              <a:rPr lang="en-US" sz="2000" dirty="0"/>
              <a:t>Temporal queries referencing current table</a:t>
            </a:r>
          </a:p>
          <a:p>
            <a:r>
              <a:rPr lang="en-US" sz="2000" dirty="0"/>
              <a:t>DB2 transparently access history table </a:t>
            </a:r>
          </a:p>
          <a:p>
            <a:r>
              <a:rPr lang="en-US" sz="2000" dirty="0"/>
              <a:t>Work with historical data easily</a:t>
            </a:r>
          </a:p>
          <a:p>
            <a:r>
              <a:rPr lang="en-US" sz="2000" dirty="0"/>
              <a:t>Avoid need for complex WHERE clauses with various timestamp and join conditions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3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a 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004" y="2246481"/>
            <a:ext cx="8118596" cy="41190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Create base table for current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policy (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id             INT primary key not null,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vin            VARCHAR(10),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annual_mileage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rental_car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CHAR(1),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coverage_amt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INT,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TIMESTAMP(12) GENERATED ALWAYS AS ROW BEGIN NOT NULL,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TIMESTAMP(12) GENERATED ALWAYS AS ROW END NOT NULL,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PERIOD SYSTEM_TIME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sys_start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sys_end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648200" y="0"/>
            <a:ext cx="3505200" cy="6024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2947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an Associated History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Create associated history table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policy_history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LIKE policy;</a:t>
            </a:r>
          </a:p>
          <a:p>
            <a:endParaRPr lang="en-US" dirty="0"/>
          </a:p>
          <a:p>
            <a:r>
              <a:rPr lang="en-US" dirty="0"/>
              <a:t>Enable versioning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policy ADD VERSIONING USE HISTORY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policy_history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 into Base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policy(id, vin,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annual_mileage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rental_car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coverage_amt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VALUES(1111,  'A1111',  10000, 'Y', 500000);</a:t>
            </a:r>
          </a:p>
          <a:p>
            <a:pPr>
              <a:spcBef>
                <a:spcPts val="0"/>
              </a:spcBef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policy(id, vin,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annual_mileage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rental_car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coverage_amt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VALUES(1414,  ‘B7777',  14000, 'Y', 750000);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shade val="94000"/>
                <a:satMod val="114000"/>
                <a:lumMod val="96000"/>
                <a:alpha val="0"/>
              </a:schemeClr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bg2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Contents of the POLICY and POLICY_HISTORY Tables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64382" y="2489200"/>
            <a:ext cx="7700660" cy="3530600"/>
          </a:xfrm>
        </p:spPr>
        <p:txBody>
          <a:bodyPr>
            <a:normAutofit/>
          </a:bodyPr>
          <a:lstStyle/>
          <a:p>
            <a:r>
              <a:rPr lang="en-MY" sz="1600" dirty="0">
                <a:solidFill>
                  <a:schemeClr val="tx1"/>
                </a:solidFill>
              </a:rPr>
              <a:t>The </a:t>
            </a:r>
            <a:r>
              <a:rPr lang="en-MY" sz="1600" dirty="0"/>
              <a:t>SYS_START</a:t>
            </a:r>
            <a:r>
              <a:rPr lang="en-MY" sz="1600" dirty="0">
                <a:solidFill>
                  <a:schemeClr val="tx1"/>
                </a:solidFill>
              </a:rPr>
              <a:t> values in the POLICY table reflect when the rows were inserted (on 15 Nov 2010)</a:t>
            </a:r>
          </a:p>
          <a:p>
            <a:r>
              <a:rPr lang="en-MY" sz="1600" dirty="0">
                <a:solidFill>
                  <a:schemeClr val="tx1"/>
                </a:solidFill>
              </a:rPr>
              <a:t>The </a:t>
            </a:r>
            <a:r>
              <a:rPr lang="en-MY" sz="1600" dirty="0"/>
              <a:t>SYSTEM_END</a:t>
            </a:r>
            <a:r>
              <a:rPr lang="en-MY" sz="1600" dirty="0">
                <a:solidFill>
                  <a:schemeClr val="tx1"/>
                </a:solidFill>
              </a:rPr>
              <a:t> values are set to 30 Dec 9999 to indicate that these </a:t>
            </a:r>
            <a:r>
              <a:rPr lang="en-MY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have not expired </a:t>
            </a:r>
            <a:r>
              <a:rPr lang="en-MY" sz="1600" dirty="0">
                <a:solidFill>
                  <a:schemeClr val="tx1"/>
                </a:solidFill>
              </a:rPr>
              <a:t>(i.e., the rows contain current data).</a:t>
            </a:r>
            <a:endParaRPr lang="en-MY" sz="1600" dirty="0"/>
          </a:p>
          <a:p>
            <a:endParaRPr lang="en-MY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090651"/>
            <a:ext cx="8153400" cy="223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08076" y="4342649"/>
            <a:ext cx="2552700" cy="1144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1131276" y="4025507"/>
            <a:ext cx="1143000" cy="317142"/>
          </a:xfrm>
          <a:prstGeom prst="rect">
            <a:avLst/>
          </a:prstGeom>
          <a:solidFill>
            <a:schemeClr val="accent1">
              <a:lumMod val="40000"/>
              <a:lumOff val="6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1131276" y="5487526"/>
            <a:ext cx="1066800" cy="317142"/>
          </a:xfrm>
          <a:prstGeom prst="rect">
            <a:avLst/>
          </a:prstGeom>
          <a:solidFill>
            <a:schemeClr val="accent1">
              <a:lumMod val="40000"/>
              <a:lumOff val="6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Contents of the POLICY and POLICY_HISTORY Tables (cont.)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UPDATE policy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coverage_amt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= 750000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WHERE id = 1111;</a:t>
            </a:r>
          </a:p>
          <a:p>
            <a:pPr marL="0" indent="0">
              <a:spcBef>
                <a:spcPts val="0"/>
              </a:spcBef>
              <a:buNone/>
            </a:pPr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89" y="3663234"/>
            <a:ext cx="8066314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787090" y="3952914"/>
            <a:ext cx="2552700" cy="1144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1088227" y="3615090"/>
            <a:ext cx="990600" cy="317142"/>
          </a:xfrm>
          <a:prstGeom prst="rect">
            <a:avLst/>
          </a:prstGeom>
          <a:solidFill>
            <a:schemeClr val="accent1">
              <a:lumMod val="40000"/>
              <a:lumOff val="6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1088227" y="5037132"/>
            <a:ext cx="990600" cy="317142"/>
          </a:xfrm>
          <a:prstGeom prst="rect">
            <a:avLst/>
          </a:prstGeom>
          <a:solidFill>
            <a:schemeClr val="accent1">
              <a:lumMod val="40000"/>
              <a:lumOff val="60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5004803" y="3615609"/>
            <a:ext cx="381000" cy="74295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833603" y="3634659"/>
            <a:ext cx="381000" cy="74295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>
            <a:off x="8448020" y="4256243"/>
            <a:ext cx="234043" cy="609600"/>
          </a:xfrm>
          <a:prstGeom prst="rightBrace">
            <a:avLst/>
          </a:prstGeom>
          <a:noFill/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3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Delete from Base Table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 FROM policy WHERE id = 1414;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- on 31 March 2012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3362325"/>
            <a:ext cx="805815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03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sz="2000" dirty="0"/>
              <a:t>Temporal Database</a:t>
            </a:r>
          </a:p>
          <a:p>
            <a:r>
              <a:rPr lang="en-MY" sz="2000" dirty="0"/>
              <a:t>Multimedia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2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Querying Table with System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33600"/>
            <a:ext cx="7136618" cy="3886200"/>
          </a:xfrm>
        </p:spPr>
        <p:txBody>
          <a:bodyPr>
            <a:normAutofit/>
          </a:bodyPr>
          <a:lstStyle/>
          <a:p>
            <a:r>
              <a:rPr lang="en-US" sz="2000" dirty="0"/>
              <a:t>Work with older versions of data</a:t>
            </a:r>
          </a:p>
          <a:p>
            <a:r>
              <a:rPr lang="en-US" sz="2000" dirty="0"/>
              <a:t>Supported period specifications in the FROM clause:</a:t>
            </a:r>
          </a:p>
          <a:p>
            <a:pPr lvl="1"/>
            <a:r>
              <a:rPr lang="en-US" sz="1800" dirty="0"/>
              <a:t>FOR SYSTEM_TIME AS OF </a:t>
            </a:r>
          </a:p>
          <a:p>
            <a:pPr lvl="2"/>
            <a:r>
              <a:rPr lang="en-US" sz="1600" dirty="0"/>
              <a:t>query data as of a certain point in time</a:t>
            </a:r>
          </a:p>
          <a:p>
            <a:pPr lvl="1"/>
            <a:r>
              <a:rPr lang="en-US" sz="1800" dirty="0"/>
              <a:t>FOR SYSTEM_TIME FROM ... TO ... </a:t>
            </a:r>
          </a:p>
          <a:p>
            <a:pPr lvl="2"/>
            <a:r>
              <a:rPr lang="en-US" sz="1600" dirty="0"/>
              <a:t>query data from a certain time to a certain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03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Querying Table with System Time – Examples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09800"/>
            <a:ext cx="7060418" cy="3810000"/>
          </a:xfrm>
        </p:spPr>
        <p:txBody>
          <a:bodyPr>
            <a:normAutofit fontScale="92500" lnSpcReduction="10000"/>
          </a:bodyPr>
          <a:lstStyle/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coverage_amt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FROM policy WHERE id = 1111;</a:t>
            </a:r>
          </a:p>
          <a:p>
            <a:pPr marL="0" indent="0">
              <a:buNone/>
            </a:pPr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MY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coverage_amt</a:t>
            </a:r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 FROM policy FOR SYSTEM_TIME AS OF '2010-12-01' WHERE id = 1111;</a:t>
            </a:r>
          </a:p>
          <a:p>
            <a:pPr lvl="1"/>
            <a:r>
              <a:rPr lang="en-MY" dirty="0">
                <a:solidFill>
                  <a:schemeClr val="tx1"/>
                </a:solidFill>
              </a:rPr>
              <a:t>DB2 transparently accesses data in the history table to retrieve the correct information, i.e. 500000 </a:t>
            </a:r>
          </a:p>
          <a:p>
            <a:pPr lvl="1"/>
            <a:r>
              <a:rPr lang="en-MY" dirty="0">
                <a:solidFill>
                  <a:schemeClr val="tx1"/>
                </a:solidFill>
              </a:rPr>
              <a:t>No need to reference the history table in the query</a:t>
            </a:r>
          </a:p>
          <a:p>
            <a:pPr lvl="2"/>
            <a:r>
              <a:rPr lang="en-MY" dirty="0">
                <a:solidFill>
                  <a:schemeClr val="tx1"/>
                </a:solidFill>
              </a:rPr>
              <a:t>The </a:t>
            </a:r>
            <a:r>
              <a:rPr lang="en-MY" dirty="0"/>
              <a:t>FOR SYSTEM_TIME</a:t>
            </a:r>
            <a:r>
              <a:rPr lang="en-MY" dirty="0">
                <a:solidFill>
                  <a:schemeClr val="tx1"/>
                </a:solidFill>
              </a:rPr>
              <a:t> period specification causes DB2 to automatically access the history table as appropriate.</a:t>
            </a:r>
          </a:p>
          <a:p>
            <a:pPr marL="731520" lvl="2" indent="0">
              <a:buNone/>
            </a:pPr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MY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policy FOR SYSTEM_TIME FROM '2011-11-30' TO '9999-12-30' WHERE vin = 'A1111';</a:t>
            </a:r>
          </a:p>
          <a:p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MY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99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Multimedia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136618" cy="3759200"/>
          </a:xfrm>
        </p:spPr>
        <p:txBody>
          <a:bodyPr>
            <a:normAutofit/>
          </a:bodyPr>
          <a:lstStyle/>
          <a:p>
            <a:r>
              <a:rPr lang="en-US" sz="2000" dirty="0"/>
              <a:t>Multimedia data refers to a range of different types of media from</a:t>
            </a:r>
          </a:p>
          <a:p>
            <a:pPr lvl="1"/>
            <a:r>
              <a:rPr lang="en-US" sz="1800" dirty="0"/>
              <a:t>text, usually in the form of documents,</a:t>
            </a:r>
          </a:p>
          <a:p>
            <a:pPr lvl="1"/>
            <a:r>
              <a:rPr lang="en-US" sz="1800" dirty="0"/>
              <a:t>image,</a:t>
            </a:r>
          </a:p>
          <a:p>
            <a:pPr lvl="1"/>
            <a:r>
              <a:rPr lang="en-US" sz="1800" dirty="0"/>
              <a:t>audio, or</a:t>
            </a:r>
          </a:p>
          <a:p>
            <a:pPr lvl="1"/>
            <a:r>
              <a:rPr lang="en-US" sz="1800" dirty="0"/>
              <a:t>video</a:t>
            </a:r>
          </a:p>
          <a:p>
            <a:r>
              <a:rPr lang="en-US" sz="2000" dirty="0"/>
              <a:t>Multimedia database implies the ability to manage, store and retrieve multimedia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Multimedia Data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136618" cy="3835400"/>
          </a:xfrm>
        </p:spPr>
        <p:txBody>
          <a:bodyPr/>
          <a:lstStyle/>
          <a:p>
            <a:r>
              <a:rPr lang="en-US" altLang="zh-TW" dirty="0"/>
              <a:t>Consider a crime investigation. The investigation may generate the following types of data: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 data </a:t>
            </a:r>
            <a:r>
              <a:rPr lang="en-US" altLang="zh-TW" dirty="0"/>
              <a:t>captured by surveillance cameras that record the activities at various locations.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Audio data </a:t>
            </a:r>
            <a:r>
              <a:rPr lang="en-US" altLang="zh-TW" dirty="0"/>
              <a:t>captured by legal telephone wiretaps.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data </a:t>
            </a:r>
            <a:r>
              <a:rPr lang="en-US" altLang="zh-TW" dirty="0"/>
              <a:t>consisting of still photographs.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data </a:t>
            </a:r>
            <a:r>
              <a:rPr lang="en-US" altLang="zh-TW" dirty="0"/>
              <a:t>seized by the investigators.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Structured relational data </a:t>
            </a:r>
            <a:r>
              <a:rPr lang="en-US" altLang="zh-TW" dirty="0"/>
              <a:t>containing background information, back records, etc.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Geographical location data  </a:t>
            </a:r>
            <a:r>
              <a:rPr lang="en-US" altLang="zh-TW" dirty="0"/>
              <a:t>of relevant locations.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2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of Multimedia Data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09800"/>
            <a:ext cx="7289018" cy="3810000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challenge: </a:t>
            </a:r>
            <a:r>
              <a:rPr lang="en-US" b="1" dirty="0">
                <a:solidFill>
                  <a:srgbClr val="C00000"/>
                </a:solidFill>
              </a:rPr>
              <a:t>Size</a:t>
            </a:r>
          </a:p>
          <a:p>
            <a:r>
              <a:rPr lang="en-US" dirty="0"/>
              <a:t>Data size will affect the storage, retrieval and transmission of multimedia data</a:t>
            </a:r>
          </a:p>
          <a:p>
            <a:r>
              <a:rPr lang="en-US" dirty="0"/>
              <a:t>A single good quality colored image could require up to 6MB</a:t>
            </a:r>
          </a:p>
          <a:p>
            <a:r>
              <a:rPr lang="en-US" dirty="0"/>
              <a:t>A video object that consists of a sequence of such images (frames)</a:t>
            </a:r>
          </a:p>
          <a:p>
            <a:pPr lvl="1"/>
            <a:r>
              <a:rPr lang="en-US" dirty="0"/>
              <a:t>With 30 frames / second, a 5-minute video could required 54GB!</a:t>
            </a:r>
          </a:p>
          <a:p>
            <a:r>
              <a:rPr lang="en-US" dirty="0"/>
              <a:t>A typical sequence of audio may occupy 8Kb for each second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555D-1BFE-4BE8-AA15-93FA949C2A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0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Multimedia Data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09800"/>
            <a:ext cx="7136618" cy="381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challenge: </a:t>
            </a:r>
            <a:r>
              <a:rPr lang="en-US" b="1" dirty="0">
                <a:solidFill>
                  <a:srgbClr val="C00000"/>
                </a:solidFill>
              </a:rPr>
              <a:t>time</a:t>
            </a:r>
          </a:p>
          <a:p>
            <a:r>
              <a:rPr lang="en-US" sz="2000" dirty="0"/>
              <a:t>Continuous periodic media:</a:t>
            </a:r>
          </a:p>
          <a:p>
            <a:pPr lvl="1"/>
            <a:r>
              <a:rPr lang="en-US" sz="1800" dirty="0"/>
              <a:t>Audio</a:t>
            </a:r>
          </a:p>
          <a:p>
            <a:pPr lvl="1"/>
            <a:r>
              <a:rPr lang="en-US" sz="1800" dirty="0"/>
              <a:t>Video - The frames of the video must run in the correct sequence and at an acceptable rate</a:t>
            </a:r>
          </a:p>
          <a:p>
            <a:pPr lvl="1"/>
            <a:r>
              <a:rPr lang="en-US" sz="1800" dirty="0"/>
              <a:t>Example: a movie must include audio and image that must be synchronized together</a:t>
            </a:r>
          </a:p>
          <a:p>
            <a:r>
              <a:rPr lang="en-US" sz="2000" dirty="0"/>
              <a:t>The effect of time is often regarded as real-time challenge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555D-1BFE-4BE8-AA15-93FA949C2A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5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Multimedia Data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069818" cy="3530600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challenge: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nature of multimedia data</a:t>
            </a:r>
          </a:p>
          <a:p>
            <a:r>
              <a:rPr lang="en-US" dirty="0"/>
              <a:t>More complex than traditional data types</a:t>
            </a:r>
          </a:p>
          <a:p>
            <a:r>
              <a:rPr lang="en-US" dirty="0"/>
              <a:t>Difficult to identify components within the media that could be used for retrieval </a:t>
            </a:r>
          </a:p>
          <a:p>
            <a:r>
              <a:rPr lang="en-US" dirty="0"/>
              <a:t>Simple solution: </a:t>
            </a:r>
          </a:p>
          <a:p>
            <a:pPr lvl="1"/>
            <a:r>
              <a:rPr lang="en-US" dirty="0"/>
              <a:t>Add a description in words of the content of the image</a:t>
            </a:r>
          </a:p>
          <a:p>
            <a:pPr lvl="1"/>
            <a:r>
              <a:rPr lang="en-US" dirty="0"/>
              <a:t>Drawback – different people interpret the image differently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555D-1BFE-4BE8-AA15-93FA949C2AF2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http://lh5.ggpht.com/-ESYhcy1EuRU/T0_GbI-zIXI/AAAAAAAAInI/AoZwFADRqrw/s9000/Iron%2BMan%2BIn%2BThe%2BAvenger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481" y="3657600"/>
            <a:ext cx="255031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1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606800"/>
          </a:xfrm>
        </p:spPr>
        <p:txBody>
          <a:bodyPr>
            <a:normAutofit/>
          </a:bodyPr>
          <a:lstStyle/>
          <a:p>
            <a:r>
              <a:rPr lang="en-US" dirty="0"/>
              <a:t>Any data that is required to interpret other data as meaningful information </a:t>
            </a:r>
          </a:p>
          <a:p>
            <a:r>
              <a:rPr lang="en-US" dirty="0"/>
              <a:t>Used for retrieving and manipulating the data</a:t>
            </a:r>
          </a:p>
          <a:p>
            <a:r>
              <a:rPr lang="en-US" dirty="0"/>
              <a:t>In traditional DBMS</a:t>
            </a:r>
          </a:p>
          <a:p>
            <a:pPr lvl="1"/>
            <a:r>
              <a:rPr lang="en-US" dirty="0"/>
              <a:t>Metadata describes the structure of the database, the tables,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In the case of MMDBMS</a:t>
            </a:r>
          </a:p>
          <a:p>
            <a:pPr lvl="1"/>
            <a:r>
              <a:rPr lang="en-US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Metadata deals with the content, structure and semantic of the multimedia data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555D-1BFE-4BE8-AA15-93FA949C2A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38400"/>
            <a:ext cx="7289018" cy="3581400"/>
          </a:xfrm>
        </p:spPr>
        <p:txBody>
          <a:bodyPr>
            <a:normAutofit/>
          </a:bodyPr>
          <a:lstStyle/>
          <a:p>
            <a:r>
              <a:rPr lang="en-US" sz="2000" dirty="0"/>
              <a:t>Metadata can be in the form of multimedia indexes and linguistic annotation added for specific attributes</a:t>
            </a:r>
          </a:p>
          <a:p>
            <a:r>
              <a:rPr lang="en-US" sz="2000" dirty="0"/>
              <a:t>Objective:</a:t>
            </a:r>
          </a:p>
          <a:p>
            <a:pPr lvl="1"/>
            <a:r>
              <a:rPr lang="en-US" sz="1800" dirty="0"/>
              <a:t>To allow the media to be queried and manipulated by querying the metadata first and then retrieving the actual result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555D-1BFE-4BE8-AA15-93FA949C2AF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59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Multimedia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136618" cy="3530600"/>
          </a:xfrm>
        </p:spPr>
        <p:txBody>
          <a:bodyPr>
            <a:normAutofit/>
          </a:bodyPr>
          <a:lstStyle/>
          <a:p>
            <a:r>
              <a:rPr lang="en-US" dirty="0"/>
              <a:t>Supported by object-relational DBMS </a:t>
            </a:r>
          </a:p>
          <a:p>
            <a:pPr lvl="1"/>
            <a:r>
              <a:rPr lang="en-US" dirty="0"/>
              <a:t>Provide convenient facilities for the storage and manipulation of unstructured data objects</a:t>
            </a:r>
          </a:p>
          <a:p>
            <a:r>
              <a:rPr lang="en-US" dirty="0"/>
              <a:t>ORDBMS market leaders IBM’s DB2 , Oracle, Microsoft SQL Server</a:t>
            </a:r>
          </a:p>
          <a:p>
            <a:r>
              <a:rPr lang="en-US" dirty="0"/>
              <a:t>User defined types (UDTs) </a:t>
            </a:r>
          </a:p>
          <a:p>
            <a:r>
              <a:rPr lang="en-US" dirty="0"/>
              <a:t>Processing and manipulation of large object types (LOB) and their extensions </a:t>
            </a:r>
          </a:p>
          <a:p>
            <a:r>
              <a:rPr lang="en-US" dirty="0"/>
              <a:t>Creating, inserting, and updating objects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Pre-programmed for specific data storage and retrieval purposes </a:t>
            </a:r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Temporal</a:t>
            </a:r>
          </a:p>
          <a:p>
            <a:pPr lvl="1"/>
            <a:r>
              <a:rPr lang="en-US" sz="1800" dirty="0"/>
              <a:t>Multimedia</a:t>
            </a:r>
          </a:p>
          <a:p>
            <a:pPr lvl="1"/>
            <a:r>
              <a:rPr lang="en-US" sz="1800" dirty="0"/>
              <a:t>Spatial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77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Large Object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Store entire image or document </a:t>
            </a:r>
          </a:p>
          <a:p>
            <a:r>
              <a:rPr lang="en-US" sz="2000" dirty="0"/>
              <a:t>Large object (LOB) refers to the following data types:</a:t>
            </a:r>
          </a:p>
          <a:p>
            <a:pPr lvl="1"/>
            <a:r>
              <a:rPr lang="en-US" sz="1800" dirty="0"/>
              <a:t>CLOB – character large object</a:t>
            </a:r>
          </a:p>
          <a:p>
            <a:pPr lvl="1"/>
            <a:r>
              <a:rPr lang="en-US" sz="1800" dirty="0"/>
              <a:t>DBCLOB – double-byte character large object</a:t>
            </a:r>
          </a:p>
          <a:p>
            <a:pPr lvl="1"/>
            <a:r>
              <a:rPr lang="en-US" sz="1800" dirty="0"/>
              <a:t>BLOB – binary large object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43400" y="4876800"/>
            <a:ext cx="838200" cy="381000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5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Single-Byte (SBCS) vs. Double-Byte (DBCS)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Single-byte </a:t>
            </a:r>
            <a:r>
              <a:rPr lang="en-US" dirty="0"/>
              <a:t>– one byte to distinguish every possible character set</a:t>
            </a:r>
          </a:p>
          <a:p>
            <a:r>
              <a:rPr lang="en-US" dirty="0"/>
              <a:t>One byte has ability to represent 256 characters</a:t>
            </a:r>
          </a:p>
          <a:p>
            <a:r>
              <a:rPr lang="en-US" dirty="0"/>
              <a:t>Example: differentiating punctuation marks, and special characters using one byte per character.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Double-byte</a:t>
            </a:r>
            <a:r>
              <a:rPr lang="en-US" dirty="0"/>
              <a:t> – two bytes to distinguish every possible character set</a:t>
            </a:r>
          </a:p>
          <a:p>
            <a:r>
              <a:rPr lang="en-US" dirty="0"/>
              <a:t>Two byte has ability to represent  65,536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01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LOB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CLOB - store large SBCS data or mixed data, such as lengthy documents that contain single character set.</a:t>
            </a:r>
          </a:p>
          <a:p>
            <a:r>
              <a:rPr lang="en-US" dirty="0"/>
              <a:t>DBCLOB – store large DBCS data, such as documents that use a DBCS data.</a:t>
            </a:r>
          </a:p>
          <a:p>
            <a:r>
              <a:rPr lang="en-US" dirty="0"/>
              <a:t>BLOB – store non-traditional </a:t>
            </a:r>
            <a:r>
              <a:rPr lang="en-US" dirty="0" err="1"/>
              <a:t>noncharacter</a:t>
            </a:r>
            <a:r>
              <a:rPr lang="en-US" dirty="0"/>
              <a:t> data such as pictures, voice, and mixed media.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26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Multimedia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09800"/>
            <a:ext cx="7593818" cy="4038600"/>
          </a:xfrm>
        </p:spPr>
        <p:txBody>
          <a:bodyPr>
            <a:normAutofit/>
          </a:bodyPr>
          <a:lstStyle/>
          <a:p>
            <a:r>
              <a:rPr lang="en-US" dirty="0"/>
              <a:t>Typical ways of creating MMDB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Binary large objects (BLOBs) stored within the local database that could contain text documents, audio, video or image data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Separate files or large objects stored as BFILEs, stored within the operating system file system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Streaming audio or video data stored on specialized media servers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URLs containing audio, image or video data stored on any HTTP server, e.g. Apache HTTPD, Oracle Application Server, Microsoft Internet Information Server, etc.</a:t>
            </a:r>
          </a:p>
          <a:p>
            <a:r>
              <a:rPr lang="en-US" dirty="0"/>
              <a:t>Method 2 – 4 store pointer in the database and media data is stored externally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555D-1BFE-4BE8-AA15-93FA949C2AF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43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Multimedia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the exact match, it is more likely that the query will take the form of </a:t>
            </a:r>
            <a:r>
              <a:rPr lang="en-US" b="1" dirty="0">
                <a:solidFill>
                  <a:srgbClr val="00B050"/>
                </a:solidFill>
              </a:rPr>
              <a:t>similarity matching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Does the model match the given model within a certain tolerance?</a:t>
            </a:r>
          </a:p>
          <a:p>
            <a:pPr lvl="1"/>
            <a:r>
              <a:rPr lang="en-US" dirty="0"/>
              <a:t>The system returns a label and a confidence level that represents how likely the label is to be correct</a:t>
            </a:r>
          </a:p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 create systems which require fewer assumptions to be made and have fewer constraints on the domain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555D-1BFE-4BE8-AA15-93FA949C2AF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2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Multimedia Data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Process of querying multimedia data can be in two ways: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</a:t>
            </a:r>
            <a:r>
              <a:rPr lang="en-US" sz="1800" dirty="0"/>
              <a:t> information can be retrieved?</a:t>
            </a:r>
          </a:p>
          <a:p>
            <a:pPr lvl="1"/>
            <a:r>
              <a:rPr lang="en-US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</a:t>
            </a:r>
            <a:r>
              <a:rPr lang="en-US" sz="1800" dirty="0"/>
              <a:t> the information can be retrieved?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555D-1BFE-4BE8-AA15-93FA949C2AF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79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Multimedia Data (cont’)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“how” can be classified on the basis of whether the information is retrieved by:</a:t>
            </a:r>
          </a:p>
          <a:p>
            <a:pPr lvl="1"/>
            <a:r>
              <a:rPr lang="en-US" dirty="0"/>
              <a:t>Attribute-based systems</a:t>
            </a:r>
          </a:p>
          <a:p>
            <a:pPr lvl="1"/>
            <a:r>
              <a:rPr lang="en-US" dirty="0"/>
              <a:t>Text-based systems</a:t>
            </a:r>
          </a:p>
          <a:p>
            <a:pPr lvl="1"/>
            <a:r>
              <a:rPr lang="en-US" dirty="0"/>
              <a:t>Content-based systems</a:t>
            </a:r>
          </a:p>
          <a:p>
            <a:r>
              <a:rPr lang="en-US" dirty="0"/>
              <a:t>These three retrieval approaches use different indexing and searching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555D-1BFE-4BE8-AA15-93FA949C2AF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62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Attribute-based Retrieval  (ABR)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86000"/>
            <a:ext cx="6984218" cy="3733800"/>
          </a:xfrm>
        </p:spPr>
        <p:txBody>
          <a:bodyPr>
            <a:normAutofit/>
          </a:bodyPr>
          <a:lstStyle/>
          <a:p>
            <a:r>
              <a:rPr lang="en-US" dirty="0"/>
              <a:t>Use a set of structured attributes, like traditional DBMSs</a:t>
            </a:r>
          </a:p>
          <a:p>
            <a:r>
              <a:rPr lang="en-US" dirty="0"/>
              <a:t>Example of specifying a table definition for ABR system: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CREATE TABLE Song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( cdref	CHAR(6),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songid	CHAR(6),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artist	VARCHAR(30),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title		VARCHAR(30),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script	CLOB,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writer	VARCHAR(30),  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duration	INTEGER,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audio_source	BLOB,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PRIMARY KEY (cdref, songid)</a:t>
            </a:r>
          </a:p>
          <a:p>
            <a:pPr lvl="1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555D-1BFE-4BE8-AA15-93FA949C2AF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642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Text-based Retrieval (TBR)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annotations, usually brief descriptions combined with some structured data</a:t>
            </a:r>
          </a:p>
          <a:p>
            <a:r>
              <a:rPr lang="en-US" dirty="0"/>
              <a:t>Disadvantage of TBR:</a:t>
            </a:r>
          </a:p>
          <a:p>
            <a:pPr lvl="1"/>
            <a:r>
              <a:rPr lang="en-US" dirty="0"/>
              <a:t>Difficult in practice as annotations must be added manually</a:t>
            </a:r>
          </a:p>
          <a:p>
            <a:pPr lvl="1"/>
            <a:r>
              <a:rPr lang="en-US" dirty="0"/>
              <a:t>Resource intensive and costly</a:t>
            </a:r>
          </a:p>
          <a:p>
            <a:pPr lvl="1"/>
            <a:r>
              <a:rPr lang="en-US" dirty="0"/>
              <a:t>Some images, such as abstract art are hard to describe in text</a:t>
            </a:r>
          </a:p>
          <a:p>
            <a:pPr lvl="1"/>
            <a:r>
              <a:rPr lang="en-US" dirty="0"/>
              <a:t>To successfully retrieve, user must use the same descriptive terms as the annotator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555D-1BFE-4BE8-AA15-93FA949C2AF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92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Temporal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755618" cy="35306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It is a matter of </a:t>
            </a: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r>
              <a:rPr lang="en-US" sz="2000" dirty="0"/>
              <a:t>Track and query </a:t>
            </a:r>
          </a:p>
          <a:p>
            <a:pPr lvl="1"/>
            <a:r>
              <a:rPr lang="en-US" sz="1800" dirty="0"/>
              <a:t>historical</a:t>
            </a:r>
          </a:p>
          <a:p>
            <a:pPr lvl="1"/>
            <a:r>
              <a:rPr lang="en-US" sz="1800" dirty="0"/>
              <a:t>current</a:t>
            </a:r>
          </a:p>
          <a:p>
            <a:pPr lvl="1"/>
            <a:r>
              <a:rPr lang="en-US" sz="1800" dirty="0"/>
              <a:t>future conditions</a:t>
            </a:r>
          </a:p>
          <a:p>
            <a:r>
              <a:rPr lang="en-US" sz="2000" dirty="0"/>
              <a:t>DB2 10 – temporal data management</a:t>
            </a:r>
          </a:p>
          <a:p>
            <a:pPr lvl="1"/>
            <a:r>
              <a:rPr lang="en-MY" sz="1800" dirty="0"/>
              <a:t>Implement time-aware applications </a:t>
            </a:r>
          </a:p>
          <a:p>
            <a:pPr lvl="1"/>
            <a:r>
              <a:rPr lang="en-MY" sz="1800" dirty="0"/>
              <a:t>Includes differences between system time and business time</a:t>
            </a:r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454694"/>
            <a:ext cx="18415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845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Content-based Retrieval (CBR)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36662"/>
            <a:ext cx="6345260" cy="3530600"/>
          </a:xfrm>
        </p:spPr>
        <p:txBody>
          <a:bodyPr/>
          <a:lstStyle/>
          <a:p>
            <a:r>
              <a:rPr lang="en-US" dirty="0"/>
              <a:t>Developed to </a:t>
            </a:r>
            <a:r>
              <a:rPr lang="en-US" u="sng" dirty="0"/>
              <a:t>attempt</a:t>
            </a:r>
            <a:r>
              <a:rPr lang="en-US" dirty="0"/>
              <a:t> to overcome some of the difficulties of TBR</a:t>
            </a:r>
          </a:p>
          <a:p>
            <a:r>
              <a:rPr lang="en-US" dirty="0"/>
              <a:t>CBR implies the ability to search based on the user’s association and impression of an image</a:t>
            </a:r>
          </a:p>
          <a:p>
            <a:pPr lvl="1"/>
            <a:r>
              <a:rPr lang="en-US" dirty="0"/>
              <a:t>Setting up a </a:t>
            </a:r>
            <a:r>
              <a:rPr lang="en-US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mapping</a:t>
            </a:r>
            <a:r>
              <a:rPr lang="en-US" dirty="0"/>
              <a:t> from the user’s ideas and concepts to both the raw image data and image characteristics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555D-1BFE-4BE8-AA15-93FA949C2AF2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3076" name="Picture 4" descr="C:\Documents and Settings\Kiki\Local Settings\Temporary Internet Files\Content.IE5\W0PZYMBZ\MP900443345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857" y="4154991"/>
            <a:ext cx="3470850" cy="2309812"/>
          </a:xfrm>
          <a:prstGeom prst="rect">
            <a:avLst/>
          </a:prstGeom>
          <a:noFill/>
        </p:spPr>
      </p:pic>
      <p:pic>
        <p:nvPicPr>
          <p:cNvPr id="3077" name="Picture 5" descr="C:\Documents and Settings\Kiki\Local Settings\Temporary Internet Files\Content.IE5\Z70OY6IV\MC90029493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4343400" y="5047488"/>
            <a:ext cx="1810512" cy="1810512"/>
          </a:xfrm>
          <a:prstGeom prst="rect">
            <a:avLst/>
          </a:prstGeom>
          <a:noFill/>
        </p:spPr>
      </p:pic>
      <p:pic>
        <p:nvPicPr>
          <p:cNvPr id="3078" name="Picture 6" descr="C:\Documents and Settings\Kiki\Local Settings\Temporary Internet Files\Content.IE5\Z70OY6IV\MM900236371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7059501" y="3263900"/>
            <a:ext cx="2110795" cy="1981199"/>
          </a:xfrm>
          <a:prstGeom prst="rect">
            <a:avLst/>
          </a:prstGeom>
          <a:noFill/>
        </p:spPr>
      </p:pic>
      <p:cxnSp>
        <p:nvCxnSpPr>
          <p:cNvPr id="13" name="Straight Arrow Connector 12"/>
          <p:cNvCxnSpPr>
            <a:stCxn id="3077" idx="1"/>
          </p:cNvCxnSpPr>
          <p:nvPr/>
        </p:nvCxnSpPr>
        <p:spPr>
          <a:xfrm flipV="1">
            <a:off x="6153912" y="4495800"/>
            <a:ext cx="1085088" cy="1456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077" idx="3"/>
            <a:endCxn id="3076" idx="3"/>
          </p:cNvCxnSpPr>
          <p:nvPr/>
        </p:nvCxnSpPr>
        <p:spPr>
          <a:xfrm flipH="1" flipV="1">
            <a:off x="3576707" y="5309897"/>
            <a:ext cx="766693" cy="64284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55725" y="5334000"/>
            <a:ext cx="185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characteristics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79802" y="580160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43400" y="4172634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User’s ideas and concepts</a:t>
            </a:r>
          </a:p>
        </p:txBody>
      </p:sp>
    </p:spTree>
    <p:extLst>
      <p:ext uri="{BB962C8B-B14F-4D97-AF65-F5344CB8AC3E}">
        <p14:creationId xmlns:p14="http://schemas.microsoft.com/office/powerpoint/2010/main" val="292388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Strategies and Techniques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835288"/>
              </p:ext>
            </p:extLst>
          </p:nvPr>
        </p:nvGraphicFramePr>
        <p:xfrm>
          <a:off x="590843" y="2253043"/>
          <a:ext cx="8095957" cy="37338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3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62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Nature</a:t>
                      </a:r>
                      <a:r>
                        <a:rPr lang="en-US" sz="1800" baseline="0" dirty="0"/>
                        <a:t> of Retrieval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Techniques Employed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r>
                        <a:rPr lang="en-US" sz="1800" dirty="0"/>
                        <a:t>Attribute-based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Fixed set of structured attributes, with indexing based on B+</a:t>
                      </a:r>
                      <a:r>
                        <a:rPr lang="en-US" sz="1800" baseline="0" dirty="0"/>
                        <a:t> trees and inverted files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7881">
                <a:tc>
                  <a:txBody>
                    <a:bodyPr/>
                    <a:lstStyle/>
                    <a:p>
                      <a:r>
                        <a:rPr lang="en-US" sz="1800" dirty="0"/>
                        <a:t>Text-based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Text descriptions and structure fields</a:t>
                      </a:r>
                    </a:p>
                    <a:p>
                      <a:r>
                        <a:rPr lang="en-US" sz="1800" dirty="0"/>
                        <a:t>Indexing</a:t>
                      </a:r>
                      <a:r>
                        <a:rPr lang="en-US" sz="1800" baseline="0" dirty="0"/>
                        <a:t> by full text – scanning, inversion files, signature file methods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235">
                <a:tc>
                  <a:txBody>
                    <a:bodyPr/>
                    <a:lstStyle/>
                    <a:p>
                      <a:r>
                        <a:rPr lang="en-US" sz="1800" dirty="0"/>
                        <a:t>Content-based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Content features automatically extracted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4555D-1BFE-4BE8-AA15-93FA949C2AF2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33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33600"/>
            <a:ext cx="7441418" cy="3886200"/>
          </a:xfrm>
        </p:spPr>
        <p:txBody>
          <a:bodyPr>
            <a:normAutofit/>
          </a:bodyPr>
          <a:lstStyle/>
          <a:p>
            <a:r>
              <a:rPr lang="en-US" sz="2000" dirty="0"/>
              <a:t>To design, implement and develop a temporal or multimedia database involves the integration of skills and knowledge based in many different disciplines </a:t>
            </a:r>
          </a:p>
          <a:p>
            <a:pPr lvl="1"/>
            <a:r>
              <a:rPr lang="en-US" sz="1800" dirty="0"/>
              <a:t>Database design and implementation</a:t>
            </a:r>
          </a:p>
          <a:p>
            <a:pPr lvl="1"/>
            <a:r>
              <a:rPr lang="en-US" sz="1800" dirty="0"/>
              <a:t>SQL coding on single-dimensional and multi-dimensional data</a:t>
            </a:r>
          </a:p>
          <a:p>
            <a:pPr lvl="1"/>
            <a:r>
              <a:rPr lang="en-US" sz="1800" dirty="0"/>
              <a:t>Image processing, computer vision, temporal data processing</a:t>
            </a:r>
          </a:p>
          <a:p>
            <a:pPr lvl="1"/>
            <a:r>
              <a:rPr lang="en-US" sz="1800" dirty="0"/>
              <a:t>Information retrieval</a:t>
            </a:r>
          </a:p>
          <a:p>
            <a:pPr lvl="1"/>
            <a:r>
              <a:rPr lang="en-US" sz="1800" dirty="0"/>
              <a:t>Human-computer interaction </a:t>
            </a:r>
          </a:p>
          <a:p>
            <a:endParaRPr lang="en-MY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0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441418" cy="3530600"/>
          </a:xfrm>
        </p:spPr>
        <p:txBody>
          <a:bodyPr/>
          <a:lstStyle/>
          <a:p>
            <a:r>
              <a:rPr lang="en-US" sz="2000" dirty="0"/>
              <a:t>Auditing and compliance initiatives</a:t>
            </a:r>
          </a:p>
          <a:p>
            <a:r>
              <a:rPr lang="en-US" sz="2000" dirty="0"/>
              <a:t>Pinpoint and correct human errors</a:t>
            </a:r>
          </a:p>
          <a:p>
            <a:r>
              <a:rPr lang="en-US" sz="2000" dirty="0"/>
              <a:t>Automatically manage multiple versions of data</a:t>
            </a:r>
          </a:p>
          <a:p>
            <a:r>
              <a:rPr lang="en-US" sz="2000" dirty="0"/>
              <a:t>Business intelligence</a:t>
            </a:r>
          </a:p>
          <a:p>
            <a:r>
              <a:rPr lang="en-US" sz="2000" dirty="0"/>
              <a:t>GPS location-based applications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2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Temporal Database Applications –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162800" cy="4038600"/>
          </a:xfrm>
        </p:spPr>
        <p:txBody>
          <a:bodyPr/>
          <a:lstStyle/>
          <a:p>
            <a:r>
              <a:rPr lang="en-US" dirty="0"/>
              <a:t>A financial audit on </a:t>
            </a:r>
            <a:r>
              <a:rPr lang="en-US" dirty="0" err="1"/>
              <a:t>MyBank</a:t>
            </a:r>
            <a:r>
              <a:rPr lang="en-US" dirty="0"/>
              <a:t> requires reporting of changes made to a client's records during </a:t>
            </a:r>
            <a:r>
              <a:rPr lang="en-US" b="1" dirty="0"/>
              <a:t>the past five years</a:t>
            </a:r>
            <a:r>
              <a:rPr lang="en-US" dirty="0"/>
              <a:t>.</a:t>
            </a:r>
          </a:p>
          <a:p>
            <a:r>
              <a:rPr lang="en-MY" dirty="0"/>
              <a:t>A pending lawsuit prompts a hospital to reassess its knowledge of a patient's medical condition </a:t>
            </a:r>
            <a:r>
              <a:rPr lang="en-MY" b="1" dirty="0"/>
              <a:t>just before a new treatment was ordered</a:t>
            </a:r>
            <a:r>
              <a:rPr lang="en-MY" dirty="0"/>
              <a:t>.</a:t>
            </a:r>
          </a:p>
          <a:p>
            <a:r>
              <a:rPr lang="en-US" dirty="0"/>
              <a:t>Online travel agency wants to detect </a:t>
            </a:r>
            <a:r>
              <a:rPr lang="en-US" b="1" dirty="0"/>
              <a:t>inconsistency</a:t>
            </a:r>
            <a:r>
              <a:rPr lang="en-US" dirty="0"/>
              <a:t> in customers itineraries.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; books a hotel in Rome for eight days and reserves a car in New York for three of those days, </a:t>
            </a:r>
          </a:p>
          <a:p>
            <a:pPr lvl="1"/>
            <a:r>
              <a:rPr lang="en-US" dirty="0"/>
              <a:t>flag warning</a:t>
            </a:r>
            <a:endParaRPr lang="en-US" altLang="en-US" dirty="0"/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Basic Concepts – Temporal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86000"/>
            <a:ext cx="7136618" cy="3733800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time (System time)</a:t>
            </a:r>
          </a:p>
          <a:p>
            <a:pPr lvl="1"/>
            <a:r>
              <a:rPr lang="en-MY" dirty="0"/>
              <a:t>tracking when changes are made to the state of a table</a:t>
            </a:r>
          </a:p>
          <a:p>
            <a:pPr lvl="1"/>
            <a:r>
              <a:rPr lang="en-MY" dirty="0"/>
              <a:t>E.g. when an insurance policy is modified or a loan is created.</a:t>
            </a:r>
            <a:endParaRPr lang="en-MY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MY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 time  (business time or application time) </a:t>
            </a:r>
          </a:p>
          <a:p>
            <a:pPr lvl="1"/>
            <a:r>
              <a:rPr lang="en-MY" dirty="0"/>
              <a:t>tracking the effective dates of certain business conditions </a:t>
            </a:r>
          </a:p>
          <a:p>
            <a:pPr lvl="1"/>
            <a:r>
              <a:rPr lang="en-MY" dirty="0"/>
              <a:t>E.g. the terms of an insurance policy or the interest rate of a loan. </a:t>
            </a:r>
          </a:p>
          <a:p>
            <a:r>
              <a:rPr lang="en-MY" dirty="0"/>
              <a:t>Some organizations need to track both types of temporal data in one table; such tables would be considered </a:t>
            </a:r>
            <a:r>
              <a:rPr lang="en-MY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bitemporal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1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Bitemporal</a:t>
            </a:r>
            <a:r>
              <a:rPr lang="en-US" dirty="0"/>
              <a:t> Attributes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86000"/>
            <a:ext cx="7289018" cy="3733800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Bitemporal</a:t>
            </a:r>
            <a:r>
              <a:rPr lang="en-US" sz="2000" dirty="0"/>
              <a:t> – indicate both the valid time and transaction time of the data</a:t>
            </a:r>
          </a:p>
          <a:p>
            <a:r>
              <a:rPr lang="en-US" sz="2000" dirty="0"/>
              <a:t>Represented by four extra table-columns</a:t>
            </a:r>
          </a:p>
          <a:p>
            <a:pPr lvl="1"/>
            <a:r>
              <a:rPr lang="en-US" sz="1800" dirty="0" err="1"/>
              <a:t>StartVT</a:t>
            </a:r>
            <a:r>
              <a:rPr lang="en-US" sz="1800" dirty="0"/>
              <a:t> </a:t>
            </a:r>
          </a:p>
          <a:p>
            <a:pPr lvl="1"/>
            <a:r>
              <a:rPr lang="en-US" sz="1800" dirty="0" err="1"/>
              <a:t>EndVT</a:t>
            </a:r>
            <a:endParaRPr lang="en-US" sz="1800" dirty="0"/>
          </a:p>
          <a:p>
            <a:pPr lvl="1"/>
            <a:r>
              <a:rPr lang="en-US" sz="1800" dirty="0" err="1"/>
              <a:t>StartTT</a:t>
            </a:r>
            <a:r>
              <a:rPr lang="en-US" sz="1800" dirty="0"/>
              <a:t> </a:t>
            </a:r>
          </a:p>
          <a:p>
            <a:pPr lvl="1"/>
            <a:r>
              <a:rPr lang="en-US" sz="1800" dirty="0" err="1"/>
              <a:t>EndTT</a:t>
            </a:r>
            <a:endParaRPr lang="en-US" alt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1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Attribute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209800"/>
            <a:ext cx="7289018" cy="3810000"/>
          </a:xfrm>
        </p:spPr>
        <p:txBody>
          <a:bodyPr/>
          <a:lstStyle/>
          <a:p>
            <a:r>
              <a:rPr lang="en-US" sz="2000" dirty="0"/>
              <a:t>Single-dimensional </a:t>
            </a:r>
          </a:p>
          <a:p>
            <a:pPr lvl="1"/>
            <a:r>
              <a:rPr lang="en-US" sz="1800" dirty="0"/>
              <a:t>temporal relations were allowed only a single temporal attribute</a:t>
            </a:r>
          </a:p>
          <a:p>
            <a:endParaRPr lang="en-US" sz="2000" dirty="0"/>
          </a:p>
          <a:p>
            <a:r>
              <a:rPr lang="en-US" sz="2000" dirty="0"/>
              <a:t>Multiple-dimensional </a:t>
            </a:r>
          </a:p>
          <a:p>
            <a:pPr lvl="1"/>
            <a:r>
              <a:rPr lang="en-US" sz="1800" dirty="0"/>
              <a:t>with each tuple in a relation there can be </a:t>
            </a:r>
            <a:r>
              <a:rPr lang="en-US" sz="1800" dirty="0">
                <a:solidFill>
                  <a:srgbClr val="FF0000"/>
                </a:solidFill>
              </a:rPr>
              <a:t>more than one temporal attribute</a:t>
            </a:r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A2E4-6FA4-4835-A001-46F3D612D6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5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2126</TotalTime>
  <Words>2784</Words>
  <Application>Microsoft Office PowerPoint</Application>
  <PresentationFormat>On-screen Show (4:3)</PresentationFormat>
  <Paragraphs>373</Paragraphs>
  <Slides>42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Century Gothic</vt:lpstr>
      <vt:lpstr>Courier New</vt:lpstr>
      <vt:lpstr>Wingdings 3</vt:lpstr>
      <vt:lpstr>Ion Boardroom</vt:lpstr>
      <vt:lpstr>Special-Purpose Database Systems</vt:lpstr>
      <vt:lpstr>Outline </vt:lpstr>
      <vt:lpstr>Specialized Database</vt:lpstr>
      <vt:lpstr>Temporal Database</vt:lpstr>
      <vt:lpstr>Temporal Database Applications</vt:lpstr>
      <vt:lpstr>Temporal Database Applications – Examples </vt:lpstr>
      <vt:lpstr>Basic Concepts – Temporal Attributes</vt:lpstr>
      <vt:lpstr>Bitemporal Attributes</vt:lpstr>
      <vt:lpstr>Temporal Attribute</vt:lpstr>
      <vt:lpstr>Example of Valid Time: Scenario (1/2) </vt:lpstr>
      <vt:lpstr>Example of Valid Time: Scenario (2/2) </vt:lpstr>
      <vt:lpstr>Managing Data Versions with Transaction Time</vt:lpstr>
      <vt:lpstr>Managing Data Versions with Transaction Time (cont.)</vt:lpstr>
      <vt:lpstr>Create a Base Table</vt:lpstr>
      <vt:lpstr>Create an Associated History Table</vt:lpstr>
      <vt:lpstr>Insert into Base Table</vt:lpstr>
      <vt:lpstr>Contents of the POLICY and POLICY_HISTORY Tables</vt:lpstr>
      <vt:lpstr>Contents of the POLICY and POLICY_HISTORY Tables (cont.)</vt:lpstr>
      <vt:lpstr>Delete from Base Table</vt:lpstr>
      <vt:lpstr>Querying Table with System Time</vt:lpstr>
      <vt:lpstr>Querying Table with System Time – Examples  </vt:lpstr>
      <vt:lpstr>Multimedia Database</vt:lpstr>
      <vt:lpstr>Multimedia Data Application</vt:lpstr>
      <vt:lpstr>Challenges of Multimedia Data </vt:lpstr>
      <vt:lpstr>Challenges of Multimedia Data (cont.)</vt:lpstr>
      <vt:lpstr>Challenges of Multimedia Data (cont.)</vt:lpstr>
      <vt:lpstr>Metadata</vt:lpstr>
      <vt:lpstr>Metadata (cont.)</vt:lpstr>
      <vt:lpstr>Multimedia DBMS</vt:lpstr>
      <vt:lpstr>Large Object Data Types</vt:lpstr>
      <vt:lpstr>PowerPoint Presentation</vt:lpstr>
      <vt:lpstr>Single-Byte (SBCS) vs. Double-Byte (DBCS)</vt:lpstr>
      <vt:lpstr>Using LOB</vt:lpstr>
      <vt:lpstr>Creating Multimedia Database</vt:lpstr>
      <vt:lpstr>Querying Multimedia Database</vt:lpstr>
      <vt:lpstr>Querying Multimedia Data (cont.)</vt:lpstr>
      <vt:lpstr>Querying Multimedia Data (cont’)</vt:lpstr>
      <vt:lpstr>Attribute-based Retrieval  (ABR)</vt:lpstr>
      <vt:lpstr>Text-based Retrieval (TBR)</vt:lpstr>
      <vt:lpstr>Content-based Retrieval (CBR)</vt:lpstr>
      <vt:lpstr>Retrieval Strategies and Techniques</vt:lpstr>
      <vt:lpstr>Summary</vt:lpstr>
    </vt:vector>
  </TitlesOfParts>
  <Company>Multimedia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</dc:creator>
  <cp:lastModifiedBy>Haw Su Cheng</cp:lastModifiedBy>
  <cp:revision>926</cp:revision>
  <dcterms:created xsi:type="dcterms:W3CDTF">2014-05-20T04:44:37Z</dcterms:created>
  <dcterms:modified xsi:type="dcterms:W3CDTF">2025-05-19T09:07:31Z</dcterms:modified>
</cp:coreProperties>
</file>